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7L57glDA7NxSuvLuMLRMnHGhI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44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4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36" name="Google Shape;36;p4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7" name="Google Shape;37;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4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4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4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4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4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5"/>
          <p:cNvSpPr>
            <a:spLocks noGrp="1"/>
          </p:cNvSpPr>
          <p:nvPr>
            <p:ph type="pic" idx="2"/>
          </p:nvPr>
        </p:nvSpPr>
        <p:spPr>
          <a:xfrm>
            <a:off x="1792288" y="612775"/>
            <a:ext cx="5486400" cy="4114800"/>
          </a:xfrm>
          <a:prstGeom prst="rect">
            <a:avLst/>
          </a:prstGeom>
          <a:noFill/>
          <a:ln>
            <a:noFill/>
          </a:ln>
        </p:spPr>
      </p:sp>
      <p:sp>
        <p:nvSpPr>
          <p:cNvPr id="68" name="Google Shape;68;p4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hadoop.apache.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developer.yahoo.com/hadoop/tutoria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research.microsoft.com/en-us/collaboration/tools/dryad.asp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hyperlink" Target="https://hama.apache.org/" TargetMode="External"/><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facebook.com/notes/facebook-engineering/scaling-apache-giraph-to-a-trillion-edges/10151617006153920" TargetMode="External"/><Relationship Id="rId4" Type="http://schemas.openxmlformats.org/officeDocument/2006/relationships/hyperlink" Target="https://giraph.apache.org/"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graphlab.org/resources/publications.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essezbj/harp-projec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mahout.apache.or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graphlab.org/projects/toolkits.html" TargetMode="External"/><Relationship Id="rId4" Type="http://schemas.openxmlformats.org/officeDocument/2006/relationships/hyperlink" Target="http://spark.apache.org/mlli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ig.apache.or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21.xml.rels><?xml version="1.0" encoding="UTF-8" standalone="yes"?>
<Relationships xmlns="http://schemas.openxmlformats.org/package/2006/relationships"><Relationship Id="rId3" Type="http://schemas.openxmlformats.org/officeDocument/2006/relationships/hyperlink" Target="https://hive.apache.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hyperlink" Target="http://mrql.incubator.apache.org/" TargetMode="External"/><Relationship Id="rId4" Type="http://schemas.openxmlformats.org/officeDocument/2006/relationships/hyperlink" Target="http://shark.cs.berkeley.edu/"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tez.incubator.apache.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incubator.apache.org/drill/index.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incubator.apache.org/s4/"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amza.incubator.apache.org/" TargetMode="External"/><Relationship Id="rId5" Type="http://schemas.openxmlformats.org/officeDocument/2006/relationships/hyperlink" Target="https://spark.incubator.apache.org/streaming/" TargetMode="External"/><Relationship Id="rId4" Type="http://schemas.openxmlformats.org/officeDocument/2006/relationships/hyperlink" Target="http://storm.incubator.apache.or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www.wiziq.com/blog/hype-around-apache-spark/" TargetMode="Externa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park.apache.org/"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open-mpi.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Big Data Analytics</a:t>
            </a:r>
            <a:endParaRPr/>
          </a:p>
        </p:txBody>
      </p:sp>
      <p:sp>
        <p:nvSpPr>
          <p:cNvPr id="89" name="Google Shape;89;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MapReduce Model</a:t>
            </a:r>
            <a:endParaRPr/>
          </a:p>
        </p:txBody>
      </p:sp>
      <p:sp>
        <p:nvSpPr>
          <p:cNvPr id="144" name="Google Shape;144;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a:t>Google MapReduce (2004)</a:t>
            </a:r>
            <a:endParaRPr/>
          </a:p>
          <a:p>
            <a:pPr marL="742950" lvl="1" indent="-285750" algn="l" rtl="0">
              <a:spcBef>
                <a:spcPts val="434"/>
              </a:spcBef>
              <a:spcAft>
                <a:spcPts val="0"/>
              </a:spcAft>
              <a:buClr>
                <a:schemeClr val="dk1"/>
              </a:buClr>
              <a:buSzPct val="100000"/>
              <a:buChar char="–"/>
            </a:pPr>
            <a:r>
              <a:rPr lang="en-US"/>
              <a:t>Jeffrey Dean et al. MapReduce: Simplified Data Processing on Large Clusters. OSDI 2004.</a:t>
            </a:r>
            <a:endParaRPr/>
          </a:p>
          <a:p>
            <a:pPr marL="342900" lvl="0" indent="-185420" algn="l" rtl="0">
              <a:spcBef>
                <a:spcPts val="496"/>
              </a:spcBef>
              <a:spcAft>
                <a:spcPts val="0"/>
              </a:spcAft>
              <a:buClr>
                <a:schemeClr val="dk1"/>
              </a:buClr>
              <a:buSzPct val="100000"/>
              <a:buNone/>
            </a:pPr>
            <a:endParaRPr/>
          </a:p>
          <a:p>
            <a:pPr marL="342900" lvl="0" indent="-342900" algn="l" rtl="0">
              <a:spcBef>
                <a:spcPts val="496"/>
              </a:spcBef>
              <a:spcAft>
                <a:spcPts val="0"/>
              </a:spcAft>
              <a:buClr>
                <a:schemeClr val="dk1"/>
              </a:buClr>
              <a:buSzPct val="100000"/>
              <a:buChar char="•"/>
            </a:pPr>
            <a:r>
              <a:rPr lang="en-US"/>
              <a:t>Apache Hadoop (2005)</a:t>
            </a:r>
            <a:endParaRPr/>
          </a:p>
          <a:p>
            <a:pPr marL="742950" lvl="1" indent="-285750" algn="l" rtl="0">
              <a:spcBef>
                <a:spcPts val="434"/>
              </a:spcBef>
              <a:spcAft>
                <a:spcPts val="0"/>
              </a:spcAft>
              <a:buClr>
                <a:schemeClr val="dk1"/>
              </a:buClr>
              <a:buSzPct val="100000"/>
              <a:buChar char="–"/>
            </a:pPr>
            <a:r>
              <a:rPr lang="en-US" u="sng">
                <a:solidFill>
                  <a:schemeClr val="hlink"/>
                </a:solidFill>
                <a:hlinkClick r:id="rId3"/>
              </a:rPr>
              <a:t>http://hadoop.apache.org/</a:t>
            </a:r>
            <a:endParaRPr/>
          </a:p>
          <a:p>
            <a:pPr marL="742950" lvl="1" indent="-285750" algn="l" rtl="0">
              <a:spcBef>
                <a:spcPts val="434"/>
              </a:spcBef>
              <a:spcAft>
                <a:spcPts val="0"/>
              </a:spcAft>
              <a:buClr>
                <a:schemeClr val="dk1"/>
              </a:buClr>
              <a:buSzPct val="100000"/>
              <a:buChar char="–"/>
            </a:pPr>
            <a:r>
              <a:rPr lang="en-US" u="sng">
                <a:solidFill>
                  <a:schemeClr val="hlink"/>
                </a:solidFill>
                <a:hlinkClick r:id="rId4"/>
              </a:rPr>
              <a:t>http://developer.yahoo.com/hadoop/tutorial/</a:t>
            </a:r>
            <a:endParaRPr/>
          </a:p>
          <a:p>
            <a:pPr marL="0" lvl="0" indent="0" algn="l" rtl="0">
              <a:spcBef>
                <a:spcPts val="496"/>
              </a:spcBef>
              <a:spcAft>
                <a:spcPts val="0"/>
              </a:spcAft>
              <a:buClr>
                <a:schemeClr val="dk1"/>
              </a:buClr>
              <a:buSzPct val="100000"/>
              <a:buNone/>
            </a:pPr>
            <a:endParaRPr/>
          </a:p>
          <a:p>
            <a:pPr marL="342900" lvl="0" indent="-342900" algn="l" rtl="0">
              <a:spcBef>
                <a:spcPts val="496"/>
              </a:spcBef>
              <a:spcAft>
                <a:spcPts val="0"/>
              </a:spcAft>
              <a:buClr>
                <a:schemeClr val="dk1"/>
              </a:buClr>
              <a:buSzPct val="100000"/>
              <a:buChar char="•"/>
            </a:pPr>
            <a:r>
              <a:rPr lang="en-US"/>
              <a:t>Apache Hadoop 2.0  (2012)</a:t>
            </a:r>
            <a:endParaRPr/>
          </a:p>
          <a:p>
            <a:pPr marL="742950" lvl="1" indent="-285750" algn="l" rtl="0">
              <a:spcBef>
                <a:spcPts val="434"/>
              </a:spcBef>
              <a:spcAft>
                <a:spcPts val="0"/>
              </a:spcAft>
              <a:buClr>
                <a:schemeClr val="dk1"/>
              </a:buClr>
              <a:buSzPct val="100000"/>
              <a:buChar char="–"/>
            </a:pPr>
            <a:r>
              <a:rPr lang="en-US"/>
              <a:t>Vinod Kumar Vavilapalli et al. Apache Hadoop YARN: Yet Another Resource Negotiator, SOCC 2013.</a:t>
            </a:r>
            <a:endParaRPr/>
          </a:p>
          <a:p>
            <a:pPr marL="742950" lvl="1" indent="-285750" algn="l" rtl="0">
              <a:spcBef>
                <a:spcPts val="434"/>
              </a:spcBef>
              <a:spcAft>
                <a:spcPts val="0"/>
              </a:spcAft>
              <a:buClr>
                <a:schemeClr val="dk1"/>
              </a:buClr>
              <a:buSzPct val="100000"/>
              <a:buChar char="–"/>
            </a:pPr>
            <a:r>
              <a:rPr lang="en-US"/>
              <a:t>Separation between resource management and computation model.</a:t>
            </a:r>
            <a:endParaRPr/>
          </a:p>
          <a:p>
            <a:pPr marL="457200" lvl="1" indent="0" algn="l" rtl="0">
              <a:spcBef>
                <a:spcPts val="434"/>
              </a:spcBef>
              <a:spcAft>
                <a:spcPts val="0"/>
              </a:spcAft>
              <a:buClr>
                <a:schemeClr val="dk1"/>
              </a:buClr>
              <a:buSzPct val="100000"/>
              <a:buNone/>
            </a:pPr>
            <a:endParaRPr/>
          </a:p>
          <a:p>
            <a:pPr marL="457200" lvl="1" indent="0" algn="l" rtl="0">
              <a:spcBef>
                <a:spcPts val="434"/>
              </a:spcBef>
              <a:spcAft>
                <a:spcPts val="0"/>
              </a:spcAft>
              <a:buClr>
                <a:schemeClr val="dk1"/>
              </a:buClr>
              <a:buSzPct val="100000"/>
              <a:buNone/>
            </a:pPr>
            <a:endParaRPr/>
          </a:p>
          <a:p>
            <a:pPr marL="342900" lvl="0" indent="-185420" algn="l" rtl="0">
              <a:spcBef>
                <a:spcPts val="496"/>
              </a:spcBef>
              <a:spcAft>
                <a:spcPts val="0"/>
              </a:spcAft>
              <a:buClr>
                <a:schemeClr val="dk1"/>
              </a:buClr>
              <a:buSzPct val="100000"/>
              <a:buNone/>
            </a:pPr>
            <a:endParaRPr/>
          </a:p>
        </p:txBody>
      </p:sp>
      <p:pic>
        <p:nvPicPr>
          <p:cNvPr id="145" name="Google Shape;145;p10"/>
          <p:cNvPicPr preferRelativeResize="0"/>
          <p:nvPr/>
        </p:nvPicPr>
        <p:blipFill rotWithShape="1">
          <a:blip r:embed="rId5">
            <a:alphaModFix/>
          </a:blip>
          <a:srcRect/>
          <a:stretch/>
        </p:blipFill>
        <p:spPr>
          <a:xfrm>
            <a:off x="4191000" y="2895600"/>
            <a:ext cx="1447800" cy="4568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Key Features of MapReduce Model</a:t>
            </a:r>
            <a:endParaRPr/>
          </a:p>
        </p:txBody>
      </p:sp>
      <p:sp>
        <p:nvSpPr>
          <p:cNvPr id="151" name="Google Shape;151;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Designed for clouds</a:t>
            </a:r>
            <a:endParaRPr/>
          </a:p>
          <a:p>
            <a:pPr marL="742950" lvl="1" indent="-285750" algn="l" rtl="0">
              <a:spcBef>
                <a:spcPts val="518"/>
              </a:spcBef>
              <a:spcAft>
                <a:spcPts val="0"/>
              </a:spcAft>
              <a:buClr>
                <a:schemeClr val="dk1"/>
              </a:buClr>
              <a:buSzPct val="100000"/>
              <a:buChar char="–"/>
            </a:pPr>
            <a:r>
              <a:rPr lang="en-US"/>
              <a:t>Large clusters of commodity machines</a:t>
            </a:r>
            <a:endParaRPr/>
          </a:p>
          <a:p>
            <a:pPr marL="742950" lvl="1" indent="-121284" algn="l" rtl="0">
              <a:spcBef>
                <a:spcPts val="518"/>
              </a:spcBef>
              <a:spcAft>
                <a:spcPts val="0"/>
              </a:spcAft>
              <a:buClr>
                <a:schemeClr val="dk1"/>
              </a:buClr>
              <a:buSzPct val="100000"/>
              <a:buNone/>
            </a:pPr>
            <a:endParaRPr/>
          </a:p>
          <a:p>
            <a:pPr marL="342900" lvl="0" indent="-342900" algn="l" rtl="0">
              <a:spcBef>
                <a:spcPts val="592"/>
              </a:spcBef>
              <a:spcAft>
                <a:spcPts val="0"/>
              </a:spcAft>
              <a:buClr>
                <a:schemeClr val="dk1"/>
              </a:buClr>
              <a:buSzPct val="100000"/>
              <a:buChar char="•"/>
            </a:pPr>
            <a:r>
              <a:rPr lang="en-US"/>
              <a:t>Designed for big data</a:t>
            </a:r>
            <a:endParaRPr/>
          </a:p>
          <a:p>
            <a:pPr marL="742950" lvl="1" indent="-285750" algn="l" rtl="0">
              <a:spcBef>
                <a:spcPts val="518"/>
              </a:spcBef>
              <a:spcAft>
                <a:spcPts val="0"/>
              </a:spcAft>
              <a:buClr>
                <a:schemeClr val="dk1"/>
              </a:buClr>
              <a:buSzPct val="100000"/>
              <a:buChar char="–"/>
            </a:pPr>
            <a:r>
              <a:rPr lang="en-US"/>
              <a:t>Support from local disks based distributed file system (GFS / HDFS)</a:t>
            </a:r>
            <a:endParaRPr/>
          </a:p>
          <a:p>
            <a:pPr marL="742950" lvl="1" indent="-285750" algn="l" rtl="0">
              <a:spcBef>
                <a:spcPts val="518"/>
              </a:spcBef>
              <a:spcAft>
                <a:spcPts val="0"/>
              </a:spcAft>
              <a:buClr>
                <a:schemeClr val="dk1"/>
              </a:buClr>
              <a:buSzPct val="100000"/>
              <a:buChar char="–"/>
            </a:pPr>
            <a:r>
              <a:rPr lang="en-US"/>
              <a:t>Disk based intermediate data transfer in Shuffling</a:t>
            </a:r>
            <a:endParaRPr/>
          </a:p>
          <a:p>
            <a:pPr marL="457200" lvl="1" indent="0" algn="l" rtl="0">
              <a:spcBef>
                <a:spcPts val="518"/>
              </a:spcBef>
              <a:spcAft>
                <a:spcPts val="0"/>
              </a:spcAft>
              <a:buClr>
                <a:schemeClr val="dk1"/>
              </a:buClr>
              <a:buSzPct val="100000"/>
              <a:buNone/>
            </a:pPr>
            <a:endParaRPr/>
          </a:p>
          <a:p>
            <a:pPr marL="342900" lvl="0" indent="-342900" algn="l" rtl="0">
              <a:spcBef>
                <a:spcPts val="592"/>
              </a:spcBef>
              <a:spcAft>
                <a:spcPts val="0"/>
              </a:spcAft>
              <a:buClr>
                <a:schemeClr val="dk1"/>
              </a:buClr>
              <a:buSzPct val="100000"/>
              <a:buChar char="•"/>
            </a:pPr>
            <a:r>
              <a:rPr lang="en-US"/>
              <a:t>MapReduce programming model</a:t>
            </a:r>
            <a:endParaRPr/>
          </a:p>
          <a:p>
            <a:pPr marL="742950" lvl="1" indent="-285750" algn="l" rtl="0">
              <a:spcBef>
                <a:spcPts val="518"/>
              </a:spcBef>
              <a:spcAft>
                <a:spcPts val="0"/>
              </a:spcAft>
              <a:buClr>
                <a:schemeClr val="dk1"/>
              </a:buClr>
              <a:buSzPct val="100000"/>
              <a:buChar char="–"/>
            </a:pPr>
            <a:r>
              <a:rPr lang="en-US"/>
              <a:t>Computation pattern: Map tasks and Reduce tasks</a:t>
            </a:r>
            <a:endParaRPr/>
          </a:p>
          <a:p>
            <a:pPr marL="742950" lvl="1" indent="-285750" algn="l" rtl="0">
              <a:spcBef>
                <a:spcPts val="518"/>
              </a:spcBef>
              <a:spcAft>
                <a:spcPts val="0"/>
              </a:spcAft>
              <a:buClr>
                <a:schemeClr val="dk1"/>
              </a:buClr>
              <a:buSzPct val="100000"/>
              <a:buChar char="–"/>
            </a:pPr>
            <a:r>
              <a:rPr lang="en-US"/>
              <a:t>Data abstraction: KeyValue pairs</a:t>
            </a:r>
            <a:endParaRPr/>
          </a:p>
          <a:p>
            <a:pPr marL="742950" lvl="1" indent="-121284" algn="l" rtl="0">
              <a:spcBef>
                <a:spcPts val="518"/>
              </a:spcBef>
              <a:spcAft>
                <a:spcPts val="0"/>
              </a:spcAft>
              <a:buClr>
                <a:schemeClr val="dk1"/>
              </a:buClr>
              <a:buSzPct val="100000"/>
              <a:buNone/>
            </a:pPr>
            <a:endParaRPr/>
          </a:p>
          <a:p>
            <a:pPr marL="342900" lvl="0" indent="-154940" algn="l" rtl="0">
              <a:spcBef>
                <a:spcPts val="592"/>
              </a:spcBef>
              <a:spcAft>
                <a:spcPts val="0"/>
              </a:spcAft>
              <a:buClr>
                <a:schemeClr val="dk1"/>
              </a:buClr>
              <a:buSzPct val="100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Iterative MapReduce Model</a:t>
            </a:r>
            <a:endParaRPr/>
          </a:p>
        </p:txBody>
      </p:sp>
      <p:sp>
        <p:nvSpPr>
          <p:cNvPr id="157" name="Google Shape;157;p12"/>
          <p:cNvSpPr txBox="1">
            <a:spLocks noGrp="1"/>
          </p:cNvSpPr>
          <p:nvPr>
            <p:ph type="body" idx="1"/>
          </p:nvPr>
        </p:nvSpPr>
        <p:spPr>
          <a:xfrm>
            <a:off x="457200" y="1600200"/>
            <a:ext cx="8229600" cy="4525963"/>
          </a:xfrm>
          <a:prstGeom prst="rect">
            <a:avLst/>
          </a:prstGeom>
          <a:blipFill rotWithShape="1">
            <a:blip r:embed="rId3">
              <a:alphaModFix/>
            </a:blip>
            <a:stretch>
              <a:fillRect l="-927" t="-3500"/>
            </a:stretch>
          </a:blip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3200"/>
              <a:buChar char="•"/>
            </a:pPr>
            <a:r>
              <a:rPr lang="en-US"/>
              <a:t> </a:t>
            </a:r>
            <a:endParaRPr/>
          </a:p>
        </p:txBody>
      </p:sp>
      <p:pic>
        <p:nvPicPr>
          <p:cNvPr id="158" name="Google Shape;158;p12"/>
          <p:cNvPicPr preferRelativeResize="0"/>
          <p:nvPr/>
        </p:nvPicPr>
        <p:blipFill rotWithShape="1">
          <a:blip r:embed="rId4">
            <a:alphaModFix/>
          </a:blip>
          <a:srcRect/>
          <a:stretch/>
        </p:blipFill>
        <p:spPr>
          <a:xfrm>
            <a:off x="3048000" y="1417638"/>
            <a:ext cx="1392894" cy="5428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DAG (Directed Acyclic Graph) Model</a:t>
            </a:r>
            <a:endParaRPr/>
          </a:p>
        </p:txBody>
      </p:sp>
      <p:sp>
        <p:nvSpPr>
          <p:cNvPr id="164" name="Google Shape;164;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Dryad and DryadLINQ (2007)</a:t>
            </a:r>
            <a:endParaRPr/>
          </a:p>
          <a:p>
            <a:pPr marL="742950" lvl="1" indent="-285750" algn="l" rtl="0">
              <a:spcBef>
                <a:spcPts val="560"/>
              </a:spcBef>
              <a:spcAft>
                <a:spcPts val="0"/>
              </a:spcAft>
              <a:buClr>
                <a:schemeClr val="dk1"/>
              </a:buClr>
              <a:buSzPts val="2800"/>
              <a:buChar char="–"/>
            </a:pPr>
            <a:r>
              <a:rPr lang="en-US"/>
              <a:t>Michael Isard et al. Dryad: Distributed Data-Parallel Programs from Sequential Building Blocks, EuroSys, 2007.</a:t>
            </a:r>
            <a:endParaRPr/>
          </a:p>
          <a:p>
            <a:pPr marL="742950" lvl="1" indent="-285750" algn="l" rtl="0">
              <a:spcBef>
                <a:spcPts val="400"/>
              </a:spcBef>
              <a:spcAft>
                <a:spcPts val="0"/>
              </a:spcAft>
              <a:buClr>
                <a:schemeClr val="dk1"/>
              </a:buClr>
              <a:buSzPts val="2000"/>
              <a:buChar char="–"/>
            </a:pPr>
            <a:r>
              <a:rPr lang="en-US" sz="2000" u="sng">
                <a:solidFill>
                  <a:schemeClr val="hlink"/>
                </a:solidFill>
                <a:hlinkClick r:id="rId3"/>
              </a:rPr>
              <a:t>http://research.microsoft.com/en-us/collaboration/tools/dryad.aspx</a:t>
            </a:r>
            <a:endParaRPr sz="2000"/>
          </a:p>
        </p:txBody>
      </p:sp>
      <p:pic>
        <p:nvPicPr>
          <p:cNvPr id="165" name="Google Shape;165;p13"/>
          <p:cNvPicPr preferRelativeResize="0"/>
          <p:nvPr/>
        </p:nvPicPr>
        <p:blipFill rotWithShape="1">
          <a:blip r:embed="rId4">
            <a:alphaModFix/>
          </a:blip>
          <a:srcRect/>
          <a:stretch/>
        </p:blipFill>
        <p:spPr>
          <a:xfrm>
            <a:off x="3810000" y="4038600"/>
            <a:ext cx="2360294" cy="21758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Model Composition</a:t>
            </a:r>
            <a:endParaRPr/>
          </a:p>
        </p:txBody>
      </p:sp>
      <p:sp>
        <p:nvSpPr>
          <p:cNvPr id="171" name="Google Shape;17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Char char="•"/>
            </a:pPr>
            <a:r>
              <a:rPr lang="en-US"/>
              <a:t>Apache Spark (2010)</a:t>
            </a:r>
            <a:endParaRPr/>
          </a:p>
          <a:p>
            <a:pPr marL="742950" lvl="1" indent="-285750" algn="l" rtl="0">
              <a:spcBef>
                <a:spcPts val="476"/>
              </a:spcBef>
              <a:spcAft>
                <a:spcPts val="0"/>
              </a:spcAft>
              <a:buClr>
                <a:schemeClr val="dk1"/>
              </a:buClr>
              <a:buSzPct val="100000"/>
              <a:buChar char="–"/>
            </a:pPr>
            <a:r>
              <a:rPr lang="en-US"/>
              <a:t>Matei Zaharia et al. Spark: Cluster Computing with Working Sets,. HotCloud 2010.</a:t>
            </a:r>
            <a:endParaRPr/>
          </a:p>
          <a:p>
            <a:pPr marL="742950" lvl="1" indent="-285750" algn="l" rtl="0">
              <a:spcBef>
                <a:spcPts val="476"/>
              </a:spcBef>
              <a:spcAft>
                <a:spcPts val="0"/>
              </a:spcAft>
              <a:buClr>
                <a:schemeClr val="dk1"/>
              </a:buClr>
              <a:buSzPct val="100000"/>
              <a:buChar char="–"/>
            </a:pPr>
            <a:r>
              <a:rPr lang="en-US"/>
              <a:t>Matei Zaharia et al. Resilient Distributed Datasets: A Fault-Tolerant Abstraction for In-Memory Cluster Computing. NSDI 2012.</a:t>
            </a:r>
            <a:endParaRPr/>
          </a:p>
          <a:p>
            <a:pPr marL="742950" lvl="1" indent="-285750" algn="l" rtl="0">
              <a:spcBef>
                <a:spcPts val="476"/>
              </a:spcBef>
              <a:spcAft>
                <a:spcPts val="0"/>
              </a:spcAft>
              <a:buClr>
                <a:schemeClr val="dk1"/>
              </a:buClr>
              <a:buSzPct val="100000"/>
              <a:buChar char="–"/>
            </a:pPr>
            <a:r>
              <a:rPr lang="en-US" u="sng">
                <a:solidFill>
                  <a:schemeClr val="hlink"/>
                </a:solidFill>
                <a:hlinkClick r:id="rId3"/>
              </a:rPr>
              <a:t>http://spark.apache.org/</a:t>
            </a:r>
            <a:endParaRPr/>
          </a:p>
          <a:p>
            <a:pPr marL="742950" lvl="1" indent="-285750" algn="l" rtl="0">
              <a:spcBef>
                <a:spcPts val="476"/>
              </a:spcBef>
              <a:spcAft>
                <a:spcPts val="0"/>
              </a:spcAft>
              <a:buClr>
                <a:schemeClr val="dk1"/>
              </a:buClr>
              <a:buSzPct val="100000"/>
              <a:buChar char="–"/>
            </a:pPr>
            <a:r>
              <a:rPr lang="en-US"/>
              <a:t>Resilient Distributed Dataset (RDD)</a:t>
            </a:r>
            <a:endParaRPr/>
          </a:p>
          <a:p>
            <a:pPr marL="742950" lvl="1" indent="-285750" algn="l" rtl="0">
              <a:spcBef>
                <a:spcPts val="476"/>
              </a:spcBef>
              <a:spcAft>
                <a:spcPts val="0"/>
              </a:spcAft>
              <a:buClr>
                <a:schemeClr val="dk1"/>
              </a:buClr>
              <a:buSzPct val="100000"/>
              <a:buChar char="–"/>
            </a:pPr>
            <a:r>
              <a:rPr lang="en-US"/>
              <a:t>RDD operations</a:t>
            </a:r>
            <a:endParaRPr/>
          </a:p>
          <a:p>
            <a:pPr marL="1143000" lvl="2" indent="-228600" algn="l" rtl="0">
              <a:spcBef>
                <a:spcPts val="408"/>
              </a:spcBef>
              <a:spcAft>
                <a:spcPts val="0"/>
              </a:spcAft>
              <a:buClr>
                <a:schemeClr val="dk1"/>
              </a:buClr>
              <a:buSzPct val="100000"/>
              <a:buChar char="•"/>
            </a:pPr>
            <a:r>
              <a:rPr lang="en-US"/>
              <a:t>MapReduce-like parallel operations</a:t>
            </a:r>
            <a:endParaRPr/>
          </a:p>
          <a:p>
            <a:pPr marL="742950" lvl="1" indent="-285750" algn="l" rtl="0">
              <a:spcBef>
                <a:spcPts val="476"/>
              </a:spcBef>
              <a:spcAft>
                <a:spcPts val="0"/>
              </a:spcAft>
              <a:buClr>
                <a:schemeClr val="dk1"/>
              </a:buClr>
              <a:buSzPct val="100000"/>
              <a:buChar char="–"/>
            </a:pPr>
            <a:r>
              <a:rPr lang="en-US"/>
              <a:t>DAG of execution stages and pipelined transformations</a:t>
            </a:r>
            <a:endParaRPr/>
          </a:p>
          <a:p>
            <a:pPr marL="742950" lvl="1" indent="-285750" algn="l" rtl="0">
              <a:spcBef>
                <a:spcPts val="476"/>
              </a:spcBef>
              <a:spcAft>
                <a:spcPts val="0"/>
              </a:spcAft>
              <a:buClr>
                <a:schemeClr val="dk1"/>
              </a:buClr>
              <a:buSzPct val="100000"/>
              <a:buChar char="–"/>
            </a:pPr>
            <a:r>
              <a:rPr lang="en-US"/>
              <a:t>Simple collectives: broadcasting and aggregation</a:t>
            </a:r>
            <a:endParaRPr/>
          </a:p>
          <a:p>
            <a:pPr marL="342900" lvl="0" indent="-170180" algn="l" rtl="0">
              <a:spcBef>
                <a:spcPts val="544"/>
              </a:spcBef>
              <a:spcAft>
                <a:spcPts val="0"/>
              </a:spcAft>
              <a:buClr>
                <a:schemeClr val="dk1"/>
              </a:buClr>
              <a:buSzPct val="100000"/>
              <a:buNone/>
            </a:pPr>
            <a:endParaRPr/>
          </a:p>
        </p:txBody>
      </p:sp>
      <p:pic>
        <p:nvPicPr>
          <p:cNvPr id="172" name="Google Shape;172;p14"/>
          <p:cNvPicPr preferRelativeResize="0"/>
          <p:nvPr/>
        </p:nvPicPr>
        <p:blipFill rotWithShape="1">
          <a:blip r:embed="rId4">
            <a:alphaModFix/>
          </a:blip>
          <a:srcRect/>
          <a:stretch/>
        </p:blipFill>
        <p:spPr>
          <a:xfrm>
            <a:off x="3987022" y="1130608"/>
            <a:ext cx="1169955" cy="8283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Graph Processing with BSP model</a:t>
            </a:r>
            <a:endParaRPr/>
          </a:p>
        </p:txBody>
      </p:sp>
      <p:sp>
        <p:nvSpPr>
          <p:cNvPr id="178" name="Google Shape;178;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Char char="•"/>
            </a:pPr>
            <a:r>
              <a:rPr lang="en-US"/>
              <a:t>Pregel (2010)</a:t>
            </a:r>
            <a:endParaRPr/>
          </a:p>
          <a:p>
            <a:pPr marL="742950" lvl="1" indent="-285750" algn="l" rtl="0">
              <a:spcBef>
                <a:spcPts val="476"/>
              </a:spcBef>
              <a:spcAft>
                <a:spcPts val="0"/>
              </a:spcAft>
              <a:buClr>
                <a:schemeClr val="dk1"/>
              </a:buClr>
              <a:buSzPct val="100000"/>
              <a:buChar char="–"/>
            </a:pPr>
            <a:r>
              <a:rPr lang="en-US"/>
              <a:t>Grzegorz Malewicz et al. Pregel: A System for Large-Scale Graph Processing. SIGMOD 2010.</a:t>
            </a:r>
            <a:endParaRPr/>
          </a:p>
          <a:p>
            <a:pPr marL="742950" lvl="1" indent="-134619" algn="l" rtl="0">
              <a:spcBef>
                <a:spcPts val="476"/>
              </a:spcBef>
              <a:spcAft>
                <a:spcPts val="0"/>
              </a:spcAft>
              <a:buClr>
                <a:schemeClr val="dk1"/>
              </a:buClr>
              <a:buSzPct val="100000"/>
              <a:buNone/>
            </a:pPr>
            <a:endParaRPr/>
          </a:p>
          <a:p>
            <a:pPr marL="342900" lvl="0" indent="-342900" algn="l" rtl="0">
              <a:spcBef>
                <a:spcPts val="544"/>
              </a:spcBef>
              <a:spcAft>
                <a:spcPts val="0"/>
              </a:spcAft>
              <a:buClr>
                <a:schemeClr val="dk1"/>
              </a:buClr>
              <a:buSzPct val="100000"/>
              <a:buChar char="•"/>
            </a:pPr>
            <a:r>
              <a:rPr lang="en-US"/>
              <a:t>Apache Hama (2010)</a:t>
            </a:r>
            <a:endParaRPr/>
          </a:p>
          <a:p>
            <a:pPr marL="742950" lvl="1" indent="-285750" algn="l" rtl="0">
              <a:spcBef>
                <a:spcPts val="476"/>
              </a:spcBef>
              <a:spcAft>
                <a:spcPts val="0"/>
              </a:spcAft>
              <a:buClr>
                <a:schemeClr val="dk1"/>
              </a:buClr>
              <a:buSzPct val="100000"/>
              <a:buChar char="–"/>
            </a:pPr>
            <a:r>
              <a:rPr lang="en-US" u="sng">
                <a:solidFill>
                  <a:schemeClr val="hlink"/>
                </a:solidFill>
                <a:hlinkClick r:id="rId3"/>
              </a:rPr>
              <a:t>https://hama.apache.org/</a:t>
            </a:r>
            <a:endParaRPr/>
          </a:p>
          <a:p>
            <a:pPr marL="342900" lvl="0" indent="-170180" algn="l" rtl="0">
              <a:spcBef>
                <a:spcPts val="544"/>
              </a:spcBef>
              <a:spcAft>
                <a:spcPts val="0"/>
              </a:spcAft>
              <a:buClr>
                <a:schemeClr val="dk1"/>
              </a:buClr>
              <a:buSzPct val="100000"/>
              <a:buNone/>
            </a:pPr>
            <a:endParaRPr/>
          </a:p>
          <a:p>
            <a:pPr marL="342900" lvl="0" indent="-342900" algn="l" rtl="0">
              <a:spcBef>
                <a:spcPts val="544"/>
              </a:spcBef>
              <a:spcAft>
                <a:spcPts val="0"/>
              </a:spcAft>
              <a:buClr>
                <a:schemeClr val="dk1"/>
              </a:buClr>
              <a:buSzPct val="100000"/>
              <a:buChar char="•"/>
            </a:pPr>
            <a:r>
              <a:rPr lang="en-US"/>
              <a:t>Apache Giraph (2012)</a:t>
            </a:r>
            <a:endParaRPr/>
          </a:p>
          <a:p>
            <a:pPr marL="742950" lvl="1" indent="-285750" algn="l" rtl="0">
              <a:spcBef>
                <a:spcPts val="476"/>
              </a:spcBef>
              <a:spcAft>
                <a:spcPts val="0"/>
              </a:spcAft>
              <a:buClr>
                <a:schemeClr val="dk1"/>
              </a:buClr>
              <a:buSzPct val="100000"/>
              <a:buChar char="–"/>
            </a:pPr>
            <a:r>
              <a:rPr lang="en-US" u="sng">
                <a:solidFill>
                  <a:schemeClr val="hlink"/>
                </a:solidFill>
                <a:hlinkClick r:id="rId4"/>
              </a:rPr>
              <a:t>https://giraph.apache.org/</a:t>
            </a:r>
            <a:endParaRPr/>
          </a:p>
          <a:p>
            <a:pPr marL="742950" lvl="1" indent="-285750" algn="l" rtl="0">
              <a:spcBef>
                <a:spcPts val="476"/>
              </a:spcBef>
              <a:spcAft>
                <a:spcPts val="0"/>
              </a:spcAft>
              <a:buClr>
                <a:schemeClr val="dk1"/>
              </a:buClr>
              <a:buSzPct val="100000"/>
              <a:buChar char="–"/>
            </a:pPr>
            <a:r>
              <a:rPr lang="en-US"/>
              <a:t>Scaling Apache Giraph to a trillion edges</a:t>
            </a:r>
            <a:endParaRPr/>
          </a:p>
          <a:p>
            <a:pPr marL="1143000" lvl="2" indent="-228600" algn="l" rtl="0">
              <a:spcBef>
                <a:spcPts val="408"/>
              </a:spcBef>
              <a:spcAft>
                <a:spcPts val="0"/>
              </a:spcAft>
              <a:buClr>
                <a:schemeClr val="dk1"/>
              </a:buClr>
              <a:buSzPct val="100000"/>
              <a:buChar char="•"/>
            </a:pPr>
            <a:r>
              <a:rPr lang="en-US" u="sng">
                <a:solidFill>
                  <a:schemeClr val="hlink"/>
                </a:solidFill>
                <a:hlinkClick r:id="rId5"/>
              </a:rPr>
              <a:t>https://www.facebook.com/notes/facebook-engineering/scaling-apache-giraph-to-a-trillion-edges/10151617006153920</a:t>
            </a:r>
            <a:r>
              <a:rPr lang="en-US"/>
              <a:t> </a:t>
            </a:r>
            <a:endParaRPr/>
          </a:p>
          <a:p>
            <a:pPr marL="742950" lvl="1" indent="-134619" algn="l" rtl="0">
              <a:spcBef>
                <a:spcPts val="476"/>
              </a:spcBef>
              <a:spcAft>
                <a:spcPts val="0"/>
              </a:spcAft>
              <a:buClr>
                <a:schemeClr val="dk1"/>
              </a:buClr>
              <a:buSzPct val="100000"/>
              <a:buNone/>
            </a:pPr>
            <a:endParaRPr/>
          </a:p>
          <a:p>
            <a:pPr marL="742950" lvl="1" indent="-134619" algn="l" rtl="0">
              <a:spcBef>
                <a:spcPts val="476"/>
              </a:spcBef>
              <a:spcAft>
                <a:spcPts val="0"/>
              </a:spcAft>
              <a:buClr>
                <a:schemeClr val="dk1"/>
              </a:buClr>
              <a:buSzPct val="100000"/>
              <a:buNone/>
            </a:pPr>
            <a:endParaRPr/>
          </a:p>
        </p:txBody>
      </p:sp>
      <p:pic>
        <p:nvPicPr>
          <p:cNvPr id="179" name="Google Shape;179;p15"/>
          <p:cNvPicPr preferRelativeResize="0"/>
          <p:nvPr/>
        </p:nvPicPr>
        <p:blipFill rotWithShape="1">
          <a:blip r:embed="rId6">
            <a:alphaModFix/>
          </a:blip>
          <a:srcRect/>
          <a:stretch/>
        </p:blipFill>
        <p:spPr>
          <a:xfrm>
            <a:off x="4834715" y="2743200"/>
            <a:ext cx="2023029" cy="782239"/>
          </a:xfrm>
          <a:prstGeom prst="rect">
            <a:avLst/>
          </a:prstGeom>
          <a:noFill/>
          <a:ln>
            <a:noFill/>
          </a:ln>
        </p:spPr>
      </p:pic>
      <p:pic>
        <p:nvPicPr>
          <p:cNvPr id="180" name="Google Shape;180;p15"/>
          <p:cNvPicPr preferRelativeResize="0"/>
          <p:nvPr/>
        </p:nvPicPr>
        <p:blipFill rotWithShape="1">
          <a:blip r:embed="rId7">
            <a:alphaModFix/>
          </a:blip>
          <a:srcRect/>
          <a:stretch/>
        </p:blipFill>
        <p:spPr>
          <a:xfrm>
            <a:off x="6477000" y="3863181"/>
            <a:ext cx="833207" cy="13413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GraphLab (2010)</a:t>
            </a:r>
            <a:endParaRPr/>
          </a:p>
        </p:txBody>
      </p:sp>
      <p:sp>
        <p:nvSpPr>
          <p:cNvPr id="187" name="Google Shape;18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200660" algn="l" rtl="0">
              <a:spcBef>
                <a:spcPts val="0"/>
              </a:spcBef>
              <a:spcAft>
                <a:spcPts val="0"/>
              </a:spcAft>
              <a:buClr>
                <a:schemeClr val="dk1"/>
              </a:buClr>
              <a:buSzPct val="100000"/>
              <a:buNone/>
            </a:pPr>
            <a:endParaRPr/>
          </a:p>
          <a:p>
            <a:pPr marL="342900" lvl="0" indent="-200660" algn="l" rtl="0">
              <a:spcBef>
                <a:spcPts val="448"/>
              </a:spcBef>
              <a:spcAft>
                <a:spcPts val="0"/>
              </a:spcAft>
              <a:buClr>
                <a:schemeClr val="dk1"/>
              </a:buClr>
              <a:buSzPct val="100000"/>
              <a:buNone/>
            </a:pPr>
            <a:endParaRPr/>
          </a:p>
          <a:p>
            <a:pPr marL="342900" lvl="0" indent="-342900" algn="l" rtl="0">
              <a:spcBef>
                <a:spcPts val="448"/>
              </a:spcBef>
              <a:spcAft>
                <a:spcPts val="0"/>
              </a:spcAft>
              <a:buClr>
                <a:schemeClr val="dk1"/>
              </a:buClr>
              <a:buSzPct val="100000"/>
              <a:buChar char="•"/>
            </a:pPr>
            <a:r>
              <a:rPr lang="en-US"/>
              <a:t>Yucheng Low et al. GraphLab: A New Parallel Framework for Machine Learning. UAI 2010.</a:t>
            </a:r>
            <a:endParaRPr/>
          </a:p>
          <a:p>
            <a:pPr marL="342900" lvl="0" indent="-342900" algn="l" rtl="0">
              <a:spcBef>
                <a:spcPts val="448"/>
              </a:spcBef>
              <a:spcAft>
                <a:spcPts val="0"/>
              </a:spcAft>
              <a:buClr>
                <a:schemeClr val="dk1"/>
              </a:buClr>
              <a:buSzPct val="100000"/>
              <a:buChar char="•"/>
            </a:pPr>
            <a:r>
              <a:rPr lang="en-US"/>
              <a:t>Yucheng Low, et al. Distributed GraphLab: A Framework for Machine Learning and Data Mining in the Cloud. PVLDB 2012.</a:t>
            </a:r>
            <a:endParaRPr/>
          </a:p>
          <a:p>
            <a:pPr marL="342900" lvl="0" indent="-342900" algn="l" rtl="0">
              <a:spcBef>
                <a:spcPts val="448"/>
              </a:spcBef>
              <a:spcAft>
                <a:spcPts val="0"/>
              </a:spcAft>
              <a:buClr>
                <a:schemeClr val="dk1"/>
              </a:buClr>
              <a:buSzPct val="100000"/>
              <a:buChar char="•"/>
            </a:pPr>
            <a:r>
              <a:rPr lang="en-US"/>
              <a:t>http://graphlab.org/projects/index.html</a:t>
            </a:r>
            <a:endParaRPr/>
          </a:p>
          <a:p>
            <a:pPr marL="342900" lvl="0" indent="-342900" algn="l" rtl="0">
              <a:spcBef>
                <a:spcPts val="448"/>
              </a:spcBef>
              <a:spcAft>
                <a:spcPts val="0"/>
              </a:spcAft>
              <a:buClr>
                <a:schemeClr val="dk1"/>
              </a:buClr>
              <a:buSzPct val="100000"/>
              <a:buChar char="•"/>
            </a:pPr>
            <a:r>
              <a:rPr lang="en-US" u="sng">
                <a:solidFill>
                  <a:schemeClr val="hlink"/>
                </a:solidFill>
                <a:hlinkClick r:id="rId3"/>
              </a:rPr>
              <a:t>http://graphlab.org/resources/publications.html</a:t>
            </a:r>
            <a:endParaRPr/>
          </a:p>
          <a:p>
            <a:pPr marL="342900" lvl="0" indent="-200660" algn="l" rtl="0">
              <a:spcBef>
                <a:spcPts val="448"/>
              </a:spcBef>
              <a:spcAft>
                <a:spcPts val="0"/>
              </a:spcAft>
              <a:buClr>
                <a:schemeClr val="dk1"/>
              </a:buClr>
              <a:buSzPct val="100000"/>
              <a:buNone/>
            </a:pPr>
            <a:endParaRPr/>
          </a:p>
          <a:p>
            <a:pPr marL="342900" lvl="0" indent="-342900" algn="l" rtl="0">
              <a:spcBef>
                <a:spcPts val="448"/>
              </a:spcBef>
              <a:spcAft>
                <a:spcPts val="0"/>
              </a:spcAft>
              <a:buClr>
                <a:schemeClr val="dk1"/>
              </a:buClr>
              <a:buSzPct val="100000"/>
              <a:buChar char="•"/>
            </a:pPr>
            <a:r>
              <a:rPr lang="en-US"/>
              <a:t>Data graph</a:t>
            </a:r>
            <a:endParaRPr/>
          </a:p>
          <a:p>
            <a:pPr marL="342900" lvl="0" indent="-342900" algn="l" rtl="0">
              <a:spcBef>
                <a:spcPts val="448"/>
              </a:spcBef>
              <a:spcAft>
                <a:spcPts val="0"/>
              </a:spcAft>
              <a:buClr>
                <a:schemeClr val="dk1"/>
              </a:buClr>
              <a:buSzPct val="100000"/>
              <a:buChar char="•"/>
            </a:pPr>
            <a:r>
              <a:rPr lang="en-US"/>
              <a:t>Update functions and the scope</a:t>
            </a:r>
            <a:endParaRPr/>
          </a:p>
          <a:p>
            <a:pPr marL="342900" lvl="0" indent="-342900" algn="l" rtl="0">
              <a:spcBef>
                <a:spcPts val="448"/>
              </a:spcBef>
              <a:spcAft>
                <a:spcPts val="0"/>
              </a:spcAft>
              <a:buClr>
                <a:schemeClr val="dk1"/>
              </a:buClr>
              <a:buSzPct val="100000"/>
              <a:buChar char="•"/>
            </a:pPr>
            <a:r>
              <a:rPr lang="en-US"/>
              <a:t>Sync operation (similar to aggregation in Pregel)</a:t>
            </a:r>
            <a:endParaRPr/>
          </a:p>
          <a:p>
            <a:pPr marL="742950" lvl="1" indent="-161290" algn="l" rtl="0">
              <a:spcBef>
                <a:spcPts val="392"/>
              </a:spcBef>
              <a:spcAft>
                <a:spcPts val="0"/>
              </a:spcAft>
              <a:buClr>
                <a:schemeClr val="dk1"/>
              </a:buClr>
              <a:buSzPct val="100000"/>
              <a:buNone/>
            </a:pPr>
            <a:endParaRPr/>
          </a:p>
          <a:p>
            <a:pPr marL="742950" lvl="1" indent="-161290" algn="l" rtl="0">
              <a:spcBef>
                <a:spcPts val="392"/>
              </a:spcBef>
              <a:spcAft>
                <a:spcPts val="0"/>
              </a:spcAft>
              <a:buClr>
                <a:schemeClr val="dk1"/>
              </a:buClr>
              <a:buSzPct val="100000"/>
              <a:buNone/>
            </a:pPr>
            <a:endParaRPr/>
          </a:p>
          <a:p>
            <a:pPr marL="342900" lvl="0" indent="-200660" algn="l" rtl="0">
              <a:spcBef>
                <a:spcPts val="448"/>
              </a:spcBef>
              <a:spcAft>
                <a:spcPts val="0"/>
              </a:spcAft>
              <a:buClr>
                <a:schemeClr val="dk1"/>
              </a:buClr>
              <a:buSzPct val="100000"/>
              <a:buNone/>
            </a:pPr>
            <a:endParaRPr/>
          </a:p>
        </p:txBody>
      </p:sp>
      <p:pic>
        <p:nvPicPr>
          <p:cNvPr id="188" name="Google Shape;188;p16"/>
          <p:cNvPicPr preferRelativeResize="0"/>
          <p:nvPr/>
        </p:nvPicPr>
        <p:blipFill rotWithShape="1">
          <a:blip r:embed="rId4">
            <a:alphaModFix/>
          </a:blip>
          <a:srcRect/>
          <a:stretch/>
        </p:blipFill>
        <p:spPr>
          <a:xfrm>
            <a:off x="484094" y="1413156"/>
            <a:ext cx="2095238" cy="8507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Collective Model</a:t>
            </a:r>
            <a:endParaRPr/>
          </a:p>
        </p:txBody>
      </p:sp>
      <p:sp>
        <p:nvSpPr>
          <p:cNvPr id="194" name="Google Shape;194;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t>Harp (2013)</a:t>
            </a:r>
            <a:endParaRPr/>
          </a:p>
          <a:p>
            <a:pPr marL="742950" lvl="1" indent="-285750" algn="l" rtl="0">
              <a:spcBef>
                <a:spcPts val="480"/>
              </a:spcBef>
              <a:spcAft>
                <a:spcPts val="0"/>
              </a:spcAft>
              <a:buClr>
                <a:schemeClr val="dk1"/>
              </a:buClr>
              <a:buSzPts val="2400"/>
              <a:buChar char="–"/>
            </a:pPr>
            <a:r>
              <a:rPr lang="en-US" sz="2400" u="sng">
                <a:solidFill>
                  <a:schemeClr val="hlink"/>
                </a:solidFill>
                <a:hlinkClick r:id="rId3"/>
              </a:rPr>
              <a:t>https://github.com/jessezbj/harp-project</a:t>
            </a:r>
            <a:endParaRPr sz="2400"/>
          </a:p>
          <a:p>
            <a:pPr marL="742950" lvl="1" indent="-285750" algn="l" rtl="0">
              <a:spcBef>
                <a:spcPts val="480"/>
              </a:spcBef>
              <a:spcAft>
                <a:spcPts val="0"/>
              </a:spcAft>
              <a:buClr>
                <a:schemeClr val="dk1"/>
              </a:buClr>
              <a:buSzPts val="2400"/>
              <a:buChar char="–"/>
            </a:pPr>
            <a:r>
              <a:rPr lang="en-US" sz="2400"/>
              <a:t>Hadoop Plugin (on Hadoop 1.2.1 and Hadoop 2.2.0)</a:t>
            </a:r>
            <a:endParaRPr/>
          </a:p>
          <a:p>
            <a:pPr marL="742950" lvl="1" indent="-285750" algn="l" rtl="0">
              <a:spcBef>
                <a:spcPts val="480"/>
              </a:spcBef>
              <a:spcAft>
                <a:spcPts val="0"/>
              </a:spcAft>
              <a:buClr>
                <a:schemeClr val="dk1"/>
              </a:buClr>
              <a:buSzPts val="2400"/>
              <a:buChar char="–"/>
            </a:pPr>
            <a:r>
              <a:rPr lang="en-US" sz="2400"/>
              <a:t>Hierarchical data abstraction on arrays, key-values and graphs for easy programming expressiveness.</a:t>
            </a:r>
            <a:endParaRPr/>
          </a:p>
          <a:p>
            <a:pPr marL="742950" lvl="1" indent="-285750" algn="l" rtl="0">
              <a:spcBef>
                <a:spcPts val="480"/>
              </a:spcBef>
              <a:spcAft>
                <a:spcPts val="0"/>
              </a:spcAft>
              <a:buClr>
                <a:schemeClr val="dk1"/>
              </a:buClr>
              <a:buSzPts val="2400"/>
              <a:buChar char="–"/>
            </a:pPr>
            <a:r>
              <a:rPr lang="en-US" sz="2400"/>
              <a:t>Collective communication model to support various communication operations on the data abstractions.</a:t>
            </a:r>
            <a:endParaRPr/>
          </a:p>
          <a:p>
            <a:pPr marL="742950" lvl="1" indent="-285750" algn="l" rtl="0">
              <a:spcBef>
                <a:spcPts val="480"/>
              </a:spcBef>
              <a:spcAft>
                <a:spcPts val="0"/>
              </a:spcAft>
              <a:buClr>
                <a:schemeClr val="dk1"/>
              </a:buClr>
              <a:buSzPts val="2400"/>
              <a:buChar char="–"/>
            </a:pPr>
            <a:r>
              <a:rPr lang="en-US" sz="2400"/>
              <a:t>Caching with buffer management for memory allocation required from computation and communication </a:t>
            </a:r>
            <a:endParaRPr/>
          </a:p>
          <a:p>
            <a:pPr marL="742950" lvl="1" indent="-285750" algn="l" rtl="0">
              <a:spcBef>
                <a:spcPts val="480"/>
              </a:spcBef>
              <a:spcAft>
                <a:spcPts val="0"/>
              </a:spcAft>
              <a:buClr>
                <a:schemeClr val="dk1"/>
              </a:buClr>
              <a:buSzPts val="2400"/>
              <a:buChar char="–"/>
            </a:pPr>
            <a:r>
              <a:rPr lang="en-US" sz="2400"/>
              <a:t>BSP style parallelism</a:t>
            </a:r>
            <a:endParaRPr/>
          </a:p>
          <a:p>
            <a:pPr marL="742950" lvl="1" indent="-285750" algn="l" rtl="0">
              <a:spcBef>
                <a:spcPts val="480"/>
              </a:spcBef>
              <a:spcAft>
                <a:spcPts val="0"/>
              </a:spcAft>
              <a:buClr>
                <a:schemeClr val="dk1"/>
              </a:buClr>
              <a:buSzPts val="2400"/>
              <a:buChar char="–"/>
            </a:pPr>
            <a:r>
              <a:rPr lang="en-US" sz="2400"/>
              <a:t>Fault tolerance with check-pointing</a:t>
            </a:r>
            <a:endParaRPr/>
          </a:p>
        </p:txBody>
      </p:sp>
      <p:pic>
        <p:nvPicPr>
          <p:cNvPr id="195" name="Google Shape;195;p17"/>
          <p:cNvPicPr preferRelativeResize="0"/>
          <p:nvPr/>
        </p:nvPicPr>
        <p:blipFill rotWithShape="1">
          <a:blip r:embed="rId4">
            <a:alphaModFix/>
          </a:blip>
          <a:srcRect/>
          <a:stretch/>
        </p:blipFill>
        <p:spPr>
          <a:xfrm>
            <a:off x="2895600" y="1573306"/>
            <a:ext cx="1083749" cy="49671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843932" y="277532"/>
            <a:ext cx="3008313" cy="11620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2000"/>
              <a:buFont typeface="Calibri"/>
              <a:buNone/>
            </a:pPr>
            <a:r>
              <a:rPr lang="en-US"/>
              <a:t>K-means Clustering Parallel Efficiency</a:t>
            </a:r>
            <a:endParaRPr/>
          </a:p>
        </p:txBody>
      </p:sp>
      <p:pic>
        <p:nvPicPr>
          <p:cNvPr id="201" name="Google Shape;201;p18"/>
          <p:cNvPicPr preferRelativeResize="0">
            <a:picLocks noGrp="1"/>
          </p:cNvPicPr>
          <p:nvPr>
            <p:ph type="body" idx="1"/>
          </p:nvPr>
        </p:nvPicPr>
        <p:blipFill rotWithShape="1">
          <a:blip r:embed="rId3">
            <a:alphaModFix/>
          </a:blip>
          <a:srcRect/>
          <a:stretch/>
        </p:blipFill>
        <p:spPr>
          <a:xfrm>
            <a:off x="3657600" y="434210"/>
            <a:ext cx="4953000" cy="6148552"/>
          </a:xfrm>
          <a:prstGeom prst="rect">
            <a:avLst/>
          </a:prstGeom>
          <a:noFill/>
          <a:ln>
            <a:noFill/>
          </a:ln>
        </p:spPr>
      </p:pic>
      <p:sp>
        <p:nvSpPr>
          <p:cNvPr id="202" name="Google Shape;202;p18"/>
          <p:cNvSpPr txBox="1">
            <a:spLocks noGrp="1"/>
          </p:cNvSpPr>
          <p:nvPr>
            <p:ph type="body" idx="2"/>
          </p:nvPr>
        </p:nvSpPr>
        <p:spPr>
          <a:xfrm>
            <a:off x="843931" y="1600200"/>
            <a:ext cx="3008313" cy="4691063"/>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Clr>
                <a:schemeClr val="dk1"/>
              </a:buClr>
              <a:buSzPts val="1400"/>
              <a:buFont typeface="Arial"/>
              <a:buChar char="•"/>
            </a:pPr>
            <a:r>
              <a:rPr lang="en-US"/>
              <a:t>Shantenu Jha et al. A Tale of Two Data-Intensive Paradigms: Applications, Abstractions, and Architectures. 2014.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Machine Learning on Big Data</a:t>
            </a:r>
            <a:endParaRPr/>
          </a:p>
        </p:txBody>
      </p:sp>
      <p:sp>
        <p:nvSpPr>
          <p:cNvPr id="208" name="Google Shape;208;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Mahout on Hadoop</a:t>
            </a:r>
            <a:endParaRPr/>
          </a:p>
          <a:p>
            <a:pPr marL="742950" lvl="1" indent="-285750" algn="l" rtl="0">
              <a:spcBef>
                <a:spcPts val="518"/>
              </a:spcBef>
              <a:spcAft>
                <a:spcPts val="0"/>
              </a:spcAft>
              <a:buClr>
                <a:schemeClr val="dk1"/>
              </a:buClr>
              <a:buSzPct val="100000"/>
              <a:buChar char="–"/>
            </a:pPr>
            <a:r>
              <a:rPr lang="en-US" u="sng">
                <a:solidFill>
                  <a:schemeClr val="hlink"/>
                </a:solidFill>
                <a:hlinkClick r:id="rId3"/>
              </a:rPr>
              <a:t>https://mahout.apache.org/</a:t>
            </a:r>
            <a:endParaRPr/>
          </a:p>
          <a:p>
            <a:pPr marL="342900" lvl="0" indent="-15494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Char char="•"/>
            </a:pPr>
            <a:r>
              <a:rPr lang="en-US"/>
              <a:t>MLlib on Spark</a:t>
            </a:r>
            <a:endParaRPr/>
          </a:p>
          <a:p>
            <a:pPr marL="742950" lvl="1" indent="-285750" algn="l" rtl="0">
              <a:spcBef>
                <a:spcPts val="518"/>
              </a:spcBef>
              <a:spcAft>
                <a:spcPts val="0"/>
              </a:spcAft>
              <a:buClr>
                <a:schemeClr val="dk1"/>
              </a:buClr>
              <a:buSzPct val="100000"/>
              <a:buChar char="–"/>
            </a:pPr>
            <a:r>
              <a:rPr lang="en-US" u="sng">
                <a:solidFill>
                  <a:schemeClr val="hlink"/>
                </a:solidFill>
                <a:hlinkClick r:id="rId4"/>
              </a:rPr>
              <a:t>http://spark.apache.org/mllib/</a:t>
            </a:r>
            <a:endParaRPr/>
          </a:p>
          <a:p>
            <a:pPr marL="0" lvl="0" indent="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Char char="•"/>
            </a:pPr>
            <a:r>
              <a:rPr lang="en-US"/>
              <a:t>GraphLab Toolkits</a:t>
            </a:r>
            <a:endParaRPr/>
          </a:p>
          <a:p>
            <a:pPr marL="742950" lvl="1" indent="-285750" algn="l" rtl="0">
              <a:spcBef>
                <a:spcPts val="518"/>
              </a:spcBef>
              <a:spcAft>
                <a:spcPts val="0"/>
              </a:spcAft>
              <a:buClr>
                <a:schemeClr val="dk1"/>
              </a:buClr>
              <a:buSzPct val="100000"/>
              <a:buChar char="–"/>
            </a:pPr>
            <a:r>
              <a:rPr lang="en-US" u="sng">
                <a:solidFill>
                  <a:schemeClr val="hlink"/>
                </a:solidFill>
                <a:hlinkClick r:id="rId5"/>
              </a:rPr>
              <a:t>http://graphlab.org/projects/toolkits.html</a:t>
            </a:r>
            <a:endParaRPr/>
          </a:p>
          <a:p>
            <a:pPr marL="742950" lvl="1" indent="-285750" algn="l" rtl="0">
              <a:spcBef>
                <a:spcPts val="518"/>
              </a:spcBef>
              <a:spcAft>
                <a:spcPts val="0"/>
              </a:spcAft>
              <a:buClr>
                <a:schemeClr val="dk1"/>
              </a:buClr>
              <a:buSzPct val="100000"/>
              <a:buChar char="–"/>
            </a:pPr>
            <a:r>
              <a:rPr lang="en-US"/>
              <a:t>GraphLab Computer Vision Toolkit</a:t>
            </a:r>
            <a:endParaRPr/>
          </a:p>
        </p:txBody>
      </p:sp>
      <p:pic>
        <p:nvPicPr>
          <p:cNvPr id="209" name="Google Shape;209;p19"/>
          <p:cNvPicPr preferRelativeResize="0"/>
          <p:nvPr/>
        </p:nvPicPr>
        <p:blipFill rotWithShape="1">
          <a:blip r:embed="rId6">
            <a:alphaModFix/>
          </a:blip>
          <a:srcRect/>
          <a:stretch/>
        </p:blipFill>
        <p:spPr>
          <a:xfrm>
            <a:off x="4267200" y="1600200"/>
            <a:ext cx="1881554" cy="4767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t>Scope</a:t>
            </a:r>
            <a:endParaRPr dirty="0"/>
          </a:p>
        </p:txBody>
      </p:sp>
      <p:sp>
        <p:nvSpPr>
          <p:cNvPr id="95" name="Google Shape;95;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Research issues</a:t>
            </a:r>
            <a:endParaRPr dirty="0"/>
          </a:p>
          <a:p>
            <a:pPr marL="342900" lvl="0" indent="-342900" algn="l" rtl="0">
              <a:spcBef>
                <a:spcPts val="640"/>
              </a:spcBef>
              <a:spcAft>
                <a:spcPts val="0"/>
              </a:spcAft>
              <a:buClr>
                <a:schemeClr val="dk1"/>
              </a:buClr>
              <a:buSzPts val="3200"/>
              <a:buChar char="•"/>
            </a:pPr>
            <a:r>
              <a:rPr lang="en-US" dirty="0"/>
              <a:t>Existing big data tools</a:t>
            </a:r>
            <a:endParaRPr dirty="0"/>
          </a:p>
          <a:p>
            <a:pPr marL="342900" lvl="0" indent="-342900" algn="l" rtl="0">
              <a:spcBef>
                <a:spcPts val="640"/>
              </a:spcBef>
              <a:spcAft>
                <a:spcPts val="0"/>
              </a:spcAft>
              <a:buClr>
                <a:schemeClr val="dk1"/>
              </a:buClr>
              <a:buSzPts val="3200"/>
              <a:buChar char="•"/>
            </a:pPr>
            <a:r>
              <a:rPr lang="en-US" dirty="0"/>
              <a:t>Big data architectures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Query on Big Data</a:t>
            </a:r>
            <a:endParaRPr/>
          </a:p>
        </p:txBody>
      </p:sp>
      <p:sp>
        <p:nvSpPr>
          <p:cNvPr id="215" name="Google Shape;215;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a:t>Query with procedural language</a:t>
            </a:r>
            <a:endParaRPr/>
          </a:p>
          <a:p>
            <a:pPr marL="342900" lvl="0" indent="-170180" algn="l" rtl="0">
              <a:spcBef>
                <a:spcPts val="544"/>
              </a:spcBef>
              <a:spcAft>
                <a:spcPts val="0"/>
              </a:spcAft>
              <a:buClr>
                <a:schemeClr val="dk1"/>
              </a:buClr>
              <a:buSzPct val="100000"/>
              <a:buNone/>
            </a:pPr>
            <a:endParaRPr/>
          </a:p>
          <a:p>
            <a:pPr marL="342900" lvl="0" indent="-342900" algn="l" rtl="0">
              <a:spcBef>
                <a:spcPts val="544"/>
              </a:spcBef>
              <a:spcAft>
                <a:spcPts val="0"/>
              </a:spcAft>
              <a:buClr>
                <a:schemeClr val="dk1"/>
              </a:buClr>
              <a:buSzPct val="100000"/>
              <a:buChar char="•"/>
            </a:pPr>
            <a:r>
              <a:rPr lang="en-US"/>
              <a:t>Google Sawzall (2003)</a:t>
            </a:r>
            <a:endParaRPr/>
          </a:p>
          <a:p>
            <a:pPr marL="742950" lvl="1" indent="-285750" algn="l" rtl="0">
              <a:spcBef>
                <a:spcPts val="476"/>
              </a:spcBef>
              <a:spcAft>
                <a:spcPts val="0"/>
              </a:spcAft>
              <a:buClr>
                <a:schemeClr val="dk1"/>
              </a:buClr>
              <a:buSzPct val="100000"/>
              <a:buChar char="–"/>
            </a:pPr>
            <a:r>
              <a:rPr lang="en-US"/>
              <a:t>Rob Pike et al. Interpreting the Data: Parallel Analysis with Sawzall. Special Issue on Grids and Worldwide Computing Programming Models and Infrastructure 2003.</a:t>
            </a:r>
            <a:endParaRPr/>
          </a:p>
          <a:p>
            <a:pPr marL="342900" lvl="0" indent="-170180" algn="l" rtl="0">
              <a:spcBef>
                <a:spcPts val="544"/>
              </a:spcBef>
              <a:spcAft>
                <a:spcPts val="0"/>
              </a:spcAft>
              <a:buClr>
                <a:schemeClr val="dk1"/>
              </a:buClr>
              <a:buSzPct val="100000"/>
              <a:buNone/>
            </a:pPr>
            <a:endParaRPr/>
          </a:p>
          <a:p>
            <a:pPr marL="342900" lvl="0" indent="-342900" algn="l" rtl="0">
              <a:spcBef>
                <a:spcPts val="544"/>
              </a:spcBef>
              <a:spcAft>
                <a:spcPts val="0"/>
              </a:spcAft>
              <a:buClr>
                <a:schemeClr val="dk1"/>
              </a:buClr>
              <a:buSzPct val="100000"/>
              <a:buChar char="•"/>
            </a:pPr>
            <a:r>
              <a:rPr lang="en-US"/>
              <a:t>Apache Pig (2006)</a:t>
            </a:r>
            <a:endParaRPr/>
          </a:p>
          <a:p>
            <a:pPr marL="742950" lvl="1" indent="-285750" algn="l" rtl="0">
              <a:spcBef>
                <a:spcPts val="476"/>
              </a:spcBef>
              <a:spcAft>
                <a:spcPts val="0"/>
              </a:spcAft>
              <a:buClr>
                <a:schemeClr val="dk1"/>
              </a:buClr>
              <a:buSzPct val="100000"/>
              <a:buChar char="–"/>
            </a:pPr>
            <a:r>
              <a:rPr lang="en-US"/>
              <a:t>Christopher Olston et al. Pig Latin: A Not-So-Foreign Language for Data Processing. SIGMOD 2008.</a:t>
            </a:r>
            <a:endParaRPr/>
          </a:p>
          <a:p>
            <a:pPr marL="742950" lvl="1" indent="-285750" algn="l" rtl="0">
              <a:spcBef>
                <a:spcPts val="476"/>
              </a:spcBef>
              <a:spcAft>
                <a:spcPts val="0"/>
              </a:spcAft>
              <a:buClr>
                <a:schemeClr val="dk1"/>
              </a:buClr>
              <a:buSzPct val="100000"/>
              <a:buChar char="–"/>
            </a:pPr>
            <a:r>
              <a:rPr lang="en-US" u="sng">
                <a:solidFill>
                  <a:schemeClr val="hlink"/>
                </a:solidFill>
                <a:hlinkClick r:id="rId3"/>
              </a:rPr>
              <a:t>https://pig.apache.org/</a:t>
            </a:r>
            <a:endParaRPr/>
          </a:p>
          <a:p>
            <a:pPr marL="342900" lvl="0" indent="-170180" algn="l" rtl="0">
              <a:spcBef>
                <a:spcPts val="544"/>
              </a:spcBef>
              <a:spcAft>
                <a:spcPts val="0"/>
              </a:spcAft>
              <a:buClr>
                <a:schemeClr val="dk1"/>
              </a:buClr>
              <a:buSzPct val="100000"/>
              <a:buNone/>
            </a:pPr>
            <a:endParaRPr/>
          </a:p>
          <a:p>
            <a:pPr marL="342900" lvl="0" indent="-170180" algn="l" rtl="0">
              <a:spcBef>
                <a:spcPts val="544"/>
              </a:spcBef>
              <a:spcAft>
                <a:spcPts val="0"/>
              </a:spcAft>
              <a:buClr>
                <a:schemeClr val="dk1"/>
              </a:buClr>
              <a:buSzPct val="100000"/>
              <a:buNone/>
            </a:pPr>
            <a:endParaRPr/>
          </a:p>
        </p:txBody>
      </p:sp>
      <p:pic>
        <p:nvPicPr>
          <p:cNvPr id="216" name="Google Shape;216;p20"/>
          <p:cNvPicPr preferRelativeResize="0"/>
          <p:nvPr/>
        </p:nvPicPr>
        <p:blipFill rotWithShape="1">
          <a:blip r:embed="rId4">
            <a:alphaModFix/>
          </a:blip>
          <a:srcRect/>
          <a:stretch/>
        </p:blipFill>
        <p:spPr>
          <a:xfrm>
            <a:off x="3581400" y="4191000"/>
            <a:ext cx="365644" cy="68903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SQL-like Query</a:t>
            </a:r>
            <a:endParaRPr/>
          </a:p>
        </p:txBody>
      </p:sp>
      <p:sp>
        <p:nvSpPr>
          <p:cNvPr id="222" name="Google Shape;222;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a:t>Apache Hive (2007)</a:t>
            </a:r>
            <a:endParaRPr/>
          </a:p>
          <a:p>
            <a:pPr marL="742950" lvl="1" indent="-285750" algn="l" rtl="0">
              <a:spcBef>
                <a:spcPts val="434"/>
              </a:spcBef>
              <a:spcAft>
                <a:spcPts val="0"/>
              </a:spcAft>
              <a:buClr>
                <a:schemeClr val="dk1"/>
              </a:buClr>
              <a:buSzPct val="100000"/>
              <a:buChar char="–"/>
            </a:pPr>
            <a:r>
              <a:rPr lang="en-US"/>
              <a:t>Facebook Data Infrastructure Team. Hive - A Warehousing Solution Over a Map-Reduce Framework. VLDB 2009.</a:t>
            </a:r>
            <a:endParaRPr u="sng">
              <a:solidFill>
                <a:schemeClr val="hlink"/>
              </a:solidFill>
              <a:hlinkClick r:id="rId3"/>
            </a:endParaRPr>
          </a:p>
          <a:p>
            <a:pPr marL="742950" lvl="1" indent="-285750" algn="l" rtl="0">
              <a:spcBef>
                <a:spcPts val="434"/>
              </a:spcBef>
              <a:spcAft>
                <a:spcPts val="0"/>
              </a:spcAft>
              <a:buClr>
                <a:schemeClr val="dk1"/>
              </a:buClr>
              <a:buSzPct val="100000"/>
              <a:buChar char="–"/>
            </a:pPr>
            <a:r>
              <a:rPr lang="en-US" u="sng">
                <a:solidFill>
                  <a:schemeClr val="hlink"/>
                </a:solidFill>
                <a:hlinkClick r:id="rId3"/>
              </a:rPr>
              <a:t>https://hive.apache.org/</a:t>
            </a:r>
            <a:endParaRPr/>
          </a:p>
          <a:p>
            <a:pPr marL="742950" lvl="1" indent="-285750" algn="l" rtl="0">
              <a:spcBef>
                <a:spcPts val="434"/>
              </a:spcBef>
              <a:spcAft>
                <a:spcPts val="0"/>
              </a:spcAft>
              <a:buClr>
                <a:schemeClr val="dk1"/>
              </a:buClr>
              <a:buSzPct val="100000"/>
              <a:buChar char="–"/>
            </a:pPr>
            <a:r>
              <a:rPr lang="en-US"/>
              <a:t>On top of Apache Hadoop</a:t>
            </a:r>
            <a:endParaRPr/>
          </a:p>
          <a:p>
            <a:pPr marL="342900" lvl="0" indent="-342900" algn="l" rtl="0">
              <a:spcBef>
                <a:spcPts val="496"/>
              </a:spcBef>
              <a:spcAft>
                <a:spcPts val="0"/>
              </a:spcAft>
              <a:buClr>
                <a:schemeClr val="dk1"/>
              </a:buClr>
              <a:buSzPct val="100000"/>
              <a:buChar char="•"/>
            </a:pPr>
            <a:r>
              <a:rPr lang="en-US"/>
              <a:t>Shark (2012)</a:t>
            </a:r>
            <a:endParaRPr/>
          </a:p>
          <a:p>
            <a:pPr marL="742950" lvl="1" indent="-285750" algn="l" rtl="0">
              <a:spcBef>
                <a:spcPts val="434"/>
              </a:spcBef>
              <a:spcAft>
                <a:spcPts val="0"/>
              </a:spcAft>
              <a:buClr>
                <a:schemeClr val="dk1"/>
              </a:buClr>
              <a:buSzPct val="100000"/>
              <a:buChar char="–"/>
            </a:pPr>
            <a:r>
              <a:rPr lang="en-US"/>
              <a:t>Reynold Xin  et al. Shark: SQL and Rich Analytics at Scale. Technical Report. UCB/EECS 2012.</a:t>
            </a:r>
            <a:endParaRPr/>
          </a:p>
          <a:p>
            <a:pPr marL="742950" lvl="1" indent="-285750" algn="l" rtl="0">
              <a:spcBef>
                <a:spcPts val="434"/>
              </a:spcBef>
              <a:spcAft>
                <a:spcPts val="0"/>
              </a:spcAft>
              <a:buClr>
                <a:schemeClr val="dk1"/>
              </a:buClr>
              <a:buSzPct val="100000"/>
              <a:buChar char="–"/>
            </a:pPr>
            <a:r>
              <a:rPr lang="en-US" u="sng">
                <a:solidFill>
                  <a:schemeClr val="hlink"/>
                </a:solidFill>
                <a:hlinkClick r:id="rId4"/>
              </a:rPr>
              <a:t>http://shark.cs.berkeley.edu/</a:t>
            </a:r>
            <a:endParaRPr/>
          </a:p>
          <a:p>
            <a:pPr marL="742950" lvl="1" indent="-285750" algn="l" rtl="0">
              <a:spcBef>
                <a:spcPts val="434"/>
              </a:spcBef>
              <a:spcAft>
                <a:spcPts val="0"/>
              </a:spcAft>
              <a:buClr>
                <a:schemeClr val="dk1"/>
              </a:buClr>
              <a:buSzPct val="100000"/>
              <a:buChar char="–"/>
            </a:pPr>
            <a:r>
              <a:rPr lang="en-US"/>
              <a:t>On top of Apache Spark</a:t>
            </a:r>
            <a:endParaRPr/>
          </a:p>
          <a:p>
            <a:pPr marL="342900" lvl="0" indent="-342900" algn="l" rtl="0">
              <a:spcBef>
                <a:spcPts val="496"/>
              </a:spcBef>
              <a:spcAft>
                <a:spcPts val="0"/>
              </a:spcAft>
              <a:buClr>
                <a:schemeClr val="dk1"/>
              </a:buClr>
              <a:buSzPct val="100000"/>
              <a:buChar char="•"/>
            </a:pPr>
            <a:r>
              <a:rPr lang="en-US"/>
              <a:t>Apache MRQL (2013)</a:t>
            </a:r>
            <a:endParaRPr/>
          </a:p>
          <a:p>
            <a:pPr marL="742950" lvl="1" indent="-285750" algn="l" rtl="0">
              <a:spcBef>
                <a:spcPts val="434"/>
              </a:spcBef>
              <a:spcAft>
                <a:spcPts val="0"/>
              </a:spcAft>
              <a:buClr>
                <a:schemeClr val="dk1"/>
              </a:buClr>
              <a:buSzPct val="100000"/>
              <a:buChar char="–"/>
            </a:pPr>
            <a:r>
              <a:rPr lang="en-US" u="sng">
                <a:solidFill>
                  <a:schemeClr val="hlink"/>
                </a:solidFill>
                <a:hlinkClick r:id="rId5"/>
              </a:rPr>
              <a:t>http://mrql.incubator.apache.org/</a:t>
            </a:r>
            <a:endParaRPr/>
          </a:p>
          <a:p>
            <a:pPr marL="742950" lvl="1" indent="-285750" algn="l" rtl="0">
              <a:spcBef>
                <a:spcPts val="434"/>
              </a:spcBef>
              <a:spcAft>
                <a:spcPts val="0"/>
              </a:spcAft>
              <a:buClr>
                <a:schemeClr val="dk1"/>
              </a:buClr>
              <a:buSzPct val="100000"/>
              <a:buChar char="–"/>
            </a:pPr>
            <a:r>
              <a:rPr lang="en-US"/>
              <a:t>On top of Apache Hadoop, Apache Hama, and Apache Spark</a:t>
            </a:r>
            <a:endParaRPr/>
          </a:p>
        </p:txBody>
      </p:sp>
      <p:pic>
        <p:nvPicPr>
          <p:cNvPr id="223" name="Google Shape;223;p21"/>
          <p:cNvPicPr preferRelativeResize="0"/>
          <p:nvPr/>
        </p:nvPicPr>
        <p:blipFill rotWithShape="1">
          <a:blip r:embed="rId6">
            <a:alphaModFix/>
          </a:blip>
          <a:srcRect/>
          <a:stretch/>
        </p:blipFill>
        <p:spPr>
          <a:xfrm>
            <a:off x="3657600" y="1227185"/>
            <a:ext cx="607481" cy="74603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Other Tools for Query</a:t>
            </a:r>
            <a:endParaRPr/>
          </a:p>
        </p:txBody>
      </p:sp>
      <p:sp>
        <p:nvSpPr>
          <p:cNvPr id="229" name="Google Shape;229;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Apache Tez (2013)</a:t>
            </a:r>
            <a:endParaRPr/>
          </a:p>
          <a:p>
            <a:pPr marL="742950" lvl="1" indent="-285750" algn="l" rtl="0">
              <a:spcBef>
                <a:spcPts val="518"/>
              </a:spcBef>
              <a:spcAft>
                <a:spcPts val="0"/>
              </a:spcAft>
              <a:buClr>
                <a:schemeClr val="dk1"/>
              </a:buClr>
              <a:buSzPct val="100000"/>
              <a:buChar char="–"/>
            </a:pPr>
            <a:r>
              <a:rPr lang="en-US" u="sng">
                <a:solidFill>
                  <a:schemeClr val="hlink"/>
                </a:solidFill>
                <a:hlinkClick r:id="rId3"/>
              </a:rPr>
              <a:t>http://tez.incubator.apache.org/</a:t>
            </a:r>
            <a:endParaRPr/>
          </a:p>
          <a:p>
            <a:pPr marL="742950" lvl="1" indent="-285750" algn="l" rtl="0">
              <a:spcBef>
                <a:spcPts val="518"/>
              </a:spcBef>
              <a:spcAft>
                <a:spcPts val="0"/>
              </a:spcAft>
              <a:buClr>
                <a:schemeClr val="dk1"/>
              </a:buClr>
              <a:buSzPct val="100000"/>
              <a:buChar char="–"/>
            </a:pPr>
            <a:r>
              <a:rPr lang="en-US"/>
              <a:t>To build complex DAG of tasks for Apache Pig and Apache Hive</a:t>
            </a:r>
            <a:endParaRPr/>
          </a:p>
          <a:p>
            <a:pPr marL="742950" lvl="1" indent="-285750" algn="l" rtl="0">
              <a:spcBef>
                <a:spcPts val="518"/>
              </a:spcBef>
              <a:spcAft>
                <a:spcPts val="0"/>
              </a:spcAft>
              <a:buClr>
                <a:schemeClr val="dk1"/>
              </a:buClr>
              <a:buSzPct val="100000"/>
              <a:buChar char="–"/>
            </a:pPr>
            <a:r>
              <a:rPr lang="en-US"/>
              <a:t>On top of YARN</a:t>
            </a:r>
            <a:endParaRPr/>
          </a:p>
          <a:p>
            <a:pPr marL="0" lvl="0" indent="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Char char="•"/>
            </a:pPr>
            <a:r>
              <a:rPr lang="en-US"/>
              <a:t>Dremel (2010) Apache Drill (2012)</a:t>
            </a:r>
            <a:endParaRPr/>
          </a:p>
          <a:p>
            <a:pPr marL="742950" lvl="1" indent="-285750" algn="l" rtl="0">
              <a:spcBef>
                <a:spcPts val="518"/>
              </a:spcBef>
              <a:spcAft>
                <a:spcPts val="0"/>
              </a:spcAft>
              <a:buClr>
                <a:schemeClr val="dk1"/>
              </a:buClr>
              <a:buSzPct val="100000"/>
              <a:buChar char="–"/>
            </a:pPr>
            <a:r>
              <a:rPr lang="en-US"/>
              <a:t>Sergey Melnik et al. Dremel: Interactive Analysis of Web-Scale Datasets. VLDB 2010.</a:t>
            </a:r>
            <a:endParaRPr/>
          </a:p>
          <a:p>
            <a:pPr marL="742950" lvl="1" indent="-285750" algn="l" rtl="0">
              <a:spcBef>
                <a:spcPts val="518"/>
              </a:spcBef>
              <a:spcAft>
                <a:spcPts val="0"/>
              </a:spcAft>
              <a:buClr>
                <a:schemeClr val="dk1"/>
              </a:buClr>
              <a:buSzPct val="100000"/>
              <a:buChar char="–"/>
            </a:pPr>
            <a:r>
              <a:rPr lang="en-US" u="sng">
                <a:solidFill>
                  <a:schemeClr val="hlink"/>
                </a:solidFill>
                <a:hlinkClick r:id="rId4"/>
              </a:rPr>
              <a:t>http://incubator.apache.org/drill/index.html</a:t>
            </a:r>
            <a:endParaRPr/>
          </a:p>
          <a:p>
            <a:pPr marL="742950" lvl="1" indent="-285750" algn="l" rtl="0">
              <a:spcBef>
                <a:spcPts val="518"/>
              </a:spcBef>
              <a:spcAft>
                <a:spcPts val="0"/>
              </a:spcAft>
              <a:buClr>
                <a:schemeClr val="dk1"/>
              </a:buClr>
              <a:buSzPct val="100000"/>
              <a:buChar char="–"/>
            </a:pPr>
            <a:r>
              <a:rPr lang="en-US"/>
              <a:t>System for interactive query</a:t>
            </a:r>
            <a:endParaRPr/>
          </a:p>
          <a:p>
            <a:pPr marL="742950" lvl="1" indent="-121284" algn="l" rtl="0">
              <a:spcBef>
                <a:spcPts val="518"/>
              </a:spcBef>
              <a:spcAft>
                <a:spcPts val="0"/>
              </a:spcAft>
              <a:buClr>
                <a:schemeClr val="dk1"/>
              </a:buClr>
              <a:buSzPct val="1000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Stream Data Processing</a:t>
            </a:r>
            <a:endParaRPr/>
          </a:p>
        </p:txBody>
      </p:sp>
      <p:sp>
        <p:nvSpPr>
          <p:cNvPr id="235" name="Google Shape;235;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Char char="•"/>
            </a:pPr>
            <a:r>
              <a:rPr lang="en-US"/>
              <a:t>Apache S4 (2011)</a:t>
            </a:r>
            <a:endParaRPr/>
          </a:p>
          <a:p>
            <a:pPr marL="742950" lvl="1" indent="-285750" algn="l" rtl="0">
              <a:spcBef>
                <a:spcPts val="476"/>
              </a:spcBef>
              <a:spcAft>
                <a:spcPts val="0"/>
              </a:spcAft>
              <a:buClr>
                <a:schemeClr val="dk1"/>
              </a:buClr>
              <a:buSzPct val="100000"/>
              <a:buChar char="–"/>
            </a:pPr>
            <a:r>
              <a:rPr lang="en-US" u="sng">
                <a:solidFill>
                  <a:schemeClr val="hlink"/>
                </a:solidFill>
                <a:hlinkClick r:id="rId3"/>
              </a:rPr>
              <a:t>http://incubator.apache.org/s4/</a:t>
            </a:r>
            <a:endParaRPr/>
          </a:p>
          <a:p>
            <a:pPr marL="742950" lvl="1" indent="-134619" algn="l" rtl="0">
              <a:spcBef>
                <a:spcPts val="476"/>
              </a:spcBef>
              <a:spcAft>
                <a:spcPts val="0"/>
              </a:spcAft>
              <a:buClr>
                <a:schemeClr val="dk1"/>
              </a:buClr>
              <a:buSzPct val="100000"/>
              <a:buNone/>
            </a:pPr>
            <a:endParaRPr/>
          </a:p>
          <a:p>
            <a:pPr marL="342900" lvl="0" indent="-342900" algn="l" rtl="0">
              <a:spcBef>
                <a:spcPts val="544"/>
              </a:spcBef>
              <a:spcAft>
                <a:spcPts val="0"/>
              </a:spcAft>
              <a:buClr>
                <a:schemeClr val="dk1"/>
              </a:buClr>
              <a:buSzPct val="100000"/>
              <a:buChar char="•"/>
            </a:pPr>
            <a:r>
              <a:rPr lang="en-US"/>
              <a:t>Apache Storm (2011)</a:t>
            </a:r>
            <a:endParaRPr/>
          </a:p>
          <a:p>
            <a:pPr marL="742950" lvl="1" indent="-285750" algn="l" rtl="0">
              <a:spcBef>
                <a:spcPts val="476"/>
              </a:spcBef>
              <a:spcAft>
                <a:spcPts val="0"/>
              </a:spcAft>
              <a:buClr>
                <a:schemeClr val="dk1"/>
              </a:buClr>
              <a:buSzPct val="100000"/>
              <a:buChar char="–"/>
            </a:pPr>
            <a:r>
              <a:rPr lang="en-US" u="sng">
                <a:solidFill>
                  <a:schemeClr val="hlink"/>
                </a:solidFill>
                <a:hlinkClick r:id="rId4"/>
              </a:rPr>
              <a:t>http://storm.incubator.apache.org/</a:t>
            </a:r>
            <a:endParaRPr/>
          </a:p>
          <a:p>
            <a:pPr marL="742950" lvl="1" indent="-134619" algn="l" rtl="0">
              <a:spcBef>
                <a:spcPts val="476"/>
              </a:spcBef>
              <a:spcAft>
                <a:spcPts val="0"/>
              </a:spcAft>
              <a:buClr>
                <a:schemeClr val="dk1"/>
              </a:buClr>
              <a:buSzPct val="100000"/>
              <a:buNone/>
            </a:pPr>
            <a:endParaRPr/>
          </a:p>
          <a:p>
            <a:pPr marL="342900" lvl="0" indent="-342900" algn="l" rtl="0">
              <a:spcBef>
                <a:spcPts val="544"/>
              </a:spcBef>
              <a:spcAft>
                <a:spcPts val="0"/>
              </a:spcAft>
              <a:buClr>
                <a:schemeClr val="dk1"/>
              </a:buClr>
              <a:buSzPct val="100000"/>
              <a:buChar char="•"/>
            </a:pPr>
            <a:r>
              <a:rPr lang="en-US"/>
              <a:t>Spark Streaming (2012)</a:t>
            </a:r>
            <a:endParaRPr/>
          </a:p>
          <a:p>
            <a:pPr marL="742950" lvl="1" indent="-285750" algn="l" rtl="0">
              <a:spcBef>
                <a:spcPts val="476"/>
              </a:spcBef>
              <a:spcAft>
                <a:spcPts val="0"/>
              </a:spcAft>
              <a:buClr>
                <a:schemeClr val="dk1"/>
              </a:buClr>
              <a:buSzPct val="100000"/>
              <a:buChar char="–"/>
            </a:pPr>
            <a:r>
              <a:rPr lang="en-US" u="sng">
                <a:solidFill>
                  <a:schemeClr val="hlink"/>
                </a:solidFill>
                <a:hlinkClick r:id="rId5"/>
              </a:rPr>
              <a:t>https://spark.incubator.apache.org/streaming/</a:t>
            </a:r>
            <a:endParaRPr/>
          </a:p>
          <a:p>
            <a:pPr marL="742950" lvl="1" indent="-134619" algn="l" rtl="0">
              <a:spcBef>
                <a:spcPts val="476"/>
              </a:spcBef>
              <a:spcAft>
                <a:spcPts val="0"/>
              </a:spcAft>
              <a:buClr>
                <a:schemeClr val="dk1"/>
              </a:buClr>
              <a:buSzPct val="100000"/>
              <a:buNone/>
            </a:pPr>
            <a:endParaRPr/>
          </a:p>
          <a:p>
            <a:pPr marL="342900" lvl="0" indent="-342900" algn="l" rtl="0">
              <a:spcBef>
                <a:spcPts val="544"/>
              </a:spcBef>
              <a:spcAft>
                <a:spcPts val="0"/>
              </a:spcAft>
              <a:buClr>
                <a:schemeClr val="dk1"/>
              </a:buClr>
              <a:buSzPct val="100000"/>
              <a:buChar char="•"/>
            </a:pPr>
            <a:r>
              <a:rPr lang="en-US"/>
              <a:t>Apache Samza (2013)</a:t>
            </a:r>
            <a:endParaRPr/>
          </a:p>
          <a:p>
            <a:pPr marL="742950" lvl="1" indent="-285750" algn="l" rtl="0">
              <a:spcBef>
                <a:spcPts val="476"/>
              </a:spcBef>
              <a:spcAft>
                <a:spcPts val="0"/>
              </a:spcAft>
              <a:buClr>
                <a:schemeClr val="dk1"/>
              </a:buClr>
              <a:buSzPct val="100000"/>
              <a:buChar char="–"/>
            </a:pPr>
            <a:r>
              <a:rPr lang="en-US" u="sng">
                <a:solidFill>
                  <a:schemeClr val="hlink"/>
                </a:solidFill>
                <a:hlinkClick r:id="rId6"/>
              </a:rPr>
              <a:t>http://samza.incubator.apache.org/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4"/>
          <p:cNvSpPr txBox="1">
            <a:spLocks noGrp="1"/>
          </p:cNvSpPr>
          <p:nvPr>
            <p:ph type="title"/>
          </p:nvPr>
        </p:nvSpPr>
        <p:spPr>
          <a:xfrm>
            <a:off x="443753" y="28956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538CD5"/>
              </a:buClr>
              <a:buSzPct val="100000"/>
              <a:buFont typeface="Calibri"/>
              <a:buNone/>
            </a:pPr>
            <a:br>
              <a:rPr lang="en-US">
                <a:solidFill>
                  <a:srgbClr val="538CD5"/>
                </a:solidFill>
              </a:rPr>
            </a:br>
            <a:r>
              <a:rPr lang="en-US">
                <a:solidFill>
                  <a:srgbClr val="538CD5"/>
                </a:solidFill>
              </a:rPr>
              <a:t>Apache Spark</a:t>
            </a:r>
            <a:br>
              <a:rPr lang="en-US">
                <a:solidFill>
                  <a:srgbClr val="538CD5"/>
                </a:solidFill>
              </a:rPr>
            </a:br>
            <a:r>
              <a:rPr lang="en-US">
                <a:solidFill>
                  <a:srgbClr val="538CD5"/>
                </a:solidFill>
              </a:rPr>
              <a:t>In-Memory Data Processing</a:t>
            </a:r>
            <a:br>
              <a:rPr lang="en-US"/>
            </a:br>
            <a:endParaRPr/>
          </a:p>
        </p:txBody>
      </p:sp>
      <p:sp>
        <p:nvSpPr>
          <p:cNvPr id="241" name="Google Shape;241;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Arial"/>
              <a:buNone/>
            </a:pPr>
            <a:r>
              <a:rPr lang="en-US">
                <a:solidFill>
                  <a:srgbClr val="C00000"/>
                </a:solidFill>
                <a:latin typeface="Arial"/>
                <a:ea typeface="Arial"/>
                <a:cs typeface="Arial"/>
                <a:sym typeface="Arial"/>
              </a:rPr>
              <a:t>Why Spark ?</a:t>
            </a:r>
            <a:endParaRPr>
              <a:solidFill>
                <a:srgbClr val="C00000"/>
              </a:solidFill>
              <a:latin typeface="Arial"/>
              <a:ea typeface="Arial"/>
              <a:cs typeface="Arial"/>
              <a:sym typeface="Arial"/>
            </a:endParaRPr>
          </a:p>
        </p:txBody>
      </p:sp>
      <p:pic>
        <p:nvPicPr>
          <p:cNvPr id="247" name="Google Shape;247;p25" descr="http://1.bp.blogspot.com/-5jPBJdzFNB4/U1JvZntaNiI/AAAAAAAAK9Q/qULv_4oJScg/s1600/Spark-iterations.png"/>
          <p:cNvPicPr preferRelativeResize="0"/>
          <p:nvPr/>
        </p:nvPicPr>
        <p:blipFill rotWithShape="1">
          <a:blip r:embed="rId3">
            <a:alphaModFix/>
          </a:blip>
          <a:srcRect/>
          <a:stretch/>
        </p:blipFill>
        <p:spPr>
          <a:xfrm>
            <a:off x="1219200" y="4895850"/>
            <a:ext cx="5667375" cy="1123950"/>
          </a:xfrm>
          <a:prstGeom prst="rect">
            <a:avLst/>
          </a:prstGeom>
          <a:noFill/>
          <a:ln>
            <a:noFill/>
          </a:ln>
        </p:spPr>
      </p:pic>
      <p:pic>
        <p:nvPicPr>
          <p:cNvPr id="248" name="Google Shape;248;p25" descr="https://3.bp.blogspot.com/-5Qd1GPlZbzM/U1JrIa2X_fI/AAAAAAAAK9A/807KsQEw7uw/s1600/MapReduce-iterations.png"/>
          <p:cNvPicPr preferRelativeResize="0"/>
          <p:nvPr/>
        </p:nvPicPr>
        <p:blipFill rotWithShape="1">
          <a:blip r:embed="rId4">
            <a:alphaModFix/>
          </a:blip>
          <a:srcRect/>
          <a:stretch/>
        </p:blipFill>
        <p:spPr>
          <a:xfrm>
            <a:off x="1219201" y="3088242"/>
            <a:ext cx="5619750" cy="1133476"/>
          </a:xfrm>
          <a:prstGeom prst="rect">
            <a:avLst/>
          </a:prstGeom>
          <a:noFill/>
          <a:ln>
            <a:noFill/>
          </a:ln>
        </p:spPr>
      </p:pic>
      <p:sp>
        <p:nvSpPr>
          <p:cNvPr id="249" name="Google Shape;249;p25"/>
          <p:cNvSpPr txBox="1"/>
          <p:nvPr/>
        </p:nvSpPr>
        <p:spPr>
          <a:xfrm>
            <a:off x="1219200" y="2707242"/>
            <a:ext cx="275241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rgbClr val="3366CC"/>
                </a:solidFill>
                <a:latin typeface="Calibri"/>
                <a:ea typeface="Calibri"/>
                <a:cs typeface="Calibri"/>
                <a:sym typeface="Calibri"/>
              </a:rPr>
              <a:t>Hadoop execution flow </a:t>
            </a:r>
            <a:endParaRPr/>
          </a:p>
          <a:p>
            <a:pPr marL="0" marR="0" lvl="0" indent="0" algn="l" rtl="0">
              <a:spcBef>
                <a:spcPts val="0"/>
              </a:spcBef>
              <a:spcAft>
                <a:spcPts val="0"/>
              </a:spcAft>
              <a:buNone/>
            </a:pPr>
            <a:endParaRPr sz="1800" b="1">
              <a:solidFill>
                <a:srgbClr val="3366CC"/>
              </a:solidFill>
              <a:latin typeface="Calibri"/>
              <a:ea typeface="Calibri"/>
              <a:cs typeface="Calibri"/>
              <a:sym typeface="Calibri"/>
            </a:endParaRPr>
          </a:p>
        </p:txBody>
      </p:sp>
      <p:sp>
        <p:nvSpPr>
          <p:cNvPr id="250" name="Google Shape;250;p25"/>
          <p:cNvSpPr txBox="1"/>
          <p:nvPr/>
        </p:nvSpPr>
        <p:spPr>
          <a:xfrm>
            <a:off x="1219200" y="4526518"/>
            <a:ext cx="24333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3366CC"/>
                </a:solidFill>
                <a:latin typeface="Calibri"/>
                <a:ea typeface="Calibri"/>
                <a:cs typeface="Calibri"/>
                <a:sym typeface="Calibri"/>
              </a:rPr>
              <a:t>Spark execution flow </a:t>
            </a:r>
            <a:endParaRPr sz="1800" b="1">
              <a:solidFill>
                <a:srgbClr val="3366CC"/>
              </a:solidFill>
              <a:latin typeface="Calibri"/>
              <a:ea typeface="Calibri"/>
              <a:cs typeface="Calibri"/>
              <a:sym typeface="Calibri"/>
            </a:endParaRPr>
          </a:p>
        </p:txBody>
      </p:sp>
      <p:sp>
        <p:nvSpPr>
          <p:cNvPr id="251" name="Google Shape;251;p25"/>
          <p:cNvSpPr txBox="1"/>
          <p:nvPr/>
        </p:nvSpPr>
        <p:spPr>
          <a:xfrm>
            <a:off x="1412496" y="6272749"/>
            <a:ext cx="55077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http://www.wiziq.com/blog/hype-around-apache-spark/</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52" name="Google Shape;252;p25"/>
          <p:cNvSpPr txBox="1"/>
          <p:nvPr/>
        </p:nvSpPr>
        <p:spPr>
          <a:xfrm>
            <a:off x="838200" y="1466671"/>
            <a:ext cx="7543800"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Most of Machine Learning Algorithms are iterative because each iteration can improve the results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With Disk based approach each iteration’s output is written to disk making it slow</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Calibri"/>
              <a:buNone/>
            </a:pPr>
            <a:r>
              <a:rPr lang="en-US">
                <a:solidFill>
                  <a:srgbClr val="C00000"/>
                </a:solidFill>
              </a:rPr>
              <a:t>About Apache Spark</a:t>
            </a:r>
            <a:endParaRPr>
              <a:solidFill>
                <a:srgbClr val="C00000"/>
              </a:solidFill>
            </a:endParaRPr>
          </a:p>
        </p:txBody>
      </p:sp>
      <p:sp>
        <p:nvSpPr>
          <p:cNvPr id="258" name="Google Shape;258;p26"/>
          <p:cNvSpPr txBox="1">
            <a:spLocks noGrp="1"/>
          </p:cNvSpPr>
          <p:nvPr>
            <p:ph type="body" idx="1"/>
          </p:nvPr>
        </p:nvSpPr>
        <p:spPr>
          <a:xfrm>
            <a:off x="457200" y="1676400"/>
            <a:ext cx="8458200" cy="4953000"/>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lnSpc>
                <a:spcPct val="150000"/>
              </a:lnSpc>
              <a:spcBef>
                <a:spcPts val="0"/>
              </a:spcBef>
              <a:spcAft>
                <a:spcPts val="0"/>
              </a:spcAft>
              <a:buClr>
                <a:schemeClr val="dk1"/>
              </a:buClr>
              <a:buSzPct val="100000"/>
              <a:buChar char="•"/>
            </a:pPr>
            <a:r>
              <a:rPr lang="en-US"/>
              <a:t>Initially started at UC Berkeley in 2009</a:t>
            </a:r>
            <a:endParaRPr/>
          </a:p>
          <a:p>
            <a:pPr marL="342900" lvl="0" indent="-342900" algn="l" rtl="0">
              <a:lnSpc>
                <a:spcPct val="150000"/>
              </a:lnSpc>
              <a:spcBef>
                <a:spcPts val="400"/>
              </a:spcBef>
              <a:spcAft>
                <a:spcPts val="0"/>
              </a:spcAft>
              <a:buClr>
                <a:schemeClr val="dk1"/>
              </a:buClr>
              <a:buSzPct val="100000"/>
              <a:buChar char="•"/>
            </a:pPr>
            <a:r>
              <a:rPr lang="en-US"/>
              <a:t>Fast and general purpose cluster computing system</a:t>
            </a:r>
            <a:endParaRPr/>
          </a:p>
          <a:p>
            <a:pPr marL="342900" lvl="0" indent="-342900" algn="l" rtl="0">
              <a:lnSpc>
                <a:spcPct val="150000"/>
              </a:lnSpc>
              <a:spcBef>
                <a:spcPts val="400"/>
              </a:spcBef>
              <a:spcAft>
                <a:spcPts val="0"/>
              </a:spcAft>
              <a:buClr>
                <a:schemeClr val="dk1"/>
              </a:buClr>
              <a:buSzPct val="100000"/>
              <a:buChar char="•"/>
            </a:pPr>
            <a:r>
              <a:rPr lang="en-US"/>
              <a:t>10x (on disk) - 100x (In-Memory) faster</a:t>
            </a:r>
            <a:endParaRPr/>
          </a:p>
          <a:p>
            <a:pPr marL="342900" lvl="0" indent="-342900" algn="l" rtl="0">
              <a:lnSpc>
                <a:spcPct val="150000"/>
              </a:lnSpc>
              <a:spcBef>
                <a:spcPts val="400"/>
              </a:spcBef>
              <a:spcAft>
                <a:spcPts val="0"/>
              </a:spcAft>
              <a:buClr>
                <a:schemeClr val="dk1"/>
              </a:buClr>
              <a:buSzPct val="100000"/>
              <a:buChar char="•"/>
            </a:pPr>
            <a:r>
              <a:rPr lang="en-US"/>
              <a:t>Most popular for running </a:t>
            </a:r>
            <a:r>
              <a:rPr lang="en-US" i="1">
                <a:solidFill>
                  <a:srgbClr val="3366CC"/>
                </a:solidFill>
              </a:rPr>
              <a:t>Iterative Machine Learning Algorithms.</a:t>
            </a:r>
            <a:endParaRPr/>
          </a:p>
          <a:p>
            <a:pPr marL="342900" lvl="0" indent="-342900" algn="l" rtl="0">
              <a:lnSpc>
                <a:spcPct val="150000"/>
              </a:lnSpc>
              <a:spcBef>
                <a:spcPts val="400"/>
              </a:spcBef>
              <a:spcAft>
                <a:spcPts val="0"/>
              </a:spcAft>
              <a:buClr>
                <a:schemeClr val="dk1"/>
              </a:buClr>
              <a:buSzPct val="100000"/>
              <a:buChar char="•"/>
            </a:pPr>
            <a:r>
              <a:rPr lang="en-US"/>
              <a:t>Provides high level APIs in </a:t>
            </a:r>
            <a:endParaRPr/>
          </a:p>
          <a:p>
            <a:pPr marL="1143000" lvl="2" indent="-228600" algn="l" rtl="0">
              <a:lnSpc>
                <a:spcPct val="150000"/>
              </a:lnSpc>
              <a:spcBef>
                <a:spcPts val="300"/>
              </a:spcBef>
              <a:spcAft>
                <a:spcPts val="0"/>
              </a:spcAft>
              <a:buClr>
                <a:schemeClr val="dk1"/>
              </a:buClr>
              <a:buSzPct val="100000"/>
              <a:buChar char="•"/>
            </a:pPr>
            <a:r>
              <a:rPr lang="en-US"/>
              <a:t>Java</a:t>
            </a:r>
            <a:endParaRPr/>
          </a:p>
          <a:p>
            <a:pPr marL="1143000" lvl="2" indent="-228600" algn="l" rtl="0">
              <a:lnSpc>
                <a:spcPct val="150000"/>
              </a:lnSpc>
              <a:spcBef>
                <a:spcPts val="300"/>
              </a:spcBef>
              <a:spcAft>
                <a:spcPts val="0"/>
              </a:spcAft>
              <a:buClr>
                <a:schemeClr val="dk1"/>
              </a:buClr>
              <a:buSzPct val="100000"/>
              <a:buChar char="•"/>
            </a:pPr>
            <a:r>
              <a:rPr lang="en-US"/>
              <a:t>Scala</a:t>
            </a:r>
            <a:endParaRPr/>
          </a:p>
          <a:p>
            <a:pPr marL="1143000" lvl="2" indent="-228600" algn="l" rtl="0">
              <a:lnSpc>
                <a:spcPct val="150000"/>
              </a:lnSpc>
              <a:spcBef>
                <a:spcPts val="300"/>
              </a:spcBef>
              <a:spcAft>
                <a:spcPts val="0"/>
              </a:spcAft>
              <a:buClr>
                <a:schemeClr val="dk1"/>
              </a:buClr>
              <a:buSzPct val="100000"/>
              <a:buChar char="•"/>
            </a:pPr>
            <a:r>
              <a:rPr lang="en-US"/>
              <a:t>Python</a:t>
            </a:r>
            <a:endParaRPr/>
          </a:p>
          <a:p>
            <a:pPr marL="342900" lvl="0" indent="-342900" algn="l" rtl="0">
              <a:lnSpc>
                <a:spcPct val="150000"/>
              </a:lnSpc>
              <a:spcBef>
                <a:spcPts val="400"/>
              </a:spcBef>
              <a:spcAft>
                <a:spcPts val="0"/>
              </a:spcAft>
              <a:buClr>
                <a:schemeClr val="dk1"/>
              </a:buClr>
              <a:buSzPct val="100000"/>
              <a:buChar char="•"/>
            </a:pPr>
            <a:r>
              <a:rPr lang="en-US"/>
              <a:t>Integration with Hadoop and its eco-system and can </a:t>
            </a:r>
            <a:r>
              <a:rPr lang="en-US" b="1"/>
              <a:t>read</a:t>
            </a:r>
            <a:r>
              <a:rPr lang="en-US"/>
              <a:t> </a:t>
            </a:r>
            <a:r>
              <a:rPr lang="en-US" b="1"/>
              <a:t>existing data.</a:t>
            </a:r>
            <a:endParaRPr/>
          </a:p>
          <a:p>
            <a:pPr marL="342900" lvl="0" indent="-342900" algn="l" rtl="0">
              <a:lnSpc>
                <a:spcPct val="150000"/>
              </a:lnSpc>
              <a:spcBef>
                <a:spcPts val="400"/>
              </a:spcBef>
              <a:spcAft>
                <a:spcPts val="0"/>
              </a:spcAft>
              <a:buClr>
                <a:schemeClr val="dk1"/>
              </a:buClr>
              <a:buSzPct val="100000"/>
              <a:buChar char="•"/>
            </a:pPr>
            <a:r>
              <a:rPr lang="en-US" u="sng">
                <a:solidFill>
                  <a:schemeClr val="hlink"/>
                </a:solidFill>
                <a:hlinkClick r:id="rId3"/>
              </a:rPr>
              <a:t>http://spark.apache.org/</a:t>
            </a:r>
            <a:endParaRPr/>
          </a:p>
        </p:txBody>
      </p:sp>
      <p:pic>
        <p:nvPicPr>
          <p:cNvPr id="259" name="Google Shape;259;p26" descr="http://upload.wikimedia.org/wikipedia/commons/e/ea/Spark-logo-192x100px.png"/>
          <p:cNvPicPr preferRelativeResize="0"/>
          <p:nvPr/>
        </p:nvPicPr>
        <p:blipFill rotWithShape="1">
          <a:blip r:embed="rId4">
            <a:alphaModFix/>
          </a:blip>
          <a:srcRect/>
          <a:stretch/>
        </p:blipFill>
        <p:spPr>
          <a:xfrm>
            <a:off x="6172200" y="838200"/>
            <a:ext cx="2286000" cy="1190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Calibri"/>
              <a:buNone/>
            </a:pPr>
            <a:r>
              <a:rPr lang="en-US">
                <a:solidFill>
                  <a:srgbClr val="C00000"/>
                </a:solidFill>
              </a:rPr>
              <a:t>Spark Stack</a:t>
            </a:r>
            <a:endParaRPr>
              <a:solidFill>
                <a:srgbClr val="C00000"/>
              </a:solidFill>
            </a:endParaRPr>
          </a:p>
        </p:txBody>
      </p:sp>
      <p:sp>
        <p:nvSpPr>
          <p:cNvPr id="265" name="Google Shape;265;p27"/>
          <p:cNvSpPr txBox="1">
            <a:spLocks noGrp="1"/>
          </p:cNvSpPr>
          <p:nvPr>
            <p:ph type="body" idx="1"/>
          </p:nvPr>
        </p:nvSpPr>
        <p:spPr>
          <a:xfrm>
            <a:off x="304800" y="1447800"/>
            <a:ext cx="4069278" cy="4495800"/>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lnSpc>
                <a:spcPct val="150000"/>
              </a:lnSpc>
              <a:spcBef>
                <a:spcPts val="0"/>
              </a:spcBef>
              <a:spcAft>
                <a:spcPts val="0"/>
              </a:spcAft>
              <a:buClr>
                <a:srgbClr val="3366CC"/>
              </a:buClr>
              <a:buSzPct val="100000"/>
              <a:buChar char="•"/>
            </a:pPr>
            <a:r>
              <a:rPr lang="en-US">
                <a:solidFill>
                  <a:srgbClr val="3366CC"/>
                </a:solidFill>
              </a:rPr>
              <a:t>Spark SQL</a:t>
            </a:r>
            <a:endParaRPr/>
          </a:p>
          <a:p>
            <a:pPr marL="742950" lvl="1" indent="-285750" algn="l" rtl="0">
              <a:lnSpc>
                <a:spcPct val="150000"/>
              </a:lnSpc>
              <a:spcBef>
                <a:spcPts val="350"/>
              </a:spcBef>
              <a:spcAft>
                <a:spcPts val="0"/>
              </a:spcAft>
              <a:buClr>
                <a:schemeClr val="dk1"/>
              </a:buClr>
              <a:buSzPct val="100000"/>
              <a:buChar char="–"/>
            </a:pPr>
            <a:r>
              <a:rPr lang="en-US"/>
              <a:t>For SQL and unstructured data processing</a:t>
            </a:r>
            <a:endParaRPr/>
          </a:p>
          <a:p>
            <a:pPr marL="342900" lvl="0" indent="-342900" algn="l" rtl="0">
              <a:lnSpc>
                <a:spcPct val="150000"/>
              </a:lnSpc>
              <a:spcBef>
                <a:spcPts val="400"/>
              </a:spcBef>
              <a:spcAft>
                <a:spcPts val="0"/>
              </a:spcAft>
              <a:buClr>
                <a:srgbClr val="3366CC"/>
              </a:buClr>
              <a:buSzPct val="100000"/>
              <a:buChar char="•"/>
            </a:pPr>
            <a:r>
              <a:rPr lang="en-US">
                <a:solidFill>
                  <a:srgbClr val="3366CC"/>
                </a:solidFill>
              </a:rPr>
              <a:t>MLib</a:t>
            </a:r>
            <a:endParaRPr>
              <a:solidFill>
                <a:srgbClr val="3366CC"/>
              </a:solidFill>
            </a:endParaRPr>
          </a:p>
          <a:p>
            <a:pPr marL="742950" lvl="1" indent="-285750" algn="l" rtl="0">
              <a:lnSpc>
                <a:spcPct val="150000"/>
              </a:lnSpc>
              <a:spcBef>
                <a:spcPts val="350"/>
              </a:spcBef>
              <a:spcAft>
                <a:spcPts val="0"/>
              </a:spcAft>
              <a:buClr>
                <a:schemeClr val="dk1"/>
              </a:buClr>
              <a:buSzPct val="100000"/>
              <a:buChar char="–"/>
            </a:pPr>
            <a:r>
              <a:rPr lang="en-US"/>
              <a:t>Machine Learning Algorithms</a:t>
            </a:r>
            <a:endParaRPr/>
          </a:p>
          <a:p>
            <a:pPr marL="342900" lvl="0" indent="-342900" algn="l" rtl="0">
              <a:lnSpc>
                <a:spcPct val="150000"/>
              </a:lnSpc>
              <a:spcBef>
                <a:spcPts val="400"/>
              </a:spcBef>
              <a:spcAft>
                <a:spcPts val="0"/>
              </a:spcAft>
              <a:buClr>
                <a:srgbClr val="3366CC"/>
              </a:buClr>
              <a:buSzPct val="100000"/>
              <a:buChar char="•"/>
            </a:pPr>
            <a:r>
              <a:rPr lang="en-US">
                <a:solidFill>
                  <a:srgbClr val="3366CC"/>
                </a:solidFill>
              </a:rPr>
              <a:t>GraphX</a:t>
            </a:r>
            <a:endParaRPr>
              <a:solidFill>
                <a:srgbClr val="3366CC"/>
              </a:solidFill>
            </a:endParaRPr>
          </a:p>
          <a:p>
            <a:pPr marL="742950" lvl="1" indent="-285750" algn="l" rtl="0">
              <a:lnSpc>
                <a:spcPct val="150000"/>
              </a:lnSpc>
              <a:spcBef>
                <a:spcPts val="350"/>
              </a:spcBef>
              <a:spcAft>
                <a:spcPts val="0"/>
              </a:spcAft>
              <a:buClr>
                <a:schemeClr val="dk1"/>
              </a:buClr>
              <a:buSzPct val="100000"/>
              <a:buChar char="–"/>
            </a:pPr>
            <a:r>
              <a:rPr lang="en-US"/>
              <a:t>Graph Processing	</a:t>
            </a:r>
            <a:endParaRPr/>
          </a:p>
          <a:p>
            <a:pPr marL="342900" lvl="0" indent="-342900" algn="l" rtl="0">
              <a:lnSpc>
                <a:spcPct val="150000"/>
              </a:lnSpc>
              <a:spcBef>
                <a:spcPts val="400"/>
              </a:spcBef>
              <a:spcAft>
                <a:spcPts val="0"/>
              </a:spcAft>
              <a:buClr>
                <a:srgbClr val="3366CC"/>
              </a:buClr>
              <a:buSzPct val="100000"/>
              <a:buChar char="•"/>
            </a:pPr>
            <a:r>
              <a:rPr lang="en-US">
                <a:solidFill>
                  <a:srgbClr val="3366CC"/>
                </a:solidFill>
              </a:rPr>
              <a:t>Spark Streaming</a:t>
            </a:r>
            <a:endParaRPr/>
          </a:p>
          <a:p>
            <a:pPr marL="742950" lvl="1" indent="-285750" algn="l" rtl="0">
              <a:lnSpc>
                <a:spcPct val="150000"/>
              </a:lnSpc>
              <a:spcBef>
                <a:spcPts val="350"/>
              </a:spcBef>
              <a:spcAft>
                <a:spcPts val="0"/>
              </a:spcAft>
              <a:buClr>
                <a:schemeClr val="dk1"/>
              </a:buClr>
              <a:buSzPct val="100000"/>
              <a:buChar char="–"/>
            </a:pPr>
            <a:r>
              <a:rPr lang="en-US"/>
              <a:t>stream processing of live data streams</a:t>
            </a:r>
            <a:endParaRPr/>
          </a:p>
        </p:txBody>
      </p:sp>
      <p:pic>
        <p:nvPicPr>
          <p:cNvPr id="266" name="Google Shape;266;p27" descr="https://spark.apache.org/images/spark-stack.png"/>
          <p:cNvPicPr preferRelativeResize="0"/>
          <p:nvPr/>
        </p:nvPicPr>
        <p:blipFill rotWithShape="1">
          <a:blip r:embed="rId3">
            <a:alphaModFix/>
          </a:blip>
          <a:srcRect/>
          <a:stretch/>
        </p:blipFill>
        <p:spPr>
          <a:xfrm>
            <a:off x="4112144" y="1828800"/>
            <a:ext cx="4610515" cy="2609850"/>
          </a:xfrm>
          <a:prstGeom prst="rect">
            <a:avLst/>
          </a:prstGeom>
          <a:noFill/>
          <a:ln>
            <a:noFill/>
          </a:ln>
        </p:spPr>
      </p:pic>
      <p:sp>
        <p:nvSpPr>
          <p:cNvPr id="267" name="Google Shape;267;p27"/>
          <p:cNvSpPr txBox="1"/>
          <p:nvPr/>
        </p:nvSpPr>
        <p:spPr>
          <a:xfrm>
            <a:off x="5460563" y="4800600"/>
            <a:ext cx="24752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http://spark.apache.org</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How to select right platform/tools/technology??</a:t>
            </a:r>
            <a:endParaRPr/>
          </a:p>
        </p:txBody>
      </p:sp>
      <p:sp>
        <p:nvSpPr>
          <p:cNvPr id="273" name="Google Shape;273;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3200"/>
              <a:buNone/>
            </a:pPr>
            <a:r>
              <a:rPr lang="en-US"/>
              <a:t>Key questions</a:t>
            </a:r>
            <a:endParaRPr/>
          </a:p>
          <a:p>
            <a:pPr marL="0" lvl="0" indent="0" algn="just" rtl="0">
              <a:spcBef>
                <a:spcPts val="640"/>
              </a:spcBef>
              <a:spcAft>
                <a:spcPts val="0"/>
              </a:spcAft>
              <a:buClr>
                <a:schemeClr val="dk1"/>
              </a:buClr>
              <a:buSzPts val="3200"/>
              <a:buNone/>
            </a:pPr>
            <a:endParaRPr/>
          </a:p>
          <a:p>
            <a:pPr marL="342900" lvl="0" indent="-342900" algn="just" rtl="0">
              <a:spcBef>
                <a:spcPts val="640"/>
              </a:spcBef>
              <a:spcAft>
                <a:spcPts val="0"/>
              </a:spcAft>
              <a:buClr>
                <a:schemeClr val="dk1"/>
              </a:buClr>
              <a:buSzPts val="3200"/>
              <a:buChar char="•"/>
            </a:pPr>
            <a:r>
              <a:rPr lang="en-US"/>
              <a:t>How quickly do we need to get the results?</a:t>
            </a:r>
            <a:endParaRPr/>
          </a:p>
          <a:p>
            <a:pPr marL="342900" lvl="0" indent="-342900" algn="just" rtl="0">
              <a:spcBef>
                <a:spcPts val="640"/>
              </a:spcBef>
              <a:spcAft>
                <a:spcPts val="0"/>
              </a:spcAft>
              <a:buClr>
                <a:schemeClr val="dk1"/>
              </a:buClr>
              <a:buSzPts val="3200"/>
              <a:buChar char="•"/>
            </a:pPr>
            <a:r>
              <a:rPr lang="en-US"/>
              <a:t>How big is the data to be processed?</a:t>
            </a:r>
            <a:endParaRPr/>
          </a:p>
          <a:p>
            <a:pPr marL="342900" lvl="0" indent="-342900" algn="just" rtl="0">
              <a:spcBef>
                <a:spcPts val="640"/>
              </a:spcBef>
              <a:spcAft>
                <a:spcPts val="0"/>
              </a:spcAft>
              <a:buClr>
                <a:schemeClr val="dk1"/>
              </a:buClr>
              <a:buSzPts val="3200"/>
              <a:buChar char="•"/>
            </a:pPr>
            <a:r>
              <a:rPr lang="en-US"/>
              <a:t>Does the model building require several iterations or a single iteration?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Technological concern</a:t>
            </a:r>
            <a:endParaRPr/>
          </a:p>
        </p:txBody>
      </p:sp>
      <p:sp>
        <p:nvSpPr>
          <p:cNvPr id="279" name="Google Shape;279;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dirty="0"/>
              <a:t>Will there be a need for more data processing capability in the future?</a:t>
            </a:r>
            <a:endParaRPr dirty="0"/>
          </a:p>
          <a:p>
            <a:pPr marL="342900" lvl="0" indent="-342900" algn="just" rtl="0">
              <a:spcBef>
                <a:spcPts val="640"/>
              </a:spcBef>
              <a:spcAft>
                <a:spcPts val="0"/>
              </a:spcAft>
              <a:buClr>
                <a:schemeClr val="dk1"/>
              </a:buClr>
              <a:buSzPts val="3200"/>
              <a:buChar char="•"/>
            </a:pPr>
            <a:r>
              <a:rPr lang="en-US" dirty="0"/>
              <a:t> Is the rate of data transfer critical for such applications?</a:t>
            </a:r>
            <a:endParaRPr dirty="0"/>
          </a:p>
          <a:p>
            <a:pPr marL="342900" lvl="0" indent="-342900" algn="just" rtl="0">
              <a:spcBef>
                <a:spcPts val="640"/>
              </a:spcBef>
              <a:spcAft>
                <a:spcPts val="0"/>
              </a:spcAft>
              <a:buClr>
                <a:schemeClr val="dk1"/>
              </a:buClr>
              <a:buSzPts val="3200"/>
              <a:buChar char="•"/>
            </a:pPr>
            <a:r>
              <a:rPr lang="en-US" dirty="0"/>
              <a:t> Is there a need for handling hardware failures within the application?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Research issues</a:t>
            </a:r>
            <a:endParaRPr/>
          </a:p>
        </p:txBody>
      </p:sp>
      <p:sp>
        <p:nvSpPr>
          <p:cNvPr id="101" name="Google Shape;101;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sz="3000" dirty="0"/>
              <a:t>Volume, Velocity, Variety</a:t>
            </a:r>
            <a:endParaRPr dirty="0"/>
          </a:p>
          <a:p>
            <a:pPr marL="342900">
              <a:spcBef>
                <a:spcPts val="0"/>
              </a:spcBef>
              <a:buSzPct val="100000"/>
            </a:pPr>
            <a:r>
              <a:rPr lang="en-US" sz="3100" dirty="0"/>
              <a:t>Scalability</a:t>
            </a:r>
            <a:endParaRPr sz="3100" dirty="0"/>
          </a:p>
          <a:p>
            <a:pPr marL="342900">
              <a:spcBef>
                <a:spcPts val="0"/>
              </a:spcBef>
              <a:buSzPct val="100000"/>
            </a:pPr>
            <a:r>
              <a:rPr lang="en-US" sz="3100" dirty="0"/>
              <a:t>Data integration</a:t>
            </a:r>
            <a:endParaRPr sz="3100" dirty="0"/>
          </a:p>
          <a:p>
            <a:pPr marL="342900">
              <a:spcBef>
                <a:spcPts val="0"/>
              </a:spcBef>
              <a:buSzPct val="100000"/>
            </a:pPr>
            <a:r>
              <a:rPr lang="en-US" sz="3100" dirty="0"/>
              <a:t>Skills  availability</a:t>
            </a:r>
            <a:endParaRPr sz="3100" dirty="0"/>
          </a:p>
          <a:p>
            <a:pPr marL="342900">
              <a:spcBef>
                <a:spcPts val="0"/>
              </a:spcBef>
              <a:buSzPct val="100000"/>
            </a:pPr>
            <a:r>
              <a:rPr lang="en-US" sz="3100" dirty="0"/>
              <a:t>Solution cost</a:t>
            </a:r>
            <a:endParaRPr sz="3100" dirty="0"/>
          </a:p>
          <a:p>
            <a:pPr marL="342900">
              <a:spcBef>
                <a:spcPts val="0"/>
              </a:spcBef>
              <a:buSzPct val="100000"/>
            </a:pPr>
            <a:r>
              <a:rPr lang="en-US" sz="3100" dirty="0"/>
              <a:t>Algorithms and tools redesign</a:t>
            </a:r>
            <a:endParaRPr sz="3100" dirty="0"/>
          </a:p>
          <a:p>
            <a:pPr marL="342900">
              <a:spcBef>
                <a:spcPts val="0"/>
              </a:spcBef>
              <a:buSzPct val="100000"/>
            </a:pPr>
            <a:r>
              <a:rPr lang="en-US" sz="3100" dirty="0"/>
              <a:t>Applicability limits </a:t>
            </a:r>
            <a:endParaRPr sz="3100" dirty="0"/>
          </a:p>
          <a:p>
            <a:pPr marL="342900">
              <a:spcBef>
                <a:spcPts val="0"/>
              </a:spcBef>
              <a:buSzPct val="100000"/>
            </a:pPr>
            <a:r>
              <a:rPr lang="en-US" sz="3100" dirty="0"/>
              <a:t>Making sense of the explosion of data</a:t>
            </a:r>
            <a:endParaRPr sz="3100" dirty="0"/>
          </a:p>
          <a:p>
            <a:pPr marL="342900">
              <a:spcBef>
                <a:spcPts val="0"/>
              </a:spcBef>
              <a:buSzPct val="100000"/>
            </a:pPr>
            <a:r>
              <a:rPr lang="en-US" sz="3100" dirty="0"/>
              <a:t>Understanding a growing variety of data</a:t>
            </a:r>
            <a:endParaRPr sz="3100" dirty="0"/>
          </a:p>
          <a:p>
            <a:pPr marL="457200" lvl="1" indent="0" algn="l" rtl="0">
              <a:spcBef>
                <a:spcPts val="476"/>
              </a:spcBef>
              <a:spcAft>
                <a:spcPts val="0"/>
              </a:spcAft>
              <a:buClr>
                <a:schemeClr val="dk1"/>
              </a:buClr>
              <a:buSzPct val="100000"/>
              <a:buNone/>
            </a:pPr>
            <a:br>
              <a:rPr lang="en-US" dirty="0"/>
            </a:b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Scalable platforms</a:t>
            </a:r>
            <a:endParaRPr/>
          </a:p>
        </p:txBody>
      </p:sp>
      <p:sp>
        <p:nvSpPr>
          <p:cNvPr id="285" name="Google Shape;285;p30"/>
          <p:cNvSpPr txBox="1">
            <a:spLocks noGrp="1"/>
          </p:cNvSpPr>
          <p:nvPr>
            <p:ph type="body" idx="1"/>
          </p:nvPr>
        </p:nvSpPr>
        <p:spPr>
          <a:xfrm>
            <a:off x="457200" y="1417638"/>
            <a:ext cx="8229600" cy="4708525"/>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spcBef>
                <a:spcPts val="0"/>
              </a:spcBef>
              <a:spcAft>
                <a:spcPts val="0"/>
              </a:spcAft>
              <a:buClr>
                <a:schemeClr val="dk1"/>
              </a:buClr>
              <a:buSzPct val="100000"/>
              <a:buNone/>
            </a:pPr>
            <a:r>
              <a:rPr lang="en-US" dirty="0"/>
              <a:t>Scaling is the ability of the system to adapt to increased demands in terms of data processing.</a:t>
            </a:r>
            <a:endParaRPr dirty="0"/>
          </a:p>
          <a:p>
            <a:pPr marL="0" lvl="0" indent="0" algn="l" rtl="0">
              <a:spcBef>
                <a:spcPts val="496"/>
              </a:spcBef>
              <a:spcAft>
                <a:spcPts val="0"/>
              </a:spcAft>
              <a:buClr>
                <a:schemeClr val="dk1"/>
              </a:buClr>
              <a:buSzPct val="100000"/>
              <a:buNone/>
            </a:pPr>
            <a:endParaRPr dirty="0"/>
          </a:p>
          <a:p>
            <a:pPr marL="0" lvl="0" indent="0" algn="l" rtl="0">
              <a:spcBef>
                <a:spcPts val="496"/>
              </a:spcBef>
              <a:spcAft>
                <a:spcPts val="0"/>
              </a:spcAft>
              <a:buClr>
                <a:schemeClr val="dk1"/>
              </a:buClr>
              <a:buSzPct val="100000"/>
              <a:buNone/>
            </a:pPr>
            <a:r>
              <a:rPr lang="en-US" dirty="0"/>
              <a:t>Horizontal Scaling</a:t>
            </a:r>
            <a:endParaRPr dirty="0"/>
          </a:p>
          <a:p>
            <a:pPr marL="857250" lvl="2" indent="0" algn="just" rtl="0">
              <a:spcBef>
                <a:spcPts val="372"/>
              </a:spcBef>
              <a:spcAft>
                <a:spcPts val="0"/>
              </a:spcAft>
              <a:buClr>
                <a:schemeClr val="dk1"/>
              </a:buClr>
              <a:buSzPct val="100000"/>
              <a:buNone/>
            </a:pPr>
            <a:r>
              <a:rPr lang="en-US" dirty="0"/>
              <a:t>Horizontal scaling involves distributing the workload across many servers which may be even commodity machines. It is also known as “scale  out”, where multiple independent machines are added together in order to improve the processing capability. Typically, multiple instances of the operating system are running on separate machines.</a:t>
            </a:r>
            <a:endParaRPr dirty="0"/>
          </a:p>
          <a:p>
            <a:pPr marL="857250" lvl="2" indent="0" algn="just" rtl="0">
              <a:spcBef>
                <a:spcPts val="372"/>
              </a:spcBef>
              <a:spcAft>
                <a:spcPts val="0"/>
              </a:spcAft>
              <a:buClr>
                <a:schemeClr val="dk1"/>
              </a:buClr>
              <a:buSzPct val="100000"/>
              <a:buNone/>
            </a:pPr>
            <a:endParaRPr dirty="0"/>
          </a:p>
          <a:p>
            <a:pPr marL="0" lvl="0" indent="0" algn="l" rtl="0">
              <a:spcBef>
                <a:spcPts val="496"/>
              </a:spcBef>
              <a:spcAft>
                <a:spcPts val="0"/>
              </a:spcAft>
              <a:buClr>
                <a:schemeClr val="dk1"/>
              </a:buClr>
              <a:buSzPct val="100000"/>
              <a:buNone/>
            </a:pPr>
            <a:r>
              <a:rPr lang="en-US" dirty="0"/>
              <a:t>Vertical Scaling</a:t>
            </a:r>
            <a:endParaRPr dirty="0"/>
          </a:p>
          <a:p>
            <a:pPr marL="800100" lvl="2" indent="0" algn="just" rtl="0">
              <a:spcBef>
                <a:spcPts val="372"/>
              </a:spcBef>
              <a:spcAft>
                <a:spcPts val="0"/>
              </a:spcAft>
              <a:buClr>
                <a:schemeClr val="dk1"/>
              </a:buClr>
              <a:buSzPct val="100000"/>
              <a:buNone/>
            </a:pPr>
            <a:r>
              <a:rPr lang="en-US" dirty="0"/>
              <a:t>Vertical Scaling involves installing more processors, more memory and faster hardware, typically, within a single server. It is also known as “scale up” and it usually involves a single instance of an operating system.</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t>Big data Hardware platforms </a:t>
            </a:r>
            <a:endParaRPr/>
          </a:p>
        </p:txBody>
      </p:sp>
      <p:pic>
        <p:nvPicPr>
          <p:cNvPr id="291" name="Google Shape;291;p31"/>
          <p:cNvPicPr preferRelativeResize="0">
            <a:picLocks noGrp="1"/>
          </p:cNvPicPr>
          <p:nvPr>
            <p:ph type="body" idx="1"/>
          </p:nvPr>
        </p:nvPicPr>
        <p:blipFill rotWithShape="1">
          <a:blip r:embed="rId3">
            <a:alphaModFix/>
          </a:blip>
          <a:srcRect/>
          <a:stretch/>
        </p:blipFill>
        <p:spPr>
          <a:xfrm>
            <a:off x="114300" y="1401716"/>
            <a:ext cx="8915400" cy="48767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97" name="Google Shape;297;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98" name="Google Shape;298;p32"/>
          <p:cNvPicPr preferRelativeResize="0"/>
          <p:nvPr/>
        </p:nvPicPr>
        <p:blipFill rotWithShape="1">
          <a:blip r:embed="rId3">
            <a:alphaModFix/>
          </a:blip>
          <a:srcRect/>
          <a:stretch/>
        </p:blipFill>
        <p:spPr>
          <a:xfrm>
            <a:off x="461682" y="283603"/>
            <a:ext cx="8225118" cy="5943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304" name="Google Shape;304;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05" name="Google Shape;305;p33"/>
          <p:cNvPicPr preferRelativeResize="0"/>
          <p:nvPr/>
        </p:nvPicPr>
        <p:blipFill rotWithShape="1">
          <a:blip r:embed="rId3">
            <a:alphaModFix/>
          </a:blip>
          <a:srcRect/>
          <a:stretch/>
        </p:blipFill>
        <p:spPr>
          <a:xfrm>
            <a:off x="466165" y="297050"/>
            <a:ext cx="8229600" cy="5943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CPU Vs. GPU</a:t>
            </a:r>
            <a:endParaRPr/>
          </a:p>
        </p:txBody>
      </p:sp>
      <p:sp>
        <p:nvSpPr>
          <p:cNvPr id="311" name="Google Shape;311;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12" name="Google Shape;312;p34"/>
          <p:cNvPicPr preferRelativeResize="0"/>
          <p:nvPr/>
        </p:nvPicPr>
        <p:blipFill rotWithShape="1">
          <a:blip r:embed="rId3">
            <a:alphaModFix/>
          </a:blip>
          <a:srcRect/>
          <a:stretch/>
        </p:blipFill>
        <p:spPr>
          <a:xfrm>
            <a:off x="762000" y="1562263"/>
            <a:ext cx="7620000" cy="4563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Comparison analysis</a:t>
            </a:r>
            <a:endParaRPr/>
          </a:p>
        </p:txBody>
      </p:sp>
      <p:pic>
        <p:nvPicPr>
          <p:cNvPr id="318" name="Google Shape;318;p35"/>
          <p:cNvPicPr preferRelativeResize="0">
            <a:picLocks noGrp="1"/>
          </p:cNvPicPr>
          <p:nvPr>
            <p:ph type="body" idx="1"/>
          </p:nvPr>
        </p:nvPicPr>
        <p:blipFill rotWithShape="1">
          <a:blip r:embed="rId3">
            <a:alphaModFix/>
          </a:blip>
          <a:srcRect/>
          <a:stretch/>
        </p:blipFill>
        <p:spPr>
          <a:xfrm>
            <a:off x="457200" y="1905000"/>
            <a:ext cx="8219094" cy="449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Research issues</a:t>
            </a:r>
            <a:endParaRPr/>
          </a:p>
        </p:txBody>
      </p:sp>
      <p:sp>
        <p:nvSpPr>
          <p:cNvPr id="107" name="Google Shape;10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Char char="•"/>
            </a:pPr>
            <a:r>
              <a:rPr lang="en-US" sz="3000" i="1"/>
              <a:t>Enabling real-time analysis of data</a:t>
            </a:r>
            <a:endParaRPr sz="3000"/>
          </a:p>
          <a:p>
            <a:pPr marL="342900" lvl="0" indent="-342900" algn="l" rtl="0">
              <a:spcBef>
                <a:spcPts val="510"/>
              </a:spcBef>
              <a:spcAft>
                <a:spcPts val="0"/>
              </a:spcAft>
              <a:buClr>
                <a:schemeClr val="dk1"/>
              </a:buClr>
              <a:buSzPct val="100000"/>
              <a:buChar char="•"/>
            </a:pPr>
            <a:r>
              <a:rPr lang="en-US" sz="3000" i="1"/>
              <a:t>Achieving simplified deployment and management</a:t>
            </a:r>
            <a:endParaRPr sz="3000"/>
          </a:p>
          <a:p>
            <a:pPr marL="342900" lvl="0" indent="-342900" algn="l" rtl="0">
              <a:spcBef>
                <a:spcPts val="510"/>
              </a:spcBef>
              <a:spcAft>
                <a:spcPts val="0"/>
              </a:spcAft>
              <a:buClr>
                <a:schemeClr val="dk1"/>
              </a:buClr>
              <a:buSzPct val="100000"/>
              <a:buChar char="•"/>
            </a:pPr>
            <a:r>
              <a:rPr lang="en-US" sz="3000" i="1"/>
              <a:t>Complexity</a:t>
            </a:r>
            <a:endParaRPr sz="3000"/>
          </a:p>
          <a:p>
            <a:pPr marL="342900" lvl="0" indent="-342900" algn="l" rtl="0">
              <a:spcBef>
                <a:spcPts val="510"/>
              </a:spcBef>
              <a:spcAft>
                <a:spcPts val="0"/>
              </a:spcAft>
              <a:buClr>
                <a:schemeClr val="dk1"/>
              </a:buClr>
              <a:buSzPct val="100000"/>
              <a:buChar char="•"/>
            </a:pPr>
            <a:r>
              <a:rPr lang="en-US" sz="3000"/>
              <a:t>Privacy</a:t>
            </a:r>
            <a:endParaRPr/>
          </a:p>
          <a:p>
            <a:pPr marL="342900" lvl="0" indent="-342900" algn="l" rtl="0">
              <a:spcBef>
                <a:spcPts val="510"/>
              </a:spcBef>
              <a:spcAft>
                <a:spcPts val="0"/>
              </a:spcAft>
              <a:buClr>
                <a:schemeClr val="dk1"/>
              </a:buClr>
              <a:buSzPct val="100000"/>
              <a:buChar char="•"/>
            </a:pPr>
            <a:r>
              <a:rPr lang="en-US" sz="3000"/>
              <a:t>Access and share</a:t>
            </a:r>
            <a:endParaRPr/>
          </a:p>
          <a:p>
            <a:pPr marL="342900" lvl="0" indent="-342900" algn="l" rtl="0">
              <a:spcBef>
                <a:spcPts val="510"/>
              </a:spcBef>
              <a:spcAft>
                <a:spcPts val="0"/>
              </a:spcAft>
              <a:buClr>
                <a:schemeClr val="dk1"/>
              </a:buClr>
              <a:buSzPct val="100000"/>
              <a:buChar char="•"/>
            </a:pPr>
            <a:r>
              <a:rPr lang="en-US" sz="3000" i="1"/>
              <a:t>Data visualization</a:t>
            </a:r>
            <a:r>
              <a:rPr lang="en-US" sz="3000"/>
              <a:t>: </a:t>
            </a:r>
            <a:endParaRPr/>
          </a:p>
          <a:p>
            <a:pPr marL="742950" lvl="1" indent="-285750" algn="l" rtl="0">
              <a:spcBef>
                <a:spcPts val="510"/>
              </a:spcBef>
              <a:spcAft>
                <a:spcPts val="0"/>
              </a:spcAft>
              <a:buClr>
                <a:schemeClr val="dk1"/>
              </a:buClr>
              <a:buSzPct val="100000"/>
              <a:buChar char="–"/>
            </a:pPr>
            <a:r>
              <a:rPr lang="en-US" sz="3000" i="1"/>
              <a:t>Meeting the need for speed</a:t>
            </a:r>
            <a:endParaRPr sz="3000"/>
          </a:p>
          <a:p>
            <a:pPr marL="742950" lvl="1" indent="-285750" algn="l" rtl="0">
              <a:spcBef>
                <a:spcPts val="510"/>
              </a:spcBef>
              <a:spcAft>
                <a:spcPts val="0"/>
              </a:spcAft>
              <a:buClr>
                <a:schemeClr val="dk1"/>
              </a:buClr>
              <a:buSzPct val="100000"/>
              <a:buChar char="–"/>
            </a:pPr>
            <a:r>
              <a:rPr lang="en-US" sz="3000" i="1"/>
              <a:t>Understanding the data</a:t>
            </a:r>
            <a:endParaRPr sz="3000"/>
          </a:p>
          <a:p>
            <a:pPr marL="742950" lvl="1" indent="-285750" algn="l" rtl="0">
              <a:spcBef>
                <a:spcPts val="510"/>
              </a:spcBef>
              <a:spcAft>
                <a:spcPts val="0"/>
              </a:spcAft>
              <a:buClr>
                <a:schemeClr val="dk1"/>
              </a:buClr>
              <a:buSzPct val="100000"/>
              <a:buChar char="–"/>
            </a:pPr>
            <a:r>
              <a:rPr lang="en-US" sz="3000" i="1"/>
              <a:t>Addressing data quality</a:t>
            </a:r>
            <a:endParaRPr sz="3000"/>
          </a:p>
          <a:p>
            <a:pPr marL="742950" lvl="1" indent="-285750" algn="l" rtl="0">
              <a:spcBef>
                <a:spcPts val="510"/>
              </a:spcBef>
              <a:spcAft>
                <a:spcPts val="0"/>
              </a:spcAft>
              <a:buClr>
                <a:schemeClr val="dk1"/>
              </a:buClr>
              <a:buSzPct val="100000"/>
              <a:buChar char="–"/>
            </a:pPr>
            <a:r>
              <a:rPr lang="en-US" sz="3000" i="1"/>
              <a:t>Displaying meaningful results</a:t>
            </a:r>
            <a:endParaRPr sz="3000"/>
          </a:p>
          <a:p>
            <a:pPr marL="742950" lvl="1" indent="-285750" algn="l" rtl="0">
              <a:spcBef>
                <a:spcPts val="510"/>
              </a:spcBef>
              <a:spcAft>
                <a:spcPts val="0"/>
              </a:spcAft>
              <a:buClr>
                <a:schemeClr val="dk1"/>
              </a:buClr>
              <a:buSzPct val="100000"/>
              <a:buChar char="–"/>
            </a:pPr>
            <a:r>
              <a:rPr lang="en-US" sz="3000" i="1"/>
              <a:t>Dealing with outliers</a:t>
            </a:r>
            <a:endParaRPr sz="3000"/>
          </a:p>
          <a:p>
            <a:pPr marL="342900" lvl="0" indent="-170180" algn="l" rtl="0">
              <a:spcBef>
                <a:spcPts val="544"/>
              </a:spcBef>
              <a:spcAft>
                <a:spcPts val="0"/>
              </a:spcAft>
              <a:buClr>
                <a:schemeClr val="dk1"/>
              </a:buClr>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Big trends in big data analytics</a:t>
            </a:r>
            <a:endParaRPr/>
          </a:p>
        </p:txBody>
      </p:sp>
      <p:sp>
        <p:nvSpPr>
          <p:cNvPr id="113" name="Google Shape;113;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Big data analytics on cloud</a:t>
            </a:r>
            <a:endParaRPr/>
          </a:p>
          <a:p>
            <a:pPr marL="342900" lvl="0" indent="-342900" algn="l" rtl="0">
              <a:spcBef>
                <a:spcPts val="592"/>
              </a:spcBef>
              <a:spcAft>
                <a:spcPts val="0"/>
              </a:spcAft>
              <a:buClr>
                <a:schemeClr val="dk1"/>
              </a:buClr>
              <a:buSzPct val="100000"/>
              <a:buChar char="•"/>
            </a:pPr>
            <a:r>
              <a:rPr lang="en-US"/>
              <a:t>Hadoop: the new enterprise data operating systems</a:t>
            </a:r>
            <a:endParaRPr/>
          </a:p>
          <a:p>
            <a:pPr marL="342900" lvl="0" indent="-342900" algn="l" rtl="0">
              <a:spcBef>
                <a:spcPts val="592"/>
              </a:spcBef>
              <a:spcAft>
                <a:spcPts val="0"/>
              </a:spcAft>
              <a:buClr>
                <a:schemeClr val="dk1"/>
              </a:buClr>
              <a:buSzPct val="100000"/>
              <a:buChar char="•"/>
            </a:pPr>
            <a:r>
              <a:rPr lang="en-US"/>
              <a:t>Big data lake</a:t>
            </a:r>
            <a:endParaRPr/>
          </a:p>
          <a:p>
            <a:pPr marL="342900" lvl="0" indent="-342900" algn="l" rtl="0">
              <a:spcBef>
                <a:spcPts val="592"/>
              </a:spcBef>
              <a:spcAft>
                <a:spcPts val="0"/>
              </a:spcAft>
              <a:buClr>
                <a:schemeClr val="dk1"/>
              </a:buClr>
              <a:buSzPct val="100000"/>
              <a:buChar char="•"/>
            </a:pPr>
            <a:r>
              <a:rPr lang="en-US"/>
              <a:t>More predictive analysis</a:t>
            </a:r>
            <a:endParaRPr/>
          </a:p>
          <a:p>
            <a:pPr marL="342900" lvl="0" indent="-342900" algn="l" rtl="0">
              <a:spcBef>
                <a:spcPts val="592"/>
              </a:spcBef>
              <a:spcAft>
                <a:spcPts val="0"/>
              </a:spcAft>
              <a:buClr>
                <a:schemeClr val="dk1"/>
              </a:buClr>
              <a:buSzPct val="100000"/>
              <a:buChar char="•"/>
            </a:pPr>
            <a:r>
              <a:rPr lang="en-US"/>
              <a:t>Sql on hadoop</a:t>
            </a:r>
            <a:endParaRPr/>
          </a:p>
          <a:p>
            <a:pPr marL="342900" lvl="0" indent="-342900" algn="l" rtl="0">
              <a:spcBef>
                <a:spcPts val="592"/>
              </a:spcBef>
              <a:spcAft>
                <a:spcPts val="0"/>
              </a:spcAft>
              <a:buClr>
                <a:schemeClr val="dk1"/>
              </a:buClr>
              <a:buSzPct val="100000"/>
              <a:buChar char="•"/>
            </a:pPr>
            <a:r>
              <a:rPr lang="en-US"/>
              <a:t>Nosql</a:t>
            </a:r>
            <a:endParaRPr/>
          </a:p>
          <a:p>
            <a:pPr marL="342900" lvl="0" indent="-342900" algn="l" rtl="0">
              <a:spcBef>
                <a:spcPts val="592"/>
              </a:spcBef>
              <a:spcAft>
                <a:spcPts val="0"/>
              </a:spcAft>
              <a:buClr>
                <a:schemeClr val="dk1"/>
              </a:buClr>
              <a:buSzPct val="100000"/>
              <a:buChar char="•"/>
            </a:pPr>
            <a:r>
              <a:rPr lang="en-US"/>
              <a:t>Deep learning</a:t>
            </a:r>
            <a:endParaRPr/>
          </a:p>
          <a:p>
            <a:pPr marL="342900" lvl="0" indent="-342900" algn="l" rtl="0">
              <a:spcBef>
                <a:spcPts val="592"/>
              </a:spcBef>
              <a:spcAft>
                <a:spcPts val="0"/>
              </a:spcAft>
              <a:buClr>
                <a:schemeClr val="dk1"/>
              </a:buClr>
              <a:buSzPct val="100000"/>
              <a:buChar char="•"/>
            </a:pPr>
            <a:r>
              <a:rPr lang="en-US"/>
              <a:t>In-memory analytics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000"/>
              <a:buFont typeface="Calibri"/>
              <a:buNone/>
            </a:pPr>
            <a:r>
              <a:rPr lang="en-US"/>
              <a:t>EXISTING BIG DATA TOOLS</a:t>
            </a:r>
            <a:endParaRPr/>
          </a:p>
        </p:txBody>
      </p:sp>
      <p:sp>
        <p:nvSpPr>
          <p:cNvPr id="119" name="Google Shape;119;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888888"/>
              </a:buClr>
              <a:buSzPts val="2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World map of big data tools</a:t>
            </a:r>
            <a:endParaRPr/>
          </a:p>
        </p:txBody>
      </p:sp>
      <p:sp>
        <p:nvSpPr>
          <p:cNvPr id="125" name="Google Shape;125;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26" name="Google Shape;126;p7"/>
          <p:cNvPicPr preferRelativeResize="0"/>
          <p:nvPr/>
        </p:nvPicPr>
        <p:blipFill rotWithShape="1">
          <a:blip r:embed="rId3">
            <a:alphaModFix/>
          </a:blip>
          <a:srcRect/>
          <a:stretch/>
        </p:blipFill>
        <p:spPr>
          <a:xfrm>
            <a:off x="421341" y="1573306"/>
            <a:ext cx="8391525" cy="476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Big Data Tools for HPC and Supercomputing</a:t>
            </a:r>
            <a:endParaRPr/>
          </a:p>
        </p:txBody>
      </p:sp>
      <p:sp>
        <p:nvSpPr>
          <p:cNvPr id="132" name="Google Shape;132;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Char char="•"/>
            </a:pPr>
            <a:r>
              <a:rPr lang="en-US"/>
              <a:t>MPI(Message Passing Interface, 1992)</a:t>
            </a:r>
            <a:endParaRPr/>
          </a:p>
          <a:p>
            <a:pPr marL="742950" lvl="1" indent="-285750" algn="l" rtl="0">
              <a:spcBef>
                <a:spcPts val="476"/>
              </a:spcBef>
              <a:spcAft>
                <a:spcPts val="0"/>
              </a:spcAft>
              <a:buClr>
                <a:schemeClr val="dk1"/>
              </a:buClr>
              <a:buSzPct val="100000"/>
              <a:buChar char="–"/>
            </a:pPr>
            <a:r>
              <a:rPr lang="en-US"/>
              <a:t>Provide standardized function interfaces for communication between parallel processes.</a:t>
            </a:r>
            <a:endParaRPr/>
          </a:p>
          <a:p>
            <a:pPr marL="342900" lvl="0" indent="-170180" algn="l" rtl="0">
              <a:spcBef>
                <a:spcPts val="544"/>
              </a:spcBef>
              <a:spcAft>
                <a:spcPts val="0"/>
              </a:spcAft>
              <a:buClr>
                <a:schemeClr val="dk1"/>
              </a:buClr>
              <a:buSzPct val="100000"/>
              <a:buNone/>
            </a:pPr>
            <a:endParaRPr/>
          </a:p>
          <a:p>
            <a:pPr marL="342900" lvl="0" indent="-342900" algn="l" rtl="0">
              <a:spcBef>
                <a:spcPts val="544"/>
              </a:spcBef>
              <a:spcAft>
                <a:spcPts val="0"/>
              </a:spcAft>
              <a:buClr>
                <a:schemeClr val="dk1"/>
              </a:buClr>
              <a:buSzPct val="100000"/>
              <a:buChar char="•"/>
            </a:pPr>
            <a:r>
              <a:rPr lang="en-US"/>
              <a:t>Collective communication operations</a:t>
            </a:r>
            <a:endParaRPr/>
          </a:p>
          <a:p>
            <a:pPr marL="742950" lvl="1" indent="-285750" algn="l" rtl="0">
              <a:spcBef>
                <a:spcPts val="476"/>
              </a:spcBef>
              <a:spcAft>
                <a:spcPts val="0"/>
              </a:spcAft>
              <a:buClr>
                <a:schemeClr val="dk1"/>
              </a:buClr>
              <a:buSzPct val="100000"/>
              <a:buChar char="–"/>
            </a:pPr>
            <a:r>
              <a:rPr lang="en-US"/>
              <a:t>Broadcast, Scatter, Gather, Reduce, Allgather, Allreduce, Reduce-scatter.</a:t>
            </a:r>
            <a:endParaRPr/>
          </a:p>
          <a:p>
            <a:pPr marL="457200" lvl="1" indent="0" algn="l" rtl="0">
              <a:spcBef>
                <a:spcPts val="476"/>
              </a:spcBef>
              <a:spcAft>
                <a:spcPts val="0"/>
              </a:spcAft>
              <a:buClr>
                <a:schemeClr val="dk1"/>
              </a:buClr>
              <a:buSzPct val="100000"/>
              <a:buNone/>
            </a:pPr>
            <a:endParaRPr/>
          </a:p>
          <a:p>
            <a:pPr marL="342900" lvl="0" indent="-342900" algn="l" rtl="0">
              <a:spcBef>
                <a:spcPts val="544"/>
              </a:spcBef>
              <a:spcAft>
                <a:spcPts val="0"/>
              </a:spcAft>
              <a:buClr>
                <a:schemeClr val="dk1"/>
              </a:buClr>
              <a:buSzPct val="100000"/>
              <a:buChar char="•"/>
            </a:pPr>
            <a:r>
              <a:rPr lang="en-US"/>
              <a:t>Popular implementations</a:t>
            </a:r>
            <a:endParaRPr/>
          </a:p>
          <a:p>
            <a:pPr marL="742950" lvl="1" indent="-285750" algn="l" rtl="0">
              <a:spcBef>
                <a:spcPts val="476"/>
              </a:spcBef>
              <a:spcAft>
                <a:spcPts val="0"/>
              </a:spcAft>
              <a:buClr>
                <a:schemeClr val="dk1"/>
              </a:buClr>
              <a:buSzPct val="100000"/>
              <a:buChar char="–"/>
            </a:pPr>
            <a:r>
              <a:rPr lang="en-US"/>
              <a:t>MPICH (2001)</a:t>
            </a:r>
            <a:endParaRPr/>
          </a:p>
          <a:p>
            <a:pPr marL="742950" lvl="1" indent="-285750" algn="l" rtl="0">
              <a:spcBef>
                <a:spcPts val="476"/>
              </a:spcBef>
              <a:spcAft>
                <a:spcPts val="0"/>
              </a:spcAft>
              <a:buClr>
                <a:schemeClr val="dk1"/>
              </a:buClr>
              <a:buSzPct val="100000"/>
              <a:buChar char="–"/>
            </a:pPr>
            <a:r>
              <a:rPr lang="en-US"/>
              <a:t>OpenMPI (2004)</a:t>
            </a:r>
            <a:endParaRPr/>
          </a:p>
          <a:p>
            <a:pPr marL="1143000" lvl="2" indent="-228600" algn="l" rtl="0">
              <a:spcBef>
                <a:spcPts val="408"/>
              </a:spcBef>
              <a:spcAft>
                <a:spcPts val="0"/>
              </a:spcAft>
              <a:buClr>
                <a:schemeClr val="dk1"/>
              </a:buClr>
              <a:buSzPct val="100000"/>
              <a:buChar char="•"/>
            </a:pPr>
            <a:r>
              <a:rPr lang="en-US" u="sng">
                <a:solidFill>
                  <a:schemeClr val="hlink"/>
                </a:solidFill>
                <a:hlinkClick r:id="rId3"/>
              </a:rPr>
              <a:t>http://www.open-mpi.org/</a:t>
            </a:r>
            <a:endParaRPr/>
          </a:p>
          <a:p>
            <a:pPr marL="342900" lvl="0" indent="-170180" algn="l" rtl="0">
              <a:spcBef>
                <a:spcPts val="544"/>
              </a:spcBef>
              <a:spcAft>
                <a:spcPts val="0"/>
              </a:spcAft>
              <a:buClr>
                <a:schemeClr val="dk1"/>
              </a:buClr>
              <a:buSzPct val="100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000"/>
              <a:buFont typeface="Calibri"/>
              <a:buNone/>
            </a:pPr>
            <a:r>
              <a:rPr lang="en-US"/>
              <a:t>BIG DATA ANALYTICS TOOLS ON CLOUD</a:t>
            </a:r>
            <a:endParaRPr/>
          </a:p>
        </p:txBody>
      </p:sp>
      <p:sp>
        <p:nvSpPr>
          <p:cNvPr id="138" name="Google Shape;138;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888888"/>
              </a:buClr>
              <a:buSzPts val="2000"/>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1443</Words>
  <Application>Microsoft Office PowerPoint</Application>
  <PresentationFormat>On-screen Show (4:3)</PresentationFormat>
  <Paragraphs>227</Paragraphs>
  <Slides>35</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Big Data Analytics</vt:lpstr>
      <vt:lpstr>Scope</vt:lpstr>
      <vt:lpstr>Research issues</vt:lpstr>
      <vt:lpstr>Research issues</vt:lpstr>
      <vt:lpstr>Big trends in big data analytics</vt:lpstr>
      <vt:lpstr>EXISTING BIG DATA TOOLS</vt:lpstr>
      <vt:lpstr>World map of big data tools</vt:lpstr>
      <vt:lpstr>Big Data Tools for HPC and Supercomputing</vt:lpstr>
      <vt:lpstr>BIG DATA ANALYTICS TOOLS ON CLOUD</vt:lpstr>
      <vt:lpstr>MapReduce Model</vt:lpstr>
      <vt:lpstr>Key Features of MapReduce Model</vt:lpstr>
      <vt:lpstr>Iterative MapReduce Model</vt:lpstr>
      <vt:lpstr>DAG (Directed Acyclic Graph) Model</vt:lpstr>
      <vt:lpstr>Model Composition</vt:lpstr>
      <vt:lpstr>Graph Processing with BSP model</vt:lpstr>
      <vt:lpstr>GraphLab (2010)</vt:lpstr>
      <vt:lpstr>Collective Model</vt:lpstr>
      <vt:lpstr>K-means Clustering Parallel Efficiency</vt:lpstr>
      <vt:lpstr>Machine Learning on Big Data</vt:lpstr>
      <vt:lpstr>Query on Big Data</vt:lpstr>
      <vt:lpstr>SQL-like Query</vt:lpstr>
      <vt:lpstr>Other Tools for Query</vt:lpstr>
      <vt:lpstr>Stream Data Processing</vt:lpstr>
      <vt:lpstr> Apache Spark In-Memory Data Processing </vt:lpstr>
      <vt:lpstr>Why Spark ?</vt:lpstr>
      <vt:lpstr>About Apache Spark</vt:lpstr>
      <vt:lpstr>Spark Stack</vt:lpstr>
      <vt:lpstr>How to select right platform/tools/technology??</vt:lpstr>
      <vt:lpstr>Technological concern</vt:lpstr>
      <vt:lpstr>Scalable platforms</vt:lpstr>
      <vt:lpstr>Big data Hardware platforms </vt:lpstr>
      <vt:lpstr>PowerPoint Presentation</vt:lpstr>
      <vt:lpstr>PowerPoint Presentation</vt:lpstr>
      <vt:lpstr>CPU Vs. GPU</vt:lpstr>
      <vt:lpstr>Comparison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dc:title>
  <dc:creator>IICT1</dc:creator>
  <cp:lastModifiedBy>CSE-49</cp:lastModifiedBy>
  <cp:revision>1</cp:revision>
  <dcterms:created xsi:type="dcterms:W3CDTF">2015-12-24T11:03:20Z</dcterms:created>
  <dcterms:modified xsi:type="dcterms:W3CDTF">2023-08-03T07:24:15Z</dcterms:modified>
</cp:coreProperties>
</file>