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05" r:id="rId5"/>
    <p:sldId id="318" r:id="rId6"/>
    <p:sldId id="319" r:id="rId7"/>
    <p:sldId id="317" r:id="rId8"/>
    <p:sldId id="306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59" r:id="rId18"/>
    <p:sldId id="311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14" r:id="rId36"/>
    <p:sldId id="310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42" autoAdjust="0"/>
  </p:normalViewPr>
  <p:slideViewPr>
    <p:cSldViewPr snapToGrid="0">
      <p:cViewPr>
        <p:scale>
          <a:sx n="81" d="100"/>
          <a:sy n="81" d="100"/>
        </p:scale>
        <p:origin x="75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the common steps for attacker :</a:t>
            </a:r>
          </a:p>
          <a:p>
            <a:r>
              <a:rPr lang="en-IN" dirty="0"/>
              <a:t>Obtaining info:</a:t>
            </a:r>
          </a:p>
          <a:p>
            <a:r>
              <a:rPr lang="en-IN" dirty="0"/>
              <a:t>Actively or passively</a:t>
            </a:r>
          </a:p>
          <a:p>
            <a:r>
              <a:rPr lang="en-US" dirty="0"/>
              <a:t>Scanning databases from some info like IP to get more info such as name contact,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9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sans-top-20-security-vulnerabilities/#:~:text=SANS%20Top%2020%20Security%20Vulnerabilities%20In%20Software%20Applications,%238%29%20CWE-190%3A%20Integer%20Overflow%20Error%20...%20More%20items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136808"/>
            <a:ext cx="6693408" cy="22523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Attacks, Motivation and Vulnerability Disclosure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507316"/>
            <a:ext cx="2999232" cy="4389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Sharada </a:t>
            </a:r>
            <a:r>
              <a:rPr lang="en-US" dirty="0" err="1">
                <a:solidFill>
                  <a:srgbClr val="C00000"/>
                </a:solidFill>
              </a:rPr>
              <a:t>Valiveti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9EE-DEB2-47F0-8F04-C708B8D6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 Scams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5213-8AED-4178-855C-0AF72E23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100% of these offers have a catch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Normally, that catch is planted on your computer (in form of a trojan)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OR the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identity is stolen if you provide the necessary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Usually arrive via email, and caution you that they’re limited-time offers you can’t miss out 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0179-D30E-4E77-A500-A416E6834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E5A51-D308-40B4-A441-ECB42D2A8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F9C5-291A-4F77-8D60-55A522E4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CF6C-63DC-4515-8648-8DC7A1B6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Friend’s account might get hacked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Oftentimes you’ll receive a message purporting to be from a friend saying something like ‘Did you see this video of you?’</a:t>
            </a:r>
            <a:endParaRPr lang="en-I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When the link is clicked, you may need to provide login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Enable 2-step authentication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A7F4-DA1D-4B66-85AA-23C83969A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738BE-D568-4573-9456-905BBA39C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CBA0-47CD-45C9-8ABB-52351807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Offer Scams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D43-0584-4AF2-BF79-7E47D376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Chances are that you’re not going to receive a job offer for a position that you didn’t apply for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you receive such an offer, you’ll want take it with a small confusion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These scams will be attempted by phone, or on LinkedIn to make them vaguely believable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scammer will try to reel you in by asking for funds in order to take your ‘application’ to the next step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Decide to quit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B754-839B-482E-B5D3-0E1922B39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C1C8B-4905-43D3-B20E-384A31CA0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6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C906-D665-42CC-A9DA-2D07BBC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Fake shopping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A511-0BAF-445A-B0E7-99BC4DA9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These sites act as actual retailers, offering normally expensive merchandise for a remarkably low cost, they also overtake vulnerable domains to do 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Need is an eye for spotting malicious links, and a general idea of how much products are worth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FE241-72D6-43FA-A52C-8457FA125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D9A0-A9A2-45B8-9334-815C770A6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Hacking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Justification, Basic Definitions and Vulnerability Disclosure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4A45B18-2221-44BE-AAE3-A080A8790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1179"/>
              </p:ext>
            </p:extLst>
          </p:nvPr>
        </p:nvGraphicFramePr>
        <p:xfrm>
          <a:off x="1981200" y="1818337"/>
          <a:ext cx="8229600" cy="449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</a:t>
                      </a:r>
                      <a:r>
                        <a:rPr lang="en-US" baseline="0" dirty="0"/>
                        <a:t> wide impact ($)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2F7F-90DF-4EEB-87FB-D389CE68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11881-1AE3-436C-8F4F-9E4F9EFB8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59D33-0926-497B-8EDE-8FB5332C0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A7EE9-A266-4C0D-B9EF-963A894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78" y="1435579"/>
            <a:ext cx="9964215" cy="48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ED3D-F146-4994-88DA-40972899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F6CD7-4DA3-42F5-AB85-008B131BF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02D0D-A0D2-44AA-86E5-18D50B69E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9D401-CEF0-47D2-A550-E6BBF828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78" y="1312593"/>
            <a:ext cx="7086964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C0C3-9E17-4A27-B34F-E4675532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5BD8-D17B-4B3B-8F2C-6CC484117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75CB-E3D7-4B05-BFB2-6D87EF2BA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A3687-9D79-4240-8BEF-D303D621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20" y="1567955"/>
            <a:ext cx="9061888" cy="45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8AD9-F99B-46BB-9273-809E767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(5)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4BDEF-D77F-48D4-98C2-52E4E5E01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DA2FF-7538-45EB-AE40-1BC5E72AD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55ADB1-418D-4B55-A8B8-DB13C4A3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752600"/>
            <a:ext cx="11241383" cy="376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5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D10F-7E5A-4901-B57A-FF8B440B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2F53-AC41-4FC2-A8C6-0CCC940D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First known instance of phishing recorded on January 2, 1996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Contained within the Windows application known 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AOHell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 multifaceted program frequently used for stealing AOL passwords.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Phishing emails often purport to be from the tech support branch of companies such as Microsoft and Apple.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59A0E-1D46-4520-8B59-B6D4CAFC6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8274-2616-4D58-BAA6-1632E1DB7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1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A3A1-23AD-41C5-BA66-66E43172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(6)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3297E-CD03-4BA1-AF0B-5096B875F0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990DF-C6C3-4EFA-85D7-C9F2F2539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attack sophistication vs intruder technical knowledge">
            <a:extLst>
              <a:ext uri="{FF2B5EF4-FFF2-40B4-BE49-F238E27FC236}">
                <a16:creationId xmlns:a16="http://schemas.microsoft.com/office/drawing/2014/main" id="{1A3D48DB-6B9E-43D9-8EF7-21466A5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07" y="1235676"/>
            <a:ext cx="7314398" cy="54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1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13EF-A541-48B6-B113-E47459D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Steps for Attackers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3F860-5CCE-4D5A-927F-32746AB4F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E5C2-ACE4-462F-9FD8-23F41DBBA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D9EEB-E52C-490F-A71B-7F39B9B882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319688"/>
            <a:ext cx="10241280" cy="4036662"/>
          </a:xfrm>
        </p:spPr>
        <p:txBody>
          <a:bodyPr>
            <a:normAutofit/>
          </a:bodyPr>
          <a:lstStyle/>
          <a:p>
            <a:r>
              <a:rPr lang="en-US" dirty="0"/>
              <a:t>Reconnaissance</a:t>
            </a:r>
          </a:p>
          <a:p>
            <a:pPr lvl="1"/>
            <a:r>
              <a:rPr lang="en-US" dirty="0"/>
              <a:t>Intelligent work of obtaining information either actively or passively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Passively</a:t>
            </a:r>
          </a:p>
          <a:p>
            <a:pPr lvl="3"/>
            <a:r>
              <a:rPr lang="en-US" dirty="0"/>
              <a:t>Sniffing Traffic</a:t>
            </a:r>
          </a:p>
          <a:p>
            <a:pPr lvl="3"/>
            <a:r>
              <a:rPr lang="en-US" dirty="0"/>
              <a:t>Eavesdropping</a:t>
            </a:r>
          </a:p>
          <a:p>
            <a:pPr lvl="2"/>
            <a:r>
              <a:rPr lang="en-US" dirty="0"/>
              <a:t>Actively</a:t>
            </a:r>
          </a:p>
          <a:p>
            <a:pPr lvl="3"/>
            <a:r>
              <a:rPr lang="en-US" dirty="0"/>
              <a:t>Obtaining data from American Registry for Internet Numbers (ARIN)</a:t>
            </a:r>
          </a:p>
          <a:p>
            <a:pPr lvl="3"/>
            <a:r>
              <a:rPr lang="en-US" dirty="0" err="1"/>
              <a:t>whois</a:t>
            </a:r>
            <a:r>
              <a:rPr lang="en-US" dirty="0"/>
              <a:t> databases</a:t>
            </a:r>
          </a:p>
          <a:p>
            <a:pPr lvl="3"/>
            <a:r>
              <a:rPr lang="en-US" dirty="0"/>
              <a:t>Web sites</a:t>
            </a:r>
          </a:p>
          <a:p>
            <a:pPr lvl="3"/>
            <a:r>
              <a:rPr lang="en-US" dirty="0"/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25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BF1C-B38D-49A1-8E02-D42D597A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Steps for Attackers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B7E6F-0137-4D62-ADAD-14FBB2EE5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BB30E-73B2-4D62-8A04-0B8FFF294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A5664-827C-4C31-87CC-7AA71D65565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  <a:p>
            <a:pPr lvl="1"/>
            <a:r>
              <a:rPr lang="en-US" dirty="0"/>
              <a:t>Identifying systems that are running and services that are active on them</a:t>
            </a:r>
          </a:p>
          <a:p>
            <a:pPr lvl="1"/>
            <a:r>
              <a:rPr lang="en-US" dirty="0"/>
              <a:t>Examples: Ping sweeps and port scans</a:t>
            </a:r>
          </a:p>
          <a:p>
            <a:r>
              <a:rPr lang="en-US" dirty="0"/>
              <a:t>Gaining Access</a:t>
            </a:r>
          </a:p>
          <a:p>
            <a:pPr lvl="1"/>
            <a:r>
              <a:rPr lang="en-US" dirty="0"/>
              <a:t>Exploiting identified vulnerabilities to gain unauthorized access</a:t>
            </a:r>
          </a:p>
          <a:p>
            <a:pPr lvl="1"/>
            <a:r>
              <a:rPr lang="en-US" dirty="0"/>
              <a:t>Examples: Exploiting a buffer overflow or brute forcing a password and logging onto a system</a:t>
            </a:r>
          </a:p>
        </p:txBody>
      </p:sp>
    </p:spTree>
    <p:extLst>
      <p:ext uri="{BB962C8B-B14F-4D97-AF65-F5344CB8AC3E}">
        <p14:creationId xmlns:p14="http://schemas.microsoft.com/office/powerpoint/2010/main" val="36889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4686-F0F4-4E89-AD2B-3AFBE0AA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Steps for Attackers (3)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1E76-352D-45F6-A486-EF9990D470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26754-9AE8-4CA0-ACFD-14520748A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0E159-4F9F-4641-8ECD-C8E6FF884A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Maintaining Access</a:t>
            </a:r>
          </a:p>
          <a:p>
            <a:pPr lvl="1"/>
            <a:r>
              <a:rPr lang="en-US" dirty="0"/>
              <a:t>Uploading malicious software to ensure re-entry is possible</a:t>
            </a:r>
          </a:p>
          <a:p>
            <a:pPr lvl="1"/>
            <a:r>
              <a:rPr lang="en-US" dirty="0"/>
              <a:t>Example: Installing a backdoor on a system</a:t>
            </a:r>
          </a:p>
          <a:p>
            <a:r>
              <a:rPr lang="en-US" dirty="0"/>
              <a:t>Covering Tracks</a:t>
            </a:r>
          </a:p>
          <a:p>
            <a:pPr lvl="1"/>
            <a:r>
              <a:rPr lang="en-US" dirty="0"/>
              <a:t>Carrying out activities to hide one’s malicious activities</a:t>
            </a:r>
          </a:p>
          <a:p>
            <a:pPr lvl="1"/>
            <a:r>
              <a:rPr lang="en-US" dirty="0"/>
              <a:t>Example: Deleting or modifying data in a system and its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41351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E97B-4CF9-4A81-BF07-B822B4B7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Attackers get the Most Traction?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A7E9-8F68-4DAB-957B-EEDA7C8DC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F18AE-FEAF-4976-81D9-8CA3DFEBC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84914-065A-464F-9E4A-DEE0B3ECD4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dirty="0"/>
              <a:t>Flaws within software</a:t>
            </a:r>
          </a:p>
          <a:p>
            <a:r>
              <a:rPr lang="en-US" sz="2800" dirty="0"/>
              <a:t>Security does not like complexity</a:t>
            </a:r>
          </a:p>
          <a:p>
            <a:r>
              <a:rPr lang="en-US" sz="2800" dirty="0"/>
              <a:t>Estimate in industry: 5 to 10 bugs per 1,000 lines of code =&gt; Windows XP has approximately 200,000 bugs</a:t>
            </a:r>
            <a:endParaRPr lang="en-IN" sz="2800" dirty="0"/>
          </a:p>
          <a:p>
            <a:pPr lvl="1" algn="just">
              <a:lnSpc>
                <a:spcPct val="80000"/>
              </a:lnSpc>
            </a:pPr>
            <a:r>
              <a:rPr lang="en-US" dirty="0"/>
              <a:t>Windows XP is approximately 40 million lines of code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Linux is approximately 2 million lines of code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DLLs, Shared Code Bases, Buffer Overflows etc.</a:t>
            </a:r>
          </a:p>
        </p:txBody>
      </p:sp>
    </p:spTree>
    <p:extLst>
      <p:ext uri="{BB962C8B-B14F-4D97-AF65-F5344CB8AC3E}">
        <p14:creationId xmlns:p14="http://schemas.microsoft.com/office/powerpoint/2010/main" val="22938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982A-E0F1-4DA5-BDC0-A0AAF07F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Psychological Reasons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1E697-1BB4-4D22-937C-F096DA7DDA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9702-862D-4461-8F1B-BC6F7C049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077EC-C853-4E6E-85F6-628099F7339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Software vendors do not consider security in the design and specification phases</a:t>
            </a:r>
          </a:p>
          <a:p>
            <a:r>
              <a:rPr lang="en-US" dirty="0"/>
              <a:t>Programmers have not been properly taught how to code securely</a:t>
            </a:r>
          </a:p>
          <a:p>
            <a:r>
              <a:rPr lang="en-US" dirty="0"/>
              <a:t>Vendors are not held liable for faulty code</a:t>
            </a:r>
          </a:p>
          <a:p>
            <a:r>
              <a:rPr lang="en-US" dirty="0"/>
              <a:t>Consumers are not willing to pay more for properly developed and tested code</a:t>
            </a:r>
          </a:p>
        </p:txBody>
      </p:sp>
    </p:spTree>
    <p:extLst>
      <p:ext uri="{BB962C8B-B14F-4D97-AF65-F5344CB8AC3E}">
        <p14:creationId xmlns:p14="http://schemas.microsoft.com/office/powerpoint/2010/main" val="374492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FA75-0E16-4689-866A-ECCAB44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Disclosure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3104B-3B12-4CCD-B808-A104F934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7784-81F0-4657-A3CD-E5076D0E4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9057B-55F2-4D8F-8809-E9978DB0C01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SANS - </a:t>
            </a:r>
            <a:r>
              <a:rPr lang="en-US" b="1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SysAdmin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,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Audit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,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Network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, and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Security</a:t>
            </a:r>
            <a:endParaRPr lang="en-US" dirty="0"/>
          </a:p>
          <a:p>
            <a:pPr algn="just"/>
            <a:r>
              <a:rPr lang="en-US" dirty="0"/>
              <a:t>SANS top 20 Security Attack target:</a:t>
            </a:r>
          </a:p>
          <a:p>
            <a:pPr lvl="1" algn="just"/>
            <a:r>
              <a:rPr lang="en-US" dirty="0"/>
              <a:t>Operating Systems (IE, Libraries, Office, Services, Configuration Weaknesses)</a:t>
            </a:r>
          </a:p>
          <a:p>
            <a:pPr lvl="1" algn="just"/>
            <a:r>
              <a:rPr lang="en-US" dirty="0"/>
              <a:t>Cross Platform Applications (Web, Database, P2P File Sharing, Instant Messaging, Media Players, DNS Servers, Backup Software, Security, Enterprise and Directory Management Services)</a:t>
            </a:r>
          </a:p>
          <a:p>
            <a:pPr lvl="1" algn="just"/>
            <a:r>
              <a:rPr lang="en-US" dirty="0"/>
              <a:t>Network Devices (VoIP Servers and Phones, Network and other devices common configuration weaknesses)</a:t>
            </a:r>
          </a:p>
        </p:txBody>
      </p:sp>
    </p:spTree>
    <p:extLst>
      <p:ext uri="{BB962C8B-B14F-4D97-AF65-F5344CB8AC3E}">
        <p14:creationId xmlns:p14="http://schemas.microsoft.com/office/powerpoint/2010/main" val="348144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97D8-F1B5-40C5-80CF-20EE0685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SANS Top 20 Attacks </a:t>
            </a:r>
            <a:br>
              <a:rPr lang="en-IN" dirty="0"/>
            </a:br>
            <a:r>
              <a:rPr lang="en-IN" sz="2000" dirty="0"/>
              <a:t>(</a:t>
            </a:r>
            <a:r>
              <a:rPr lang="en-US" sz="2000" dirty="0">
                <a:hlinkClick r:id="rId2"/>
              </a:rPr>
              <a:t>SANS Top 20 Security Vulnerabilities In Software Applications (softwaretestinghelp.com)</a:t>
            </a:r>
            <a:endParaRPr lang="en-IN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A8071-7690-4B37-B9BD-455D468D9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84853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Memory Buffer Error</a:t>
            </a:r>
          </a:p>
          <a:p>
            <a:r>
              <a:rPr lang="en-IN" dirty="0"/>
              <a:t>Cross Site Scripting</a:t>
            </a:r>
          </a:p>
          <a:p>
            <a:r>
              <a:rPr lang="en-IN" dirty="0"/>
              <a:t>Unvalidated Input Error</a:t>
            </a:r>
          </a:p>
          <a:p>
            <a:r>
              <a:rPr lang="en-IN" dirty="0"/>
              <a:t>Sensitive Information Exposure</a:t>
            </a:r>
          </a:p>
          <a:p>
            <a:r>
              <a:rPr lang="en-IN" dirty="0"/>
              <a:t>Out of Bounds Read Error</a:t>
            </a:r>
          </a:p>
          <a:p>
            <a:r>
              <a:rPr lang="en-IN" dirty="0"/>
              <a:t>SQL Injection</a:t>
            </a:r>
          </a:p>
          <a:p>
            <a:r>
              <a:rPr lang="en-IN" dirty="0"/>
              <a:t>Previously freed memory</a:t>
            </a:r>
          </a:p>
          <a:p>
            <a:r>
              <a:rPr lang="en-IN" dirty="0"/>
              <a:t>Integer Overflow Error</a:t>
            </a:r>
          </a:p>
          <a:p>
            <a:r>
              <a:rPr lang="en-IN" dirty="0"/>
              <a:t>Cross-site Request Forgery</a:t>
            </a:r>
          </a:p>
          <a:p>
            <a:r>
              <a:rPr lang="en-IN" dirty="0"/>
              <a:t>Directory Traversal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1534D-709A-4FAA-A333-DCD5B1BD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72788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OS Command Injection</a:t>
            </a:r>
          </a:p>
          <a:p>
            <a:r>
              <a:rPr lang="en-IN" dirty="0"/>
              <a:t>Out-of-bounds Write error</a:t>
            </a:r>
          </a:p>
          <a:p>
            <a:r>
              <a:rPr lang="en-IN" dirty="0"/>
              <a:t>Improper Authentication Error</a:t>
            </a:r>
          </a:p>
          <a:p>
            <a:r>
              <a:rPr lang="en-IN" dirty="0"/>
              <a:t>Dereferencing a NULL Pointer</a:t>
            </a:r>
          </a:p>
          <a:p>
            <a:r>
              <a:rPr lang="en-IN" dirty="0"/>
              <a:t>Incorrect Permission Assignment</a:t>
            </a:r>
          </a:p>
          <a:p>
            <a:r>
              <a:rPr lang="en-IN" dirty="0"/>
              <a:t>Unrestricted file upload</a:t>
            </a:r>
          </a:p>
          <a:p>
            <a:r>
              <a:rPr lang="en-IN" dirty="0"/>
              <a:t>Information exposure through XML entries</a:t>
            </a:r>
          </a:p>
          <a:p>
            <a:r>
              <a:rPr lang="en-IN" dirty="0"/>
              <a:t>Code injection</a:t>
            </a:r>
          </a:p>
          <a:p>
            <a:r>
              <a:rPr lang="en-IN" dirty="0"/>
              <a:t>Hard-coded key access</a:t>
            </a:r>
          </a:p>
          <a:p>
            <a:r>
              <a:rPr lang="en-IN" dirty="0"/>
              <a:t>Uncontrolled resource consumption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59355-6A97-4087-9A9B-5470A3ECAB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CE67E-F4E1-4777-A7F4-9799E8B5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7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7846-89B6-40B1-A00E-0EA45EC1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Period of Vulnerability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761B-6B05-40C4-ACA5-87EDDE7DC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E1FA-D59F-455C-A3F9-11E0AFE5E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0A38F49-6456-40A0-A892-CCFB0368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6393"/>
            <a:ext cx="6723246" cy="539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570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BB6-0FFB-41A8-AB20-5950B007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Disclosure Policy - CERT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F1CC-5177-457C-84EB-D950983E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Full disclosure to be announced with 45 days of being reported with a few exceptions</a:t>
            </a:r>
          </a:p>
          <a:p>
            <a:pPr algn="just"/>
            <a:r>
              <a:rPr lang="en-US" dirty="0"/>
              <a:t>CERT/CC to notify software vendors immediately</a:t>
            </a:r>
          </a:p>
          <a:p>
            <a:pPr algn="just"/>
            <a:r>
              <a:rPr lang="en-US" dirty="0"/>
              <a:t>CERT/CC to forward the name of person reporting vulnerability</a:t>
            </a:r>
          </a:p>
          <a:p>
            <a:pPr algn="just"/>
            <a:r>
              <a:rPr lang="en-US" dirty="0"/>
              <a:t>CERT/CC to update reporter on current status of vulnerability during 45-day window without revealing confidential information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0A002-8B11-46C2-8110-BB6C696AA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3AE44-BC51-470E-AE56-E9AA3FD06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3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B886-10B5-4204-8EE3-0463591A3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E759-3ECA-4D9B-9A74-A46277619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C9C4D-9553-4D84-B024-827D3940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11" y="567891"/>
            <a:ext cx="8681172" cy="5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6D90-DDD6-4E7A-8BEA-5E05B79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Disclosure Policy - RFPP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649F-1589-4AA2-89C2-BD404737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Reporter of vulnerability should make an effort to contact and work together with the vendor to fix the problem</a:t>
            </a:r>
          </a:p>
          <a:p>
            <a:pPr lvl="1"/>
            <a:r>
              <a:rPr lang="en-US" dirty="0"/>
              <a:t>As a gesture of goodwill (within 5 days)</a:t>
            </a:r>
          </a:p>
          <a:p>
            <a:pPr algn="just"/>
            <a:r>
              <a:rPr lang="en-US" dirty="0"/>
              <a:t>Vendor’s responsibility to provide regular status updates every five days</a:t>
            </a:r>
          </a:p>
          <a:p>
            <a:pPr lvl="1" algn="just"/>
            <a:r>
              <a:rPr lang="en-US" dirty="0"/>
              <a:t>Responsibility of vendor rather than originator</a:t>
            </a:r>
          </a:p>
          <a:p>
            <a:pPr algn="just"/>
            <a:r>
              <a:rPr lang="en-US" dirty="0"/>
              <a:t>Vendor should credit the originator for identifying the problem</a:t>
            </a:r>
          </a:p>
          <a:p>
            <a:pPr lvl="1" algn="just"/>
            <a:r>
              <a:rPr lang="en-US" dirty="0"/>
              <a:t>Professional gesture</a:t>
            </a:r>
          </a:p>
          <a:p>
            <a:pPr algn="just"/>
            <a:r>
              <a:rPr lang="en-US" dirty="0"/>
              <a:t>Maintainer and originator should make disclosure statements in conjunction with each other</a:t>
            </a:r>
          </a:p>
          <a:p>
            <a:pPr algn="just"/>
            <a:r>
              <a:rPr lang="en-US" dirty="0"/>
              <a:t>If a third party announces vulnerability, originator and maintainer to discuss the situation and come to an aggregate resolution</a:t>
            </a:r>
          </a:p>
          <a:p>
            <a:pPr algn="just"/>
            <a:r>
              <a:rPr lang="en-US" dirty="0"/>
              <a:t>Many vendors choose not to work under RFP policy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99EAD-4F2B-4A7C-ACF0-B309C3055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56012-7418-4B02-BDA3-6836B66B1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19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0785-621A-4704-9A82-127DA527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Disclosure Policy - </a:t>
            </a:r>
            <a:r>
              <a:rPr lang="en-US" dirty="0"/>
              <a:t>Organization for Internet Safety (OIS)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BD53-C514-4A83-9129-F671B2D9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Vendors and consumers should work together</a:t>
            </a:r>
          </a:p>
          <a:p>
            <a:r>
              <a:rPr lang="en-US" dirty="0"/>
              <a:t>No private organization to mandate its policy to anyone</a:t>
            </a:r>
          </a:p>
          <a:p>
            <a:r>
              <a:rPr lang="en-IN" dirty="0"/>
              <a:t>Finder </a:t>
            </a:r>
            <a:r>
              <a:rPr lang="en-US" dirty="0"/>
              <a:t>Prepares Vulnerability Summary Report (VSR)</a:t>
            </a:r>
          </a:p>
          <a:p>
            <a:r>
              <a:rPr lang="en-US" dirty="0"/>
              <a:t>Vendor provides single point of contact for vulnerability reports</a:t>
            </a:r>
          </a:p>
          <a:p>
            <a:pPr algn="just"/>
            <a:r>
              <a:rPr lang="en-US" dirty="0"/>
              <a:t>Provide a secure communication method between itself and the finder</a:t>
            </a:r>
          </a:p>
          <a:p>
            <a:pPr algn="just"/>
            <a:r>
              <a:rPr lang="en-US" dirty="0"/>
              <a:t>Cooperate with finder, even if it chooses to use insecure methods of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FDFE2-B73B-4797-B78A-110A87E06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E6618-F831-4A64-9C4A-0D7AE180F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 thinks from Security Perspective only!!!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Sharada </a:t>
            </a:r>
            <a:r>
              <a:rPr lang="en-US" dirty="0" err="1"/>
              <a:t>Valiveti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7772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3"/>
                </a:solidFill>
                <a:cs typeface="Calibri"/>
              </a:rPr>
              <a:t>If a person feels, he is secured enough, he is fooling himself!!!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887644" cy="3474720"/>
          </a:xfrm>
        </p:spPr>
        <p:txBody>
          <a:bodyPr/>
          <a:lstStyle/>
          <a:p>
            <a:r>
              <a:rPr lang="en-US" dirty="0"/>
              <a:t>Sharada </a:t>
            </a:r>
            <a:r>
              <a:rPr lang="en-US" dirty="0" err="1"/>
              <a:t>Valiveti</a:t>
            </a:r>
            <a:endParaRPr lang="en-US" dirty="0"/>
          </a:p>
          <a:p>
            <a:r>
              <a:rPr lang="en-US" dirty="0"/>
              <a:t>Sharada.valiveti@nirmauni.ac.in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D42D87-E91E-49D5-AEA5-97E354F2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8" y="376238"/>
            <a:ext cx="6766560" cy="60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4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Nigerian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email is received unexpectedly,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don’t know the person who sent it,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a long and sad story about political trouble or family problems,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a long and sad story about why the sender can’t access money,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email specifically asks you to help by sending money via money transfer services,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email offers a temptingly large payment in return for your small offering.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BECC-DB35-4D8C-B3A6-21EFEE6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Greeting Card Scams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FFE7-3288-4124-9AAE-423EB0BF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More than likely see them from a hacked account on Facebook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Greetings card scams universally distributed over email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Pretending to be a friend or relative, yet in reality they come from a scammer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Need best antivirus to use any links on these cards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6BF86-FCAA-4D15-992C-7BC746DB89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3FAF-4295-4F7D-A5B1-7DE8ED523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0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6AAE-1F58-4AE3-9606-8597931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Lottery Scams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0CAF-87E8-4959-B937-1D151C08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Variation of the advanced fee-scam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 email tells you that you’ve won the lottery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ou have to first have to pay a small fee in order to collect your earnings, seems completely unbelievable, even by email scam standards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People have fallen for it, leaving them needing to win a real lottery to make up their losses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84ABB-B8EE-4120-B707-6CD1B2E2C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4971E-58D4-45C7-B7AE-3350304C4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1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0C93-D9F6-473A-A214-F7F8847E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Guaranteed Loan / Credit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6659-8B5A-4853-957A-5EAF5978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Scam shamelessly preys on poor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Email or on-site advertisement stating pre-approved for credit card or loan that one hasn’t applied for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7FD00-87A7-49D6-B707-686E08E2B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980C3-E35F-4C56-B11F-16A078E0D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6F8-8659-455C-AD22-2CEA8301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Fake antivirus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5196-58A3-4761-9657-C8C29076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Someone sends a message while you’re online telling you that your computer is infected with a virus, and that you’re in dire need of an antivirus in order to clean up your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Actual intent is to infect your computer with a virus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90D47-0C59-4BF8-A269-52D87A297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0ADD7-C93A-41BB-8A8F-E74279527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{8747EBF5-4253-4B3C-9A1D-7E77D2C7878E}tf56410444_win32</Template>
  <TotalTime>246</TotalTime>
  <Words>1405</Words>
  <Application>Microsoft Office PowerPoint</Application>
  <PresentationFormat>Widescreen</PresentationFormat>
  <Paragraphs>240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Open Sans</vt:lpstr>
      <vt:lpstr>Work Sans</vt:lpstr>
      <vt:lpstr>Office Theme</vt:lpstr>
      <vt:lpstr>Attacks, Motivation and Vulnerability Disclosure</vt:lpstr>
      <vt:lpstr>Phishing Attacks</vt:lpstr>
      <vt:lpstr>PowerPoint Presentation</vt:lpstr>
      <vt:lpstr>PowerPoint Presentation</vt:lpstr>
      <vt:lpstr>Nigerian Fraud</vt:lpstr>
      <vt:lpstr>Greeting Card Scams</vt:lpstr>
      <vt:lpstr>Lottery Scams</vt:lpstr>
      <vt:lpstr>Guaranteed Loan / Credit Card</vt:lpstr>
      <vt:lpstr>Fake antivirus software</vt:lpstr>
      <vt:lpstr>Travel Scams</vt:lpstr>
      <vt:lpstr>Facebook Impersonation</vt:lpstr>
      <vt:lpstr>Job Offer Scams</vt:lpstr>
      <vt:lpstr>Fake shopping websites</vt:lpstr>
      <vt:lpstr>Ethical Hacking</vt:lpstr>
      <vt:lpstr>Motivation</vt:lpstr>
      <vt:lpstr>Motivation (2)</vt:lpstr>
      <vt:lpstr>Motivation (3)</vt:lpstr>
      <vt:lpstr>Motivation (4)</vt:lpstr>
      <vt:lpstr>Motivation (5)</vt:lpstr>
      <vt:lpstr>Motivation (6)</vt:lpstr>
      <vt:lpstr>Common Steps for Attackers</vt:lpstr>
      <vt:lpstr>Common Steps for Attackers (2)</vt:lpstr>
      <vt:lpstr>Common Steps for Attackers (3)</vt:lpstr>
      <vt:lpstr>Where do Attackers get the Most Traction?</vt:lpstr>
      <vt:lpstr>Psychological Reasons</vt:lpstr>
      <vt:lpstr>Ethical Disclosure</vt:lpstr>
      <vt:lpstr>SANS Top 20 Attacks  (SANS Top 20 Security Vulnerabilities In Software Applications (softwaretestinghelp.com)</vt:lpstr>
      <vt:lpstr>Period of Vulnerability</vt:lpstr>
      <vt:lpstr>Disclosure Policy - CERT</vt:lpstr>
      <vt:lpstr>Full Disclosure Policy - RFPP</vt:lpstr>
      <vt:lpstr>Disclosure Policy - Organization for Internet Safety (OIS)</vt:lpstr>
      <vt:lpstr>A person thinks from Security Perspective only!!! 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frauds / Attacks</dc:title>
  <dc:creator>PGCSE-1</dc:creator>
  <cp:lastModifiedBy>Devasy  Patel</cp:lastModifiedBy>
  <cp:revision>77</cp:revision>
  <dcterms:created xsi:type="dcterms:W3CDTF">2023-08-01T03:42:03Z</dcterms:created>
  <dcterms:modified xsi:type="dcterms:W3CDTF">2023-08-22T08:13:00Z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