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70" r:id="rId6"/>
    <p:sldId id="259" r:id="rId7"/>
    <p:sldId id="261" r:id="rId8"/>
    <p:sldId id="262" r:id="rId9"/>
    <p:sldId id="263" r:id="rId10"/>
    <p:sldId id="304" r:id="rId11"/>
    <p:sldId id="295" r:id="rId12"/>
    <p:sldId id="302" r:id="rId13"/>
    <p:sldId id="290" r:id="rId14"/>
    <p:sldId id="291" r:id="rId15"/>
    <p:sldId id="287" r:id="rId16"/>
    <p:sldId id="264" r:id="rId17"/>
    <p:sldId id="298" r:id="rId18"/>
    <p:sldId id="297" r:id="rId19"/>
    <p:sldId id="284" r:id="rId20"/>
    <p:sldId id="299" r:id="rId21"/>
    <p:sldId id="300" r:id="rId22"/>
    <p:sldId id="296" r:id="rId23"/>
    <p:sldId id="276" r:id="rId24"/>
    <p:sldId id="277" r:id="rId25"/>
    <p:sldId id="266" r:id="rId26"/>
    <p:sldId id="301" r:id="rId27"/>
    <p:sldId id="288" r:id="rId28"/>
    <p:sldId id="303" r:id="rId29"/>
    <p:sldId id="267" r:id="rId30"/>
    <p:sldId id="27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Energy Scenario</a:t>
            </a:r>
          </a:p>
        </p:txBody>
      </p:sp>
    </p:spTree>
    <p:extLst>
      <p:ext uri="{BB962C8B-B14F-4D97-AF65-F5344CB8AC3E}">
        <p14:creationId xmlns:p14="http://schemas.microsoft.com/office/powerpoint/2010/main" val="101452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E382E6-51D5-47BB-8C44-EC81F4AC7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8D3D00-DDE3-4176-9418-E2DF32F6A337}"/>
              </a:ext>
            </a:extLst>
          </p:cNvPr>
          <p:cNvSpPr txBox="1"/>
          <p:nvPr/>
        </p:nvSpPr>
        <p:spPr>
          <a:xfrm>
            <a:off x="10186229" y="907858"/>
            <a:ext cx="1318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highlight>
                  <a:srgbClr val="00FF00"/>
                </a:highlight>
                <a:latin typeface="Bookman Old Style" panose="02050604050505020204" pitchFamily="18" charset="0"/>
              </a:rPr>
              <a:t>2021-22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46DA9-B20B-4F35-9DA4-F9699855116D}"/>
              </a:ext>
            </a:extLst>
          </p:cNvPr>
          <p:cNvSpPr txBox="1"/>
          <p:nvPr/>
        </p:nvSpPr>
        <p:spPr>
          <a:xfrm>
            <a:off x="3912781" y="422304"/>
            <a:ext cx="78468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Bookman Old Style" panose="02050604050505020204" pitchFamily="18" charset="0"/>
              </a:rPr>
              <a:t>Per Capita Electricity Consumption of India (kWh/Year)</a:t>
            </a:r>
          </a:p>
        </p:txBody>
      </p:sp>
    </p:spTree>
    <p:extLst>
      <p:ext uri="{BB962C8B-B14F-4D97-AF65-F5344CB8AC3E}">
        <p14:creationId xmlns:p14="http://schemas.microsoft.com/office/powerpoint/2010/main" val="202537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38AC46-E292-45C3-A0E1-16275990C348}"/>
              </a:ext>
            </a:extLst>
          </p:cNvPr>
          <p:cNvSpPr/>
          <p:nvPr/>
        </p:nvSpPr>
        <p:spPr>
          <a:xfrm>
            <a:off x="2255847" y="6488668"/>
            <a:ext cx="8203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BFYPJC+Calibri"/>
              </a:rPr>
              <a:t>Per Capita Energy Consumption </a:t>
            </a:r>
            <a:r>
              <a:rPr lang="en-US" dirty="0">
                <a:latin typeface="BFYPJC+Calibri"/>
              </a:rPr>
              <a:t>in </a:t>
            </a:r>
            <a:r>
              <a:rPr lang="en-US" dirty="0" err="1">
                <a:latin typeface="BFYPJC+Calibri"/>
              </a:rPr>
              <a:t>MegaJoules</a:t>
            </a:r>
            <a:r>
              <a:rPr lang="en-US" dirty="0">
                <a:latin typeface="BFYPJC+Calibri"/>
              </a:rPr>
              <a:t> in India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19F27-104D-487F-BBAE-1466EE680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3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38AC46-E292-45C3-A0E1-16275990C348}"/>
              </a:ext>
            </a:extLst>
          </p:cNvPr>
          <p:cNvSpPr/>
          <p:nvPr/>
        </p:nvSpPr>
        <p:spPr>
          <a:xfrm>
            <a:off x="2255847" y="6488668"/>
            <a:ext cx="8203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BFYPJC+Calibri"/>
              </a:rPr>
              <a:t>Total Energy Consumption </a:t>
            </a:r>
            <a:r>
              <a:rPr lang="en-US" dirty="0">
                <a:latin typeface="BFYPJC+Calibri"/>
              </a:rPr>
              <a:t>in </a:t>
            </a:r>
            <a:r>
              <a:rPr lang="en-US" dirty="0" err="1">
                <a:latin typeface="BFYPJC+Calibri"/>
              </a:rPr>
              <a:t>MegaJoules</a:t>
            </a:r>
            <a:r>
              <a:rPr lang="en-US" dirty="0">
                <a:latin typeface="BFYPJC+Calibri"/>
              </a:rPr>
              <a:t> in India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835FC-FE05-4DE8-99BE-1C064040C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8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rak.in/wp-content/uploads/2012/05/consumption-of-Electric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4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005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0C5F3-14B9-4492-960C-809B1E9FB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860" y="0"/>
            <a:ext cx="6798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5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726142"/>
            <a:ext cx="10363826" cy="5957046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 Plant load factor = Actual generation / Max possible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			       generation (rated load)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 Plant Heat Rate = Heat input / Electricity output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 Net Power = Gross – Auxiliary Consumption</a:t>
            </a:r>
          </a:p>
          <a:p>
            <a:pPr>
              <a:buFontTx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 cap="none" dirty="0"/>
              <a:t>The </a:t>
            </a:r>
            <a:r>
              <a:rPr lang="en-US" b="1" cap="none" dirty="0"/>
              <a:t>electricity sector in India</a:t>
            </a:r>
            <a:r>
              <a:rPr lang="en-US" cap="none" dirty="0"/>
              <a:t> had an installed capacity of 482.232 GW (or 1,719 </a:t>
            </a:r>
            <a:r>
              <a:rPr lang="en-US" cap="none" dirty="0" err="1"/>
              <a:t>TWh</a:t>
            </a:r>
            <a:r>
              <a:rPr lang="en-US" cap="none" dirty="0"/>
              <a:t>) as on 31 March 2022. (World </a:t>
            </a:r>
            <a:r>
              <a:rPr lang="en-IN" cap="none" dirty="0"/>
              <a:t>24,398</a:t>
            </a:r>
            <a:r>
              <a:rPr lang="en-US" cap="none" dirty="0"/>
              <a:t> </a:t>
            </a:r>
            <a:r>
              <a:rPr lang="en-US" cap="none" dirty="0" err="1"/>
              <a:t>TWh</a:t>
            </a:r>
            <a:r>
              <a:rPr lang="en-US" cap="none" dirty="0"/>
              <a:t>)</a:t>
            </a:r>
          </a:p>
          <a:p>
            <a:pPr>
              <a:buFontTx/>
              <a:buChar char="•"/>
            </a:pPr>
            <a:r>
              <a:rPr lang="en-US" cap="none" dirty="0"/>
              <a:t>Per capita electricity consumption of India in 2022-23 is </a:t>
            </a:r>
            <a:r>
              <a:rPr lang="en-US" b="1" cap="none" dirty="0"/>
              <a:t>1255 kWh/year (world average - 3081 kWh/year)</a:t>
            </a:r>
          </a:p>
          <a:p>
            <a:pPr>
              <a:buFontTx/>
              <a:buChar char="•"/>
            </a:pPr>
            <a:endParaRPr lang="en-US" b="1" dirty="0"/>
          </a:p>
          <a:p>
            <a:pPr>
              <a:buFontTx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25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166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51665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BLNNH D+ Adv P 4 D F 60 E"/>
              </a:rPr>
              <a:t>State wise installed capacity in MW (2012)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0417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44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0C775-18A3-4EDF-B076-281CB2FB0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95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4197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Compound Annual Growth Rate of production of </a:t>
            </a:r>
            <a:r>
              <a:rPr lang="en-US" b="1" dirty="0" err="1"/>
              <a:t>of</a:t>
            </a:r>
            <a:r>
              <a:rPr lang="en-US" b="1" dirty="0"/>
              <a:t> Energy resources in India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EA704-BFEE-40F6-8556-BC9A99310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44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0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303282" y="547854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endParaRPr lang="en-GB"/>
          </a:p>
        </p:txBody>
      </p:sp>
      <p:pic>
        <p:nvPicPr>
          <p:cNvPr id="46" name="Picture 45" descr="human"/>
          <p:cNvPicPr>
            <a:picLocks noChangeAspect="1" noChangeArrowheads="1"/>
          </p:cNvPicPr>
          <p:nvPr/>
        </p:nvPicPr>
        <p:blipFill>
          <a:blip r:embed="rId2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"/>
          <a:stretch>
            <a:fillRect/>
          </a:stretch>
        </p:blipFill>
        <p:spPr bwMode="auto">
          <a:xfrm>
            <a:off x="4884682" y="547854"/>
            <a:ext cx="22098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6" descr="generation">
            <a:hlinkClick r:id="" action="ppaction://noaction"/>
          </p:cNvPr>
          <p:cNvPicPr>
            <a:picLocks noChangeArrowheads="1"/>
          </p:cNvPicPr>
          <p:nvPr/>
        </p:nvPicPr>
        <p:blipFill>
          <a:blip r:embed="rId3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32" y="700254"/>
            <a:ext cx="2762250" cy="1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7" descr="ROW OF SUSPENSION TOWERS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282" y="4129254"/>
            <a:ext cx="2997200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8" descr="steel_small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82" y="2635417"/>
            <a:ext cx="26892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9" descr="trans">
            <a:hlinkClick r:id="" action="ppaction://noaction"/>
          </p:cNvPr>
          <p:cNvPicPr>
            <a:picLocks noChangeArrowheads="1"/>
          </p:cNvPicPr>
          <p:nvPr/>
        </p:nvPicPr>
        <p:blipFill>
          <a:blip r:embed="rId6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82" y="4518192"/>
            <a:ext cx="2686050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0" descr="NRLDC3">
            <a:hlinkClick r:id="" action="ppaction://noaction"/>
          </p:cNvPr>
          <p:cNvPicPr>
            <a:picLocks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82" y="776454"/>
            <a:ext cx="26162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7246882" y="700254"/>
            <a:ext cx="2743200" cy="1524000"/>
          </a:xfrm>
          <a:prstGeom prst="wedgeEllipseCallout">
            <a:avLst>
              <a:gd name="adj1" fmla="val -92245"/>
              <a:gd name="adj2" fmla="val 32708"/>
            </a:avLst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endParaRPr lang="en-GB"/>
          </a:p>
        </p:txBody>
      </p:sp>
      <p:sp>
        <p:nvSpPr>
          <p:cNvPr id="53" name="AutoShape 10"/>
          <p:cNvSpPr>
            <a:spLocks noChangeArrowheads="1"/>
          </p:cNvSpPr>
          <p:nvPr/>
        </p:nvSpPr>
        <p:spPr bwMode="auto">
          <a:xfrm>
            <a:off x="7094482" y="4129254"/>
            <a:ext cx="2819400" cy="1600200"/>
          </a:xfrm>
          <a:prstGeom prst="wedgeEllipseCallout">
            <a:avLst>
              <a:gd name="adj1" fmla="val -88796"/>
              <a:gd name="adj2" fmla="val -143352"/>
            </a:avLst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endParaRPr lang="en-GB"/>
          </a:p>
        </p:txBody>
      </p:sp>
      <p:sp>
        <p:nvSpPr>
          <p:cNvPr id="54" name="AutoShape 11"/>
          <p:cNvSpPr>
            <a:spLocks noChangeArrowheads="1"/>
          </p:cNvSpPr>
          <p:nvPr/>
        </p:nvSpPr>
        <p:spPr bwMode="auto">
          <a:xfrm>
            <a:off x="1793820" y="2605254"/>
            <a:ext cx="2720975" cy="1524000"/>
          </a:xfrm>
          <a:prstGeom prst="wedgeEllipseCallout">
            <a:avLst>
              <a:gd name="adj1" fmla="val 100644"/>
              <a:gd name="adj2" fmla="val -15102"/>
            </a:avLst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endParaRPr lang="en-GB"/>
          </a:p>
        </p:txBody>
      </p:sp>
      <p:sp>
        <p:nvSpPr>
          <p:cNvPr id="55" name="AutoShape 12"/>
          <p:cNvSpPr>
            <a:spLocks noChangeArrowheads="1"/>
          </p:cNvSpPr>
          <p:nvPr/>
        </p:nvSpPr>
        <p:spPr bwMode="auto">
          <a:xfrm>
            <a:off x="1836682" y="4510254"/>
            <a:ext cx="2678113" cy="1447800"/>
          </a:xfrm>
          <a:prstGeom prst="wedgeEllipseCallout">
            <a:avLst>
              <a:gd name="adj1" fmla="val 93333"/>
              <a:gd name="adj2" fmla="val -71162"/>
            </a:avLst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endParaRPr lang="en-GB"/>
          </a:p>
        </p:txBody>
      </p:sp>
      <p:sp>
        <p:nvSpPr>
          <p:cNvPr id="56" name="AutoShape 13"/>
          <p:cNvSpPr>
            <a:spLocks noChangeArrowheads="1"/>
          </p:cNvSpPr>
          <p:nvPr/>
        </p:nvSpPr>
        <p:spPr bwMode="auto">
          <a:xfrm>
            <a:off x="1836682" y="776454"/>
            <a:ext cx="2633663" cy="1447800"/>
          </a:xfrm>
          <a:prstGeom prst="wedgeEllipseCallout">
            <a:avLst>
              <a:gd name="adj1" fmla="val 103167"/>
              <a:gd name="adj2" fmla="val -41884"/>
            </a:avLst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endParaRPr lang="en-GB"/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7246882" y="2224254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b="1">
                <a:solidFill>
                  <a:srgbClr val="CC0000"/>
                </a:solidFill>
              </a:rPr>
              <a:t>Generation :: Heart</a:t>
            </a:r>
          </a:p>
        </p:txBody>
      </p:sp>
      <p:sp>
        <p:nvSpPr>
          <p:cNvPr id="58" name="Text Box 15"/>
          <p:cNvSpPr txBox="1">
            <a:spLocks noChangeArrowheads="1"/>
          </p:cNvSpPr>
          <p:nvPr/>
        </p:nvSpPr>
        <p:spPr bwMode="auto">
          <a:xfrm>
            <a:off x="2370082" y="2224254"/>
            <a:ext cx="143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CC0000"/>
                </a:solidFill>
                <a:latin typeface="Arial Narrow" panose="020B0606020202030204" pitchFamily="34" charset="0"/>
              </a:rPr>
              <a:t>RLDC::Brain</a:t>
            </a: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1608082" y="4053054"/>
            <a:ext cx="396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b="1">
                <a:solidFill>
                  <a:srgbClr val="CC0000"/>
                </a:solidFill>
                <a:latin typeface="Arial Narrow" panose="020B0606020202030204" pitchFamily="34" charset="0"/>
              </a:rPr>
              <a:t>Sub-Transmission :: Sub-Arteries</a:t>
            </a:r>
            <a:r>
              <a:rPr lang="en-US" b="1">
                <a:solidFill>
                  <a:srgbClr val="CC0000"/>
                </a:solidFill>
              </a:rPr>
              <a:t> </a:t>
            </a:r>
          </a:p>
        </p:txBody>
      </p:sp>
      <p:sp>
        <p:nvSpPr>
          <p:cNvPr id="60" name="Text Box 17"/>
          <p:cNvSpPr txBox="1">
            <a:spLocks noChangeArrowheads="1"/>
          </p:cNvSpPr>
          <p:nvPr/>
        </p:nvSpPr>
        <p:spPr bwMode="auto">
          <a:xfrm>
            <a:off x="7018282" y="5729454"/>
            <a:ext cx="3108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b="1">
                <a:solidFill>
                  <a:srgbClr val="CC0000"/>
                </a:solidFill>
                <a:latin typeface="Arial Narrow" panose="020B0606020202030204" pitchFamily="34" charset="0"/>
              </a:rPr>
              <a:t>Transmission :: Main Arteries</a:t>
            </a:r>
          </a:p>
        </p:txBody>
      </p: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1760482" y="5958054"/>
            <a:ext cx="290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1">
                <a:solidFill>
                  <a:srgbClr val="CC0000"/>
                </a:solidFill>
              </a:rPr>
              <a:t>Distribution :: Capillaries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1303282" y="547854"/>
            <a:ext cx="9144000" cy="6172200"/>
          </a:xfrm>
          <a:prstGeom prst="rect">
            <a:avLst/>
          </a:prstGeom>
          <a:noFill/>
          <a:ln w="57150" cmpd="thickThin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4732282" y="547854"/>
            <a:ext cx="2438400" cy="5867400"/>
          </a:xfrm>
          <a:prstGeom prst="ellipse">
            <a:avLst/>
          </a:prstGeom>
          <a:solidFill>
            <a:srgbClr val="FFFF99">
              <a:alpha val="7059"/>
            </a:srgbClr>
          </a:solidFill>
          <a:ln w="6350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64" name="AutoShape 22"/>
          <p:cNvSpPr>
            <a:spLocks noChangeArrowheads="1"/>
          </p:cNvSpPr>
          <p:nvPr/>
        </p:nvSpPr>
        <p:spPr bwMode="auto">
          <a:xfrm>
            <a:off x="7627882" y="2833854"/>
            <a:ext cx="1143000" cy="381000"/>
          </a:xfrm>
          <a:prstGeom prst="wedgeRectCallout">
            <a:avLst>
              <a:gd name="adj1" fmla="val -103750"/>
              <a:gd name="adj2" fmla="val 3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/>
              <a:t>USER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248680" y="-68198"/>
            <a:ext cx="57198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stral" pitchFamily="66" charset="0"/>
              </a:rPr>
              <a:t>An Analogy – Power System </a:t>
            </a:r>
            <a:r>
              <a:rPr lang="en-US" sz="3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stral" pitchFamily="66" charset="0"/>
              </a:rPr>
              <a:t>vs</a:t>
            </a:r>
            <a:r>
              <a:rPr 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stral" pitchFamily="66" charset="0"/>
              </a:rPr>
              <a:t> Human Body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0420" y="1679355"/>
            <a:ext cx="1242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Regional Load </a:t>
            </a:r>
            <a:r>
              <a:rPr lang="en-US" i="1" dirty="0" err="1">
                <a:solidFill>
                  <a:srgbClr val="FF0000"/>
                </a:solidFill>
              </a:rPr>
              <a:t>Despatch</a:t>
            </a:r>
            <a:r>
              <a:rPr lang="en-US" i="1" dirty="0">
                <a:solidFill>
                  <a:srgbClr val="FF0000"/>
                </a:solidFill>
              </a:rPr>
              <a:t> Centre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708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41972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Yearwise</a:t>
            </a:r>
            <a:r>
              <a:rPr lang="en-US" sz="2000" b="1" dirty="0"/>
              <a:t> net availability of Electricity in GWh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89C68-F2ED-47DD-B2F0-483349557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4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22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341B7B-A8F3-4462-B77E-E721883508AF}"/>
              </a:ext>
            </a:extLst>
          </p:cNvPr>
          <p:cNvSpPr/>
          <p:nvPr/>
        </p:nvSpPr>
        <p:spPr>
          <a:xfrm>
            <a:off x="2663686" y="6488668"/>
            <a:ext cx="8110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AOGECS+Calibri"/>
              </a:rPr>
              <a:t>Yearwise</a:t>
            </a:r>
            <a:r>
              <a:rPr lang="en-US" dirty="0">
                <a:solidFill>
                  <a:srgbClr val="000000"/>
                </a:solidFill>
                <a:latin typeface="AOGECS+Calibri"/>
              </a:rPr>
              <a:t> Installed Capacity of Electricity Generation </a:t>
            </a:r>
            <a:r>
              <a:rPr lang="en-US" dirty="0">
                <a:latin typeface="AOGECS+Calibri"/>
              </a:rPr>
              <a:t>of Electricity in India (MW)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0C481-7CE5-4FB0-BCF3-CF80F0D7C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13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096006" y="6449967"/>
            <a:ext cx="10364451" cy="43777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/>
              <a:t>Source wise Estimated Potential of Renewable Power in INDIA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D1E18-2732-4250-8000-D8D579FD4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335" y="0"/>
            <a:ext cx="8703791" cy="644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34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6006" y="6449967"/>
            <a:ext cx="10364451" cy="437773"/>
          </a:xfrm>
        </p:spPr>
        <p:txBody>
          <a:bodyPr>
            <a:normAutofit/>
          </a:bodyPr>
          <a:lstStyle/>
          <a:p>
            <a:r>
              <a:rPr lang="en-US" sz="2000" cap="none" dirty="0"/>
              <a:t>State wise Estimated Potential of Renewable Power in INDIA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1" y="6079059"/>
            <a:ext cx="5619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396079-BCA8-456B-8A07-EA35B495A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577" y="0"/>
            <a:ext cx="9318660" cy="656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71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886" y="6386553"/>
            <a:ext cx="10364451" cy="511620"/>
          </a:xfrm>
        </p:spPr>
        <p:txBody>
          <a:bodyPr>
            <a:normAutofit/>
          </a:bodyPr>
          <a:lstStyle/>
          <a:p>
            <a:r>
              <a:rPr lang="en-US" sz="2000" cap="none" dirty="0" err="1"/>
              <a:t>Regionwise</a:t>
            </a:r>
            <a:r>
              <a:rPr lang="en-US" sz="2000" cap="none" dirty="0"/>
              <a:t> Installed Generating Capacity of Electricity In</a:t>
            </a:r>
            <a:r>
              <a:rPr lang="en-US" sz="2000" dirty="0"/>
              <a:t> </a:t>
            </a:r>
            <a:r>
              <a:rPr lang="en-US" sz="2000" dirty="0" err="1"/>
              <a:t>india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A04B8-15EE-4B4A-AA34-82ADB64E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14" y="-99962"/>
            <a:ext cx="8280971" cy="648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07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78523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</a:rPr>
              <a:t>Yearwise</a:t>
            </a:r>
            <a:r>
              <a:rPr lang="en-US" sz="2000" dirty="0">
                <a:latin typeface="Times New Roman" panose="02020603050405020304" pitchFamily="18" charset="0"/>
              </a:rPr>
              <a:t> net imports of coal, </a:t>
            </a:r>
            <a:r>
              <a:rPr lang="en-US" sz="2000" dirty="0" err="1">
                <a:latin typeface="Times New Roman" panose="02020603050405020304" pitchFamily="18" charset="0"/>
              </a:rPr>
              <a:t>cruid</a:t>
            </a:r>
            <a:r>
              <a:rPr lang="en-US" sz="2000" dirty="0">
                <a:latin typeface="Times New Roman" panose="02020603050405020304" pitchFamily="18" charset="0"/>
              </a:rPr>
              <a:t> oil and petroleum products in Million </a:t>
            </a:r>
            <a:r>
              <a:rPr lang="en-US" sz="2000" dirty="0" err="1">
                <a:latin typeface="Times New Roman" panose="02020603050405020304" pitchFamily="18" charset="0"/>
              </a:rPr>
              <a:t>Tonnes</a:t>
            </a:r>
            <a:r>
              <a:rPr lang="en-US" sz="2000" dirty="0">
                <a:latin typeface="Times New Roman" panose="02020603050405020304" pitchFamily="18" charset="0"/>
              </a:rPr>
              <a:t> in India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48DD97-FE87-4DED-84BD-70B00F6B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0"/>
            <a:ext cx="11119199" cy="647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69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BD95DC-12D4-4423-B25F-C1F88E913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15" y="0"/>
            <a:ext cx="11025601" cy="60946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F1CE00-60A9-4732-8FCB-391564A3E687}"/>
              </a:ext>
            </a:extLst>
          </p:cNvPr>
          <p:cNvSpPr/>
          <p:nvPr/>
        </p:nvSpPr>
        <p:spPr>
          <a:xfrm>
            <a:off x="1948171" y="6094650"/>
            <a:ext cx="78452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AINHBQ+Calibri"/>
              </a:rPr>
              <a:t>Yearwise</a:t>
            </a:r>
            <a:r>
              <a:rPr lang="en-US" dirty="0">
                <a:solidFill>
                  <a:srgbClr val="000000"/>
                </a:solidFill>
                <a:latin typeface="AINHBQ+Calibri"/>
              </a:rPr>
              <a:t> Production of Energy Resources in </a:t>
            </a:r>
            <a:r>
              <a:rPr lang="en-US" dirty="0">
                <a:latin typeface="AINHBQ+Calibri"/>
              </a:rPr>
              <a:t>Energy Units (Petajoules) in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72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48866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Sector wise Consumption of Electricity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3072E9-5F7B-441D-829F-CF50EA408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94" y="0"/>
            <a:ext cx="8640211" cy="653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23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48866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Sector wise Consumption of Electricity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3FF9F-2CBD-425A-9168-D3687AB9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5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16" y="0"/>
            <a:ext cx="10364451" cy="820318"/>
          </a:xfrm>
        </p:spPr>
        <p:txBody>
          <a:bodyPr>
            <a:normAutofit/>
          </a:bodyPr>
          <a:lstStyle/>
          <a:p>
            <a:r>
              <a:rPr lang="en-US" dirty="0"/>
              <a:t>Potential Challenges of </a:t>
            </a:r>
            <a:r>
              <a:rPr lang="en-US" dirty="0" err="1"/>
              <a:t>india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20318"/>
            <a:ext cx="10363826" cy="57418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. Enhancing capacity for growth</a:t>
            </a:r>
          </a:p>
          <a:p>
            <a:pPr marL="0" indent="0">
              <a:buNone/>
            </a:pPr>
            <a:r>
              <a:rPr lang="en-US" dirty="0"/>
              <a:t>ii. Enhancing skills and faster generation of employment</a:t>
            </a:r>
          </a:p>
          <a:p>
            <a:pPr marL="0" indent="0">
              <a:buNone/>
            </a:pPr>
            <a:r>
              <a:rPr lang="en-US" dirty="0"/>
              <a:t>iii. Managing the environment</a:t>
            </a:r>
          </a:p>
          <a:p>
            <a:pPr marL="0" indent="0">
              <a:buNone/>
            </a:pPr>
            <a:r>
              <a:rPr lang="en-US" dirty="0"/>
              <a:t>iv. Markets for efficiency and inclusion</a:t>
            </a:r>
          </a:p>
          <a:p>
            <a:pPr marL="0" indent="0">
              <a:buNone/>
            </a:pPr>
            <a:r>
              <a:rPr lang="en-US" dirty="0"/>
              <a:t>v. Decentralization, Empowerment and Information</a:t>
            </a:r>
          </a:p>
          <a:p>
            <a:pPr marL="0" indent="0">
              <a:buNone/>
            </a:pPr>
            <a:r>
              <a:rPr lang="en-US" dirty="0"/>
              <a:t>vi. Technology and innovation</a:t>
            </a:r>
          </a:p>
          <a:p>
            <a:pPr marL="0" indent="0">
              <a:buNone/>
            </a:pPr>
            <a:r>
              <a:rPr lang="en-US" dirty="0"/>
              <a:t>vii. Securing the energy future for India</a:t>
            </a:r>
          </a:p>
          <a:p>
            <a:pPr marL="0" indent="0">
              <a:buNone/>
            </a:pPr>
            <a:r>
              <a:rPr lang="en-US" dirty="0"/>
              <a:t>viii. Accelerated development of transport infrastructure</a:t>
            </a:r>
          </a:p>
          <a:p>
            <a:pPr marL="0" indent="0">
              <a:buNone/>
            </a:pPr>
            <a:r>
              <a:rPr lang="en-US" dirty="0"/>
              <a:t>ix. Rural Transformation and Sustained Growth of Agriculture</a:t>
            </a:r>
          </a:p>
          <a:p>
            <a:pPr marL="0" indent="0">
              <a:buNone/>
            </a:pPr>
            <a:r>
              <a:rPr lang="en-US" dirty="0"/>
              <a:t>x. Managing Urbanization</a:t>
            </a:r>
          </a:p>
          <a:p>
            <a:pPr marL="0" indent="0">
              <a:buNone/>
            </a:pPr>
            <a:r>
              <a:rPr lang="en-US" dirty="0"/>
              <a:t>xi. Improved access to Quality Education</a:t>
            </a:r>
          </a:p>
          <a:p>
            <a:pPr marL="0" indent="0">
              <a:buNone/>
            </a:pPr>
            <a:r>
              <a:rPr lang="en-US" dirty="0"/>
              <a:t>xii. Better preventive and curative healthcare</a:t>
            </a:r>
          </a:p>
        </p:txBody>
      </p:sp>
    </p:spTree>
    <p:extLst>
      <p:ext uri="{BB962C8B-B14F-4D97-AF65-F5344CB8AC3E}">
        <p14:creationId xmlns:p14="http://schemas.microsoft.com/office/powerpoint/2010/main" val="221069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32681" y="399530"/>
            <a:ext cx="77930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</a:rPr>
              <a:t>Energy Flow Diagram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438400" y="1641749"/>
            <a:ext cx="203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600">
                <a:latin typeface="Arial" panose="020B0604020202020204" pitchFamily="34" charset="0"/>
              </a:rPr>
              <a:t>PRIMARY ENERGY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70125" y="2932386"/>
            <a:ext cx="2390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600">
                <a:latin typeface="Arial" panose="020B0604020202020204" pitchFamily="34" charset="0"/>
              </a:rPr>
              <a:t>SECONDARY ENERGY</a:t>
            </a: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5181600" y="1636986"/>
            <a:ext cx="281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0" dirty="0">
                <a:latin typeface="Arial" panose="020B0604020202020204" pitchFamily="34" charset="0"/>
              </a:rPr>
              <a:t>COAL, OIL, SOLAR, GAS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5241925" y="2337074"/>
            <a:ext cx="349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0">
                <a:latin typeface="Arial" panose="020B0604020202020204" pitchFamily="34" charset="0"/>
              </a:rPr>
              <a:t>POWER PLANTS, REFINERIES</a:t>
            </a: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5165725" y="2856186"/>
            <a:ext cx="323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0">
                <a:latin typeface="Arial" panose="020B0604020202020204" pitchFamily="34" charset="0"/>
              </a:rPr>
              <a:t>REFINED OIL, ELECTRICITY</a:t>
            </a: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5251450" y="3502299"/>
            <a:ext cx="374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0">
                <a:latin typeface="Arial" panose="020B0604020202020204" pitchFamily="34" charset="0"/>
              </a:rPr>
              <a:t>RAILWAYS, TRUCKS, PIPELINES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5257800" y="4043636"/>
            <a:ext cx="389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0">
                <a:latin typeface="Arial" panose="020B0604020202020204" pitchFamily="34" charset="0"/>
              </a:rPr>
              <a:t>WHAT CONSUMED BY DILIVERED</a:t>
            </a:r>
          </a:p>
          <a:p>
            <a:pPr eaLnBrk="1" hangingPunct="1"/>
            <a:r>
              <a:rPr lang="en-US" sz="1800" b="0">
                <a:latin typeface="Arial" panose="020B0604020202020204" pitchFamily="34" charset="0"/>
              </a:rPr>
              <a:t> ENERGY</a:t>
            </a: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5257800" y="4729436"/>
            <a:ext cx="340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0">
                <a:latin typeface="Arial" panose="020B0604020202020204" pitchFamily="34" charset="0"/>
              </a:rPr>
              <a:t>AUTOMOBILE, LAMP,MOTOR,</a:t>
            </a:r>
          </a:p>
          <a:p>
            <a:pPr eaLnBrk="1" hangingPunct="1"/>
            <a:r>
              <a:rPr lang="en-US" sz="1800" b="0">
                <a:latin typeface="Arial" panose="020B0604020202020204" pitchFamily="34" charset="0"/>
              </a:rPr>
              <a:t> STOVE</a:t>
            </a: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5029200" y="5446986"/>
            <a:ext cx="414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0" dirty="0">
                <a:latin typeface="Arial" panose="020B0604020202020204" pitchFamily="34" charset="0"/>
              </a:rPr>
              <a:t>MOTIVE POWER, RADIENT ENERGY</a:t>
            </a: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5105400" y="5904186"/>
            <a:ext cx="46088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0" dirty="0">
                <a:latin typeface="Arial" panose="020B0604020202020204" pitchFamily="34" charset="0"/>
              </a:rPr>
              <a:t>DISTANCE TRAVELLED, ILLUMINATION,</a:t>
            </a:r>
          </a:p>
          <a:p>
            <a:pPr eaLnBrk="1" hangingPunct="1"/>
            <a:r>
              <a:rPr lang="en-US" sz="1800" b="0" dirty="0">
                <a:latin typeface="Arial" panose="020B0604020202020204" pitchFamily="34" charset="0"/>
              </a:rPr>
              <a:t>COOKED FOOD, ETC.</a:t>
            </a:r>
          </a:p>
        </p:txBody>
      </p: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1447800" y="1597299"/>
            <a:ext cx="3581400" cy="4687887"/>
            <a:chOff x="912" y="1175"/>
            <a:chExt cx="2256" cy="2953"/>
          </a:xfrm>
        </p:grpSpPr>
        <p:grpSp>
          <p:nvGrpSpPr>
            <p:cNvPr id="16" name="Group 31"/>
            <p:cNvGrpSpPr>
              <a:grpSpLocks/>
            </p:cNvGrpSpPr>
            <p:nvPr/>
          </p:nvGrpSpPr>
          <p:grpSpPr bwMode="auto">
            <a:xfrm>
              <a:off x="912" y="1200"/>
              <a:ext cx="2256" cy="2928"/>
              <a:chOff x="960" y="1200"/>
              <a:chExt cx="2256" cy="2928"/>
            </a:xfrm>
          </p:grpSpPr>
          <p:sp>
            <p:nvSpPr>
              <p:cNvPr id="19" name="Rectangle 3"/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216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60" y="1632"/>
                <a:ext cx="216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panose="020B0604020202020204" pitchFamily="34" charset="0"/>
                  </a:rPr>
                  <a:t>ENERGY CONVERSION FACILITY </a:t>
                </a: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008" y="2016"/>
                <a:ext cx="216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endParaRPr 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1008" y="2400"/>
                <a:ext cx="220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panose="020B0604020202020204" pitchFamily="34" charset="0"/>
                  </a:rPr>
                  <a:t>TRANSMISSON &amp; DISTN. SYSTEMS</a:t>
                </a:r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16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panose="020B0604020202020204" pitchFamily="34" charset="0"/>
                  </a:rPr>
                  <a:t>FINAL ENERGY</a:t>
                </a:r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auto">
              <a:xfrm>
                <a:off x="1008" y="3216"/>
                <a:ext cx="216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sz="1200">
                    <a:latin typeface="Arial" panose="020B0604020202020204" pitchFamily="34" charset="0"/>
                  </a:rPr>
                  <a:t>ENERGY UTILISATION EQUIP. &amp; SYSTEMS</a:t>
                </a:r>
              </a:p>
            </p:txBody>
          </p:sp>
          <p:sp>
            <p:nvSpPr>
              <p:cNvPr id="25" name="Rectangle 12"/>
              <p:cNvSpPr>
                <a:spLocks noChangeArrowheads="1"/>
              </p:cNvSpPr>
              <p:nvPr/>
            </p:nvSpPr>
            <p:spPr bwMode="auto">
              <a:xfrm>
                <a:off x="1008" y="3600"/>
                <a:ext cx="216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panose="020B0604020202020204" pitchFamily="34" charset="0"/>
                  </a:rPr>
                  <a:t>USEFUL ENERGY</a:t>
                </a:r>
              </a:p>
            </p:txBody>
          </p:sp>
          <p:sp>
            <p:nvSpPr>
              <p:cNvPr id="26" name="Rectangle 13"/>
              <p:cNvSpPr>
                <a:spLocks noChangeArrowheads="1"/>
              </p:cNvSpPr>
              <p:nvPr/>
            </p:nvSpPr>
            <p:spPr bwMode="auto">
              <a:xfrm>
                <a:off x="1008" y="3936"/>
                <a:ext cx="216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Arial" panose="020B0604020202020204" pitchFamily="34" charset="0"/>
                  </a:rPr>
                  <a:t>END USE ACTIVITY</a:t>
                </a:r>
              </a:p>
            </p:txBody>
          </p:sp>
          <p:sp>
            <p:nvSpPr>
              <p:cNvPr id="27" name="AutoShape 16"/>
              <p:cNvSpPr>
                <a:spLocks noChangeArrowheads="1"/>
              </p:cNvSpPr>
              <p:nvPr/>
            </p:nvSpPr>
            <p:spPr bwMode="auto">
              <a:xfrm>
                <a:off x="1968" y="1392"/>
                <a:ext cx="144" cy="192"/>
              </a:xfrm>
              <a:prstGeom prst="downArrow">
                <a:avLst>
                  <a:gd name="adj1" fmla="val 50000"/>
                  <a:gd name="adj2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28" name="AutoShape 17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144" cy="192"/>
              </a:xfrm>
              <a:prstGeom prst="downArrow">
                <a:avLst>
                  <a:gd name="adj1" fmla="val 50000"/>
                  <a:gd name="adj2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29" name="AutoShape 18"/>
              <p:cNvSpPr>
                <a:spLocks noChangeArrowheads="1"/>
              </p:cNvSpPr>
              <p:nvPr/>
            </p:nvSpPr>
            <p:spPr bwMode="auto">
              <a:xfrm>
                <a:off x="1968" y="2976"/>
                <a:ext cx="144" cy="192"/>
              </a:xfrm>
              <a:prstGeom prst="downArrow">
                <a:avLst>
                  <a:gd name="adj1" fmla="val 50000"/>
                  <a:gd name="adj2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0" name="AutoShape 19"/>
              <p:cNvSpPr>
                <a:spLocks noChangeArrowheads="1"/>
              </p:cNvSpPr>
              <p:nvPr/>
            </p:nvSpPr>
            <p:spPr bwMode="auto">
              <a:xfrm>
                <a:off x="1968" y="3408"/>
                <a:ext cx="144" cy="192"/>
              </a:xfrm>
              <a:prstGeom prst="downArrow">
                <a:avLst>
                  <a:gd name="adj1" fmla="val 50000"/>
                  <a:gd name="adj2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1" name="AutoShape 20"/>
              <p:cNvSpPr>
                <a:spLocks noChangeArrowheads="1"/>
              </p:cNvSpPr>
              <p:nvPr/>
            </p:nvSpPr>
            <p:spPr bwMode="auto">
              <a:xfrm>
                <a:off x="1968" y="3792"/>
                <a:ext cx="144" cy="144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2" name="AutoShape 21"/>
              <p:cNvSpPr>
                <a:spLocks noChangeArrowheads="1"/>
              </p:cNvSpPr>
              <p:nvPr/>
            </p:nvSpPr>
            <p:spPr bwMode="auto">
              <a:xfrm>
                <a:off x="1968" y="2208"/>
                <a:ext cx="144" cy="192"/>
              </a:xfrm>
              <a:prstGeom prst="downArrow">
                <a:avLst>
                  <a:gd name="adj1" fmla="val 50000"/>
                  <a:gd name="adj2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3" name="AutoShape 22"/>
              <p:cNvSpPr>
                <a:spLocks noChangeArrowheads="1"/>
              </p:cNvSpPr>
              <p:nvPr/>
            </p:nvSpPr>
            <p:spPr bwMode="auto">
              <a:xfrm>
                <a:off x="1968" y="1824"/>
                <a:ext cx="144" cy="192"/>
              </a:xfrm>
              <a:prstGeom prst="downArrow">
                <a:avLst>
                  <a:gd name="adj1" fmla="val 50000"/>
                  <a:gd name="adj2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1382" y="1175"/>
              <a:ext cx="1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panose="020B0604020202020204" pitchFamily="34" charset="0"/>
                </a:rPr>
                <a:t>PRIMARY ENERGY</a:t>
              </a: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1392" y="2016"/>
              <a:ext cx="16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sz="1800">
                  <a:latin typeface="Arial" panose="020B0604020202020204" pitchFamily="34" charset="0"/>
                </a:rPr>
                <a:t>SECONDARY ENERGY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6563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035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9583" cy="64448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6444888"/>
            <a:ext cx="121695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BLNNH D+ Adv P 4 D F 60 E"/>
              </a:rPr>
              <a:t>World net electricity generation by fuel (Trillion kWh) during 2007–2035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088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54186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75800" y="5418666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1"/>
                </a:solidFill>
                <a:latin typeface="Calibri-Bold"/>
              </a:rPr>
              <a:t>Share of global energy demand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824053"/>
            <a:ext cx="1219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i="1" dirty="0">
                <a:solidFill>
                  <a:srgbClr val="9B0000"/>
                </a:solidFill>
                <a:latin typeface="Calibri-BoldItalic"/>
              </a:rPr>
              <a:t>Global energy demand rises by over one‐third in the period to 2035,</a:t>
            </a:r>
          </a:p>
          <a:p>
            <a:pPr algn="ctr"/>
            <a:r>
              <a:rPr lang="en-US" sz="2500" b="1" i="1" dirty="0">
                <a:solidFill>
                  <a:srgbClr val="9B0000"/>
                </a:solidFill>
                <a:latin typeface="Calibri-BoldItalic"/>
              </a:rPr>
              <a:t>underpinned by rising living standards in China, India &amp; the Middle East</a:t>
            </a:r>
            <a:endParaRPr lang="en-US" sz="2500" dirty="0"/>
          </a:p>
        </p:txBody>
      </p:sp>
      <p:sp>
        <p:nvSpPr>
          <p:cNvPr id="2" name="Rectangle 1"/>
          <p:cNvSpPr/>
          <p:nvPr/>
        </p:nvSpPr>
        <p:spPr>
          <a:xfrm>
            <a:off x="9508801" y="2709332"/>
            <a:ext cx="2505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Organization for Economic Co-operation and Development</a:t>
            </a: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9508801" y="3651999"/>
            <a:ext cx="268319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Mtoe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Million </a:t>
            </a:r>
            <a:r>
              <a:rPr lang="en-US" sz="18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Tonnes</a:t>
            </a:r>
            <a:r>
              <a:rPr lang="en-US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Oil Equivalent</a:t>
            </a:r>
          </a:p>
          <a:p>
            <a:pPr eaLnBrk="1" hangingPunct="1"/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released by burning one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tonne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crude oil. approximately 42 GJ</a:t>
            </a:r>
          </a:p>
          <a:p>
            <a:pPr eaLnBrk="1" hangingPunct="1"/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92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-1"/>
            <a:ext cx="12192001" cy="64573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" y="6457396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BLNNH D+ Adv P 4 D F 60 E"/>
              </a:rPr>
              <a:t>World renewable energy generation by energy source, excluding wind and hydropower, 2007–2035 (billion kWh)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1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7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473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97562" y="6473424"/>
            <a:ext cx="122895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Renewables Gain Share</a:t>
            </a:r>
          </a:p>
        </p:txBody>
      </p:sp>
    </p:spTree>
    <p:extLst>
      <p:ext uri="{BB962C8B-B14F-4D97-AF65-F5344CB8AC3E}">
        <p14:creationId xmlns:p14="http://schemas.microsoft.com/office/powerpoint/2010/main" val="42467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eerav\Pictures\134759778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12180493" cy="6858001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3625D6-7F5D-4D5B-99B0-6E0F2DCF51B8}"/>
              </a:ext>
            </a:extLst>
          </p:cNvPr>
          <p:cNvSpPr txBox="1"/>
          <p:nvPr/>
        </p:nvSpPr>
        <p:spPr>
          <a:xfrm>
            <a:off x="9899150" y="1567077"/>
            <a:ext cx="1318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highlight>
                  <a:srgbClr val="00FF00"/>
                </a:highlight>
                <a:latin typeface="Bookman Old Style" panose="02050604050505020204" pitchFamily="18" charset="0"/>
              </a:rPr>
              <a:t>2008-09</a:t>
            </a:r>
          </a:p>
        </p:txBody>
      </p:sp>
    </p:spTree>
    <p:extLst>
      <p:ext uri="{BB962C8B-B14F-4D97-AF65-F5344CB8AC3E}">
        <p14:creationId xmlns:p14="http://schemas.microsoft.com/office/powerpoint/2010/main" val="379967702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1545</TotalTime>
  <Words>512</Words>
  <Application>Microsoft Office PowerPoint</Application>
  <PresentationFormat>Widescreen</PresentationFormat>
  <Paragraphs>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AINHBQ+Calibri</vt:lpstr>
      <vt:lpstr>AOGECS+Calibri</vt:lpstr>
      <vt:lpstr>Arial</vt:lpstr>
      <vt:lpstr>Arial Narrow</vt:lpstr>
      <vt:lpstr>BFYPJC+Calibri</vt:lpstr>
      <vt:lpstr>BLNNH D+ Adv P 4 D F 60 E</vt:lpstr>
      <vt:lpstr>Bookman Old Style</vt:lpstr>
      <vt:lpstr>Calibri-Bold</vt:lpstr>
      <vt:lpstr>Calibri-BoldItalic</vt:lpstr>
      <vt:lpstr>Mistral</vt:lpstr>
      <vt:lpstr>Tahoma</vt:lpstr>
      <vt:lpstr>Times New Roman</vt:lpstr>
      <vt:lpstr>Tw Cen MT</vt:lpstr>
      <vt:lpstr>Droplet</vt:lpstr>
      <vt:lpstr>Energy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wise Estimated Potential of Renewable Power in INDIA</vt:lpstr>
      <vt:lpstr>Regionwise Installed Generating Capacity of Electricity In india</vt:lpstr>
      <vt:lpstr>PowerPoint Presentation</vt:lpstr>
      <vt:lpstr>PowerPoint Presentation</vt:lpstr>
      <vt:lpstr>PowerPoint Presentation</vt:lpstr>
      <vt:lpstr>PowerPoint Presentation</vt:lpstr>
      <vt:lpstr>Potential Challenges of india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Scenario</dc:title>
  <dc:creator>Azure</dc:creator>
  <cp:lastModifiedBy>Darshit Upadhyay</cp:lastModifiedBy>
  <cp:revision>161</cp:revision>
  <dcterms:created xsi:type="dcterms:W3CDTF">2014-07-13T08:34:03Z</dcterms:created>
  <dcterms:modified xsi:type="dcterms:W3CDTF">2023-08-07T07:36:42Z</dcterms:modified>
</cp:coreProperties>
</file>