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 id="260" r:id="rId6"/>
    <p:sldId id="261" r:id="rId7"/>
    <p:sldId id="262" r:id="rId8"/>
    <p:sldId id="263" r:id="rId9"/>
    <p:sldId id="264" r:id="rId10"/>
    <p:sldId id="265" r:id="rId11"/>
    <p:sldId id="280" r:id="rId12"/>
    <p:sldId id="281" r:id="rId13"/>
    <p:sldId id="266" r:id="rId14"/>
    <p:sldId id="267" r:id="rId15"/>
    <p:sldId id="268" r:id="rId16"/>
    <p:sldId id="269" r:id="rId17"/>
    <p:sldId id="271" r:id="rId18"/>
    <p:sldId id="270" r:id="rId19"/>
    <p:sldId id="272" r:id="rId20"/>
    <p:sldId id="273" r:id="rId21"/>
    <p:sldId id="275" r:id="rId22"/>
    <p:sldId id="276" r:id="rId23"/>
    <p:sldId id="274" r:id="rId24"/>
    <p:sldId id="277" r:id="rId25"/>
    <p:sldId id="282" r:id="rId26"/>
    <p:sldId id="283" r:id="rId27"/>
    <p:sldId id="284" r:id="rId28"/>
    <p:sldId id="278" r:id="rId29"/>
    <p:sldId id="27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4" d="100"/>
          <a:sy n="64" d="100"/>
        </p:scale>
        <p:origin x="6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8139699-1BE1-4E2D-8A5E-7ECA4D2C81D4}" type="datetimeFigureOut">
              <a:rPr lang="en-IN" smtClean="0"/>
              <a:t>08-10-2018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87B0D4-6713-4B89-B2EA-073840D4F32F}" type="slidenum">
              <a:rPr lang="en-IN" smtClean="0"/>
              <a:t>‹#›</a:t>
            </a:fld>
            <a:endParaRPr lang="en-IN"/>
          </a:p>
        </p:txBody>
      </p:sp>
    </p:spTree>
    <p:extLst>
      <p:ext uri="{BB962C8B-B14F-4D97-AF65-F5344CB8AC3E}">
        <p14:creationId xmlns:p14="http://schemas.microsoft.com/office/powerpoint/2010/main" val="1537442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8139699-1BE1-4E2D-8A5E-7ECA4D2C81D4}" type="datetimeFigureOut">
              <a:rPr lang="en-IN" smtClean="0"/>
              <a:t>08-10-2018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87B0D4-6713-4B89-B2EA-073840D4F32F}" type="slidenum">
              <a:rPr lang="en-IN" smtClean="0"/>
              <a:t>‹#›</a:t>
            </a:fld>
            <a:endParaRPr lang="en-IN"/>
          </a:p>
        </p:txBody>
      </p:sp>
    </p:spTree>
    <p:extLst>
      <p:ext uri="{BB962C8B-B14F-4D97-AF65-F5344CB8AC3E}">
        <p14:creationId xmlns:p14="http://schemas.microsoft.com/office/powerpoint/2010/main" val="791708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8139699-1BE1-4E2D-8A5E-7ECA4D2C81D4}" type="datetimeFigureOut">
              <a:rPr lang="en-IN" smtClean="0"/>
              <a:t>08-10-2018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87B0D4-6713-4B89-B2EA-073840D4F32F}" type="slidenum">
              <a:rPr lang="en-IN" smtClean="0"/>
              <a:t>‹#›</a:t>
            </a:fld>
            <a:endParaRPr lang="en-IN"/>
          </a:p>
        </p:txBody>
      </p:sp>
    </p:spTree>
    <p:extLst>
      <p:ext uri="{BB962C8B-B14F-4D97-AF65-F5344CB8AC3E}">
        <p14:creationId xmlns:p14="http://schemas.microsoft.com/office/powerpoint/2010/main" val="480445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8139699-1BE1-4E2D-8A5E-7ECA4D2C81D4}" type="datetimeFigureOut">
              <a:rPr lang="en-IN" smtClean="0"/>
              <a:t>08-10-2018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87B0D4-6713-4B89-B2EA-073840D4F32F}" type="slidenum">
              <a:rPr lang="en-IN" smtClean="0"/>
              <a:t>‹#›</a:t>
            </a:fld>
            <a:endParaRPr lang="en-IN"/>
          </a:p>
        </p:txBody>
      </p:sp>
    </p:spTree>
    <p:extLst>
      <p:ext uri="{BB962C8B-B14F-4D97-AF65-F5344CB8AC3E}">
        <p14:creationId xmlns:p14="http://schemas.microsoft.com/office/powerpoint/2010/main" val="4132527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139699-1BE1-4E2D-8A5E-7ECA4D2C81D4}" type="datetimeFigureOut">
              <a:rPr lang="en-IN" smtClean="0"/>
              <a:t>08-10-2018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87B0D4-6713-4B89-B2EA-073840D4F32F}" type="slidenum">
              <a:rPr lang="en-IN" smtClean="0"/>
              <a:t>‹#›</a:t>
            </a:fld>
            <a:endParaRPr lang="en-IN"/>
          </a:p>
        </p:txBody>
      </p:sp>
    </p:spTree>
    <p:extLst>
      <p:ext uri="{BB962C8B-B14F-4D97-AF65-F5344CB8AC3E}">
        <p14:creationId xmlns:p14="http://schemas.microsoft.com/office/powerpoint/2010/main" val="1576562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8139699-1BE1-4E2D-8A5E-7ECA4D2C81D4}" type="datetimeFigureOut">
              <a:rPr lang="en-IN" smtClean="0"/>
              <a:t>08-10-2018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87B0D4-6713-4B89-B2EA-073840D4F32F}" type="slidenum">
              <a:rPr lang="en-IN" smtClean="0"/>
              <a:t>‹#›</a:t>
            </a:fld>
            <a:endParaRPr lang="en-IN"/>
          </a:p>
        </p:txBody>
      </p:sp>
    </p:spTree>
    <p:extLst>
      <p:ext uri="{BB962C8B-B14F-4D97-AF65-F5344CB8AC3E}">
        <p14:creationId xmlns:p14="http://schemas.microsoft.com/office/powerpoint/2010/main" val="1006109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8139699-1BE1-4E2D-8A5E-7ECA4D2C81D4}" type="datetimeFigureOut">
              <a:rPr lang="en-IN" smtClean="0"/>
              <a:t>08-10-2018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F87B0D4-6713-4B89-B2EA-073840D4F32F}" type="slidenum">
              <a:rPr lang="en-IN" smtClean="0"/>
              <a:t>‹#›</a:t>
            </a:fld>
            <a:endParaRPr lang="en-IN"/>
          </a:p>
        </p:txBody>
      </p:sp>
    </p:spTree>
    <p:extLst>
      <p:ext uri="{BB962C8B-B14F-4D97-AF65-F5344CB8AC3E}">
        <p14:creationId xmlns:p14="http://schemas.microsoft.com/office/powerpoint/2010/main" val="4130193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8139699-1BE1-4E2D-8A5E-7ECA4D2C81D4}" type="datetimeFigureOut">
              <a:rPr lang="en-IN" smtClean="0"/>
              <a:t>08-10-2018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F87B0D4-6713-4B89-B2EA-073840D4F32F}" type="slidenum">
              <a:rPr lang="en-IN" smtClean="0"/>
              <a:t>‹#›</a:t>
            </a:fld>
            <a:endParaRPr lang="en-IN"/>
          </a:p>
        </p:txBody>
      </p:sp>
    </p:spTree>
    <p:extLst>
      <p:ext uri="{BB962C8B-B14F-4D97-AF65-F5344CB8AC3E}">
        <p14:creationId xmlns:p14="http://schemas.microsoft.com/office/powerpoint/2010/main" val="3381980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139699-1BE1-4E2D-8A5E-7ECA4D2C81D4}" type="datetimeFigureOut">
              <a:rPr lang="en-IN" smtClean="0"/>
              <a:t>08-10-2018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F87B0D4-6713-4B89-B2EA-073840D4F32F}" type="slidenum">
              <a:rPr lang="en-IN" smtClean="0"/>
              <a:t>‹#›</a:t>
            </a:fld>
            <a:endParaRPr lang="en-IN"/>
          </a:p>
        </p:txBody>
      </p:sp>
    </p:spTree>
    <p:extLst>
      <p:ext uri="{BB962C8B-B14F-4D97-AF65-F5344CB8AC3E}">
        <p14:creationId xmlns:p14="http://schemas.microsoft.com/office/powerpoint/2010/main" val="3876390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139699-1BE1-4E2D-8A5E-7ECA4D2C81D4}" type="datetimeFigureOut">
              <a:rPr lang="en-IN" smtClean="0"/>
              <a:t>08-10-2018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87B0D4-6713-4B89-B2EA-073840D4F32F}" type="slidenum">
              <a:rPr lang="en-IN" smtClean="0"/>
              <a:t>‹#›</a:t>
            </a:fld>
            <a:endParaRPr lang="en-IN"/>
          </a:p>
        </p:txBody>
      </p:sp>
    </p:spTree>
    <p:extLst>
      <p:ext uri="{BB962C8B-B14F-4D97-AF65-F5344CB8AC3E}">
        <p14:creationId xmlns:p14="http://schemas.microsoft.com/office/powerpoint/2010/main" val="3733939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139699-1BE1-4E2D-8A5E-7ECA4D2C81D4}" type="datetimeFigureOut">
              <a:rPr lang="en-IN" smtClean="0"/>
              <a:t>08-10-2018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87B0D4-6713-4B89-B2EA-073840D4F32F}" type="slidenum">
              <a:rPr lang="en-IN" smtClean="0"/>
              <a:t>‹#›</a:t>
            </a:fld>
            <a:endParaRPr lang="en-IN"/>
          </a:p>
        </p:txBody>
      </p:sp>
    </p:spTree>
    <p:extLst>
      <p:ext uri="{BB962C8B-B14F-4D97-AF65-F5344CB8AC3E}">
        <p14:creationId xmlns:p14="http://schemas.microsoft.com/office/powerpoint/2010/main" val="1899502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139699-1BE1-4E2D-8A5E-7ECA4D2C81D4}" type="datetimeFigureOut">
              <a:rPr lang="en-IN" smtClean="0"/>
              <a:t>08-10-2018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87B0D4-6713-4B89-B2EA-073840D4F32F}" type="slidenum">
              <a:rPr lang="en-IN" smtClean="0"/>
              <a:t>‹#›</a:t>
            </a:fld>
            <a:endParaRPr lang="en-IN"/>
          </a:p>
        </p:txBody>
      </p:sp>
    </p:spTree>
    <p:extLst>
      <p:ext uri="{BB962C8B-B14F-4D97-AF65-F5344CB8AC3E}">
        <p14:creationId xmlns:p14="http://schemas.microsoft.com/office/powerpoint/2010/main" val="2425457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smtClean="0">
                <a:solidFill>
                  <a:schemeClr val="accent6"/>
                </a:solidFill>
                <a:latin typeface="Times New Roman" panose="02020603050405020304" pitchFamily="18" charset="0"/>
                <a:cs typeface="Times New Roman" panose="02020603050405020304" pitchFamily="18" charset="0"/>
              </a:rPr>
              <a:t>Renewable Energy Sources</a:t>
            </a:r>
            <a:endParaRPr lang="en-IN" b="1" dirty="0">
              <a:solidFill>
                <a:schemeClr val="accent6"/>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rmAutofit/>
          </a:bodyPr>
          <a:lstStyle/>
          <a:p>
            <a:r>
              <a:rPr lang="en-IN" sz="4000" b="1" dirty="0" smtClean="0">
                <a:solidFill>
                  <a:schemeClr val="accent6"/>
                </a:solidFill>
                <a:latin typeface="Times New Roman" panose="02020603050405020304" pitchFamily="18" charset="0"/>
                <a:cs typeface="Times New Roman" panose="02020603050405020304" pitchFamily="18" charset="0"/>
              </a:rPr>
              <a:t>SOLAR ENERGY</a:t>
            </a:r>
            <a:endParaRPr lang="en-IN" sz="4000" b="1" dirty="0">
              <a:solidFill>
                <a:schemeClr val="accent6"/>
              </a:solidFill>
            </a:endParaRPr>
          </a:p>
        </p:txBody>
      </p:sp>
    </p:spTree>
    <p:extLst>
      <p:ext uri="{BB962C8B-B14F-4D97-AF65-F5344CB8AC3E}">
        <p14:creationId xmlns:p14="http://schemas.microsoft.com/office/powerpoint/2010/main" val="2596953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2306"/>
          </a:xfrm>
        </p:spPr>
        <p:txBody>
          <a:bodyPr>
            <a:normAutofit fontScale="90000"/>
          </a:bodyPr>
          <a:lstStyle/>
          <a:p>
            <a:r>
              <a:rPr lang="en-IN" dirty="0" smtClean="0">
                <a:solidFill>
                  <a:schemeClr val="accent2"/>
                </a:solidFill>
                <a:latin typeface="Times New Roman" panose="02020603050405020304" pitchFamily="18" charset="0"/>
                <a:cs typeface="Times New Roman" panose="02020603050405020304" pitchFamily="18" charset="0"/>
              </a:rPr>
              <a:t>Construction &amp; working</a:t>
            </a:r>
            <a:endParaRPr lang="en-IN" dirty="0">
              <a:solidFill>
                <a:schemeClr val="accent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20462"/>
            <a:ext cx="10515600" cy="5056501"/>
          </a:xfrm>
        </p:spPr>
        <p:txBody>
          <a:bodyPr/>
          <a:lstStyle/>
          <a:p>
            <a:pPr algn="just"/>
            <a:r>
              <a:rPr lang="en-US" dirty="0">
                <a:latin typeface="Times New Roman" panose="02020603050405020304" pitchFamily="18" charset="0"/>
                <a:cs typeface="Times New Roman" panose="02020603050405020304" pitchFamily="18" charset="0"/>
              </a:rPr>
              <a:t>An insulated storage tank holds the hot water. It is similar to water heater, but larger is size</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 case of systems that </a:t>
            </a:r>
            <a:r>
              <a:rPr lang="en-US" dirty="0" smtClean="0">
                <a:latin typeface="Times New Roman" panose="02020603050405020304" pitchFamily="18" charset="0"/>
                <a:cs typeface="Times New Roman" panose="02020603050405020304" pitchFamily="18" charset="0"/>
              </a:rPr>
              <a:t>use </a:t>
            </a:r>
            <a:r>
              <a:rPr lang="en-US" dirty="0">
                <a:latin typeface="Times New Roman" panose="02020603050405020304" pitchFamily="18" charset="0"/>
                <a:cs typeface="Times New Roman" panose="02020603050405020304" pitchFamily="18" charset="0"/>
              </a:rPr>
              <a:t>fluids, heat is passed from hot fluid to the water stored in the tank through a coil of tubes.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Solar </a:t>
            </a:r>
            <a:r>
              <a:rPr lang="en-US" dirty="0">
                <a:latin typeface="Times New Roman" panose="02020603050405020304" pitchFamily="18" charset="0"/>
                <a:cs typeface="Times New Roman" panose="02020603050405020304" pitchFamily="18" charset="0"/>
              </a:rPr>
              <a:t>water heating systems can be either active or passive systems. The active system, which are most common, rely on pumps to move the liquid between the collector and the storage tank.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passive systems rely on gravity and the tendency for water to  naturally circulate as it is heated</a:t>
            </a:r>
            <a:r>
              <a:rPr lang="en-US"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9338887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Cont</a:t>
            </a:r>
            <a:r>
              <a:rPr lang="en-IN" dirty="0" smtClean="0"/>
              <a:t>…</a:t>
            </a:r>
            <a:endParaRPr lang="en-IN" dirty="0"/>
          </a:p>
        </p:txBody>
      </p:sp>
      <p:sp>
        <p:nvSpPr>
          <p:cNvPr id="3" name="Content Placeholder 2"/>
          <p:cNvSpPr>
            <a:spLocks noGrp="1"/>
          </p:cNvSpPr>
          <p:nvPr>
            <p:ph idx="1"/>
          </p:nvPr>
        </p:nvSpPr>
        <p:spPr/>
        <p:txBody>
          <a:bodyPr/>
          <a:lstStyle/>
          <a:p>
            <a:r>
              <a:rPr lang="en-IN" dirty="0" smtClean="0"/>
              <a:t>The solar water heater are also classified as Direct (Open loop) and Indirect (Closed loop) Systems.</a:t>
            </a:r>
          </a:p>
          <a:p>
            <a:r>
              <a:rPr lang="en-IN" b="1" dirty="0"/>
              <a:t>Direct</a:t>
            </a:r>
            <a:r>
              <a:rPr lang="en-IN" dirty="0"/>
              <a:t> or </a:t>
            </a:r>
            <a:r>
              <a:rPr lang="en-IN" b="1" dirty="0"/>
              <a:t>open loop</a:t>
            </a:r>
            <a:r>
              <a:rPr lang="en-IN" dirty="0"/>
              <a:t> systems circulate potable water through the collectors. They are relatively </a:t>
            </a:r>
            <a:r>
              <a:rPr lang="en-IN" dirty="0" smtClean="0"/>
              <a:t>cheap.</a:t>
            </a:r>
          </a:p>
          <a:p>
            <a:r>
              <a:rPr lang="en-IN" b="1" dirty="0"/>
              <a:t>Indirect</a:t>
            </a:r>
            <a:r>
              <a:rPr lang="en-IN" dirty="0"/>
              <a:t> or </a:t>
            </a:r>
            <a:r>
              <a:rPr lang="en-IN" b="1" dirty="0"/>
              <a:t>closed loop</a:t>
            </a:r>
            <a:r>
              <a:rPr lang="en-IN" dirty="0"/>
              <a:t> systems use a heat exchanger that separates the potable water from the fluid, known as the "heat-transfer fluid" (HTF), that circulates through the collector. </a:t>
            </a:r>
          </a:p>
        </p:txBody>
      </p:sp>
    </p:spTree>
    <p:extLst>
      <p:ext uri="{BB962C8B-B14F-4D97-AF65-F5344CB8AC3E}">
        <p14:creationId xmlns:p14="http://schemas.microsoft.com/office/powerpoint/2010/main" val="773827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370" y="353097"/>
            <a:ext cx="6014254" cy="30353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3526" y="353097"/>
            <a:ext cx="5692104" cy="6413500"/>
          </a:xfrm>
          <a:prstGeom prst="rect">
            <a:avLst/>
          </a:prstGeom>
        </p:spPr>
      </p:pic>
      <p:sp>
        <p:nvSpPr>
          <p:cNvPr id="6" name="TextBox 5"/>
          <p:cNvSpPr txBox="1"/>
          <p:nvPr/>
        </p:nvSpPr>
        <p:spPr>
          <a:xfrm>
            <a:off x="502276" y="3559847"/>
            <a:ext cx="5688348" cy="1200329"/>
          </a:xfrm>
          <a:prstGeom prst="rect">
            <a:avLst/>
          </a:prstGeom>
          <a:noFill/>
        </p:spPr>
        <p:txBody>
          <a:bodyPr wrap="square" rtlCol="0">
            <a:spAutoFit/>
          </a:bodyPr>
          <a:lstStyle/>
          <a:p>
            <a:r>
              <a:rPr lang="en-IN" dirty="0" smtClean="0"/>
              <a:t>A - Direct passive system</a:t>
            </a:r>
          </a:p>
          <a:p>
            <a:r>
              <a:rPr lang="en-IN" dirty="0" smtClean="0"/>
              <a:t>B - Direct Active system</a:t>
            </a:r>
          </a:p>
          <a:p>
            <a:r>
              <a:rPr lang="en-IN" dirty="0" smtClean="0"/>
              <a:t>C – Indirect Active System</a:t>
            </a:r>
          </a:p>
          <a:p>
            <a:r>
              <a:rPr lang="en-IN" dirty="0" smtClean="0"/>
              <a:t>D – Indirect active system </a:t>
            </a:r>
            <a:endParaRPr lang="en-IN" dirty="0"/>
          </a:p>
        </p:txBody>
      </p:sp>
    </p:spTree>
    <p:extLst>
      <p:ext uri="{BB962C8B-B14F-4D97-AF65-F5344CB8AC3E}">
        <p14:creationId xmlns:p14="http://schemas.microsoft.com/office/powerpoint/2010/main" val="16098961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2306"/>
          </a:xfrm>
        </p:spPr>
        <p:txBody>
          <a:bodyPr>
            <a:normAutofit fontScale="90000"/>
          </a:bodyPr>
          <a:lstStyle/>
          <a:p>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17432"/>
            <a:ext cx="10515600" cy="5159531"/>
          </a:xfrm>
        </p:spPr>
        <p:txBody>
          <a:bodyPr>
            <a:normAutofit fontScale="92500" lnSpcReduction="10000"/>
          </a:bodyPr>
          <a:lstStyle/>
          <a:p>
            <a:pPr algn="just"/>
            <a:r>
              <a:rPr lang="en-US" dirty="0">
                <a:latin typeface="Times New Roman" panose="02020603050405020304" pitchFamily="18" charset="0"/>
                <a:cs typeface="Times New Roman" panose="02020603050405020304" pitchFamily="18" charset="0"/>
              </a:rPr>
              <a:t>A few industrial application of solar water heaters are listed below</a:t>
            </a:r>
            <a:r>
              <a:rPr lang="en-US"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algn="just"/>
            <a:r>
              <a:rPr lang="en-US" i="1" dirty="0">
                <a:latin typeface="Times New Roman" panose="02020603050405020304" pitchFamily="18" charset="0"/>
                <a:cs typeface="Times New Roman" panose="02020603050405020304" pitchFamily="18" charset="0"/>
              </a:rPr>
              <a:t> Hotels</a:t>
            </a:r>
            <a:r>
              <a:rPr lang="en-US" dirty="0">
                <a:latin typeface="Times New Roman" panose="02020603050405020304" pitchFamily="18" charset="0"/>
                <a:cs typeface="Times New Roman" panose="02020603050405020304" pitchFamily="18" charset="0"/>
              </a:rPr>
              <a:t>: Bathing, kitchen, washing, laundry applications  </a:t>
            </a:r>
            <a:endParaRPr lang="en-IN" dirty="0">
              <a:latin typeface="Times New Roman" panose="02020603050405020304" pitchFamily="18" charset="0"/>
              <a:cs typeface="Times New Roman" panose="02020603050405020304" pitchFamily="18" charset="0"/>
            </a:endParaRPr>
          </a:p>
          <a:p>
            <a:pPr algn="just"/>
            <a:r>
              <a:rPr lang="en-US" i="1" dirty="0">
                <a:latin typeface="Times New Roman" panose="02020603050405020304" pitchFamily="18" charset="0"/>
                <a:cs typeface="Times New Roman" panose="02020603050405020304" pitchFamily="18" charset="0"/>
              </a:rPr>
              <a:t> Dairies</a:t>
            </a:r>
            <a:r>
              <a:rPr lang="en-US" dirty="0">
                <a:latin typeface="Times New Roman" panose="02020603050405020304" pitchFamily="18" charset="0"/>
                <a:cs typeface="Times New Roman" panose="02020603050405020304" pitchFamily="18" charset="0"/>
              </a:rPr>
              <a:t>: Ghee (clarified butter) production, cleaning and sterilizing, pasteurization   </a:t>
            </a:r>
            <a:endParaRPr lang="en-IN" dirty="0">
              <a:latin typeface="Times New Roman" panose="02020603050405020304" pitchFamily="18" charset="0"/>
              <a:cs typeface="Times New Roman" panose="02020603050405020304" pitchFamily="18" charset="0"/>
            </a:endParaRPr>
          </a:p>
          <a:p>
            <a:pPr algn="just"/>
            <a:r>
              <a:rPr lang="en-US" i="1" dirty="0">
                <a:latin typeface="Times New Roman" panose="02020603050405020304" pitchFamily="18" charset="0"/>
                <a:cs typeface="Times New Roman" panose="02020603050405020304" pitchFamily="18" charset="0"/>
              </a:rPr>
              <a:t> Textiles</a:t>
            </a:r>
            <a:r>
              <a:rPr lang="en-US" dirty="0">
                <a:latin typeface="Times New Roman" panose="02020603050405020304" pitchFamily="18" charset="0"/>
                <a:cs typeface="Times New Roman" panose="02020603050405020304" pitchFamily="18" charset="0"/>
              </a:rPr>
              <a:t>: Bleaching, boiling, printing, dyeing, curing, ageing and finishing   </a:t>
            </a:r>
            <a:endParaRPr lang="en-IN" dirty="0">
              <a:latin typeface="Times New Roman" panose="02020603050405020304" pitchFamily="18" charset="0"/>
              <a:cs typeface="Times New Roman" panose="02020603050405020304" pitchFamily="18" charset="0"/>
            </a:endParaRPr>
          </a:p>
          <a:p>
            <a:pPr algn="just"/>
            <a:r>
              <a:rPr lang="en-US" i="1" dirty="0">
                <a:latin typeface="Times New Roman" panose="02020603050405020304" pitchFamily="18" charset="0"/>
                <a:cs typeface="Times New Roman" panose="02020603050405020304" pitchFamily="18" charset="0"/>
              </a:rPr>
              <a:t> Breweries &amp; Distilleries</a:t>
            </a:r>
            <a:r>
              <a:rPr lang="en-US" dirty="0">
                <a:latin typeface="Times New Roman" panose="02020603050405020304" pitchFamily="18" charset="0"/>
                <a:cs typeface="Times New Roman" panose="02020603050405020304" pitchFamily="18" charset="0"/>
              </a:rPr>
              <a:t>: Bottle washing, </a:t>
            </a:r>
            <a:r>
              <a:rPr lang="en-US" dirty="0" err="1">
                <a:latin typeface="Times New Roman" panose="02020603050405020304" pitchFamily="18" charset="0"/>
                <a:cs typeface="Times New Roman" panose="02020603050405020304" pitchFamily="18" charset="0"/>
              </a:rPr>
              <a:t>wort</a:t>
            </a:r>
            <a:r>
              <a:rPr lang="en-US" dirty="0">
                <a:latin typeface="Times New Roman" panose="02020603050405020304" pitchFamily="18" charset="0"/>
                <a:cs typeface="Times New Roman" panose="02020603050405020304" pitchFamily="18" charset="0"/>
              </a:rPr>
              <a:t> preparation, boiler feed heating   </a:t>
            </a:r>
            <a:endParaRPr lang="en-IN" dirty="0">
              <a:latin typeface="Times New Roman" panose="02020603050405020304" pitchFamily="18" charset="0"/>
              <a:cs typeface="Times New Roman" panose="02020603050405020304" pitchFamily="18" charset="0"/>
            </a:endParaRPr>
          </a:p>
          <a:p>
            <a:pPr algn="just"/>
            <a:r>
              <a:rPr lang="en-US" i="1" dirty="0">
                <a:latin typeface="Times New Roman" panose="02020603050405020304" pitchFamily="18" charset="0"/>
                <a:cs typeface="Times New Roman" panose="02020603050405020304" pitchFamily="18" charset="0"/>
              </a:rPr>
              <a:t> Chemical /Bulk drugs units</a:t>
            </a:r>
            <a:r>
              <a:rPr lang="en-US" dirty="0">
                <a:latin typeface="Times New Roman" panose="02020603050405020304" pitchFamily="18" charset="0"/>
                <a:cs typeface="Times New Roman" panose="02020603050405020304" pitchFamily="18" charset="0"/>
              </a:rPr>
              <a:t>: Fermentation of mixes, boiler feed applications   </a:t>
            </a:r>
            <a:endParaRPr lang="en-IN" dirty="0">
              <a:latin typeface="Times New Roman" panose="02020603050405020304" pitchFamily="18" charset="0"/>
              <a:cs typeface="Times New Roman" panose="02020603050405020304" pitchFamily="18" charset="0"/>
            </a:endParaRPr>
          </a:p>
          <a:p>
            <a:pPr algn="just"/>
            <a:r>
              <a:rPr lang="en-US" i="1" dirty="0">
                <a:latin typeface="Times New Roman" panose="02020603050405020304" pitchFamily="18" charset="0"/>
                <a:cs typeface="Times New Roman" panose="02020603050405020304" pitchFamily="18" charset="0"/>
              </a:rPr>
              <a:t> Electroplating/galvanizing units</a:t>
            </a:r>
            <a:r>
              <a:rPr lang="en-US" dirty="0">
                <a:latin typeface="Times New Roman" panose="02020603050405020304" pitchFamily="18" charset="0"/>
                <a:cs typeface="Times New Roman" panose="02020603050405020304" pitchFamily="18" charset="0"/>
              </a:rPr>
              <a:t>: Heating of plating baths, cleaning, degreasing applications </a:t>
            </a:r>
            <a:endParaRPr lang="en-IN" dirty="0">
              <a:latin typeface="Times New Roman" panose="02020603050405020304" pitchFamily="18" charset="0"/>
              <a:cs typeface="Times New Roman" panose="02020603050405020304" pitchFamily="18" charset="0"/>
            </a:endParaRPr>
          </a:p>
          <a:p>
            <a:pPr algn="just"/>
            <a:r>
              <a:rPr lang="en-US" i="1" dirty="0">
                <a:latin typeface="Times New Roman" panose="02020603050405020304" pitchFamily="18" charset="0"/>
                <a:cs typeface="Times New Roman" panose="02020603050405020304" pitchFamily="18" charset="0"/>
              </a:rPr>
              <a:t>Pulp and paper industries</a:t>
            </a:r>
            <a:r>
              <a:rPr lang="en-US" dirty="0">
                <a:latin typeface="Times New Roman" panose="02020603050405020304" pitchFamily="18" charset="0"/>
                <a:cs typeface="Times New Roman" panose="02020603050405020304" pitchFamily="18" charset="0"/>
              </a:rPr>
              <a:t>: Boiler feed applications, soaking of pulp.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35599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2306"/>
          </a:xfrm>
        </p:spPr>
        <p:txBody>
          <a:bodyPr>
            <a:normAutofit/>
          </a:bodyPr>
          <a:lstStyle/>
          <a:p>
            <a:r>
              <a:rPr lang="en-US" sz="3200" dirty="0">
                <a:solidFill>
                  <a:schemeClr val="accent2">
                    <a:lumMod val="50000"/>
                  </a:schemeClr>
                </a:solidFill>
                <a:latin typeface="Times New Roman" panose="02020603050405020304" pitchFamily="18" charset="0"/>
                <a:cs typeface="Times New Roman" panose="02020603050405020304" pitchFamily="18" charset="0"/>
              </a:rPr>
              <a:t>Solar Cooker </a:t>
            </a:r>
            <a:endParaRPr lang="en-IN" sz="32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17432"/>
            <a:ext cx="10515600" cy="5159531"/>
          </a:xfrm>
        </p:spPr>
        <p:txBody>
          <a:bodyPr>
            <a:normAutofit/>
          </a:bodyPr>
          <a:lstStyle/>
          <a:p>
            <a:pPr algn="just"/>
            <a:r>
              <a:rPr lang="en-US" dirty="0">
                <a:latin typeface="Times New Roman" panose="02020603050405020304" pitchFamily="18" charset="0"/>
                <a:cs typeface="Times New Roman" panose="02020603050405020304" pitchFamily="18" charset="0"/>
              </a:rPr>
              <a:t>Solar cooker is a device, which uses solar energy for cooking, and thus saving fossil fuels, fuel wood and electrical energy to a large </a:t>
            </a:r>
            <a:r>
              <a:rPr lang="en-US" dirty="0" smtClean="0">
                <a:latin typeface="Times New Roman" panose="02020603050405020304" pitchFamily="18" charset="0"/>
                <a:cs typeface="Times New Roman" panose="02020603050405020304" pitchFamily="18" charset="0"/>
              </a:rPr>
              <a:t>extent.</a:t>
            </a:r>
          </a:p>
          <a:p>
            <a:pPr algn="just"/>
            <a:r>
              <a:rPr lang="en-US" dirty="0" smtClean="0">
                <a:latin typeface="Times New Roman" panose="02020603050405020304" pitchFamily="18" charset="0"/>
                <a:cs typeface="Times New Roman" panose="02020603050405020304" pitchFamily="18" charset="0"/>
              </a:rPr>
              <a:t>However</a:t>
            </a:r>
            <a:r>
              <a:rPr lang="en-US" dirty="0">
                <a:latin typeface="Times New Roman" panose="02020603050405020304" pitchFamily="18" charset="0"/>
                <a:cs typeface="Times New Roman" panose="02020603050405020304" pitchFamily="18" charset="0"/>
              </a:rPr>
              <a:t>, it can only supplement the cooking fuel, and not replace it totally.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is a simple cooking unit, ideal for domestic cooking during most of the year except during the monsoon season, cloudy days and winter months</a:t>
            </a:r>
            <a:r>
              <a:rPr lang="en-US" dirty="0" smtClean="0">
                <a:latin typeface="Times New Roman" panose="02020603050405020304" pitchFamily="18" charset="0"/>
                <a:cs typeface="Times New Roman" panose="02020603050405020304" pitchFamily="18" charset="0"/>
              </a:rPr>
              <a:t>.</a:t>
            </a:r>
          </a:p>
          <a:p>
            <a:pPr algn="just"/>
            <a:endParaRPr lang="en-US" dirty="0" smtClean="0">
              <a:latin typeface="Times New Roman" panose="02020603050405020304" pitchFamily="18" charset="0"/>
              <a:cs typeface="Times New Roman" panose="02020603050405020304" pitchFamily="18" charset="0"/>
            </a:endParaRPr>
          </a:p>
          <a:p>
            <a:pPr algn="just"/>
            <a:r>
              <a:rPr lang="en-US" b="1" i="1" dirty="0">
                <a:solidFill>
                  <a:schemeClr val="accent5">
                    <a:lumMod val="50000"/>
                  </a:schemeClr>
                </a:solidFill>
                <a:latin typeface="Times New Roman" panose="02020603050405020304" pitchFamily="18" charset="0"/>
                <a:cs typeface="Times New Roman" panose="02020603050405020304" pitchFamily="18" charset="0"/>
              </a:rPr>
              <a:t>Box type solar </a:t>
            </a:r>
            <a:r>
              <a:rPr lang="en-US" b="1" i="1" dirty="0" smtClean="0">
                <a:solidFill>
                  <a:schemeClr val="accent5">
                    <a:lumMod val="50000"/>
                  </a:schemeClr>
                </a:solidFill>
                <a:latin typeface="Times New Roman" panose="02020603050405020304" pitchFamily="18" charset="0"/>
                <a:cs typeface="Times New Roman" panose="02020603050405020304" pitchFamily="18" charset="0"/>
              </a:rPr>
              <a:t>cookers</a:t>
            </a:r>
            <a:endParaRPr lang="en-US" dirty="0">
              <a:solidFill>
                <a:schemeClr val="accent5">
                  <a:lumMod val="50000"/>
                </a:schemeClr>
              </a:solidFill>
              <a:latin typeface="Times New Roman" panose="02020603050405020304" pitchFamily="18" charset="0"/>
              <a:cs typeface="Times New Roman" panose="02020603050405020304" pitchFamily="18" charset="0"/>
            </a:endParaRPr>
          </a:p>
          <a:p>
            <a:pPr algn="just"/>
            <a:r>
              <a:rPr lang="en-US" b="1" i="1" dirty="0">
                <a:solidFill>
                  <a:schemeClr val="accent5">
                    <a:lumMod val="50000"/>
                  </a:schemeClr>
                </a:solidFill>
                <a:latin typeface="Times New Roman" panose="02020603050405020304" pitchFamily="18" charset="0"/>
                <a:cs typeface="Times New Roman" panose="02020603050405020304" pitchFamily="18" charset="0"/>
              </a:rPr>
              <a:t>Parabolic concentrating solar </a:t>
            </a:r>
            <a:r>
              <a:rPr lang="en-US" b="1" i="1" dirty="0" smtClean="0">
                <a:solidFill>
                  <a:schemeClr val="accent5">
                    <a:lumMod val="50000"/>
                  </a:schemeClr>
                </a:solidFill>
                <a:latin typeface="Times New Roman" panose="02020603050405020304" pitchFamily="18" charset="0"/>
                <a:cs typeface="Times New Roman" panose="02020603050405020304" pitchFamily="18" charset="0"/>
              </a:rPr>
              <a:t>cooker</a:t>
            </a:r>
            <a:endParaRPr lang="en-IN" dirty="0">
              <a:solidFill>
                <a:schemeClr val="accent5">
                  <a:lumMod val="50000"/>
                </a:schemeClr>
              </a:solidFill>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42766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2306"/>
          </a:xfrm>
        </p:spPr>
        <p:txBody>
          <a:bodyPr>
            <a:normAutofit/>
          </a:bodyPr>
          <a:lstStyle/>
          <a:p>
            <a:r>
              <a:rPr lang="en-US" sz="3200" dirty="0" smtClean="0">
                <a:solidFill>
                  <a:schemeClr val="accent2">
                    <a:lumMod val="50000"/>
                  </a:schemeClr>
                </a:solidFill>
                <a:latin typeface="Times New Roman" panose="02020603050405020304" pitchFamily="18" charset="0"/>
                <a:cs typeface="Times New Roman" panose="02020603050405020304" pitchFamily="18" charset="0"/>
              </a:rPr>
              <a:t>Box type solar cookers</a:t>
            </a:r>
            <a:endParaRPr lang="en-US" sz="32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17432"/>
            <a:ext cx="10515600" cy="5159531"/>
          </a:xfrm>
        </p:spPr>
        <p:txBody>
          <a:bodyPr>
            <a:normAutofit/>
          </a:bodyPr>
          <a:lstStyle/>
          <a:p>
            <a:r>
              <a:rPr lang="en-US" sz="2600" dirty="0" smtClean="0">
                <a:latin typeface="Times New Roman" panose="02020603050405020304" pitchFamily="18" charset="0"/>
                <a:cs typeface="Times New Roman" panose="02020603050405020304" pitchFamily="18" charset="0"/>
              </a:rPr>
              <a:t>The </a:t>
            </a:r>
            <a:r>
              <a:rPr lang="en-US" sz="2600" dirty="0">
                <a:latin typeface="Times New Roman" panose="02020603050405020304" pitchFamily="18" charset="0"/>
                <a:cs typeface="Times New Roman" panose="02020603050405020304" pitchFamily="18" charset="0"/>
              </a:rPr>
              <a:t>box type solar cookers with a single reflecting mirror are the most popular in India. </a:t>
            </a:r>
            <a:endParaRPr lang="en-US" sz="2600" dirty="0" smtClean="0">
              <a:latin typeface="Times New Roman" panose="02020603050405020304" pitchFamily="18" charset="0"/>
              <a:cs typeface="Times New Roman" panose="02020603050405020304" pitchFamily="18" charset="0"/>
            </a:endParaRPr>
          </a:p>
          <a:p>
            <a:r>
              <a:rPr lang="en-US" sz="2600" dirty="0" smtClean="0">
                <a:latin typeface="Times New Roman" panose="02020603050405020304" pitchFamily="18" charset="0"/>
                <a:cs typeface="Times New Roman" panose="02020603050405020304" pitchFamily="18" charset="0"/>
              </a:rPr>
              <a:t>These </a:t>
            </a:r>
            <a:r>
              <a:rPr lang="en-US" sz="2600" dirty="0">
                <a:latin typeface="Times New Roman" panose="02020603050405020304" pitchFamily="18" charset="0"/>
                <a:cs typeface="Times New Roman" panose="02020603050405020304" pitchFamily="18" charset="0"/>
              </a:rPr>
              <a:t>cookers have proved immensely popular in rural areas where women spend considerable time for collecting firewood</a:t>
            </a:r>
            <a:r>
              <a:rPr lang="en-US" sz="2600" dirty="0" smtClean="0">
                <a:latin typeface="Times New Roman" panose="02020603050405020304" pitchFamily="18" charset="0"/>
                <a:cs typeface="Times New Roman" panose="02020603050405020304" pitchFamily="18" charset="0"/>
              </a:rPr>
              <a:t>.</a:t>
            </a:r>
          </a:p>
          <a:p>
            <a:r>
              <a:rPr lang="en-US" sz="2600" dirty="0" smtClean="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A family size solar cooker is sufficient for 4 to 5 members and saves about 3 to 4 cylinders of LPG every year. </a:t>
            </a:r>
            <a:endParaRPr lang="en-US" sz="2600" dirty="0" smtClean="0">
              <a:latin typeface="Times New Roman" panose="02020603050405020304" pitchFamily="18" charset="0"/>
              <a:cs typeface="Times New Roman" panose="02020603050405020304" pitchFamily="18" charset="0"/>
            </a:endParaRPr>
          </a:p>
          <a:p>
            <a:r>
              <a:rPr lang="en-US" sz="2600" dirty="0" smtClean="0">
                <a:latin typeface="Times New Roman" panose="02020603050405020304" pitchFamily="18" charset="0"/>
                <a:cs typeface="Times New Roman" panose="02020603050405020304" pitchFamily="18" charset="0"/>
              </a:rPr>
              <a:t>The </a:t>
            </a:r>
            <a:r>
              <a:rPr lang="en-US" sz="2600" dirty="0">
                <a:latin typeface="Times New Roman" panose="02020603050405020304" pitchFamily="18" charset="0"/>
                <a:cs typeface="Times New Roman" panose="02020603050405020304" pitchFamily="18" charset="0"/>
              </a:rPr>
              <a:t>life of this cooker is up to 15 years. This cooker costs around Rs.1000 after allowing for subsidy. Solar </a:t>
            </a:r>
            <a:r>
              <a:rPr lang="en-US" sz="2600" dirty="0" smtClean="0">
                <a:latin typeface="Times New Roman" panose="02020603050405020304" pitchFamily="18" charset="0"/>
                <a:cs typeface="Times New Roman" panose="02020603050405020304" pitchFamily="18" charset="0"/>
              </a:rPr>
              <a:t>cookers </a:t>
            </a:r>
            <a:r>
              <a:rPr lang="en-US" sz="2600" dirty="0">
                <a:latin typeface="Times New Roman" panose="02020603050405020304" pitchFamily="18" charset="0"/>
                <a:cs typeface="Times New Roman" panose="02020603050405020304" pitchFamily="18" charset="0"/>
              </a:rPr>
              <a:t>are widely available in the market.</a:t>
            </a:r>
            <a:r>
              <a:rPr lang="en-US" sz="2600" b="1" dirty="0">
                <a:latin typeface="Times New Roman" panose="02020603050405020304" pitchFamily="18" charset="0"/>
                <a:cs typeface="Times New Roman" panose="02020603050405020304" pitchFamily="18" charset="0"/>
              </a:rPr>
              <a:t>   </a:t>
            </a:r>
            <a:endParaRPr lang="en-IN" sz="2600" dirty="0">
              <a:latin typeface="Times New Roman" panose="02020603050405020304" pitchFamily="18" charset="0"/>
              <a:cs typeface="Times New Roman" panose="02020603050405020304" pitchFamily="18" charset="0"/>
            </a:endParaRPr>
          </a:p>
          <a:p>
            <a:endParaRPr lang="en-US" sz="2600" dirty="0" smtClean="0">
              <a:latin typeface="Times New Roman" panose="02020603050405020304" pitchFamily="18" charset="0"/>
              <a:cs typeface="Times New Roman" panose="02020603050405020304" pitchFamily="18" charset="0"/>
            </a:endParaRPr>
          </a:p>
          <a:p>
            <a:endParaRPr lang="en-IN" sz="2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8232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6548"/>
          </a:xfrm>
        </p:spPr>
        <p:txBody>
          <a:bodyPr>
            <a:normAutofit/>
          </a:bodyPr>
          <a:lstStyle/>
          <a:p>
            <a:r>
              <a:rPr lang="en-IN" sz="3200" dirty="0" smtClean="0">
                <a:solidFill>
                  <a:schemeClr val="accent2">
                    <a:lumMod val="50000"/>
                  </a:schemeClr>
                </a:solidFill>
                <a:latin typeface="Times New Roman" panose="02020603050405020304" pitchFamily="18" charset="0"/>
                <a:cs typeface="Times New Roman" panose="02020603050405020304" pitchFamily="18" charset="0"/>
              </a:rPr>
              <a:t>Box type Solar Cooker</a:t>
            </a:r>
            <a:endParaRPr lang="en-IN" sz="3200" dirty="0">
              <a:solidFill>
                <a:schemeClr val="accent2">
                  <a:lumMod val="50000"/>
                </a:schemeClr>
              </a:solidFill>
              <a:latin typeface="Times New Roman" panose="02020603050405020304" pitchFamily="18" charset="0"/>
              <a:cs typeface="Times New Roman" panose="02020603050405020304" pitchFamily="18" charset="0"/>
            </a:endParaRPr>
          </a:p>
        </p:txBody>
      </p:sp>
      <p:pic>
        <p:nvPicPr>
          <p:cNvPr id="4" name="Picture 3" descr="C:\Users\Mayur\Desktop\solar-box-cooker-949202.jpg"/>
          <p:cNvPicPr/>
          <p:nvPr/>
        </p:nvPicPr>
        <p:blipFill>
          <a:blip r:embed="rId2">
            <a:extLst>
              <a:ext uri="{28A0092B-C50C-407E-A947-70E740481C1C}">
                <a14:useLocalDpi xmlns:a14="http://schemas.microsoft.com/office/drawing/2010/main" val="0"/>
              </a:ext>
            </a:extLst>
          </a:blip>
          <a:srcRect/>
          <a:stretch>
            <a:fillRect/>
          </a:stretch>
        </p:blipFill>
        <p:spPr bwMode="auto">
          <a:xfrm>
            <a:off x="1057139" y="1418417"/>
            <a:ext cx="4107289" cy="4312682"/>
          </a:xfrm>
          <a:prstGeom prst="rect">
            <a:avLst/>
          </a:prstGeom>
          <a:noFill/>
          <a:ln>
            <a:noFill/>
          </a:ln>
        </p:spPr>
      </p:pic>
      <p:pic>
        <p:nvPicPr>
          <p:cNvPr id="2050" name="Picture 2" descr="http://www.onlinetest.radicesolutions.com/Solved_Problems/Physics/Source%20of%20Energy/Images/Qn_26_Source_1.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293218" y="991673"/>
            <a:ext cx="6349284" cy="4739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88984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9427"/>
          </a:xfrm>
        </p:spPr>
        <p:txBody>
          <a:bodyPr>
            <a:normAutofit/>
          </a:bodyPr>
          <a:lstStyle/>
          <a:p>
            <a:r>
              <a:rPr lang="en-US" sz="3200" dirty="0" smtClean="0">
                <a:solidFill>
                  <a:schemeClr val="accent2">
                    <a:lumMod val="50000"/>
                  </a:schemeClr>
                </a:solidFill>
                <a:latin typeface="Times New Roman" panose="02020603050405020304" pitchFamily="18" charset="0"/>
                <a:cs typeface="Times New Roman" panose="02020603050405020304" pitchFamily="18" charset="0"/>
              </a:rPr>
              <a:t>Parabolic concentrating solar cooker</a:t>
            </a:r>
            <a:endParaRPr lang="en-IN" sz="32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04552"/>
            <a:ext cx="10515600" cy="5172411"/>
          </a:xfrm>
        </p:spPr>
        <p:txBody>
          <a:bodyPr>
            <a:normAutofit/>
          </a:bodyPr>
          <a:lstStyle/>
          <a:p>
            <a:pPr algn="just"/>
            <a:r>
              <a:rPr lang="en-US" sz="2600" dirty="0" smtClean="0">
                <a:latin typeface="Times New Roman" panose="02020603050405020304" pitchFamily="18" charset="0"/>
                <a:cs typeface="Times New Roman" panose="02020603050405020304" pitchFamily="18" charset="0"/>
              </a:rPr>
              <a:t>A </a:t>
            </a:r>
            <a:r>
              <a:rPr lang="en-US" sz="2600" dirty="0">
                <a:latin typeface="Times New Roman" panose="02020603050405020304" pitchFamily="18" charset="0"/>
                <a:cs typeface="Times New Roman" panose="02020603050405020304" pitchFamily="18" charset="0"/>
              </a:rPr>
              <a:t>parabolic solar concentrator comprises of sturdy Fiber Reinforced Plastic (FRP) </a:t>
            </a:r>
            <a:r>
              <a:rPr lang="en-US" sz="2600">
                <a:latin typeface="Times New Roman" panose="02020603050405020304" pitchFamily="18" charset="0"/>
                <a:cs typeface="Times New Roman" panose="02020603050405020304" pitchFamily="18" charset="0"/>
              </a:rPr>
              <a:t>shell </a:t>
            </a:r>
            <a:r>
              <a:rPr lang="en-US" sz="2600" smtClean="0">
                <a:latin typeface="Times New Roman" panose="02020603050405020304" pitchFamily="18" charset="0"/>
                <a:cs typeface="Times New Roman" panose="02020603050405020304" pitchFamily="18" charset="0"/>
              </a:rPr>
              <a:t>lined with </a:t>
            </a:r>
            <a:r>
              <a:rPr lang="en-US" sz="2600" dirty="0">
                <a:latin typeface="Times New Roman" panose="02020603050405020304" pitchFamily="18" charset="0"/>
                <a:cs typeface="Times New Roman" panose="02020603050405020304" pitchFamily="18" charset="0"/>
              </a:rPr>
              <a:t>Stainless Steel (SS) reflector foil or </a:t>
            </a:r>
            <a:r>
              <a:rPr lang="en-US" sz="2600" dirty="0" err="1">
                <a:latin typeface="Times New Roman" panose="02020603050405020304" pitchFamily="18" charset="0"/>
                <a:cs typeface="Times New Roman" panose="02020603050405020304" pitchFamily="18" charset="0"/>
              </a:rPr>
              <a:t>aluminised</a:t>
            </a:r>
            <a:r>
              <a:rPr lang="en-US" sz="2600" dirty="0">
                <a:latin typeface="Times New Roman" panose="02020603050405020304" pitchFamily="18" charset="0"/>
                <a:cs typeface="Times New Roman" panose="02020603050405020304" pitchFamily="18" charset="0"/>
              </a:rPr>
              <a:t> polyester film</a:t>
            </a:r>
            <a:r>
              <a:rPr lang="en-US" sz="2600" dirty="0" smtClean="0">
                <a:latin typeface="Times New Roman" panose="02020603050405020304" pitchFamily="18" charset="0"/>
                <a:cs typeface="Times New Roman" panose="02020603050405020304" pitchFamily="18" charset="0"/>
              </a:rPr>
              <a:t>.</a:t>
            </a:r>
          </a:p>
          <a:p>
            <a:pPr algn="just"/>
            <a:r>
              <a:rPr lang="en-US" sz="2600" dirty="0" smtClean="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It can accommodate a cooking vessel at its focal point. This cooker is designed to direct the solar heat to a secondary reflector inside the kitchen, which focuses the heat to the bottom of a cooking pot</a:t>
            </a:r>
            <a:r>
              <a:rPr lang="en-US" sz="2600" dirty="0" smtClean="0">
                <a:latin typeface="Times New Roman" panose="02020603050405020304" pitchFamily="18" charset="0"/>
                <a:cs typeface="Times New Roman" panose="02020603050405020304" pitchFamily="18" charset="0"/>
              </a:rPr>
              <a:t>.</a:t>
            </a:r>
          </a:p>
          <a:p>
            <a:pPr algn="just"/>
            <a:r>
              <a:rPr lang="en-US" sz="2600" dirty="0" smtClean="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It is also possible to actually fry, bake and roast food. This system generates 500 kg of steam, which is enough to cook two meals for 500 people (see Figure ). This cooker costs upward of Rs.50, 000. </a:t>
            </a:r>
            <a:endParaRPr lang="en-US" sz="2600" dirty="0" smtClean="0">
              <a:latin typeface="Times New Roman" panose="02020603050405020304" pitchFamily="18" charset="0"/>
              <a:cs typeface="Times New Roman" panose="02020603050405020304" pitchFamily="18" charset="0"/>
            </a:endParaRPr>
          </a:p>
          <a:p>
            <a:pPr algn="just"/>
            <a:r>
              <a:rPr lang="en-US" sz="2600" b="1" dirty="0" smtClean="0">
                <a:latin typeface="Times New Roman" panose="02020603050405020304" pitchFamily="18" charset="0"/>
                <a:cs typeface="Times New Roman" panose="02020603050405020304" pitchFamily="18" charset="0"/>
              </a:rPr>
              <a:t>Positioning of solar panels or collectors</a:t>
            </a:r>
            <a:r>
              <a:rPr lang="en-US" sz="2600" dirty="0" smtClean="0">
                <a:latin typeface="Times New Roman" panose="02020603050405020304" pitchFamily="18" charset="0"/>
                <a:cs typeface="Times New Roman" panose="02020603050405020304" pitchFamily="18" charset="0"/>
              </a:rPr>
              <a:t> can greatly influence the system output, efficiency and payback.</a:t>
            </a:r>
          </a:p>
          <a:p>
            <a:pPr algn="just"/>
            <a:endParaRPr lang="en-IN" sz="2600" dirty="0">
              <a:latin typeface="Times New Roman" panose="02020603050405020304" pitchFamily="18" charset="0"/>
              <a:cs typeface="Times New Roman" panose="02020603050405020304" pitchFamily="18" charset="0"/>
            </a:endParaRPr>
          </a:p>
          <a:p>
            <a:pPr algn="just"/>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22299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9427"/>
          </a:xfrm>
        </p:spPr>
        <p:txBody>
          <a:bodyPr>
            <a:normAutofit/>
          </a:bodyPr>
          <a:lstStyle/>
          <a:p>
            <a:endParaRPr lang="en-IN" sz="32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04552"/>
            <a:ext cx="10515600" cy="5172411"/>
          </a:xfrm>
        </p:spPr>
        <p:txBody>
          <a:bodyPr>
            <a:normAutofit/>
          </a:bodyPr>
          <a:lstStyle/>
          <a:p>
            <a:pPr algn="just"/>
            <a:r>
              <a:rPr lang="en-US" sz="2600" dirty="0" smtClean="0">
                <a:latin typeface="Times New Roman" panose="02020603050405020304" pitchFamily="18" charset="0"/>
                <a:cs typeface="Times New Roman" panose="02020603050405020304" pitchFamily="18" charset="0"/>
              </a:rPr>
              <a:t>Tilting </a:t>
            </a:r>
            <a:r>
              <a:rPr lang="en-US" sz="2600" dirty="0">
                <a:latin typeface="Times New Roman" panose="02020603050405020304" pitchFamily="18" charset="0"/>
                <a:cs typeface="Times New Roman" panose="02020603050405020304" pitchFamily="18" charset="0"/>
              </a:rPr>
              <a:t>mechanisms provided to the collectors need to be adjusted according to seasons (summer and winter) to </a:t>
            </a:r>
            <a:r>
              <a:rPr lang="en-US" sz="2600" dirty="0" smtClean="0">
                <a:latin typeface="Times New Roman" panose="02020603050405020304" pitchFamily="18" charset="0"/>
                <a:cs typeface="Times New Roman" panose="02020603050405020304" pitchFamily="18" charset="0"/>
              </a:rPr>
              <a:t>maximize </a:t>
            </a:r>
            <a:r>
              <a:rPr lang="en-US" sz="2600" dirty="0">
                <a:latin typeface="Times New Roman" panose="02020603050405020304" pitchFamily="18" charset="0"/>
                <a:cs typeface="Times New Roman" panose="02020603050405020304" pitchFamily="18" charset="0"/>
              </a:rPr>
              <a:t>the collector efficiency. </a:t>
            </a:r>
            <a:endParaRPr lang="en-US" sz="2600" dirty="0" smtClean="0">
              <a:latin typeface="Times New Roman" panose="02020603050405020304" pitchFamily="18" charset="0"/>
              <a:cs typeface="Times New Roman" panose="02020603050405020304" pitchFamily="18" charset="0"/>
            </a:endParaRPr>
          </a:p>
          <a:p>
            <a:pPr algn="just"/>
            <a:r>
              <a:rPr lang="en-US" sz="2600" dirty="0" smtClean="0">
                <a:latin typeface="Times New Roman" panose="02020603050405020304" pitchFamily="18" charset="0"/>
                <a:cs typeface="Times New Roman" panose="02020603050405020304" pitchFamily="18" charset="0"/>
              </a:rPr>
              <a:t>The </a:t>
            </a:r>
            <a:r>
              <a:rPr lang="en-US" sz="2600" dirty="0">
                <a:latin typeface="Times New Roman" panose="02020603050405020304" pitchFamily="18" charset="0"/>
                <a:cs typeface="Times New Roman" panose="02020603050405020304" pitchFamily="18" charset="0"/>
              </a:rPr>
              <a:t>period four to five hours in late morning and early afternoon (between 9 am to 3pm) is commonly called the "Solar Window". </a:t>
            </a:r>
            <a:endParaRPr lang="en-US" sz="2600" dirty="0" smtClean="0">
              <a:latin typeface="Times New Roman" panose="02020603050405020304" pitchFamily="18" charset="0"/>
              <a:cs typeface="Times New Roman" panose="02020603050405020304" pitchFamily="18" charset="0"/>
            </a:endParaRPr>
          </a:p>
          <a:p>
            <a:pPr algn="just"/>
            <a:r>
              <a:rPr lang="en-US" sz="2600" dirty="0">
                <a:latin typeface="Times New Roman" panose="02020603050405020304" pitchFamily="18" charset="0"/>
                <a:cs typeface="Times New Roman" panose="02020603050405020304" pitchFamily="18" charset="0"/>
              </a:rPr>
              <a:t>During this time, 80% of the total collectable energy for the day falls on a solar collector. </a:t>
            </a:r>
            <a:endParaRPr lang="en-US" sz="2600" dirty="0" smtClean="0">
              <a:latin typeface="Times New Roman" panose="02020603050405020304" pitchFamily="18" charset="0"/>
              <a:cs typeface="Times New Roman" panose="02020603050405020304" pitchFamily="18" charset="0"/>
            </a:endParaRPr>
          </a:p>
          <a:p>
            <a:pPr algn="just"/>
            <a:r>
              <a:rPr lang="en-US" sz="2600" dirty="0" smtClean="0">
                <a:latin typeface="Times New Roman" panose="02020603050405020304" pitchFamily="18" charset="0"/>
                <a:cs typeface="Times New Roman" panose="02020603050405020304" pitchFamily="18" charset="0"/>
              </a:rPr>
              <a:t>Therefore</a:t>
            </a:r>
            <a:r>
              <a:rPr lang="en-US" sz="2600" dirty="0">
                <a:latin typeface="Times New Roman" panose="02020603050405020304" pitchFamily="18" charset="0"/>
                <a:cs typeface="Times New Roman" panose="02020603050405020304" pitchFamily="18" charset="0"/>
              </a:rPr>
              <a:t>, the collector should be free from shade during this solar window throughout the year - Shading, may arise from buildings or trees to the south of the location.</a:t>
            </a:r>
            <a:endParaRPr lang="en-IN" sz="2600" dirty="0">
              <a:latin typeface="Times New Roman" panose="02020603050405020304" pitchFamily="18" charset="0"/>
              <a:cs typeface="Times New Roman" panose="02020603050405020304" pitchFamily="18" charset="0"/>
            </a:endParaRPr>
          </a:p>
          <a:p>
            <a:pPr algn="just"/>
            <a:endParaRPr lang="en-IN" sz="2600" dirty="0">
              <a:latin typeface="Times New Roman" panose="02020603050405020304" pitchFamily="18" charset="0"/>
              <a:cs typeface="Times New Roman" panose="02020603050405020304" pitchFamily="18" charset="0"/>
            </a:endParaRPr>
          </a:p>
          <a:p>
            <a:pPr algn="just"/>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12358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9427"/>
          </a:xfrm>
        </p:spPr>
        <p:txBody>
          <a:bodyPr>
            <a:normAutofit/>
          </a:bodyPr>
          <a:lstStyle/>
          <a:p>
            <a:r>
              <a:rPr lang="en-US" sz="3200" dirty="0" smtClean="0">
                <a:solidFill>
                  <a:schemeClr val="accent2">
                    <a:lumMod val="50000"/>
                  </a:schemeClr>
                </a:solidFill>
                <a:latin typeface="Times New Roman" panose="02020603050405020304" pitchFamily="18" charset="0"/>
                <a:cs typeface="Times New Roman" panose="02020603050405020304" pitchFamily="18" charset="0"/>
              </a:rPr>
              <a:t>Solar Electricity Generation </a:t>
            </a:r>
            <a:r>
              <a:rPr lang="en-US" sz="3200" i="1" dirty="0" smtClean="0">
                <a:solidFill>
                  <a:schemeClr val="accent2">
                    <a:lumMod val="50000"/>
                  </a:schemeClr>
                </a:solidFill>
                <a:latin typeface="Times New Roman" panose="02020603050405020304" pitchFamily="18" charset="0"/>
                <a:cs typeface="Times New Roman" panose="02020603050405020304" pitchFamily="18" charset="0"/>
              </a:rPr>
              <a:t>Solar Photovoltaic (PV)</a:t>
            </a:r>
            <a:endParaRPr lang="en-IN" sz="32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04552"/>
            <a:ext cx="10515600" cy="5172411"/>
          </a:xfrm>
        </p:spPr>
        <p:txBody>
          <a:bodyPr>
            <a:normAutofit lnSpcReduction="10000"/>
          </a:bodyPr>
          <a:lstStyle/>
          <a:p>
            <a:pPr algn="just"/>
            <a:r>
              <a:rPr lang="en-US" sz="2600" dirty="0" smtClean="0">
                <a:latin typeface="Times New Roman" panose="02020603050405020304" pitchFamily="18" charset="0"/>
                <a:cs typeface="Times New Roman" panose="02020603050405020304" pitchFamily="18" charset="0"/>
              </a:rPr>
              <a:t>Photovoltaic </a:t>
            </a:r>
            <a:r>
              <a:rPr lang="en-US" sz="2600" dirty="0">
                <a:latin typeface="Times New Roman" panose="02020603050405020304" pitchFamily="18" charset="0"/>
                <a:cs typeface="Times New Roman" panose="02020603050405020304" pitchFamily="18" charset="0"/>
              </a:rPr>
              <a:t>is the technical term for </a:t>
            </a:r>
            <a:r>
              <a:rPr lang="en-US" sz="2600" i="1" dirty="0">
                <a:latin typeface="Times New Roman" panose="02020603050405020304" pitchFamily="18" charset="0"/>
                <a:cs typeface="Times New Roman" panose="02020603050405020304" pitchFamily="18" charset="0"/>
              </a:rPr>
              <a:t>solar electric</a:t>
            </a:r>
            <a:r>
              <a:rPr lang="en-US" sz="2600" dirty="0">
                <a:latin typeface="Times New Roman" panose="02020603050405020304" pitchFamily="18" charset="0"/>
                <a:cs typeface="Times New Roman" panose="02020603050405020304" pitchFamily="18" charset="0"/>
              </a:rPr>
              <a:t>. Photo means "light" and voltaic means "electric".  </a:t>
            </a:r>
            <a:endParaRPr lang="en-US" sz="2600" dirty="0" smtClean="0">
              <a:latin typeface="Times New Roman" panose="02020603050405020304" pitchFamily="18" charset="0"/>
              <a:cs typeface="Times New Roman" panose="02020603050405020304" pitchFamily="18" charset="0"/>
            </a:endParaRPr>
          </a:p>
          <a:p>
            <a:pPr algn="just"/>
            <a:r>
              <a:rPr lang="en-US" sz="2600" dirty="0" smtClean="0">
                <a:latin typeface="Times New Roman" panose="02020603050405020304" pitchFamily="18" charset="0"/>
                <a:cs typeface="Times New Roman" panose="02020603050405020304" pitchFamily="18" charset="0"/>
              </a:rPr>
              <a:t>PV </a:t>
            </a:r>
            <a:r>
              <a:rPr lang="en-US" sz="2600" dirty="0">
                <a:latin typeface="Times New Roman" panose="02020603050405020304" pitchFamily="18" charset="0"/>
                <a:cs typeface="Times New Roman" panose="02020603050405020304" pitchFamily="18" charset="0"/>
              </a:rPr>
              <a:t>cells are usually made of silicon, an element that naturally releases electrons when exposed to light. </a:t>
            </a:r>
            <a:endParaRPr lang="en-US" sz="2600" dirty="0" smtClean="0">
              <a:latin typeface="Times New Roman" panose="02020603050405020304" pitchFamily="18" charset="0"/>
              <a:cs typeface="Times New Roman" panose="02020603050405020304" pitchFamily="18" charset="0"/>
            </a:endParaRPr>
          </a:p>
          <a:p>
            <a:pPr algn="just"/>
            <a:r>
              <a:rPr lang="en-US" sz="2600" dirty="0" smtClean="0">
                <a:latin typeface="Times New Roman" panose="02020603050405020304" pitchFamily="18" charset="0"/>
                <a:cs typeface="Times New Roman" panose="02020603050405020304" pitchFamily="18" charset="0"/>
              </a:rPr>
              <a:t>Amount </a:t>
            </a:r>
            <a:r>
              <a:rPr lang="en-US" sz="2600" dirty="0">
                <a:latin typeface="Times New Roman" panose="02020603050405020304" pitchFamily="18" charset="0"/>
                <a:cs typeface="Times New Roman" panose="02020603050405020304" pitchFamily="18" charset="0"/>
              </a:rPr>
              <a:t>of electrons released from silicon cells depend upon intensity of light incident on it. </a:t>
            </a:r>
            <a:endParaRPr lang="en-US" sz="2600" dirty="0" smtClean="0">
              <a:latin typeface="Times New Roman" panose="02020603050405020304" pitchFamily="18" charset="0"/>
              <a:cs typeface="Times New Roman" panose="02020603050405020304" pitchFamily="18" charset="0"/>
            </a:endParaRPr>
          </a:p>
          <a:p>
            <a:pPr algn="just"/>
            <a:r>
              <a:rPr lang="en-US" sz="2600" dirty="0" smtClean="0">
                <a:latin typeface="Times New Roman" panose="02020603050405020304" pitchFamily="18" charset="0"/>
                <a:cs typeface="Times New Roman" panose="02020603050405020304" pitchFamily="18" charset="0"/>
              </a:rPr>
              <a:t>The </a:t>
            </a:r>
            <a:r>
              <a:rPr lang="en-US" sz="2600" dirty="0">
                <a:latin typeface="Times New Roman" panose="02020603050405020304" pitchFamily="18" charset="0"/>
                <a:cs typeface="Times New Roman" panose="02020603050405020304" pitchFamily="18" charset="0"/>
              </a:rPr>
              <a:t>silicon cell is covered with a grid of metal that directs the electrons to flow in a path to create an electric current. </a:t>
            </a:r>
            <a:endParaRPr lang="en-US" sz="2600" dirty="0" smtClean="0">
              <a:latin typeface="Times New Roman" panose="02020603050405020304" pitchFamily="18" charset="0"/>
              <a:cs typeface="Times New Roman" panose="02020603050405020304" pitchFamily="18" charset="0"/>
            </a:endParaRPr>
          </a:p>
          <a:p>
            <a:pPr algn="just"/>
            <a:r>
              <a:rPr lang="en-US" sz="2600" dirty="0" smtClean="0">
                <a:latin typeface="Times New Roman" panose="02020603050405020304" pitchFamily="18" charset="0"/>
                <a:cs typeface="Times New Roman" panose="02020603050405020304" pitchFamily="18" charset="0"/>
              </a:rPr>
              <a:t>This </a:t>
            </a:r>
            <a:r>
              <a:rPr lang="en-US" sz="2600" dirty="0">
                <a:latin typeface="Times New Roman" panose="02020603050405020304" pitchFamily="18" charset="0"/>
                <a:cs typeface="Times New Roman" panose="02020603050405020304" pitchFamily="18" charset="0"/>
              </a:rPr>
              <a:t>current is guided into a wire that is connected to a battery or DC appliance. </a:t>
            </a:r>
            <a:endParaRPr lang="en-US" sz="2600" dirty="0" smtClean="0">
              <a:latin typeface="Times New Roman" panose="02020603050405020304" pitchFamily="18" charset="0"/>
              <a:cs typeface="Times New Roman" panose="02020603050405020304" pitchFamily="18" charset="0"/>
            </a:endParaRPr>
          </a:p>
          <a:p>
            <a:pPr algn="just"/>
            <a:r>
              <a:rPr lang="en-US" sz="2600" dirty="0" smtClean="0">
                <a:latin typeface="Times New Roman" panose="02020603050405020304" pitchFamily="18" charset="0"/>
                <a:cs typeface="Times New Roman" panose="02020603050405020304" pitchFamily="18" charset="0"/>
              </a:rPr>
              <a:t>Typically</a:t>
            </a:r>
            <a:r>
              <a:rPr lang="en-US" sz="2600" dirty="0">
                <a:latin typeface="Times New Roman" panose="02020603050405020304" pitchFamily="18" charset="0"/>
                <a:cs typeface="Times New Roman" panose="02020603050405020304" pitchFamily="18" charset="0"/>
              </a:rPr>
              <a:t>, one cell produces about 1.5 watts of power. Individual cells are connected together to form a</a:t>
            </a:r>
            <a:r>
              <a:rPr lang="en-US" sz="2600" b="1" dirty="0">
                <a:latin typeface="Times New Roman" panose="02020603050405020304" pitchFamily="18" charset="0"/>
                <a:cs typeface="Times New Roman" panose="02020603050405020304" pitchFamily="18" charset="0"/>
              </a:rPr>
              <a:t> solar</a:t>
            </a:r>
            <a:r>
              <a:rPr lang="en-US" sz="2600" dirty="0">
                <a:latin typeface="Times New Roman" panose="02020603050405020304" pitchFamily="18" charset="0"/>
                <a:cs typeface="Times New Roman" panose="02020603050405020304" pitchFamily="18" charset="0"/>
              </a:rPr>
              <a:t> </a:t>
            </a:r>
            <a:r>
              <a:rPr lang="en-US" sz="2600" i="1" dirty="0">
                <a:latin typeface="Times New Roman" panose="02020603050405020304" pitchFamily="18" charset="0"/>
                <a:cs typeface="Times New Roman" panose="02020603050405020304" pitchFamily="18" charset="0"/>
              </a:rPr>
              <a:t>panel</a:t>
            </a:r>
            <a:r>
              <a:rPr lang="en-US" sz="2600" dirty="0">
                <a:latin typeface="Times New Roman" panose="02020603050405020304" pitchFamily="18" charset="0"/>
                <a:cs typeface="Times New Roman" panose="02020603050405020304" pitchFamily="18" charset="0"/>
              </a:rPr>
              <a:t> or </a:t>
            </a:r>
            <a:r>
              <a:rPr lang="en-US" sz="2600" i="1" dirty="0">
                <a:latin typeface="Times New Roman" panose="02020603050405020304" pitchFamily="18" charset="0"/>
                <a:cs typeface="Times New Roman" panose="02020603050405020304" pitchFamily="18" charset="0"/>
              </a:rPr>
              <a:t>module</a:t>
            </a:r>
            <a:r>
              <a:rPr lang="en-US" sz="2600" dirty="0">
                <a:latin typeface="Times New Roman" panose="02020603050405020304" pitchFamily="18" charset="0"/>
                <a:cs typeface="Times New Roman" panose="02020603050405020304" pitchFamily="18" charset="0"/>
              </a:rPr>
              <a:t>, capable of producing 3 to 110 Watts power.</a:t>
            </a:r>
            <a:endParaRPr lang="en-IN" sz="2600" dirty="0">
              <a:latin typeface="Times New Roman" panose="02020603050405020304" pitchFamily="18" charset="0"/>
              <a:cs typeface="Times New Roman" panose="02020603050405020304" pitchFamily="18" charset="0"/>
            </a:endParaRPr>
          </a:p>
          <a:p>
            <a:pPr algn="just"/>
            <a:endParaRPr lang="en-IN" sz="2600" dirty="0">
              <a:latin typeface="Times New Roman" panose="02020603050405020304" pitchFamily="18" charset="0"/>
              <a:cs typeface="Times New Roman" panose="02020603050405020304" pitchFamily="18" charset="0"/>
            </a:endParaRPr>
          </a:p>
          <a:p>
            <a:pPr algn="just"/>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59909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3669"/>
          </a:xfrm>
        </p:spPr>
        <p:txBody>
          <a:bodyPr>
            <a:normAutofit/>
          </a:bodyPr>
          <a:lstStyle/>
          <a:p>
            <a:r>
              <a:rPr lang="en-US" sz="3200" dirty="0">
                <a:solidFill>
                  <a:schemeClr val="accent2">
                    <a:lumMod val="50000"/>
                  </a:schemeClr>
                </a:solidFill>
                <a:latin typeface="Times New Roman" panose="02020603050405020304" pitchFamily="18" charset="0"/>
                <a:cs typeface="Times New Roman" panose="02020603050405020304" pitchFamily="18" charset="0"/>
              </a:rPr>
              <a:t>Concept of Renewable Energy </a:t>
            </a:r>
            <a:endParaRPr lang="en-IN" sz="32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07583"/>
            <a:ext cx="10515600" cy="5069380"/>
          </a:xfrm>
        </p:spPr>
        <p:txBody>
          <a:bodyPr/>
          <a:lstStyle/>
          <a:p>
            <a:pPr algn="just"/>
            <a:r>
              <a:rPr lang="en-US" b="1" dirty="0">
                <a:latin typeface="Times New Roman" panose="02020603050405020304" pitchFamily="18" charset="0"/>
                <a:cs typeface="Times New Roman" panose="02020603050405020304" pitchFamily="18" charset="0"/>
              </a:rPr>
              <a:t>Renewable</a:t>
            </a:r>
            <a:r>
              <a:rPr lang="en-US" dirty="0">
                <a:latin typeface="Times New Roman" panose="02020603050405020304" pitchFamily="18" charset="0"/>
                <a:cs typeface="Times New Roman" panose="02020603050405020304" pitchFamily="18" charset="0"/>
              </a:rPr>
              <a:t> energy sources also called non-conventional energy are sources that are continuously replenished by natural processes. For example, solar energy, wind energy, bio-energy bio-fuels grown sustain ably), hydropower etc., are some of the examples of renewable energy sources</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renewable energy system converts the energy found in sunlight, wind, falling-water, sea waves, geothermal heat, or biomass into a form, we can use such as heat or electricity.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Most </a:t>
            </a:r>
            <a:r>
              <a:rPr lang="en-US" dirty="0">
                <a:latin typeface="Times New Roman" panose="02020603050405020304" pitchFamily="18" charset="0"/>
                <a:cs typeface="Times New Roman" panose="02020603050405020304" pitchFamily="18" charset="0"/>
              </a:rPr>
              <a:t>of the renewable energy comes either directly or indirectly from sun and wind and can never be exhausted, and therefore they are called renewable.</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6767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43213"/>
          </a:xfrm>
        </p:spPr>
        <p:txBody>
          <a:bodyPr>
            <a:noAutofit/>
          </a:bodyPr>
          <a:lstStyle/>
          <a:p>
            <a:r>
              <a:rPr lang="en-IN" sz="3200" dirty="0" smtClean="0">
                <a:solidFill>
                  <a:schemeClr val="accent2">
                    <a:lumMod val="50000"/>
                  </a:schemeClr>
                </a:solidFill>
                <a:latin typeface="Times New Roman" panose="02020603050405020304" pitchFamily="18" charset="0"/>
                <a:cs typeface="Times New Roman" panose="02020603050405020304" pitchFamily="18" charset="0"/>
              </a:rPr>
              <a:t>Solar Photovoltaic cell</a:t>
            </a:r>
            <a:endParaRPr lang="en-IN" sz="3200" dirty="0">
              <a:solidFill>
                <a:schemeClr val="accent2">
                  <a:lumMod val="50000"/>
                </a:schemeClr>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228722" y="1577645"/>
            <a:ext cx="3188732" cy="4057767"/>
          </a:xfrm>
          <a:prstGeom prst="rect">
            <a:avLst/>
          </a:prstGeom>
          <a:noFill/>
          <a:ln>
            <a:noFill/>
          </a:ln>
        </p:spPr>
      </p:pic>
      <p:pic>
        <p:nvPicPr>
          <p:cNvPr id="3080" name="Picture 8" descr="http://www.artinaid.com/wp-content/uploads/2013/02/Idea-General-de-Arreglo-Fotovolt%C3%83%C2%A1ico.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665229" y="1027906"/>
            <a:ext cx="4792416" cy="4888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96855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46244"/>
          </a:xfrm>
        </p:spPr>
        <p:txBody>
          <a:bodyPr>
            <a:normAutofit fontScale="90000"/>
          </a:bodyPr>
          <a:lstStyle/>
          <a:p>
            <a:endParaRPr lang="en-IN" dirty="0"/>
          </a:p>
        </p:txBody>
      </p:sp>
      <p:sp>
        <p:nvSpPr>
          <p:cNvPr id="3" name="Content Placeholder 2"/>
          <p:cNvSpPr>
            <a:spLocks noGrp="1"/>
          </p:cNvSpPr>
          <p:nvPr>
            <p:ph idx="1"/>
          </p:nvPr>
        </p:nvSpPr>
        <p:spPr>
          <a:xfrm>
            <a:off x="838200" y="978794"/>
            <a:ext cx="10515600" cy="5198169"/>
          </a:xfrm>
        </p:spPr>
        <p:txBody>
          <a:bodyPr>
            <a:normAutofit/>
          </a:bodyPr>
          <a:lstStyle/>
          <a:p>
            <a:pPr algn="just"/>
            <a:r>
              <a:rPr lang="en-US" sz="2600" dirty="0">
                <a:latin typeface="Times New Roman" panose="02020603050405020304" pitchFamily="18" charset="0"/>
                <a:cs typeface="Times New Roman" panose="02020603050405020304" pitchFamily="18" charset="0"/>
              </a:rPr>
              <a:t>Panels can be connected together in series and parallel to make a solar </a:t>
            </a:r>
            <a:r>
              <a:rPr lang="en-US" sz="2600" i="1" dirty="0">
                <a:latin typeface="Times New Roman" panose="02020603050405020304" pitchFamily="18" charset="0"/>
                <a:cs typeface="Times New Roman" panose="02020603050405020304" pitchFamily="18" charset="0"/>
              </a:rPr>
              <a:t> </a:t>
            </a:r>
            <a:r>
              <a:rPr lang="en-US" sz="2600" i="1" dirty="0" smtClean="0">
                <a:latin typeface="Times New Roman" panose="02020603050405020304" pitchFamily="18" charset="0"/>
                <a:cs typeface="Times New Roman" panose="02020603050405020304" pitchFamily="18" charset="0"/>
              </a:rPr>
              <a:t>array</a:t>
            </a:r>
            <a:r>
              <a:rPr lang="en-US" sz="2600" dirty="0" smtClean="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which can produce any amount of Wattage as space will allow.  </a:t>
            </a:r>
            <a:endParaRPr lang="en-US" sz="2600" dirty="0" smtClean="0">
              <a:latin typeface="Times New Roman" panose="02020603050405020304" pitchFamily="18" charset="0"/>
              <a:cs typeface="Times New Roman" panose="02020603050405020304" pitchFamily="18" charset="0"/>
            </a:endParaRPr>
          </a:p>
          <a:p>
            <a:pPr algn="just"/>
            <a:r>
              <a:rPr lang="en-US" sz="2600" dirty="0" smtClean="0">
                <a:latin typeface="Times New Roman" panose="02020603050405020304" pitchFamily="18" charset="0"/>
                <a:cs typeface="Times New Roman" panose="02020603050405020304" pitchFamily="18" charset="0"/>
              </a:rPr>
              <a:t>Modules </a:t>
            </a:r>
            <a:r>
              <a:rPr lang="en-US" sz="2600" dirty="0">
                <a:latin typeface="Times New Roman" panose="02020603050405020304" pitchFamily="18" charset="0"/>
                <a:cs typeface="Times New Roman" panose="02020603050405020304" pitchFamily="18" charset="0"/>
              </a:rPr>
              <a:t>are usually designed to supply electricity at 12 Volts.  PV modules are rated by their peak Watt output at solar noon on a clear day.  </a:t>
            </a:r>
            <a:endParaRPr lang="en-IN" sz="2600" dirty="0">
              <a:latin typeface="Times New Roman" panose="02020603050405020304" pitchFamily="18" charset="0"/>
              <a:cs typeface="Times New Roman" panose="02020603050405020304" pitchFamily="18" charset="0"/>
            </a:endParaRPr>
          </a:p>
          <a:p>
            <a:pPr algn="just"/>
            <a:r>
              <a:rPr lang="en-US" sz="2600" dirty="0">
                <a:latin typeface="Times New Roman" panose="02020603050405020304" pitchFamily="18" charset="0"/>
                <a:cs typeface="Times New Roman" panose="02020603050405020304" pitchFamily="18" charset="0"/>
              </a:rPr>
              <a:t>Some applications for PV systems are lighting for commercial buildings, outdoor (street) </a:t>
            </a:r>
            <a:r>
              <a:rPr lang="en-US" sz="2600" dirty="0" smtClean="0">
                <a:latin typeface="Times New Roman" panose="02020603050405020304" pitchFamily="18" charset="0"/>
                <a:cs typeface="Times New Roman" panose="02020603050405020304" pitchFamily="18" charset="0"/>
              </a:rPr>
              <a:t>lighting, </a:t>
            </a:r>
            <a:r>
              <a:rPr lang="en-US" sz="2600" dirty="0">
                <a:latin typeface="Times New Roman" panose="02020603050405020304" pitchFamily="18" charset="0"/>
                <a:cs typeface="Times New Roman" panose="02020603050405020304" pitchFamily="18" charset="0"/>
              </a:rPr>
              <a:t>rural and village lighting etc. </a:t>
            </a:r>
            <a:endParaRPr lang="en-US" sz="2600" dirty="0" smtClean="0">
              <a:latin typeface="Times New Roman" panose="02020603050405020304" pitchFamily="18" charset="0"/>
              <a:cs typeface="Times New Roman" panose="02020603050405020304" pitchFamily="18" charset="0"/>
            </a:endParaRPr>
          </a:p>
          <a:p>
            <a:pPr algn="just"/>
            <a:r>
              <a:rPr lang="en-US" sz="2600" dirty="0" smtClean="0">
                <a:latin typeface="Times New Roman" panose="02020603050405020304" pitchFamily="18" charset="0"/>
                <a:cs typeface="Times New Roman" panose="02020603050405020304" pitchFamily="18" charset="0"/>
              </a:rPr>
              <a:t>Solar </a:t>
            </a:r>
            <a:r>
              <a:rPr lang="en-US" sz="2600" dirty="0">
                <a:latin typeface="Times New Roman" panose="02020603050405020304" pitchFamily="18" charset="0"/>
                <a:cs typeface="Times New Roman" panose="02020603050405020304" pitchFamily="18" charset="0"/>
              </a:rPr>
              <a:t>electric power systems can offer independence from the utility grid and offer protection during extended power failures</a:t>
            </a:r>
            <a:r>
              <a:rPr lang="en-US" sz="2600" dirty="0" smtClean="0">
                <a:latin typeface="Times New Roman" panose="02020603050405020304" pitchFamily="18" charset="0"/>
                <a:cs typeface="Times New Roman" panose="02020603050405020304" pitchFamily="18" charset="0"/>
              </a:rPr>
              <a:t>.</a:t>
            </a:r>
          </a:p>
          <a:p>
            <a:pPr algn="just"/>
            <a:r>
              <a:rPr lang="en-US" sz="2600" dirty="0" smtClean="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Solar PV systems are found to be economical especially in the hilly and</a:t>
            </a:r>
            <a:r>
              <a:rPr lang="en-US" sz="2600" b="1"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far flung areas where conventional grid power supply will be expensive to reach</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59634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6548"/>
          </a:xfrm>
        </p:spPr>
        <p:txBody>
          <a:bodyPr>
            <a:normAutofit/>
          </a:bodyPr>
          <a:lstStyle/>
          <a:p>
            <a:r>
              <a:rPr lang="en-IN" sz="3200" dirty="0" smtClean="0">
                <a:solidFill>
                  <a:schemeClr val="accent2">
                    <a:lumMod val="50000"/>
                  </a:schemeClr>
                </a:solidFill>
                <a:latin typeface="Times New Roman" panose="02020603050405020304" pitchFamily="18" charset="0"/>
                <a:cs typeface="Times New Roman" panose="02020603050405020304" pitchFamily="18" charset="0"/>
              </a:rPr>
              <a:t>Solar Street light</a:t>
            </a:r>
            <a:endParaRPr lang="en-IN" sz="3200" dirty="0">
              <a:solidFill>
                <a:schemeClr val="accent2">
                  <a:lumMod val="50000"/>
                </a:schemeClr>
              </a:solidFill>
              <a:latin typeface="Times New Roman" panose="02020603050405020304" pitchFamily="18" charset="0"/>
              <a:cs typeface="Times New Roman" panose="02020603050405020304" pitchFamily="18" charset="0"/>
            </a:endParaRPr>
          </a:p>
        </p:txBody>
      </p:sp>
      <p:pic>
        <p:nvPicPr>
          <p:cNvPr id="5122" name="Picture 2" descr="http://3.imimg.com/data3/JY/GN/MY-3023040/led-street-light-500x500.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67046" y="1326524"/>
            <a:ext cx="5520592" cy="437948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www.ganeshled.com/upload/solar-street-lighting-using-le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4369" y="1326524"/>
            <a:ext cx="4432676" cy="4379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92051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81850"/>
          </a:xfrm>
        </p:spPr>
        <p:txBody>
          <a:bodyPr>
            <a:noAutofit/>
          </a:bodyPr>
          <a:lstStyle/>
          <a:p>
            <a:r>
              <a:rPr lang="en-IN" sz="3000" dirty="0" smtClean="0">
                <a:solidFill>
                  <a:schemeClr val="accent2">
                    <a:lumMod val="50000"/>
                  </a:schemeClr>
                </a:solidFill>
                <a:latin typeface="Times New Roman" panose="02020603050405020304" pitchFamily="18" charset="0"/>
                <a:cs typeface="Times New Roman" panose="02020603050405020304" pitchFamily="18" charset="0"/>
              </a:rPr>
              <a:t>Solar Park (Solar Power plant)</a:t>
            </a:r>
            <a:endParaRPr lang="en-IN" sz="3000" dirty="0">
              <a:solidFill>
                <a:schemeClr val="accent2">
                  <a:lumMod val="50000"/>
                </a:schemeClr>
              </a:solidFill>
              <a:latin typeface="Times New Roman" panose="02020603050405020304" pitchFamily="18" charset="0"/>
              <a:cs typeface="Times New Roman" panose="02020603050405020304" pitchFamily="18" charset="0"/>
            </a:endParaRPr>
          </a:p>
        </p:txBody>
      </p:sp>
      <p:pic>
        <p:nvPicPr>
          <p:cNvPr id="4" name="Picture 6" descr="http://img.docstoccdn.com/thumb/orig/14226381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279" y="927279"/>
            <a:ext cx="6337965" cy="539820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urvishdave.files.wordpress.com/2013/03/guajrat-solar-park.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722772" y="927279"/>
            <a:ext cx="5112913" cy="5398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43493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2154"/>
          </a:xfrm>
        </p:spPr>
        <p:txBody>
          <a:bodyPr>
            <a:normAutofit fontScale="90000"/>
          </a:bodyPr>
          <a:lstStyle/>
          <a:p>
            <a:endParaRPr lang="en-IN" dirty="0"/>
          </a:p>
        </p:txBody>
      </p:sp>
      <p:sp>
        <p:nvSpPr>
          <p:cNvPr id="3" name="Content Placeholder 2"/>
          <p:cNvSpPr>
            <a:spLocks noGrp="1"/>
          </p:cNvSpPr>
          <p:nvPr>
            <p:ph idx="1"/>
          </p:nvPr>
        </p:nvSpPr>
        <p:spPr>
          <a:xfrm>
            <a:off x="838200" y="785610"/>
            <a:ext cx="10515600" cy="5911403"/>
          </a:xfrm>
        </p:spPr>
        <p:txBody>
          <a:bodyPr>
            <a:normAutofit fontScale="85000" lnSpcReduction="20000"/>
          </a:bodyPr>
          <a:lstStyle/>
          <a:p>
            <a:pPr algn="just"/>
            <a:r>
              <a:rPr lang="en-US" b="1" dirty="0">
                <a:latin typeface="Times New Roman" panose="02020603050405020304" pitchFamily="18" charset="0"/>
                <a:cs typeface="Times New Roman" panose="02020603050405020304" pitchFamily="18" charset="0"/>
              </a:rPr>
              <a:t>PV tracking systems</a:t>
            </a:r>
            <a:r>
              <a:rPr lang="en-US" dirty="0">
                <a:latin typeface="Times New Roman" panose="02020603050405020304" pitchFamily="18" charset="0"/>
                <a:cs typeface="Times New Roman" panose="02020603050405020304" pitchFamily="18" charset="0"/>
              </a:rPr>
              <a:t> is an alternative to the fixed, stationary PV panels. PV tracking systems are mounted and provided with tracking mechanisms to follow the sun as it moves through the sky. These tracking systems run entirely on their own power and can increase output by 40</a:t>
            </a:r>
            <a:r>
              <a:rPr lang="en-US"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Back-up systems</a:t>
            </a:r>
            <a:r>
              <a:rPr lang="en-US" dirty="0">
                <a:latin typeface="Times New Roman" panose="02020603050405020304" pitchFamily="18" charset="0"/>
                <a:cs typeface="Times New Roman" panose="02020603050405020304" pitchFamily="18" charset="0"/>
              </a:rPr>
              <a:t> are necessary since PV systems only generate electricity when the sun is shining</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two most common methods of backing up solar electric systems are connecting the system to the utility grid or storing excess electricity in batteries for use at night or on cloudy days</a:t>
            </a:r>
            <a:r>
              <a:rPr lang="en-US"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Performance</a:t>
            </a:r>
            <a:endParaRPr lang="en-IN"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performance of a solar cell is measured in terms of its efficiency at converting sunlight into electricity.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Only </a:t>
            </a:r>
            <a:r>
              <a:rPr lang="en-US" dirty="0">
                <a:latin typeface="Times New Roman" panose="02020603050405020304" pitchFamily="18" charset="0"/>
                <a:cs typeface="Times New Roman" panose="02020603050405020304" pitchFamily="18" charset="0"/>
              </a:rPr>
              <a:t>sunlight of certain energy will work efficiently to create electricity, and much of it is reflected or absorbed by the material that makes up the cell</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Because of this, a typical commercial solar cell has an efficiency of 15%—only about one-sixth of the sunlight striking the cell generates electricity. Low efficiencies mean that larger arrays are needed and higher investment costs. It should be noted that the first solar cells, built in the 1950s, had efficiencies of less than 4%.</a:t>
            </a:r>
            <a:endParaRPr lang="en-IN" dirty="0" smtClean="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05617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Solar thermal power plant</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3208" y="1477895"/>
            <a:ext cx="5974724" cy="4794116"/>
          </a:xfrm>
        </p:spPr>
      </p:pic>
    </p:spTree>
    <p:extLst>
      <p:ext uri="{BB962C8B-B14F-4D97-AF65-F5344CB8AC3E}">
        <p14:creationId xmlns:p14="http://schemas.microsoft.com/office/powerpoint/2010/main" val="35385060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731"/>
          </a:xfrm>
        </p:spPr>
        <p:txBody>
          <a:bodyPr/>
          <a:lstStyle/>
          <a:p>
            <a:r>
              <a:rPr lang="en-IN" dirty="0" smtClean="0"/>
              <a:t>Solar thermal power plant</a:t>
            </a:r>
            <a:endParaRPr lang="en-IN" dirty="0"/>
          </a:p>
        </p:txBody>
      </p:sp>
      <p:sp>
        <p:nvSpPr>
          <p:cNvPr id="3" name="Content Placeholder 2"/>
          <p:cNvSpPr>
            <a:spLocks noGrp="1"/>
          </p:cNvSpPr>
          <p:nvPr>
            <p:ph idx="1"/>
          </p:nvPr>
        </p:nvSpPr>
        <p:spPr/>
        <p:txBody>
          <a:bodyPr>
            <a:normAutofit fontScale="92500"/>
          </a:bodyPr>
          <a:lstStyle/>
          <a:p>
            <a:r>
              <a:rPr lang="en-IN" dirty="0"/>
              <a:t>There are two main ways of generating energy from the sun. </a:t>
            </a:r>
            <a:r>
              <a:rPr lang="en-IN" b="1" dirty="0"/>
              <a:t>Photovoltaic</a:t>
            </a:r>
            <a:r>
              <a:rPr lang="en-IN" dirty="0"/>
              <a:t> (</a:t>
            </a:r>
            <a:r>
              <a:rPr lang="en-IN" b="1" dirty="0"/>
              <a:t>PV</a:t>
            </a:r>
            <a:r>
              <a:rPr lang="en-IN" dirty="0"/>
              <a:t>) and </a:t>
            </a:r>
            <a:r>
              <a:rPr lang="en-IN" b="1" dirty="0"/>
              <a:t>concentrating solar thermal</a:t>
            </a:r>
            <a:r>
              <a:rPr lang="en-IN" dirty="0"/>
              <a:t> (</a:t>
            </a:r>
            <a:r>
              <a:rPr lang="en-IN" b="1" dirty="0"/>
              <a:t>CST</a:t>
            </a:r>
            <a:r>
              <a:rPr lang="en-IN" dirty="0"/>
              <a:t>), also known as concentrating solar power (CSP) </a:t>
            </a:r>
            <a:r>
              <a:rPr lang="en-IN" dirty="0" smtClean="0"/>
              <a:t>technologies.</a:t>
            </a:r>
          </a:p>
          <a:p>
            <a:r>
              <a:rPr lang="en-IN" dirty="0" smtClean="0"/>
              <a:t>PV is discussed in earlier slides.</a:t>
            </a:r>
          </a:p>
          <a:p>
            <a:r>
              <a:rPr lang="en-IN" dirty="0"/>
              <a:t>Solar thermal technology is large-scale by comparison. One big difference from PV is that solar thermal power plants generate electricity indirectly. Heat from the sun's rays is collected and used to heat a </a:t>
            </a:r>
            <a:r>
              <a:rPr lang="en-IN" dirty="0" smtClean="0"/>
              <a:t>fluid. This fluid is used to heat the water into steam. </a:t>
            </a:r>
            <a:r>
              <a:rPr lang="en-IN" dirty="0"/>
              <a:t>The steam produced from the heated fluid powers a generator that produces electricity. It's similar to the way fossil fuel-burning power plants work except the steam is produced by the collected heat rather than from the combustion of fossil fuels.</a:t>
            </a:r>
          </a:p>
        </p:txBody>
      </p:sp>
    </p:spTree>
    <p:extLst>
      <p:ext uri="{BB962C8B-B14F-4D97-AF65-F5344CB8AC3E}">
        <p14:creationId xmlns:p14="http://schemas.microsoft.com/office/powerpoint/2010/main" val="39869965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6700"/>
          </a:xfrm>
        </p:spPr>
        <p:txBody>
          <a:bodyPr/>
          <a:lstStyle/>
          <a:p>
            <a:r>
              <a:rPr lang="en-IN" dirty="0" err="1" smtClean="0"/>
              <a:t>Cont</a:t>
            </a:r>
            <a:r>
              <a:rPr lang="en-IN" dirty="0" smtClean="0"/>
              <a:t>…</a:t>
            </a:r>
            <a:endParaRPr lang="en-IN" dirty="0"/>
          </a:p>
        </p:txBody>
      </p:sp>
      <p:sp>
        <p:nvSpPr>
          <p:cNvPr id="3" name="Content Placeholder 2"/>
          <p:cNvSpPr>
            <a:spLocks noGrp="1"/>
          </p:cNvSpPr>
          <p:nvPr>
            <p:ph idx="1"/>
          </p:nvPr>
        </p:nvSpPr>
        <p:spPr>
          <a:xfrm>
            <a:off x="838200" y="940158"/>
            <a:ext cx="10515600" cy="5236805"/>
          </a:xfrm>
        </p:spPr>
        <p:txBody>
          <a:bodyPr/>
          <a:lstStyle/>
          <a:p>
            <a:r>
              <a:rPr lang="en-IN" dirty="0" smtClean="0"/>
              <a:t>The figure in the previous slide shows parabolic collectors which heat the thermal fluid passing at the pipe at the focal point.</a:t>
            </a:r>
          </a:p>
          <a:p>
            <a:r>
              <a:rPr lang="en-IN" dirty="0" smtClean="0"/>
              <a:t>This thermal fluid takes the heat and reaches to super heater evaporator and preheater and back to parabolic collector.</a:t>
            </a:r>
          </a:p>
          <a:p>
            <a:r>
              <a:rPr lang="en-IN" dirty="0" smtClean="0"/>
              <a:t>At evaporator the feed water converts into wet steam and finally into dry steam in </a:t>
            </a:r>
            <a:r>
              <a:rPr lang="en-IN" dirty="0" err="1" smtClean="0"/>
              <a:t>superheater</a:t>
            </a:r>
            <a:r>
              <a:rPr lang="en-IN" dirty="0" smtClean="0"/>
              <a:t>, taking the heat from the thermal fluid.</a:t>
            </a:r>
          </a:p>
          <a:p>
            <a:r>
              <a:rPr lang="en-IN" dirty="0" smtClean="0"/>
              <a:t>This high temperature steam works on </a:t>
            </a:r>
            <a:r>
              <a:rPr lang="en-IN" dirty="0" err="1" smtClean="0"/>
              <a:t>rankine</a:t>
            </a:r>
            <a:r>
              <a:rPr lang="en-IN" dirty="0" smtClean="0"/>
              <a:t> cycle similar to coal based plants.</a:t>
            </a:r>
          </a:p>
          <a:p>
            <a:r>
              <a:rPr lang="en-IN" dirty="0" smtClean="0"/>
              <a:t>A separate oil heater is provided which might be used to heat the oil to required temperature at cloudy or rainy days.</a:t>
            </a:r>
            <a:endParaRPr lang="en-IN" dirty="0"/>
          </a:p>
        </p:txBody>
      </p:sp>
    </p:spTree>
    <p:extLst>
      <p:ext uri="{BB962C8B-B14F-4D97-AF65-F5344CB8AC3E}">
        <p14:creationId xmlns:p14="http://schemas.microsoft.com/office/powerpoint/2010/main" val="18137291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6396"/>
          </a:xfrm>
        </p:spPr>
        <p:txBody>
          <a:bodyPr>
            <a:normAutofit/>
          </a:bodyPr>
          <a:lstStyle/>
          <a:p>
            <a:r>
              <a:rPr lang="en-US" sz="3200" b="1" dirty="0" smtClean="0">
                <a:solidFill>
                  <a:schemeClr val="accent2">
                    <a:lumMod val="50000"/>
                  </a:schemeClr>
                </a:solidFill>
                <a:latin typeface="Times New Roman" panose="02020603050405020304" pitchFamily="18" charset="0"/>
                <a:cs typeface="Times New Roman" panose="02020603050405020304" pitchFamily="18" charset="0"/>
              </a:rPr>
              <a:t>Solar Water Pumps</a:t>
            </a:r>
            <a:endParaRPr lang="en-IN" sz="32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901522"/>
            <a:ext cx="10515600" cy="5275441"/>
          </a:xfrm>
        </p:spPr>
        <p:txBody>
          <a:bodyPr/>
          <a:lstStyle/>
          <a:p>
            <a:pPr algn="just"/>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solar water pumping system, the pump is driven by motor run by solar electricity instead of conventional electricity drawn from utility grid.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SPV water pumping system consists of a photovoltaic array mounted on a stand and a motor-pump set compatible with the photovoltaic array.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converts the solar energy into electricity, which is used for running the motor pump set.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pumping system draws water from the open well, bore well, stream, pond, canal etc.</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65599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5161" y="146185"/>
            <a:ext cx="10515600" cy="716700"/>
          </a:xfrm>
        </p:spPr>
        <p:txBody>
          <a:bodyPr>
            <a:normAutofit/>
          </a:bodyPr>
          <a:lstStyle/>
          <a:p>
            <a:r>
              <a:rPr lang="en-IN" sz="3200" dirty="0" smtClean="0">
                <a:solidFill>
                  <a:schemeClr val="accent2">
                    <a:lumMod val="50000"/>
                  </a:schemeClr>
                </a:solidFill>
                <a:latin typeface="Times New Roman" panose="02020603050405020304" pitchFamily="18" charset="0"/>
                <a:cs typeface="Times New Roman" panose="02020603050405020304" pitchFamily="18" charset="0"/>
              </a:rPr>
              <a:t>Case example</a:t>
            </a:r>
            <a:endParaRPr lang="en-IN" sz="32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12123" y="862885"/>
            <a:ext cx="10941677" cy="5718219"/>
          </a:xfrm>
        </p:spPr>
        <p:txBody>
          <a:bodyPr numCol="2">
            <a:normAutofit/>
          </a:bodyPr>
          <a:lstStyle/>
          <a:p>
            <a:pPr algn="just"/>
            <a:r>
              <a:rPr lang="en-US" sz="2600" dirty="0" smtClean="0">
                <a:latin typeface="Times New Roman" panose="02020603050405020304" pitchFamily="18" charset="0"/>
                <a:cs typeface="Times New Roman" panose="02020603050405020304" pitchFamily="18" charset="0"/>
              </a:rPr>
              <a:t>Under </a:t>
            </a:r>
            <a:r>
              <a:rPr lang="en-US" sz="2600" dirty="0">
                <a:latin typeface="Times New Roman" panose="02020603050405020304" pitchFamily="18" charset="0"/>
                <a:cs typeface="Times New Roman" panose="02020603050405020304" pitchFamily="18" charset="0"/>
              </a:rPr>
              <a:t>the Solar Photovoltaic Water Pumping </a:t>
            </a:r>
            <a:r>
              <a:rPr lang="en-US" sz="2600" dirty="0" err="1">
                <a:latin typeface="Times New Roman" panose="02020603050405020304" pitchFamily="18" charset="0"/>
                <a:cs typeface="Times New Roman" panose="02020603050405020304" pitchFamily="18" charset="0"/>
              </a:rPr>
              <a:t>Programme</a:t>
            </a:r>
            <a:r>
              <a:rPr lang="en-US" sz="2600" dirty="0">
                <a:latin typeface="Times New Roman" panose="02020603050405020304" pitchFamily="18" charset="0"/>
                <a:cs typeface="Times New Roman" panose="02020603050405020304" pitchFamily="18" charset="0"/>
              </a:rPr>
              <a:t> of the Ministry of Non-conventional Energy Sources during 2000-01 the Punjab Energy Development Agency (PEDA) has completed installation of 500 solar pumps in Punjab for agricultural uses. Under this project, 1800 watt PV array was coupled with a 2 HP DC motor pump set. The system is capable of delivering about 140,000 </a:t>
            </a:r>
            <a:r>
              <a:rPr lang="en-US" sz="2600" dirty="0" err="1">
                <a:latin typeface="Times New Roman" panose="02020603050405020304" pitchFamily="18" charset="0"/>
                <a:cs typeface="Times New Roman" panose="02020603050405020304" pitchFamily="18" charset="0"/>
              </a:rPr>
              <a:t>litres</a:t>
            </a:r>
            <a:r>
              <a:rPr lang="en-US" sz="2600" dirty="0">
                <a:latin typeface="Times New Roman" panose="02020603050405020304" pitchFamily="18" charset="0"/>
                <a:cs typeface="Times New Roman" panose="02020603050405020304" pitchFamily="18" charset="0"/>
              </a:rPr>
              <a:t> water every day from a depth of about 6 – </a:t>
            </a:r>
            <a:r>
              <a:rPr lang="en-US" sz="2600" dirty="0" smtClean="0">
                <a:latin typeface="Times New Roman" panose="02020603050405020304" pitchFamily="18" charset="0"/>
                <a:cs typeface="Times New Roman" panose="02020603050405020304" pitchFamily="18" charset="0"/>
              </a:rPr>
              <a:t>7 </a:t>
            </a:r>
            <a:r>
              <a:rPr lang="en-US" sz="2600" dirty="0" err="1" smtClean="0">
                <a:latin typeface="Times New Roman" panose="02020603050405020304" pitchFamily="18" charset="0"/>
                <a:cs typeface="Times New Roman" panose="02020603050405020304" pitchFamily="18" charset="0"/>
              </a:rPr>
              <a:t>metres</a:t>
            </a:r>
            <a:r>
              <a:rPr lang="en-US" sz="2600" dirty="0">
                <a:latin typeface="Times New Roman" panose="02020603050405020304" pitchFamily="18" charset="0"/>
                <a:cs typeface="Times New Roman" panose="02020603050405020304" pitchFamily="18" charset="0"/>
              </a:rPr>
              <a:t>.</a:t>
            </a:r>
            <a:endParaRPr lang="en-IN" sz="2600" dirty="0">
              <a:latin typeface="Times New Roman" panose="02020603050405020304" pitchFamily="18" charset="0"/>
              <a:cs typeface="Times New Roman" panose="02020603050405020304" pitchFamily="18" charset="0"/>
            </a:endParaRPr>
          </a:p>
          <a:p>
            <a:pPr algn="just"/>
            <a:r>
              <a:rPr lang="en-US" sz="2600" dirty="0">
                <a:latin typeface="Times New Roman" panose="02020603050405020304" pitchFamily="18" charset="0"/>
                <a:cs typeface="Times New Roman" panose="02020603050405020304" pitchFamily="18" charset="0"/>
              </a:rPr>
              <a:t> </a:t>
            </a:r>
            <a:endParaRPr lang="en-IN" sz="2600" dirty="0">
              <a:latin typeface="Times New Roman" panose="02020603050405020304" pitchFamily="18" charset="0"/>
              <a:cs typeface="Times New Roman" panose="02020603050405020304" pitchFamily="18" charset="0"/>
            </a:endParaRPr>
          </a:p>
          <a:p>
            <a:pPr algn="just"/>
            <a:endParaRPr lang="en-IN" sz="2600" dirty="0">
              <a:latin typeface="Times New Roman" panose="02020603050405020304" pitchFamily="18" charset="0"/>
              <a:cs typeface="Times New Roman" panose="02020603050405020304" pitchFamily="18" charset="0"/>
            </a:endParaRPr>
          </a:p>
        </p:txBody>
      </p:sp>
      <p:pic>
        <p:nvPicPr>
          <p:cNvPr id="6146" name="Picture 2" descr="http://www.vrre.in/img/solar_water_pum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8828" y="1056069"/>
            <a:ext cx="5061933" cy="4353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96607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3669"/>
          </a:xfrm>
        </p:spPr>
        <p:txBody>
          <a:bodyPr>
            <a:normAutofit/>
          </a:bodyPr>
          <a:lstStyle/>
          <a:p>
            <a:r>
              <a:rPr lang="en-US" sz="3600" dirty="0" smtClean="0">
                <a:solidFill>
                  <a:schemeClr val="accent2">
                    <a:lumMod val="50000"/>
                  </a:schemeClr>
                </a:solidFill>
                <a:latin typeface="Times New Roman" panose="02020603050405020304" pitchFamily="18" charset="0"/>
                <a:cs typeface="Times New Roman" panose="02020603050405020304" pitchFamily="18" charset="0"/>
              </a:rPr>
              <a:t>Various forms of renewable energy </a:t>
            </a:r>
            <a:endParaRPr lang="en-IN" sz="36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07583"/>
            <a:ext cx="10515600" cy="5069380"/>
          </a:xfrm>
        </p:spPr>
        <p:txBody>
          <a:bodyPr/>
          <a:lstStyle/>
          <a:p>
            <a:r>
              <a:rPr lang="en-US" dirty="0" smtClean="0">
                <a:latin typeface="Times New Roman" panose="02020603050405020304" pitchFamily="18" charset="0"/>
                <a:cs typeface="Times New Roman" panose="02020603050405020304" pitchFamily="18" charset="0"/>
              </a:rPr>
              <a:t>Solar </a:t>
            </a:r>
            <a:r>
              <a:rPr lang="en-US" dirty="0">
                <a:latin typeface="Times New Roman" panose="02020603050405020304" pitchFamily="18" charset="0"/>
                <a:cs typeface="Times New Roman" panose="02020603050405020304" pitchFamily="18" charset="0"/>
              </a:rPr>
              <a:t>energy</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Wind energy</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Bio energy</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Hydro energy</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Geothermal energy</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Wave and tidal energy</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72352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6852"/>
          </a:xfrm>
        </p:spPr>
        <p:txBody>
          <a:bodyPr>
            <a:normAutofit/>
          </a:bodyPr>
          <a:lstStyle/>
          <a:p>
            <a:r>
              <a:rPr lang="en-IN" sz="3200" dirty="0" smtClean="0">
                <a:solidFill>
                  <a:schemeClr val="accent2">
                    <a:lumMod val="50000"/>
                  </a:schemeClr>
                </a:solidFill>
                <a:latin typeface="Times New Roman" panose="02020603050405020304" pitchFamily="18" charset="0"/>
                <a:cs typeface="Times New Roman" panose="02020603050405020304" pitchFamily="18" charset="0"/>
              </a:rPr>
              <a:t>Solar Energy-Basic information</a:t>
            </a:r>
            <a:endParaRPr lang="en-IN" sz="32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199" y="1262130"/>
            <a:ext cx="10739907" cy="5396247"/>
          </a:xfrm>
        </p:spPr>
        <p:txBody>
          <a:bodyPr>
            <a:noAutofit/>
          </a:bodyPr>
          <a:lstStyle/>
          <a:p>
            <a:pPr algn="just"/>
            <a:r>
              <a:rPr lang="en-US" sz="2600" dirty="0">
                <a:latin typeface="Times New Roman" panose="02020603050405020304" pitchFamily="18" charset="0"/>
                <a:cs typeface="Times New Roman" panose="02020603050405020304" pitchFamily="18" charset="0"/>
              </a:rPr>
              <a:t>Solar energy is the most readily available and free source of energy since prehistoric times</a:t>
            </a:r>
            <a:r>
              <a:rPr lang="en-US" sz="2600" dirty="0" smtClean="0">
                <a:latin typeface="Times New Roman" panose="02020603050405020304" pitchFamily="18" charset="0"/>
                <a:cs typeface="Times New Roman" panose="02020603050405020304" pitchFamily="18" charset="0"/>
              </a:rPr>
              <a:t>.</a:t>
            </a:r>
          </a:p>
          <a:p>
            <a:pPr algn="just"/>
            <a:r>
              <a:rPr lang="en-US" sz="2600" dirty="0" smtClean="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It is estimated that solar energy equivalent to over 15,000 times the world's annual commercial energy consumption reaches the earth every year. </a:t>
            </a:r>
            <a:endParaRPr lang="en-IN" sz="2600" dirty="0">
              <a:latin typeface="Times New Roman" panose="02020603050405020304" pitchFamily="18" charset="0"/>
              <a:cs typeface="Times New Roman" panose="02020603050405020304" pitchFamily="18" charset="0"/>
            </a:endParaRPr>
          </a:p>
          <a:p>
            <a:pPr algn="just"/>
            <a:r>
              <a:rPr lang="en-US" sz="2600" dirty="0">
                <a:latin typeface="Times New Roman" panose="02020603050405020304" pitchFamily="18" charset="0"/>
                <a:cs typeface="Times New Roman" panose="02020603050405020304" pitchFamily="18" charset="0"/>
              </a:rPr>
              <a:t>India receives solar energy in the region of 5 to 7 </a:t>
            </a:r>
            <a:r>
              <a:rPr lang="en-US" sz="2600" dirty="0" smtClean="0">
                <a:latin typeface="Times New Roman" panose="02020603050405020304" pitchFamily="18" charset="0"/>
                <a:cs typeface="Times New Roman" panose="02020603050405020304" pitchFamily="18" charset="0"/>
              </a:rPr>
              <a:t>kWh/m2 </a:t>
            </a:r>
            <a:r>
              <a:rPr lang="en-US" sz="2600" dirty="0">
                <a:latin typeface="Times New Roman" panose="02020603050405020304" pitchFamily="18" charset="0"/>
                <a:cs typeface="Times New Roman" panose="02020603050405020304" pitchFamily="18" charset="0"/>
              </a:rPr>
              <a:t>for 300 to 330 days in a year</a:t>
            </a:r>
            <a:r>
              <a:rPr lang="en-US" sz="2600" dirty="0" smtClean="0">
                <a:latin typeface="Times New Roman" panose="02020603050405020304" pitchFamily="18" charset="0"/>
                <a:cs typeface="Times New Roman" panose="02020603050405020304" pitchFamily="18" charset="0"/>
              </a:rPr>
              <a:t>.</a:t>
            </a:r>
          </a:p>
          <a:p>
            <a:pPr algn="just"/>
            <a:r>
              <a:rPr lang="en-US" sz="2600" dirty="0" smtClean="0">
                <a:latin typeface="Times New Roman" panose="02020603050405020304" pitchFamily="18" charset="0"/>
                <a:cs typeface="Times New Roman" panose="02020603050405020304" pitchFamily="18" charset="0"/>
              </a:rPr>
              <a:t>This </a:t>
            </a:r>
            <a:r>
              <a:rPr lang="en-US" sz="2600" dirty="0">
                <a:latin typeface="Times New Roman" panose="02020603050405020304" pitchFamily="18" charset="0"/>
                <a:cs typeface="Times New Roman" panose="02020603050405020304" pitchFamily="18" charset="0"/>
              </a:rPr>
              <a:t>energy is sufficient to set up 20 MW solar power plant per square </a:t>
            </a:r>
            <a:r>
              <a:rPr lang="en-US" sz="2600" dirty="0" smtClean="0">
                <a:latin typeface="Times New Roman" panose="02020603050405020304" pitchFamily="18" charset="0"/>
                <a:cs typeface="Times New Roman" panose="02020603050405020304" pitchFamily="18" charset="0"/>
              </a:rPr>
              <a:t>kilometer </a:t>
            </a:r>
            <a:r>
              <a:rPr lang="en-US" sz="2600" dirty="0">
                <a:latin typeface="Times New Roman" panose="02020603050405020304" pitchFamily="18" charset="0"/>
                <a:cs typeface="Times New Roman" panose="02020603050405020304" pitchFamily="18" charset="0"/>
              </a:rPr>
              <a:t>land area. </a:t>
            </a:r>
            <a:endParaRPr lang="en-US" sz="2600" dirty="0" smtClean="0">
              <a:latin typeface="Times New Roman" panose="02020603050405020304" pitchFamily="18" charset="0"/>
              <a:cs typeface="Times New Roman" panose="02020603050405020304" pitchFamily="18" charset="0"/>
            </a:endParaRPr>
          </a:p>
          <a:p>
            <a:pPr algn="just"/>
            <a:r>
              <a:rPr lang="en-US" sz="2600" dirty="0" smtClean="0">
                <a:latin typeface="Times New Roman" panose="02020603050405020304" pitchFamily="18" charset="0"/>
                <a:cs typeface="Times New Roman" panose="02020603050405020304" pitchFamily="18" charset="0"/>
              </a:rPr>
              <a:t>Solar </a:t>
            </a:r>
            <a:r>
              <a:rPr lang="en-US" sz="2600" dirty="0">
                <a:latin typeface="Times New Roman" panose="02020603050405020304" pitchFamily="18" charset="0"/>
                <a:cs typeface="Times New Roman" panose="02020603050405020304" pitchFamily="18" charset="0"/>
              </a:rPr>
              <a:t>energy can be </a:t>
            </a:r>
            <a:r>
              <a:rPr lang="en-US" sz="2600" dirty="0" smtClean="0">
                <a:latin typeface="Times New Roman" panose="02020603050405020304" pitchFamily="18" charset="0"/>
                <a:cs typeface="Times New Roman" panose="02020603050405020304" pitchFamily="18" charset="0"/>
              </a:rPr>
              <a:t>utilized </a:t>
            </a:r>
            <a:r>
              <a:rPr lang="en-US" sz="2600" dirty="0">
                <a:latin typeface="Times New Roman" panose="02020603050405020304" pitchFamily="18" charset="0"/>
                <a:cs typeface="Times New Roman" panose="02020603050405020304" pitchFamily="18" charset="0"/>
              </a:rPr>
              <a:t>through two different </a:t>
            </a:r>
            <a:r>
              <a:rPr lang="en-US" sz="2600" dirty="0" smtClean="0">
                <a:latin typeface="Times New Roman" panose="02020603050405020304" pitchFamily="18" charset="0"/>
                <a:cs typeface="Times New Roman" panose="02020603050405020304" pitchFamily="18" charset="0"/>
              </a:rPr>
              <a:t>routes</a:t>
            </a:r>
            <a:r>
              <a:rPr lang="en-US" sz="2600" dirty="0">
                <a:latin typeface="Times New Roman" panose="02020603050405020304" pitchFamily="18" charset="0"/>
                <a:cs typeface="Times New Roman" panose="02020603050405020304" pitchFamily="18" charset="0"/>
              </a:rPr>
              <a:t>:</a:t>
            </a:r>
            <a:endParaRPr lang="en-US" sz="2600" dirty="0" smtClean="0">
              <a:latin typeface="Times New Roman" panose="02020603050405020304" pitchFamily="18" charset="0"/>
              <a:cs typeface="Times New Roman" panose="02020603050405020304" pitchFamily="18" charset="0"/>
            </a:endParaRPr>
          </a:p>
          <a:p>
            <a:pPr lvl="1" algn="just"/>
            <a:r>
              <a:rPr lang="en-US" sz="2600" b="1" dirty="0" smtClean="0">
                <a:latin typeface="Times New Roman" panose="02020603050405020304" pitchFamily="18" charset="0"/>
                <a:cs typeface="Times New Roman" panose="02020603050405020304" pitchFamily="18" charset="0"/>
              </a:rPr>
              <a:t>solar </a:t>
            </a:r>
            <a:r>
              <a:rPr lang="en-US" sz="2600" b="1" dirty="0">
                <a:latin typeface="Times New Roman" panose="02020603050405020304" pitchFamily="18" charset="0"/>
                <a:cs typeface="Times New Roman" panose="02020603050405020304" pitchFamily="18" charset="0"/>
              </a:rPr>
              <a:t>thermal </a:t>
            </a:r>
            <a:r>
              <a:rPr lang="en-US" sz="2600" b="1" dirty="0" smtClean="0">
                <a:latin typeface="Times New Roman" panose="02020603050405020304" pitchFamily="18" charset="0"/>
                <a:cs typeface="Times New Roman" panose="02020603050405020304" pitchFamily="18" charset="0"/>
              </a:rPr>
              <a:t>route</a:t>
            </a:r>
            <a:endParaRPr lang="en-US" sz="2600" dirty="0">
              <a:latin typeface="Times New Roman" panose="02020603050405020304" pitchFamily="18" charset="0"/>
              <a:cs typeface="Times New Roman" panose="02020603050405020304" pitchFamily="18" charset="0"/>
            </a:endParaRPr>
          </a:p>
          <a:p>
            <a:pPr lvl="1" algn="just"/>
            <a:r>
              <a:rPr lang="en-US" sz="2600" b="1" dirty="0" smtClean="0">
                <a:latin typeface="Times New Roman" panose="02020603050405020304" pitchFamily="18" charset="0"/>
                <a:cs typeface="Times New Roman" panose="02020603050405020304" pitchFamily="18" charset="0"/>
              </a:rPr>
              <a:t>solar </a:t>
            </a:r>
            <a:r>
              <a:rPr lang="en-US" sz="2600" b="1" dirty="0">
                <a:latin typeface="Times New Roman" panose="02020603050405020304" pitchFamily="18" charset="0"/>
                <a:cs typeface="Times New Roman" panose="02020603050405020304" pitchFamily="18" charset="0"/>
              </a:rPr>
              <a:t>electric (solar photovoltaic) </a:t>
            </a:r>
            <a:r>
              <a:rPr lang="en-US" sz="2600" b="1" dirty="0" smtClean="0">
                <a:latin typeface="Times New Roman" panose="02020603050405020304" pitchFamily="18" charset="0"/>
                <a:cs typeface="Times New Roman" panose="02020603050405020304" pitchFamily="18" charset="0"/>
              </a:rPr>
              <a:t>routes</a:t>
            </a:r>
            <a:endParaRPr lang="en-IN" sz="2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4877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72002"/>
          </a:xfrm>
        </p:spPr>
        <p:txBody>
          <a:bodyPr>
            <a:normAutofit fontScale="90000"/>
          </a:bodyPr>
          <a:lstStyle/>
          <a:p>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199" y="837128"/>
            <a:ext cx="10739907" cy="5821250"/>
          </a:xfrm>
        </p:spPr>
        <p:txBody>
          <a:bodyPr>
            <a:noAutofit/>
          </a:bodyPr>
          <a:lstStyle/>
          <a:p>
            <a:pPr algn="just"/>
            <a:r>
              <a:rPr lang="en-US" sz="2600" b="1" dirty="0" smtClean="0">
                <a:latin typeface="Times New Roman" panose="02020603050405020304" pitchFamily="18" charset="0"/>
                <a:cs typeface="Times New Roman" panose="02020603050405020304" pitchFamily="18" charset="0"/>
              </a:rPr>
              <a:t>Solar thermal route </a:t>
            </a:r>
            <a:r>
              <a:rPr lang="en-US" sz="2600" dirty="0" smtClean="0">
                <a:latin typeface="Times New Roman" panose="02020603050405020304" pitchFamily="18" charset="0"/>
                <a:cs typeface="Times New Roman" panose="02020603050405020304" pitchFamily="18" charset="0"/>
              </a:rPr>
              <a:t>uses the sun's heat to produce hot water or air, cook food, drying materials etc. </a:t>
            </a:r>
          </a:p>
          <a:p>
            <a:pPr algn="just"/>
            <a:r>
              <a:rPr lang="en-US" sz="2600" b="1" dirty="0" smtClean="0">
                <a:latin typeface="Times New Roman" panose="02020603050405020304" pitchFamily="18" charset="0"/>
                <a:cs typeface="Times New Roman" panose="02020603050405020304" pitchFamily="18" charset="0"/>
              </a:rPr>
              <a:t>Solar </a:t>
            </a:r>
            <a:r>
              <a:rPr lang="en-US" sz="2600" b="1" dirty="0">
                <a:latin typeface="Times New Roman" panose="02020603050405020304" pitchFamily="18" charset="0"/>
                <a:cs typeface="Times New Roman" panose="02020603050405020304" pitchFamily="18" charset="0"/>
              </a:rPr>
              <a:t>photovoltaic </a:t>
            </a:r>
            <a:r>
              <a:rPr lang="en-US" sz="2600" dirty="0">
                <a:latin typeface="Times New Roman" panose="02020603050405020304" pitchFamily="18" charset="0"/>
                <a:cs typeface="Times New Roman" panose="02020603050405020304" pitchFamily="18" charset="0"/>
              </a:rPr>
              <a:t>uses sun's heat to produce electricity for lighting home and building, running motors, pumps, electric appliances, and lighting.</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49921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0790"/>
          </a:xfrm>
        </p:spPr>
        <p:txBody>
          <a:bodyPr>
            <a:normAutofit/>
          </a:bodyPr>
          <a:lstStyle/>
          <a:p>
            <a:r>
              <a:rPr lang="en-IN" sz="3600" dirty="0" smtClean="0">
                <a:solidFill>
                  <a:schemeClr val="accent2">
                    <a:lumMod val="50000"/>
                  </a:schemeClr>
                </a:solidFill>
                <a:latin typeface="Times New Roman" panose="02020603050405020304" pitchFamily="18" charset="0"/>
                <a:cs typeface="Times New Roman" panose="02020603050405020304" pitchFamily="18" charset="0"/>
              </a:rPr>
              <a:t>Solar Thermal Energy Application</a:t>
            </a:r>
            <a:endParaRPr lang="en-IN" sz="36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965916"/>
            <a:ext cx="10515600" cy="5211047"/>
          </a:xfrm>
        </p:spPr>
        <p:txBody>
          <a:bodyPr>
            <a:normAutofit/>
          </a:bodyPr>
          <a:lstStyle/>
          <a:p>
            <a:pPr algn="just"/>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solar thermal route, solar energy can be converted into thermal energy with the help of solar collectors and receivers known as solar thermal devices. The Solar-Thermal devices can be classified into three categories</a:t>
            </a:r>
            <a:r>
              <a:rPr lang="en-US"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Low-Grade Heating Devices </a:t>
            </a:r>
            <a:r>
              <a:rPr lang="en-US" dirty="0">
                <a:latin typeface="Times New Roman" panose="02020603050405020304" pitchFamily="18" charset="0"/>
                <a:cs typeface="Times New Roman" panose="02020603050405020304" pitchFamily="18" charset="0"/>
              </a:rPr>
              <a:t>- up to the temperature of 100°C. </a:t>
            </a:r>
            <a:endParaRPr lang="en-IN"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Medium-Grade Heating Devices </a:t>
            </a:r>
            <a:r>
              <a:rPr lang="en-US" dirty="0">
                <a:latin typeface="Times New Roman" panose="02020603050405020304" pitchFamily="18" charset="0"/>
                <a:cs typeface="Times New Roman" panose="02020603050405020304" pitchFamily="18" charset="0"/>
              </a:rPr>
              <a:t>-up to the temperature of 100°-300°C </a:t>
            </a:r>
            <a:endParaRPr lang="en-IN"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High-Grade Heating Devices </a:t>
            </a:r>
            <a:r>
              <a:rPr lang="en-US" dirty="0">
                <a:latin typeface="Times New Roman" panose="02020603050405020304" pitchFamily="18" charset="0"/>
                <a:cs typeface="Times New Roman" panose="02020603050405020304" pitchFamily="18" charset="0"/>
              </a:rPr>
              <a:t>-above temperature of 300°C</a:t>
            </a:r>
            <a:endParaRPr lang="en-IN"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Low-grade solar thermal devices are used in solar water heaters, air-heaters, solar cookers and solar dryers for domestic and industrial applications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1896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0790"/>
          </a:xfrm>
        </p:spPr>
        <p:txBody>
          <a:bodyPr>
            <a:normAutofit/>
          </a:bodyPr>
          <a:lstStyle/>
          <a:p>
            <a:r>
              <a:rPr lang="en-US" sz="3200" dirty="0" smtClean="0">
                <a:solidFill>
                  <a:schemeClr val="accent2">
                    <a:lumMod val="50000"/>
                  </a:schemeClr>
                </a:solidFill>
                <a:latin typeface="Times New Roman" panose="02020603050405020304" pitchFamily="18" charset="0"/>
                <a:cs typeface="Times New Roman" panose="02020603050405020304" pitchFamily="18" charset="0"/>
              </a:rPr>
              <a:t>Solar water heaters </a:t>
            </a:r>
            <a:endParaRPr lang="en-IN" sz="32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965916"/>
            <a:ext cx="10515600" cy="5211047"/>
          </a:xfrm>
        </p:spPr>
        <p:txBody>
          <a:bodyPr>
            <a:normAutofit/>
          </a:bodyPr>
          <a:lstStyle/>
          <a:p>
            <a:pPr algn="just"/>
            <a:r>
              <a:rPr lang="en-US" dirty="0" smtClean="0">
                <a:latin typeface="Times New Roman" panose="02020603050405020304" pitchFamily="18" charset="0"/>
                <a:cs typeface="Times New Roman" panose="02020603050405020304" pitchFamily="18" charset="0"/>
              </a:rPr>
              <a:t>Most </a:t>
            </a:r>
            <a:r>
              <a:rPr lang="en-US" dirty="0">
                <a:latin typeface="Times New Roman" panose="02020603050405020304" pitchFamily="18" charset="0"/>
                <a:cs typeface="Times New Roman" panose="02020603050405020304" pitchFamily="18" charset="0"/>
              </a:rPr>
              <a:t>solar water heating systems have two main parts: a solar collector and a storage tank.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The most </a:t>
            </a:r>
            <a:r>
              <a:rPr lang="en-US" dirty="0">
                <a:latin typeface="Times New Roman" panose="02020603050405020304" pitchFamily="18" charset="0"/>
                <a:cs typeface="Times New Roman" panose="02020603050405020304" pitchFamily="18" charset="0"/>
              </a:rPr>
              <a:t>common collector is called a </a:t>
            </a:r>
            <a:r>
              <a:rPr lang="en-US" i="1" dirty="0">
                <a:latin typeface="Times New Roman" panose="02020603050405020304" pitchFamily="18" charset="0"/>
                <a:cs typeface="Times New Roman" panose="02020603050405020304" pitchFamily="18" charset="0"/>
              </a:rPr>
              <a:t>flat-plate </a:t>
            </a:r>
            <a:r>
              <a:rPr lang="en-US" i="1" dirty="0" smtClean="0">
                <a:latin typeface="Times New Roman" panose="02020603050405020304" pitchFamily="18" charset="0"/>
                <a:cs typeface="Times New Roman" panose="02020603050405020304" pitchFamily="18" charset="0"/>
              </a:rPr>
              <a:t>collector. </a:t>
            </a:r>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consists of a thin, flat, rectangular box with a transparent cover that faces the sun, mounted on the roof of building or home</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Small tubes run through the box and carry the fluid - either water or other fluid, such as an antifreeze solution – to be heated.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tubes are attached to an absorber plate, which is painted with special coatings to absorb the heat.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heat builds up in the collector, which is passed to the fluid passing through the tubes.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46338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2306"/>
          </a:xfrm>
        </p:spPr>
        <p:txBody>
          <a:bodyPr>
            <a:normAutofit/>
          </a:bodyPr>
          <a:lstStyle/>
          <a:p>
            <a:r>
              <a:rPr lang="en-IN" sz="3600" dirty="0" smtClean="0">
                <a:latin typeface="Times New Roman" panose="02020603050405020304" pitchFamily="18" charset="0"/>
                <a:cs typeface="Times New Roman" panose="02020603050405020304" pitchFamily="18" charset="0"/>
              </a:rPr>
              <a:t>Flate Plate Collector</a:t>
            </a:r>
            <a:endParaRPr lang="en-IN" sz="3600" dirty="0">
              <a:latin typeface="Times New Roman" panose="02020603050405020304" pitchFamily="18" charset="0"/>
              <a:cs typeface="Times New Roman" panose="02020603050405020304" pitchFamily="18" charset="0"/>
            </a:endParaRPr>
          </a:p>
        </p:txBody>
      </p:sp>
      <p:pic>
        <p:nvPicPr>
          <p:cNvPr id="4" name="Content Placeholder 3" descr="C:\Users\Mayur\Desktop\Flat_plate_solar_collector_key.gif"/>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3066" y="1571223"/>
            <a:ext cx="5493644" cy="4423837"/>
          </a:xfrm>
          <a:prstGeom prst="rect">
            <a:avLst/>
          </a:prstGeom>
          <a:noFill/>
          <a:ln>
            <a:noFill/>
          </a:ln>
        </p:spPr>
      </p:pic>
      <p:pic>
        <p:nvPicPr>
          <p:cNvPr id="5" name="Picture 4" descr="C:\Users\Mayur\Desktop\flat-plate-collector-solar-fpc-systems_10798223_250x250.jpg"/>
          <p:cNvPicPr/>
          <p:nvPr/>
        </p:nvPicPr>
        <p:blipFill>
          <a:blip r:embed="rId3">
            <a:extLst>
              <a:ext uri="{28A0092B-C50C-407E-A947-70E740481C1C}">
                <a14:useLocalDpi xmlns:a14="http://schemas.microsoft.com/office/drawing/2010/main" val="0"/>
              </a:ext>
            </a:extLst>
          </a:blip>
          <a:srcRect/>
          <a:stretch>
            <a:fillRect/>
          </a:stretch>
        </p:blipFill>
        <p:spPr bwMode="auto">
          <a:xfrm>
            <a:off x="6821305" y="1571223"/>
            <a:ext cx="4532495" cy="4464229"/>
          </a:xfrm>
          <a:prstGeom prst="rect">
            <a:avLst/>
          </a:prstGeom>
          <a:noFill/>
          <a:ln>
            <a:noFill/>
          </a:ln>
        </p:spPr>
      </p:pic>
    </p:spTree>
    <p:extLst>
      <p:ext uri="{BB962C8B-B14F-4D97-AF65-F5344CB8AC3E}">
        <p14:creationId xmlns:p14="http://schemas.microsoft.com/office/powerpoint/2010/main" val="2218270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8064"/>
          </a:xfrm>
        </p:spPr>
        <p:txBody>
          <a:bodyPr>
            <a:normAutofit/>
          </a:bodyPr>
          <a:lstStyle/>
          <a:p>
            <a:r>
              <a:rPr lang="en-IN" sz="3600" dirty="0" smtClean="0">
                <a:latin typeface="Times New Roman" panose="02020603050405020304" pitchFamily="18" charset="0"/>
                <a:cs typeface="Times New Roman" panose="02020603050405020304" pitchFamily="18" charset="0"/>
              </a:rPr>
              <a:t>Evacuated Tube Collector</a:t>
            </a:r>
            <a:endParaRPr lang="en-IN" sz="3600" dirty="0">
              <a:latin typeface="Times New Roman" panose="02020603050405020304" pitchFamily="18" charset="0"/>
              <a:cs typeface="Times New Roman" panose="02020603050405020304" pitchFamily="18" charset="0"/>
            </a:endParaRPr>
          </a:p>
        </p:txBody>
      </p:sp>
      <p:pic>
        <p:nvPicPr>
          <p:cNvPr id="1026" name="Picture 2" descr="http://www.atashsolar.com/evacuated-tube-collector-ETC-systems-4.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62116" y="1655464"/>
            <a:ext cx="4659135" cy="43987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1.imimg.com/data/1/Q/MY-1136868/2Evacuated_Tube_Collector_250x25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1256" y="1655464"/>
            <a:ext cx="4398758" cy="4398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75930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316</TotalTime>
  <Words>1974</Words>
  <Application>Microsoft Office PowerPoint</Application>
  <PresentationFormat>Widescreen</PresentationFormat>
  <Paragraphs>121</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Times New Roman</vt:lpstr>
      <vt:lpstr>Office Theme</vt:lpstr>
      <vt:lpstr>Renewable Energy Sources</vt:lpstr>
      <vt:lpstr>Concept of Renewable Energy </vt:lpstr>
      <vt:lpstr>Various forms of renewable energy </vt:lpstr>
      <vt:lpstr>Solar Energy-Basic information</vt:lpstr>
      <vt:lpstr>PowerPoint Presentation</vt:lpstr>
      <vt:lpstr>Solar Thermal Energy Application</vt:lpstr>
      <vt:lpstr>Solar water heaters </vt:lpstr>
      <vt:lpstr>Flate Plate Collector</vt:lpstr>
      <vt:lpstr>Evacuated Tube Collector</vt:lpstr>
      <vt:lpstr>Construction &amp; working</vt:lpstr>
      <vt:lpstr>Cont…</vt:lpstr>
      <vt:lpstr>PowerPoint Presentation</vt:lpstr>
      <vt:lpstr>PowerPoint Presentation</vt:lpstr>
      <vt:lpstr>Solar Cooker </vt:lpstr>
      <vt:lpstr>Box type solar cookers</vt:lpstr>
      <vt:lpstr>Box type Solar Cooker</vt:lpstr>
      <vt:lpstr>Parabolic concentrating solar cooker</vt:lpstr>
      <vt:lpstr>PowerPoint Presentation</vt:lpstr>
      <vt:lpstr>Solar Electricity Generation Solar Photovoltaic (PV)</vt:lpstr>
      <vt:lpstr>Solar Photovoltaic cell</vt:lpstr>
      <vt:lpstr>PowerPoint Presentation</vt:lpstr>
      <vt:lpstr>Solar Street light</vt:lpstr>
      <vt:lpstr>Solar Park (Solar Power plant)</vt:lpstr>
      <vt:lpstr>PowerPoint Presentation</vt:lpstr>
      <vt:lpstr>Solar thermal power plant</vt:lpstr>
      <vt:lpstr>Solar thermal power plant</vt:lpstr>
      <vt:lpstr>Cont…</vt:lpstr>
      <vt:lpstr>Solar Water Pumps</vt:lpstr>
      <vt:lpstr>Case example</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SOLAR ENERGY</dc:title>
  <dc:creator>Mayur patel</dc:creator>
  <cp:lastModifiedBy>Azure</cp:lastModifiedBy>
  <cp:revision>57</cp:revision>
  <dcterms:created xsi:type="dcterms:W3CDTF">2014-02-19T05:50:11Z</dcterms:created>
  <dcterms:modified xsi:type="dcterms:W3CDTF">2018-10-08T01:21:53Z</dcterms:modified>
</cp:coreProperties>
</file>