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6489700" cy="8636000"/>
  <p:notesSz cx="6489700" cy="8636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6727" y="2677160"/>
            <a:ext cx="5516245" cy="181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73455" y="4836160"/>
            <a:ext cx="4542790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3339A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3339A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24485" y="1986280"/>
            <a:ext cx="2823019" cy="569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342195" y="1986280"/>
            <a:ext cx="2823019" cy="569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3339A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66622" y="825245"/>
            <a:ext cx="219710" cy="238125"/>
          </a:xfrm>
          <a:custGeom>
            <a:avLst/>
            <a:gdLst/>
            <a:ahLst/>
            <a:cxnLst/>
            <a:rect l="l" t="t" r="r" b="b"/>
            <a:pathLst>
              <a:path w="219709" h="238125">
                <a:moveTo>
                  <a:pt x="219456" y="0"/>
                </a:moveTo>
                <a:lnTo>
                  <a:pt x="0" y="0"/>
                </a:lnTo>
                <a:lnTo>
                  <a:pt x="0" y="211074"/>
                </a:lnTo>
                <a:lnTo>
                  <a:pt x="0" y="237744"/>
                </a:lnTo>
                <a:lnTo>
                  <a:pt x="219456" y="237744"/>
                </a:lnTo>
                <a:lnTo>
                  <a:pt x="219456" y="211074"/>
                </a:lnTo>
                <a:lnTo>
                  <a:pt x="219456" y="0"/>
                </a:lnTo>
                <a:close/>
              </a:path>
            </a:pathLst>
          </a:custGeom>
          <a:solidFill>
            <a:srgbClr val="FFCF0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58645" y="825245"/>
            <a:ext cx="163830" cy="23774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1841" y="1000505"/>
            <a:ext cx="4271010" cy="27355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339595" y="771905"/>
            <a:ext cx="15240" cy="525780"/>
          </a:xfrm>
          <a:custGeom>
            <a:avLst/>
            <a:gdLst/>
            <a:ahLst/>
            <a:cxnLst/>
            <a:rect l="l" t="t" r="r" b="b"/>
            <a:pathLst>
              <a:path w="15240" h="525780">
                <a:moveTo>
                  <a:pt x="15239" y="0"/>
                </a:moveTo>
                <a:lnTo>
                  <a:pt x="0" y="0"/>
                </a:lnTo>
                <a:lnTo>
                  <a:pt x="0" y="525779"/>
                </a:lnTo>
                <a:lnTo>
                  <a:pt x="15239" y="525779"/>
                </a:lnTo>
                <a:lnTo>
                  <a:pt x="15239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54988" y="435351"/>
            <a:ext cx="3853815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33339A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4485" y="1986280"/>
            <a:ext cx="5840730" cy="569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206498" y="8031480"/>
            <a:ext cx="2076704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24485" y="8031480"/>
            <a:ext cx="1492631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672584" y="8031480"/>
            <a:ext cx="1492631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mailto:wanasana@eng.cmu.ac.th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1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1.png"/><Relationship Id="rId5" Type="http://schemas.openxmlformats.org/officeDocument/2006/relationships/image" Target="../media/image24.png"/><Relationship Id="rId6" Type="http://schemas.openxmlformats.org/officeDocument/2006/relationships/image" Target="../media/image50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jpg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53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4.png"/><Relationship Id="rId4" Type="http://schemas.openxmlformats.org/officeDocument/2006/relationships/image" Target="../media/image5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4.png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7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4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58596" y="1495805"/>
            <a:ext cx="4504690" cy="525780"/>
            <a:chOff x="958596" y="1495805"/>
            <a:chExt cx="4504690" cy="525780"/>
          </a:xfrm>
        </p:grpSpPr>
        <p:sp>
          <p:nvSpPr>
            <p:cNvPr id="3" name="object 3" descr=""/>
            <p:cNvSpPr/>
            <p:nvPr/>
          </p:nvSpPr>
          <p:spPr>
            <a:xfrm>
              <a:off x="1103376" y="1549145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44"/>
                  </a:lnTo>
                  <a:lnTo>
                    <a:pt x="219456" y="237744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3434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4638" y="1549145"/>
              <a:ext cx="164592" cy="23774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596" y="1724405"/>
              <a:ext cx="4504182" cy="27355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275588" y="1495805"/>
              <a:ext cx="16510" cy="525780"/>
            </a:xfrm>
            <a:custGeom>
              <a:avLst/>
              <a:gdLst/>
              <a:ahLst/>
              <a:cxnLst/>
              <a:rect l="l" t="t" r="r" b="b"/>
              <a:pathLst>
                <a:path w="16509" h="525780">
                  <a:moveTo>
                    <a:pt x="16001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6001" y="525779"/>
                  </a:lnTo>
                  <a:lnTo>
                    <a:pt x="16001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3007614" y="2753867"/>
            <a:ext cx="2324100" cy="17145"/>
          </a:xfrm>
          <a:custGeom>
            <a:avLst/>
            <a:gdLst/>
            <a:ahLst/>
            <a:cxnLst/>
            <a:rect l="l" t="t" r="r" b="b"/>
            <a:pathLst>
              <a:path w="2324100" h="17144">
                <a:moveTo>
                  <a:pt x="2324100" y="0"/>
                </a:moveTo>
                <a:lnTo>
                  <a:pt x="0" y="0"/>
                </a:lnTo>
                <a:lnTo>
                  <a:pt x="0" y="16764"/>
                </a:lnTo>
                <a:lnTo>
                  <a:pt x="2324100" y="16764"/>
                </a:lnTo>
                <a:lnTo>
                  <a:pt x="23241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964691" y="28194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 marL="496570">
              <a:lnSpc>
                <a:spcPct val="100000"/>
              </a:lnSpc>
              <a:spcBef>
                <a:spcPts val="2695"/>
              </a:spcBef>
            </a:pPr>
            <a:r>
              <a:rPr dirty="0" sz="2400">
                <a:solidFill>
                  <a:srgbClr val="33339A"/>
                </a:solidFill>
                <a:latin typeface="Comic Sans MS"/>
                <a:cs typeface="Comic Sans MS"/>
              </a:rPr>
              <a:t>Chapter</a:t>
            </a:r>
            <a:r>
              <a:rPr dirty="0" sz="2400" spc="-1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400" spc="-25">
                <a:solidFill>
                  <a:srgbClr val="33339A"/>
                </a:solidFill>
                <a:latin typeface="Comic Sans MS"/>
                <a:cs typeface="Comic Sans MS"/>
              </a:rPr>
              <a:t>2:</a:t>
            </a:r>
            <a:endParaRPr sz="2400">
              <a:latin typeface="Comic Sans MS"/>
              <a:cs typeface="Comic Sans MS"/>
            </a:endParaRPr>
          </a:p>
          <a:p>
            <a:pPr marL="496570">
              <a:lnSpc>
                <a:spcPct val="100000"/>
              </a:lnSpc>
            </a:pPr>
            <a:r>
              <a:rPr dirty="0" sz="2400">
                <a:solidFill>
                  <a:srgbClr val="33339A"/>
                </a:solidFill>
                <a:latin typeface="Comic Sans MS"/>
                <a:cs typeface="Comic Sans MS"/>
              </a:rPr>
              <a:t>Digital</a:t>
            </a:r>
            <a:r>
              <a:rPr dirty="0" sz="2400" spc="-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400">
                <a:solidFill>
                  <a:srgbClr val="33339A"/>
                </a:solidFill>
                <a:latin typeface="Comic Sans MS"/>
                <a:cs typeface="Comic Sans MS"/>
              </a:rPr>
              <a:t>Image</a:t>
            </a:r>
            <a:r>
              <a:rPr dirty="0" sz="2400" spc="-10">
                <a:solidFill>
                  <a:srgbClr val="33339A"/>
                </a:solidFill>
                <a:latin typeface="Comic Sans MS"/>
                <a:cs typeface="Comic Sans MS"/>
              </a:rPr>
              <a:t> Fundamentals</a:t>
            </a:r>
            <a:endParaRPr sz="2400">
              <a:latin typeface="Comic Sans MS"/>
              <a:cs typeface="Comic Sans MS"/>
            </a:endParaRPr>
          </a:p>
          <a:p>
            <a:pPr algn="r" marL="1357630" marR="180975" indent="-429895">
              <a:lnSpc>
                <a:spcPct val="119700"/>
              </a:lnSpc>
              <a:spcBef>
                <a:spcPts val="2725"/>
              </a:spcBef>
            </a:pPr>
            <a:r>
              <a:rPr dirty="0" sz="1600">
                <a:latin typeface="Comic Sans MS"/>
                <a:cs typeface="Comic Sans MS"/>
              </a:rPr>
              <a:t>Lecturer:</a:t>
            </a:r>
            <a:r>
              <a:rPr dirty="0" sz="1600" spc="13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Wanasanan </a:t>
            </a:r>
            <a:r>
              <a:rPr dirty="0" sz="1600" spc="-10">
                <a:latin typeface="Comic Sans MS"/>
                <a:cs typeface="Comic Sans MS"/>
              </a:rPr>
              <a:t>Thongsongkrit </a:t>
            </a:r>
            <a:r>
              <a:rPr dirty="0" sz="1600">
                <a:latin typeface="Comic Sans MS"/>
                <a:cs typeface="Comic Sans MS"/>
              </a:rPr>
              <a:t>Email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: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 spc="-10">
                <a:solidFill>
                  <a:srgbClr val="FF0000"/>
                </a:solidFill>
                <a:latin typeface="Comic Sans MS"/>
                <a:cs typeface="Comic Sans MS"/>
                <a:hlinkClick r:id="rId4"/>
              </a:rPr>
              <a:t>wanasana@eng.cmu.ac.th</a:t>
            </a:r>
            <a:endParaRPr sz="1600">
              <a:latin typeface="Comic Sans MS"/>
              <a:cs typeface="Comic Sans MS"/>
            </a:endParaRPr>
          </a:p>
          <a:p>
            <a:pPr algn="r" marR="185420">
              <a:lnSpc>
                <a:spcPct val="100000"/>
              </a:lnSpc>
              <a:spcBef>
                <a:spcPts val="385"/>
              </a:spcBef>
            </a:pPr>
            <a:r>
              <a:rPr dirty="0" sz="1600">
                <a:latin typeface="Comic Sans MS"/>
                <a:cs typeface="Comic Sans MS"/>
              </a:rPr>
              <a:t>Office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room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:</a:t>
            </a:r>
            <a:r>
              <a:rPr dirty="0" sz="1600" spc="114">
                <a:latin typeface="Comic Sans MS"/>
                <a:cs typeface="Comic Sans MS"/>
              </a:rPr>
              <a:t> </a:t>
            </a:r>
            <a:r>
              <a:rPr dirty="0" sz="1600" spc="-25">
                <a:latin typeface="Comic Sans MS"/>
                <a:cs typeface="Comic Sans MS"/>
              </a:rPr>
              <a:t>410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007614" y="1187830"/>
            <a:ext cx="1812925" cy="245110"/>
            <a:chOff x="3007614" y="1187830"/>
            <a:chExt cx="1812925" cy="245110"/>
          </a:xfrm>
        </p:grpSpPr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7614" y="1336547"/>
              <a:ext cx="1795272" cy="96011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0296" y="1191005"/>
              <a:ext cx="120395" cy="17678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3736" y="1191005"/>
              <a:ext cx="171359" cy="22860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42716" y="1191005"/>
              <a:ext cx="112013" cy="17907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14928" y="1191005"/>
              <a:ext cx="27432" cy="17678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60648" y="1236725"/>
              <a:ext cx="109727" cy="131064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81806" y="1236725"/>
              <a:ext cx="73914" cy="13335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66514" y="1236725"/>
              <a:ext cx="71501" cy="18287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49446" y="1236725"/>
              <a:ext cx="74675" cy="13335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78986" y="1191005"/>
              <a:ext cx="139446" cy="176784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21480" y="1236725"/>
              <a:ext cx="73914" cy="13335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04550" y="1236725"/>
              <a:ext cx="74663" cy="13335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386834" y="1236725"/>
              <a:ext cx="74675" cy="13335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69130" y="1236725"/>
              <a:ext cx="68580" cy="13335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44568" y="1236725"/>
              <a:ext cx="105918" cy="13335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66488" y="1236725"/>
              <a:ext cx="68579" cy="131064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746624" y="1236725"/>
              <a:ext cx="70739" cy="182879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127121" y="1187830"/>
              <a:ext cx="430783" cy="234950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611753" y="1187830"/>
              <a:ext cx="1208786" cy="234950"/>
            </a:xfrm>
            <a:prstGeom prst="rect">
              <a:avLst/>
            </a:prstGeom>
          </p:spPr>
        </p:pic>
      </p:grpSp>
      <p:grpSp>
        <p:nvGrpSpPr>
          <p:cNvPr id="29" name="object 29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30" name="object 30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964691" y="493395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algn="ctr" marL="254000">
              <a:lnSpc>
                <a:spcPct val="100000"/>
              </a:lnSpc>
              <a:spcBef>
                <a:spcPts val="5"/>
              </a:spcBef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Human</a:t>
            </a:r>
            <a:r>
              <a:rPr dirty="0" sz="2200" spc="-3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and</a:t>
            </a:r>
            <a:r>
              <a:rPr dirty="0" sz="2200" spc="-2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Computer</a:t>
            </a:r>
            <a:r>
              <a:rPr dirty="0" sz="2200" spc="-2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Vision</a:t>
            </a:r>
            <a:endParaRPr sz="2200">
              <a:latin typeface="Comic Sans MS"/>
              <a:cs typeface="Comic Sans MS"/>
            </a:endParaRPr>
          </a:p>
          <a:p>
            <a:pPr marL="515620" marR="399415" indent="-172085">
              <a:lnSpc>
                <a:spcPct val="100000"/>
              </a:lnSpc>
              <a:spcBef>
                <a:spcPts val="1410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516255" algn="l"/>
              </a:tabLst>
            </a:pPr>
            <a:r>
              <a:rPr dirty="0" sz="1600">
                <a:latin typeface="Comic Sans MS"/>
                <a:cs typeface="Comic Sans MS"/>
              </a:rPr>
              <a:t>We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can</a:t>
            </a:r>
            <a:r>
              <a:rPr dirty="0" sz="1600">
                <a:latin typeface="Times New Roman"/>
                <a:cs typeface="Times New Roman"/>
              </a:rPr>
              <a:t>’</a:t>
            </a:r>
            <a:r>
              <a:rPr dirty="0" sz="1600">
                <a:latin typeface="Comic Sans MS"/>
                <a:cs typeface="Comic Sans MS"/>
              </a:rPr>
              <a:t>t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think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of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image</a:t>
            </a:r>
            <a:r>
              <a:rPr dirty="0" sz="1600" spc="-10">
                <a:latin typeface="Comic Sans MS"/>
                <a:cs typeface="Comic Sans MS"/>
              </a:rPr>
              <a:t> processing </a:t>
            </a:r>
            <a:r>
              <a:rPr dirty="0" sz="1600">
                <a:latin typeface="Comic Sans MS"/>
                <a:cs typeface="Comic Sans MS"/>
              </a:rPr>
              <a:t>without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considering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the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human</a:t>
            </a:r>
            <a:r>
              <a:rPr dirty="0" sz="1600" spc="-10">
                <a:latin typeface="Comic Sans MS"/>
                <a:cs typeface="Comic Sans MS"/>
              </a:rPr>
              <a:t> vision </a:t>
            </a:r>
            <a:r>
              <a:rPr dirty="0" sz="1600">
                <a:latin typeface="Comic Sans MS"/>
                <a:cs typeface="Comic Sans MS"/>
              </a:rPr>
              <a:t>system. We observe and evaluate </a:t>
            </a:r>
            <a:r>
              <a:rPr dirty="0" sz="1600" spc="-25">
                <a:latin typeface="Comic Sans MS"/>
                <a:cs typeface="Comic Sans MS"/>
              </a:rPr>
              <a:t>the </a:t>
            </a:r>
            <a:r>
              <a:rPr dirty="0" sz="1600">
                <a:latin typeface="Comic Sans MS"/>
                <a:cs typeface="Comic Sans MS"/>
              </a:rPr>
              <a:t>images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that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we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process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with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our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visual system.</a:t>
            </a:r>
            <a:endParaRPr sz="1600">
              <a:latin typeface="Comic Sans MS"/>
              <a:cs typeface="Comic Sans MS"/>
            </a:endParaRPr>
          </a:p>
          <a:p>
            <a:pPr marL="515620" marR="156845" indent="-171450">
              <a:lnSpc>
                <a:spcPct val="100000"/>
              </a:lnSpc>
              <a:spcBef>
                <a:spcPts val="370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516255" algn="l"/>
              </a:tabLst>
            </a:pPr>
            <a:r>
              <a:rPr dirty="0" sz="1600">
                <a:latin typeface="Comic Sans MS"/>
                <a:cs typeface="Comic Sans MS"/>
              </a:rPr>
              <a:t>Without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taking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this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elementary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fact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 spc="-20">
                <a:latin typeface="Comic Sans MS"/>
                <a:cs typeface="Comic Sans MS"/>
              </a:rPr>
              <a:t>into </a:t>
            </a:r>
            <a:r>
              <a:rPr dirty="0" sz="1600">
                <a:latin typeface="Comic Sans MS"/>
                <a:cs typeface="Comic Sans MS"/>
              </a:rPr>
              <a:t>consideration,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we may be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much misled </a:t>
            </a:r>
            <a:r>
              <a:rPr dirty="0" sz="1600" spc="-25">
                <a:latin typeface="Comic Sans MS"/>
                <a:cs typeface="Comic Sans MS"/>
              </a:rPr>
              <a:t>in </a:t>
            </a:r>
            <a:r>
              <a:rPr dirty="0" sz="1600">
                <a:latin typeface="Comic Sans MS"/>
                <a:cs typeface="Comic Sans MS"/>
              </a:rPr>
              <a:t>the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interpretation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of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images.</a:t>
            </a:r>
            <a:endParaRPr sz="1600">
              <a:latin typeface="Comic Sans MS"/>
              <a:cs typeface="Comic Sans MS"/>
            </a:endParaRPr>
          </a:p>
        </p:txBody>
      </p:sp>
      <p:pic>
        <p:nvPicPr>
          <p:cNvPr id="35" name="object 35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734485" y="2133576"/>
            <a:ext cx="3689380" cy="983575"/>
          </a:xfrm>
          <a:prstGeom prst="rect">
            <a:avLst/>
          </a:prstGeom>
        </p:spPr>
      </p:pic>
      <p:sp>
        <p:nvSpPr>
          <p:cNvPr id="36" name="object 36" descr=""/>
          <p:cNvSpPr txBox="1"/>
          <p:nvPr/>
        </p:nvSpPr>
        <p:spPr>
          <a:xfrm>
            <a:off x="5188711" y="8162839"/>
            <a:ext cx="80010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>
                <a:latin typeface="Comic Sans MS"/>
                <a:cs typeface="Comic Sans MS"/>
              </a:rPr>
              <a:t>2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5589" y="1533902"/>
            <a:ext cx="1896046" cy="2051313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964691" y="28194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algn="ctr" marR="414020">
              <a:lnSpc>
                <a:spcPts val="2615"/>
              </a:lnSpc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Simultaneous</a:t>
            </a:r>
            <a:r>
              <a:rPr dirty="0" sz="2200" spc="-6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contrast</a:t>
            </a:r>
            <a:endParaRPr sz="2200">
              <a:latin typeface="Comic Sans MS"/>
              <a:cs typeface="Comic Sans MS"/>
            </a:endParaRPr>
          </a:p>
          <a:p>
            <a:pPr algn="ctr" marR="419734">
              <a:lnSpc>
                <a:spcPts val="1655"/>
              </a:lnSpc>
            </a:pPr>
            <a:r>
              <a:rPr dirty="0" sz="1400">
                <a:solidFill>
                  <a:srgbClr val="CC339A"/>
                </a:solidFill>
                <a:latin typeface="Century Gothic"/>
                <a:cs typeface="Century Gothic"/>
              </a:rPr>
              <a:t>Which</a:t>
            </a:r>
            <a:r>
              <a:rPr dirty="0" sz="1400" spc="-35">
                <a:solidFill>
                  <a:srgbClr val="CC339A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CC339A"/>
                </a:solidFill>
                <a:latin typeface="Century Gothic"/>
                <a:cs typeface="Century Gothic"/>
              </a:rPr>
              <a:t>small</a:t>
            </a:r>
            <a:r>
              <a:rPr dirty="0" sz="1400" spc="-30">
                <a:solidFill>
                  <a:srgbClr val="CC339A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CC339A"/>
                </a:solidFill>
                <a:latin typeface="Century Gothic"/>
                <a:cs typeface="Century Gothic"/>
              </a:rPr>
              <a:t>square</a:t>
            </a:r>
            <a:r>
              <a:rPr dirty="0" sz="1400" spc="-35">
                <a:solidFill>
                  <a:srgbClr val="CC339A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CC339A"/>
                </a:solidFill>
                <a:latin typeface="Century Gothic"/>
                <a:cs typeface="Century Gothic"/>
              </a:rPr>
              <a:t>is</a:t>
            </a:r>
            <a:r>
              <a:rPr dirty="0" sz="1400" spc="-35">
                <a:solidFill>
                  <a:srgbClr val="CC339A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CC339A"/>
                </a:solidFill>
                <a:latin typeface="Century Gothic"/>
                <a:cs typeface="Century Gothic"/>
              </a:rPr>
              <a:t>the</a:t>
            </a:r>
            <a:r>
              <a:rPr dirty="0" sz="1400" spc="-35">
                <a:solidFill>
                  <a:srgbClr val="CC339A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CC339A"/>
                </a:solidFill>
                <a:latin typeface="Century Gothic"/>
                <a:cs typeface="Century Gothic"/>
              </a:rPr>
              <a:t>darkest</a:t>
            </a:r>
            <a:r>
              <a:rPr dirty="0" sz="1400" spc="-30">
                <a:solidFill>
                  <a:srgbClr val="CC339A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CC339A"/>
                </a:solidFill>
                <a:latin typeface="Century Gothic"/>
                <a:cs typeface="Century Gothic"/>
              </a:rPr>
              <a:t>one</a:t>
            </a:r>
            <a:r>
              <a:rPr dirty="0" sz="1400" spc="-30">
                <a:solidFill>
                  <a:srgbClr val="CC339A"/>
                </a:solidFill>
                <a:latin typeface="Century Gothic"/>
                <a:cs typeface="Century Gothic"/>
              </a:rPr>
              <a:t> </a:t>
            </a:r>
            <a:r>
              <a:rPr dirty="0" sz="1400" spc="-60">
                <a:solidFill>
                  <a:srgbClr val="CC339A"/>
                </a:solidFill>
                <a:latin typeface="Century Gothic"/>
                <a:cs typeface="Century Gothic"/>
              </a:rPr>
              <a:t>?</a:t>
            </a:r>
            <a:endParaRPr sz="1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Century Gothic"/>
              <a:cs typeface="Century Gothic"/>
            </a:endParaRPr>
          </a:p>
          <a:p>
            <a:pPr marL="2642870" marR="154940" indent="-171450">
              <a:lnSpc>
                <a:spcPct val="89900"/>
              </a:lnSpc>
              <a:buClr>
                <a:srgbClr val="3333CC"/>
              </a:buClr>
              <a:buSzPct val="58333"/>
              <a:buFont typeface="Arial"/>
              <a:buChar char="■"/>
              <a:tabLst>
                <a:tab pos="2643505" algn="l"/>
              </a:tabLst>
            </a:pPr>
            <a:r>
              <a:rPr dirty="0" sz="1200">
                <a:latin typeface="Comic Sans MS"/>
                <a:cs typeface="Comic Sans MS"/>
              </a:rPr>
              <a:t>All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small</a:t>
            </a:r>
            <a:r>
              <a:rPr dirty="0" sz="1200" spc="-10">
                <a:latin typeface="Comic Sans MS"/>
                <a:cs typeface="Comic Sans MS"/>
              </a:rPr>
              <a:t> squares </a:t>
            </a:r>
            <a:r>
              <a:rPr dirty="0" sz="1200">
                <a:latin typeface="Comic Sans MS"/>
                <a:cs typeface="Comic Sans MS"/>
              </a:rPr>
              <a:t>have</a:t>
            </a:r>
            <a:r>
              <a:rPr dirty="0" sz="1200" spc="-2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exactly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 spc="-20">
                <a:latin typeface="Comic Sans MS"/>
                <a:cs typeface="Comic Sans MS"/>
              </a:rPr>
              <a:t>same </a:t>
            </a:r>
            <a:r>
              <a:rPr dirty="0" sz="1200">
                <a:latin typeface="Comic Sans MS"/>
                <a:cs typeface="Comic Sans MS"/>
              </a:rPr>
              <a:t>intensity,</a:t>
            </a:r>
            <a:r>
              <a:rPr dirty="0" sz="1200" spc="-3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but</a:t>
            </a:r>
            <a:r>
              <a:rPr dirty="0" sz="1200" spc="-30">
                <a:latin typeface="Comic Sans MS"/>
                <a:cs typeface="Comic Sans MS"/>
              </a:rPr>
              <a:t> </a:t>
            </a:r>
            <a:r>
              <a:rPr dirty="0" sz="1200" spc="-20">
                <a:latin typeface="Comic Sans MS"/>
                <a:cs typeface="Comic Sans MS"/>
              </a:rPr>
              <a:t>they </a:t>
            </a:r>
            <a:r>
              <a:rPr dirty="0" sz="1200">
                <a:latin typeface="Comic Sans MS"/>
                <a:cs typeface="Comic Sans MS"/>
              </a:rPr>
              <a:t>appear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to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25">
                <a:latin typeface="Comic Sans MS"/>
                <a:cs typeface="Comic Sans MS"/>
              </a:rPr>
              <a:t>eye </a:t>
            </a:r>
            <a:r>
              <a:rPr dirty="0" sz="1200">
                <a:latin typeface="Comic Sans MS"/>
                <a:cs typeface="Comic Sans MS"/>
              </a:rPr>
              <a:t>progressively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darker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25">
                <a:latin typeface="Comic Sans MS"/>
                <a:cs typeface="Comic Sans MS"/>
              </a:rPr>
              <a:t>as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3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background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becomes brighter.</a:t>
            </a:r>
            <a:endParaRPr sz="1200">
              <a:latin typeface="Comic Sans MS"/>
              <a:cs typeface="Comic Sans MS"/>
            </a:endParaRPr>
          </a:p>
          <a:p>
            <a:pPr marL="2642870" marR="477520" indent="-171450">
              <a:lnSpc>
                <a:spcPct val="89900"/>
              </a:lnSpc>
              <a:spcBef>
                <a:spcPts val="285"/>
              </a:spcBef>
              <a:buClr>
                <a:srgbClr val="3333CC"/>
              </a:buClr>
              <a:buSzPct val="58333"/>
              <a:buFont typeface="Arial"/>
              <a:buChar char="■"/>
              <a:tabLst>
                <a:tab pos="2643505" algn="l"/>
              </a:tabLst>
            </a:pPr>
            <a:r>
              <a:rPr dirty="0" sz="1200">
                <a:latin typeface="Comic Sans MS"/>
                <a:cs typeface="Comic Sans MS"/>
              </a:rPr>
              <a:t>Region</a:t>
            </a:r>
            <a:r>
              <a:rPr dirty="0" sz="1200">
                <a:latin typeface="Times New Roman"/>
                <a:cs typeface="Times New Roman"/>
              </a:rPr>
              <a:t>’</a:t>
            </a:r>
            <a:r>
              <a:rPr dirty="0" sz="1200">
                <a:latin typeface="Comic Sans MS"/>
                <a:cs typeface="Comic Sans MS"/>
              </a:rPr>
              <a:t>s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perceived </a:t>
            </a:r>
            <a:r>
              <a:rPr dirty="0" sz="1200">
                <a:latin typeface="Comic Sans MS"/>
                <a:cs typeface="Comic Sans MS"/>
              </a:rPr>
              <a:t>brightness</a:t>
            </a:r>
            <a:r>
              <a:rPr dirty="0" sz="1200" spc="-4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does</a:t>
            </a:r>
            <a:r>
              <a:rPr dirty="0" sz="1200" spc="-30">
                <a:latin typeface="Comic Sans MS"/>
                <a:cs typeface="Comic Sans MS"/>
              </a:rPr>
              <a:t> </a:t>
            </a:r>
            <a:r>
              <a:rPr dirty="0" sz="1200" spc="-25">
                <a:latin typeface="Comic Sans MS"/>
                <a:cs typeface="Comic Sans MS"/>
              </a:rPr>
              <a:t>not </a:t>
            </a:r>
            <a:r>
              <a:rPr dirty="0" sz="1200">
                <a:latin typeface="Comic Sans MS"/>
                <a:cs typeface="Comic Sans MS"/>
              </a:rPr>
              <a:t>depend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simply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on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 spc="-25">
                <a:latin typeface="Comic Sans MS"/>
                <a:cs typeface="Comic Sans MS"/>
              </a:rPr>
              <a:t>its </a:t>
            </a:r>
            <a:r>
              <a:rPr dirty="0" sz="1200" spc="-10">
                <a:latin typeface="Comic Sans MS"/>
                <a:cs typeface="Comic Sans MS"/>
              </a:rPr>
              <a:t>intensity.</a:t>
            </a:r>
            <a:endParaRPr sz="1200">
              <a:latin typeface="Comic Sans MS"/>
              <a:cs typeface="Comic Sans MS"/>
            </a:endParaRPr>
          </a:p>
          <a:p>
            <a:pPr algn="r" marR="259715">
              <a:lnSpc>
                <a:spcPct val="100000"/>
              </a:lnSpc>
              <a:spcBef>
                <a:spcPts val="1075"/>
              </a:spcBef>
            </a:pPr>
            <a:r>
              <a:rPr dirty="0" sz="700" spc="-25">
                <a:latin typeface="Comic Sans MS"/>
                <a:cs typeface="Comic Sans MS"/>
              </a:rPr>
              <a:t>19</a:t>
            </a:r>
            <a:endParaRPr sz="700">
              <a:latin typeface="Comic Sans MS"/>
              <a:cs typeface="Comic Sans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5" name="object 5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964691" y="493395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algn="ctr" marL="498475">
              <a:lnSpc>
                <a:spcPct val="100000"/>
              </a:lnSpc>
              <a:spcBef>
                <a:spcPts val="5"/>
              </a:spcBef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Human</a:t>
            </a:r>
            <a:r>
              <a:rPr dirty="0" sz="2200" spc="-4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Perception</a:t>
            </a:r>
            <a:r>
              <a:rPr dirty="0" sz="2200" spc="-3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Phenomena</a:t>
            </a:r>
            <a:endParaRPr sz="2200">
              <a:latin typeface="Comic Sans MS"/>
              <a:cs typeface="Comic Sans MS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86768" y="7108694"/>
            <a:ext cx="1160469" cy="1171956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1872995" y="5880350"/>
            <a:ext cx="2705100" cy="2424430"/>
            <a:chOff x="1872995" y="5880350"/>
            <a:chExt cx="2705100" cy="2424430"/>
          </a:xfrm>
        </p:grpSpPr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2995" y="5880350"/>
              <a:ext cx="1176528" cy="118110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58895" y="5880350"/>
              <a:ext cx="1181100" cy="1171956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74868" y="7100311"/>
              <a:ext cx="1203227" cy="1203960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5134609" y="8162839"/>
            <a:ext cx="133985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 spc="-25">
                <a:latin typeface="Comic Sans MS"/>
                <a:cs typeface="Comic Sans MS"/>
              </a:rPr>
              <a:t>20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64691" y="28194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marL="615315">
              <a:lnSpc>
                <a:spcPct val="100000"/>
              </a:lnSpc>
            </a:pP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Signals</a:t>
            </a:r>
            <a:endParaRPr sz="2200">
              <a:latin typeface="Comic Sans MS"/>
              <a:cs typeface="Comic Sans MS"/>
            </a:endParaRPr>
          </a:p>
          <a:p>
            <a:pPr marL="401320" marR="1014730" indent="-171450">
              <a:lnSpc>
                <a:spcPct val="100000"/>
              </a:lnSpc>
              <a:spcBef>
                <a:spcPts val="1565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401955" algn="l"/>
              </a:tabLst>
            </a:pPr>
            <a:r>
              <a:rPr dirty="0" sz="1600">
                <a:latin typeface="Comic Sans MS"/>
                <a:cs typeface="Comic Sans MS"/>
              </a:rPr>
              <a:t>a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signal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is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function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that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carries information.</a:t>
            </a:r>
            <a:endParaRPr sz="1600">
              <a:latin typeface="Comic Sans MS"/>
              <a:cs typeface="Comic Sans MS"/>
            </a:endParaRPr>
          </a:p>
          <a:p>
            <a:pPr marL="382270" marR="190500" indent="-152400">
              <a:lnSpc>
                <a:spcPct val="97900"/>
              </a:lnSpc>
              <a:spcBef>
                <a:spcPts val="420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401955" algn="l"/>
              </a:tabLst>
            </a:pPr>
            <a:r>
              <a:rPr dirty="0" sz="1600">
                <a:latin typeface="Comic Sans MS"/>
                <a:cs typeface="Comic Sans MS"/>
              </a:rPr>
              <a:t>usually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content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of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the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signal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changes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20">
                <a:latin typeface="Comic Sans MS"/>
                <a:cs typeface="Comic Sans MS"/>
              </a:rPr>
              <a:t>over </a:t>
            </a:r>
            <a:r>
              <a:rPr dirty="0" sz="1600">
                <a:latin typeface="Comic Sans MS"/>
                <a:cs typeface="Comic Sans MS"/>
              </a:rPr>
              <a:t>some set of spatiotemporal </a:t>
            </a:r>
            <a:r>
              <a:rPr dirty="0" sz="1600" spc="-10">
                <a:latin typeface="Comic Sans MS"/>
                <a:cs typeface="Comic Sans MS"/>
              </a:rPr>
              <a:t>dimensions. </a:t>
            </a:r>
            <a:r>
              <a:rPr dirty="0" sz="1400" spc="-10">
                <a:solidFill>
                  <a:srgbClr val="FF0000"/>
                </a:solidFill>
                <a:latin typeface="Times New Roman"/>
                <a:cs typeface="Times New Roman"/>
              </a:rPr>
              <a:t>Vocabulary: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</a:pPr>
            <a:r>
              <a:rPr dirty="0" sz="1400" spc="-720">
                <a:solidFill>
                  <a:srgbClr val="00009A"/>
                </a:solidFill>
                <a:latin typeface="Times New Roman"/>
                <a:cs typeface="Times New Roman"/>
              </a:rPr>
              <a:t>h</a:t>
            </a:r>
            <a:r>
              <a:rPr dirty="0" baseline="11904" sz="2100" spc="-15" b="1">
                <a:solidFill>
                  <a:srgbClr val="00009A"/>
                </a:solidFill>
                <a:latin typeface="Times New Roman"/>
                <a:cs typeface="Times New Roman"/>
              </a:rPr>
              <a:t>s</a:t>
            </a:r>
            <a:r>
              <a:rPr dirty="0" baseline="11904" sz="2100" spc="-967" b="1">
                <a:solidFill>
                  <a:srgbClr val="00009A"/>
                </a:solidFill>
                <a:latin typeface="Times New Roman"/>
                <a:cs typeface="Times New Roman"/>
              </a:rPr>
              <a:t>p</a:t>
            </a:r>
            <a:r>
              <a:rPr dirty="0" sz="1400" spc="-10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dirty="0" sz="1400" spc="-720">
                <a:solidFill>
                  <a:srgbClr val="00009A"/>
                </a:solidFill>
                <a:latin typeface="Times New Roman"/>
                <a:cs typeface="Times New Roman"/>
              </a:rPr>
              <a:t>v</a:t>
            </a:r>
            <a:r>
              <a:rPr dirty="0" baseline="11904" sz="2100" spc="-30" b="1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dirty="0" sz="1400" spc="-405">
                <a:solidFill>
                  <a:srgbClr val="00009A"/>
                </a:solidFill>
                <a:latin typeface="Times New Roman"/>
                <a:cs typeface="Times New Roman"/>
              </a:rPr>
              <a:t>i</a:t>
            </a:r>
            <a:r>
              <a:rPr dirty="0" baseline="11904" sz="2100" spc="-142" b="1">
                <a:solidFill>
                  <a:srgbClr val="00009A"/>
                </a:solidFill>
                <a:latin typeface="Times New Roman"/>
                <a:cs typeface="Times New Roman"/>
              </a:rPr>
              <a:t>t</a:t>
            </a:r>
            <a:r>
              <a:rPr dirty="0" sz="1400" spc="-640">
                <a:solidFill>
                  <a:srgbClr val="00009A"/>
                </a:solidFill>
                <a:latin typeface="Times New Roman"/>
                <a:cs typeface="Times New Roman"/>
              </a:rPr>
              <a:t>n</a:t>
            </a:r>
            <a:r>
              <a:rPr dirty="0" baseline="11904" sz="2100" spc="-15" b="1">
                <a:solidFill>
                  <a:srgbClr val="00009A"/>
                </a:solidFill>
                <a:latin typeface="Times New Roman"/>
                <a:cs typeface="Times New Roman"/>
              </a:rPr>
              <a:t>i</a:t>
            </a:r>
            <a:r>
              <a:rPr dirty="0" baseline="11904" sz="2100" spc="-727" b="1">
                <a:solidFill>
                  <a:srgbClr val="00009A"/>
                </a:solidFill>
                <a:latin typeface="Times New Roman"/>
                <a:cs typeface="Times New Roman"/>
              </a:rPr>
              <a:t>o</a:t>
            </a:r>
            <a:r>
              <a:rPr dirty="0" sz="1400" spc="-245">
                <a:solidFill>
                  <a:srgbClr val="00009A"/>
                </a:solidFill>
                <a:latin typeface="Times New Roman"/>
                <a:cs typeface="Times New Roman"/>
              </a:rPr>
              <a:t>g</a:t>
            </a:r>
            <a:r>
              <a:rPr dirty="0" baseline="11904" sz="2100" spc="-15" b="1">
                <a:solidFill>
                  <a:srgbClr val="00009A"/>
                </a:solidFill>
                <a:latin typeface="Times New Roman"/>
                <a:cs typeface="Times New Roman"/>
              </a:rPr>
              <a:t>t</a:t>
            </a:r>
            <a:r>
              <a:rPr dirty="0" baseline="11904" sz="2100" spc="-794" b="1">
                <a:solidFill>
                  <a:srgbClr val="00009A"/>
                </a:solidFill>
                <a:latin typeface="Times New Roman"/>
                <a:cs typeface="Times New Roman"/>
              </a:rPr>
              <a:t>e</a:t>
            </a:r>
            <a:r>
              <a:rPr dirty="0" sz="1400" spc="-204">
                <a:solidFill>
                  <a:srgbClr val="00009A"/>
                </a:solidFill>
                <a:latin typeface="Times New Roman"/>
                <a:cs typeface="Times New Roman"/>
              </a:rPr>
              <a:t>b</a:t>
            </a:r>
            <a:r>
              <a:rPr dirty="0" baseline="11904" sz="2100" spc="-1492" b="1">
                <a:solidFill>
                  <a:srgbClr val="00009A"/>
                </a:solidFill>
                <a:latin typeface="Times New Roman"/>
                <a:cs typeface="Times New Roman"/>
              </a:rPr>
              <a:t>m</a:t>
            </a:r>
            <a:r>
              <a:rPr dirty="0" sz="1400" spc="-10">
                <a:solidFill>
                  <a:srgbClr val="00009A"/>
                </a:solidFill>
                <a:latin typeface="Times New Roman"/>
                <a:cs typeface="Times New Roman"/>
              </a:rPr>
              <a:t>o</a:t>
            </a:r>
            <a:r>
              <a:rPr dirty="0" sz="1400" spc="-130">
                <a:solidFill>
                  <a:srgbClr val="00009A"/>
                </a:solidFill>
                <a:latin typeface="Times New Roman"/>
                <a:cs typeface="Times New Roman"/>
              </a:rPr>
              <a:t>t</a:t>
            </a:r>
            <a:r>
              <a:rPr dirty="0" baseline="11904" sz="2100" spc="-1035" b="1">
                <a:solidFill>
                  <a:srgbClr val="00009A"/>
                </a:solidFill>
                <a:latin typeface="Times New Roman"/>
                <a:cs typeface="Times New Roman"/>
              </a:rPr>
              <a:t>p</a:t>
            </a:r>
            <a:r>
              <a:rPr dirty="0" sz="1400" spc="-45">
                <a:solidFill>
                  <a:srgbClr val="00009A"/>
                </a:solidFill>
                <a:latin typeface="Times New Roman"/>
                <a:cs typeface="Times New Roman"/>
              </a:rPr>
              <a:t>h</a:t>
            </a:r>
            <a:r>
              <a:rPr dirty="0" baseline="11904" sz="2100" spc="-509" b="1">
                <a:solidFill>
                  <a:srgbClr val="00009A"/>
                </a:solidFill>
                <a:latin typeface="Times New Roman"/>
                <a:cs typeface="Times New Roman"/>
              </a:rPr>
              <a:t>o</a:t>
            </a:r>
            <a:r>
              <a:rPr dirty="0" sz="1400" spc="-240">
                <a:solidFill>
                  <a:srgbClr val="00009A"/>
                </a:solidFill>
                <a:latin typeface="Times New Roman"/>
                <a:cs typeface="Times New Roman"/>
              </a:rPr>
              <a:t>s</a:t>
            </a:r>
            <a:r>
              <a:rPr dirty="0" baseline="11904" sz="2100" spc="-622" b="1">
                <a:solidFill>
                  <a:srgbClr val="00009A"/>
                </a:solidFill>
                <a:latin typeface="Times New Roman"/>
                <a:cs typeface="Times New Roman"/>
              </a:rPr>
              <a:t>r</a:t>
            </a:r>
            <a:r>
              <a:rPr dirty="0" sz="1400" spc="-315">
                <a:solidFill>
                  <a:srgbClr val="00009A"/>
                </a:solidFill>
                <a:latin typeface="Times New Roman"/>
                <a:cs typeface="Times New Roman"/>
              </a:rPr>
              <a:t>p</a:t>
            </a:r>
            <a:r>
              <a:rPr dirty="0" baseline="11904" sz="2100" spc="-622" b="1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dirty="0" sz="1400" spc="-235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dirty="0" baseline="11904" sz="2100" spc="-277" b="1">
                <a:solidFill>
                  <a:srgbClr val="00009A"/>
                </a:solidFill>
                <a:latin typeface="Times New Roman"/>
                <a:cs typeface="Times New Roman"/>
              </a:rPr>
              <a:t>l</a:t>
            </a:r>
            <a:r>
              <a:rPr dirty="0" sz="1400" spc="-10">
                <a:solidFill>
                  <a:srgbClr val="00009A"/>
                </a:solidFill>
                <a:latin typeface="Times New Roman"/>
                <a:cs typeface="Times New Roman"/>
              </a:rPr>
              <a:t>t</a:t>
            </a:r>
            <a:r>
              <a:rPr dirty="0" sz="1400" spc="-275">
                <a:solidFill>
                  <a:srgbClr val="00009A"/>
                </a:solidFill>
                <a:latin typeface="Times New Roman"/>
                <a:cs typeface="Times New Roman"/>
              </a:rPr>
              <a:t>i</a:t>
            </a:r>
            <a:r>
              <a:rPr dirty="0" baseline="11904" sz="2100" spc="-217">
                <a:solidFill>
                  <a:srgbClr val="00009A"/>
                </a:solidFill>
                <a:latin typeface="Times New Roman"/>
                <a:cs typeface="Times New Roman"/>
              </a:rPr>
              <a:t>:</a:t>
            </a:r>
            <a:r>
              <a:rPr dirty="0" sz="1400" spc="-160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dirty="0" baseline="11904" sz="2100" spc="-757">
                <a:solidFill>
                  <a:srgbClr val="00009A"/>
                </a:solidFill>
                <a:latin typeface="Times New Roman"/>
                <a:cs typeface="Times New Roman"/>
              </a:rPr>
              <a:t>e</a:t>
            </a:r>
            <a:r>
              <a:rPr dirty="0" sz="1400" spc="-10">
                <a:solidFill>
                  <a:srgbClr val="00009A"/>
                </a:solidFill>
                <a:latin typeface="Times New Roman"/>
                <a:cs typeface="Times New Roman"/>
              </a:rPr>
              <a:t>l</a:t>
            </a:r>
            <a:r>
              <a:rPr dirty="0" sz="1400" spc="-125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baseline="11904" sz="2100" spc="-697">
                <a:solidFill>
                  <a:srgbClr val="00009A"/>
                </a:solidFill>
                <a:latin typeface="Times New Roman"/>
                <a:cs typeface="Times New Roman"/>
              </a:rPr>
              <a:t>x</a:t>
            </a:r>
            <a:r>
              <a:rPr dirty="0" sz="1400" spc="-190">
                <a:solidFill>
                  <a:srgbClr val="00009A"/>
                </a:solidFill>
                <a:latin typeface="Times New Roman"/>
                <a:cs typeface="Times New Roman"/>
              </a:rPr>
              <a:t>e</a:t>
            </a:r>
            <a:r>
              <a:rPr dirty="0" baseline="11904" sz="2100" spc="-345">
                <a:solidFill>
                  <a:srgbClr val="00009A"/>
                </a:solidFill>
                <a:latin typeface="Times New Roman"/>
                <a:cs typeface="Times New Roman"/>
              </a:rPr>
              <a:t>i</a:t>
            </a:r>
            <a:r>
              <a:rPr dirty="0" sz="1400" spc="-500">
                <a:solidFill>
                  <a:srgbClr val="00009A"/>
                </a:solidFill>
                <a:latin typeface="Times New Roman"/>
                <a:cs typeface="Times New Roman"/>
              </a:rPr>
              <a:t>x</a:t>
            </a:r>
            <a:r>
              <a:rPr dirty="0" baseline="11904" sz="2100" spc="-112">
                <a:solidFill>
                  <a:srgbClr val="00009A"/>
                </a:solidFill>
                <a:latin typeface="Times New Roman"/>
                <a:cs typeface="Times New Roman"/>
              </a:rPr>
              <a:t>s</a:t>
            </a:r>
            <a:r>
              <a:rPr dirty="0" sz="1400" spc="-10">
                <a:solidFill>
                  <a:srgbClr val="00009A"/>
                </a:solidFill>
                <a:latin typeface="Times New Roman"/>
                <a:cs typeface="Times New Roman"/>
              </a:rPr>
              <a:t>t</a:t>
            </a:r>
            <a:r>
              <a:rPr dirty="0" sz="1400" spc="-585">
                <a:solidFill>
                  <a:srgbClr val="00009A"/>
                </a:solidFill>
                <a:latin typeface="Times New Roman"/>
                <a:cs typeface="Times New Roman"/>
              </a:rPr>
              <a:t>e</a:t>
            </a:r>
            <a:r>
              <a:rPr dirty="0" baseline="11904" sz="2100" spc="-15">
                <a:solidFill>
                  <a:srgbClr val="00009A"/>
                </a:solidFill>
                <a:latin typeface="Times New Roman"/>
                <a:cs typeface="Times New Roman"/>
              </a:rPr>
              <a:t>i</a:t>
            </a:r>
            <a:r>
              <a:rPr dirty="0" baseline="11904" sz="2100" spc="-817">
                <a:solidFill>
                  <a:srgbClr val="00009A"/>
                </a:solidFill>
                <a:latin typeface="Times New Roman"/>
                <a:cs typeface="Times New Roman"/>
              </a:rPr>
              <a:t>n</a:t>
            </a:r>
            <a:r>
              <a:rPr dirty="0" sz="1400" spc="-190">
                <a:solidFill>
                  <a:srgbClr val="00009A"/>
                </a:solidFill>
                <a:latin typeface="Times New Roman"/>
                <a:cs typeface="Times New Roman"/>
              </a:rPr>
              <a:t>n</a:t>
            </a:r>
            <a:r>
              <a:rPr dirty="0" baseline="11904" sz="2100" spc="-817">
                <a:solidFill>
                  <a:srgbClr val="00009A"/>
                </a:solidFill>
                <a:latin typeface="Times New Roman"/>
                <a:cs typeface="Times New Roman"/>
              </a:rPr>
              <a:t>g</a:t>
            </a:r>
            <a:r>
              <a:rPr dirty="0" sz="1400" spc="-10">
                <a:solidFill>
                  <a:srgbClr val="00009A"/>
                </a:solidFill>
                <a:latin typeface="Times New Roman"/>
                <a:cs typeface="Times New Roman"/>
              </a:rPr>
              <a:t>s</a:t>
            </a:r>
            <a:r>
              <a:rPr dirty="0" sz="1400" spc="-80">
                <a:solidFill>
                  <a:srgbClr val="00009A"/>
                </a:solidFill>
                <a:latin typeface="Times New Roman"/>
                <a:cs typeface="Times New Roman"/>
              </a:rPr>
              <a:t>i</a:t>
            </a:r>
            <a:r>
              <a:rPr dirty="0" baseline="11904" sz="2100" spc="-509">
                <a:solidFill>
                  <a:srgbClr val="00009A"/>
                </a:solidFill>
                <a:latin typeface="Times New Roman"/>
                <a:cs typeface="Times New Roman"/>
              </a:rPr>
              <a:t>i</a:t>
            </a:r>
            <a:r>
              <a:rPr dirty="0" sz="1400" spc="-390">
                <a:solidFill>
                  <a:srgbClr val="00009A"/>
                </a:solidFill>
                <a:latin typeface="Times New Roman"/>
                <a:cs typeface="Times New Roman"/>
              </a:rPr>
              <a:t>o</a:t>
            </a:r>
            <a:r>
              <a:rPr dirty="0" baseline="11904" sz="2100" spc="-509">
                <a:solidFill>
                  <a:srgbClr val="00009A"/>
                </a:solidFill>
                <a:latin typeface="Times New Roman"/>
                <a:cs typeface="Times New Roman"/>
              </a:rPr>
              <a:t>n</a:t>
            </a:r>
            <a:r>
              <a:rPr dirty="0" sz="1400" spc="-45">
                <a:solidFill>
                  <a:srgbClr val="00009A"/>
                </a:solidFill>
                <a:latin typeface="Times New Roman"/>
                <a:cs typeface="Times New Roman"/>
              </a:rPr>
              <a:t>n</a:t>
            </a:r>
            <a:r>
              <a:rPr dirty="0" baseline="11904" sz="2100" spc="-509">
                <a:solidFill>
                  <a:srgbClr val="00009A"/>
                </a:solidFill>
                <a:latin typeface="Times New Roman"/>
                <a:cs typeface="Times New Roman"/>
              </a:rPr>
              <a:t>b</a:t>
            </a:r>
            <a:r>
              <a:rPr dirty="0" sz="1400" spc="-315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dirty="0" baseline="11904" sz="2100" spc="-637">
                <a:solidFill>
                  <a:srgbClr val="00009A"/>
                </a:solidFill>
                <a:latin typeface="Times New Roman"/>
                <a:cs typeface="Times New Roman"/>
              </a:rPr>
              <a:t>o</a:t>
            </a:r>
            <a:r>
              <a:rPr dirty="0" sz="1400" spc="-305">
                <a:solidFill>
                  <a:srgbClr val="00009A"/>
                </a:solidFill>
                <a:latin typeface="Times New Roman"/>
                <a:cs typeface="Times New Roman"/>
              </a:rPr>
              <a:t>n</a:t>
            </a:r>
            <a:r>
              <a:rPr dirty="0" baseline="11904" sz="2100" spc="-172">
                <a:solidFill>
                  <a:srgbClr val="00009A"/>
                </a:solidFill>
                <a:latin typeface="Times New Roman"/>
                <a:cs typeface="Times New Roman"/>
              </a:rPr>
              <a:t>t</a:t>
            </a:r>
            <a:r>
              <a:rPr dirty="0" sz="1400" spc="-625">
                <a:solidFill>
                  <a:srgbClr val="00009A"/>
                </a:solidFill>
                <a:latin typeface="Times New Roman"/>
                <a:cs typeface="Times New Roman"/>
              </a:rPr>
              <a:t>d</a:t>
            </a:r>
            <a:r>
              <a:rPr dirty="0" baseline="11904" sz="2100" spc="-15">
                <a:solidFill>
                  <a:srgbClr val="00009A"/>
                </a:solidFill>
                <a:latin typeface="Times New Roman"/>
                <a:cs typeface="Times New Roman"/>
              </a:rPr>
              <a:t>h</a:t>
            </a:r>
            <a:r>
              <a:rPr dirty="0" baseline="11904" sz="2100" spc="359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1400" spc="-315">
                <a:solidFill>
                  <a:srgbClr val="00009A"/>
                </a:solidFill>
                <a:latin typeface="Times New Roman"/>
                <a:cs typeface="Times New Roman"/>
              </a:rPr>
              <a:t>t</a:t>
            </a:r>
            <a:r>
              <a:rPr dirty="0" baseline="11904" sz="2100" spc="-412">
                <a:solidFill>
                  <a:srgbClr val="00009A"/>
                </a:solidFill>
                <a:latin typeface="Times New Roman"/>
                <a:cs typeface="Times New Roman"/>
              </a:rPr>
              <a:t>s</a:t>
            </a:r>
            <a:r>
              <a:rPr dirty="0" sz="1400" spc="-390">
                <a:solidFill>
                  <a:srgbClr val="00009A"/>
                </a:solidFill>
                <a:latin typeface="Times New Roman"/>
                <a:cs typeface="Times New Roman"/>
              </a:rPr>
              <a:t>e</a:t>
            </a:r>
            <a:r>
              <a:rPr dirty="0" baseline="11904" sz="2100" spc="-525">
                <a:solidFill>
                  <a:srgbClr val="00009A"/>
                </a:solidFill>
                <a:latin typeface="Times New Roman"/>
                <a:cs typeface="Times New Roman"/>
              </a:rPr>
              <a:t>p</a:t>
            </a:r>
            <a:r>
              <a:rPr dirty="0" sz="1400" spc="-785">
                <a:solidFill>
                  <a:srgbClr val="00009A"/>
                </a:solidFill>
                <a:latin typeface="Times New Roman"/>
                <a:cs typeface="Times New Roman"/>
              </a:rPr>
              <a:t>m</a:t>
            </a:r>
            <a:r>
              <a:rPr dirty="0" baseline="11904" sz="2100" spc="-37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dirty="0" baseline="11904" sz="2100" spc="-765">
                <a:solidFill>
                  <a:srgbClr val="00009A"/>
                </a:solidFill>
                <a:latin typeface="Times New Roman"/>
                <a:cs typeface="Times New Roman"/>
              </a:rPr>
              <a:t>c</a:t>
            </a:r>
            <a:r>
              <a:rPr dirty="0" sz="1400" spc="-235">
                <a:solidFill>
                  <a:srgbClr val="00009A"/>
                </a:solidFill>
                <a:latin typeface="Times New Roman"/>
                <a:cs typeface="Times New Roman"/>
              </a:rPr>
              <a:t>p</a:t>
            </a:r>
            <a:r>
              <a:rPr dirty="0" baseline="11904" sz="2100" spc="-644">
                <a:solidFill>
                  <a:srgbClr val="00009A"/>
                </a:solidFill>
                <a:latin typeface="Times New Roman"/>
                <a:cs typeface="Times New Roman"/>
              </a:rPr>
              <a:t>e</a:t>
            </a:r>
            <a:r>
              <a:rPr dirty="0" sz="1400" spc="-15">
                <a:solidFill>
                  <a:srgbClr val="00009A"/>
                </a:solidFill>
                <a:latin typeface="Times New Roman"/>
                <a:cs typeface="Times New Roman"/>
              </a:rPr>
              <a:t>o</a:t>
            </a:r>
            <a:r>
              <a:rPr dirty="0" sz="1400" spc="-430">
                <a:solidFill>
                  <a:srgbClr val="00009A"/>
                </a:solidFill>
                <a:latin typeface="Times New Roman"/>
                <a:cs typeface="Times New Roman"/>
              </a:rPr>
              <a:t>r</a:t>
            </a:r>
            <a:r>
              <a:rPr dirty="0" baseline="11904" sz="2100" spc="-345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dirty="0" sz="1400" spc="-434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dirty="0" baseline="11904" sz="2100" spc="-465">
                <a:solidFill>
                  <a:srgbClr val="00009A"/>
                </a:solidFill>
                <a:latin typeface="Times New Roman"/>
                <a:cs typeface="Times New Roman"/>
              </a:rPr>
              <a:t>n</a:t>
            </a:r>
            <a:r>
              <a:rPr dirty="0" sz="1400" spc="-125">
                <a:solidFill>
                  <a:srgbClr val="00009A"/>
                </a:solidFill>
                <a:latin typeface="Times New Roman"/>
                <a:cs typeface="Times New Roman"/>
              </a:rPr>
              <a:t>l</a:t>
            </a:r>
            <a:r>
              <a:rPr dirty="0" baseline="11904" sz="2100" spc="-405">
                <a:solidFill>
                  <a:srgbClr val="00009A"/>
                </a:solidFill>
                <a:latin typeface="Times New Roman"/>
                <a:cs typeface="Times New Roman"/>
              </a:rPr>
              <a:t>d</a:t>
            </a:r>
            <a:r>
              <a:rPr dirty="0" sz="1400" spc="-125">
                <a:solidFill>
                  <a:srgbClr val="00009A"/>
                </a:solidFill>
                <a:latin typeface="Times New Roman"/>
                <a:cs typeface="Times New Roman"/>
              </a:rPr>
              <a:t>d</a:t>
            </a:r>
            <a:r>
              <a:rPr dirty="0" baseline="11904" sz="2100" spc="-465">
                <a:solidFill>
                  <a:srgbClr val="00009A"/>
                </a:solidFill>
                <a:latin typeface="Times New Roman"/>
                <a:cs typeface="Times New Roman"/>
              </a:rPr>
              <a:t>t</a:t>
            </a:r>
            <a:r>
              <a:rPr dirty="0" sz="1400" spc="-434">
                <a:solidFill>
                  <a:srgbClr val="00009A"/>
                </a:solidFill>
                <a:latin typeface="Times New Roman"/>
                <a:cs typeface="Times New Roman"/>
              </a:rPr>
              <a:t>u</a:t>
            </a:r>
            <a:r>
              <a:rPr dirty="0" baseline="11904" sz="2100" spc="-22">
                <a:solidFill>
                  <a:srgbClr val="00009A"/>
                </a:solidFill>
                <a:latin typeface="Times New Roman"/>
                <a:cs typeface="Times New Roman"/>
              </a:rPr>
              <a:t>i</a:t>
            </a:r>
            <a:r>
              <a:rPr dirty="0" baseline="11904" sz="2100" spc="-1642">
                <a:solidFill>
                  <a:srgbClr val="00009A"/>
                </a:solidFill>
                <a:latin typeface="Times New Roman"/>
                <a:cs typeface="Times New Roman"/>
              </a:rPr>
              <a:t>m</a:t>
            </a:r>
            <a:r>
              <a:rPr dirty="0" sz="1400" spc="-15">
                <a:solidFill>
                  <a:srgbClr val="00009A"/>
                </a:solidFill>
                <a:latin typeface="Times New Roman"/>
                <a:cs typeface="Times New Roman"/>
              </a:rPr>
              <a:t>r</a:t>
            </a:r>
            <a:r>
              <a:rPr dirty="0" sz="1400" spc="-45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dirty="0" baseline="11904" sz="2100" spc="-937">
                <a:solidFill>
                  <a:srgbClr val="00009A"/>
                </a:solidFill>
                <a:latin typeface="Times New Roman"/>
                <a:cs typeface="Times New Roman"/>
              </a:rPr>
              <a:t>e</a:t>
            </a:r>
            <a:r>
              <a:rPr dirty="0" sz="1400" spc="-15">
                <a:solidFill>
                  <a:srgbClr val="00009A"/>
                </a:solidFill>
                <a:latin typeface="Times New Roman"/>
                <a:cs typeface="Times New Roman"/>
              </a:rPr>
              <a:t>t</a:t>
            </a:r>
            <a:r>
              <a:rPr dirty="0" sz="1400" spc="-204">
                <a:solidFill>
                  <a:srgbClr val="00009A"/>
                </a:solidFill>
                <a:latin typeface="Times New Roman"/>
                <a:cs typeface="Times New Roman"/>
              </a:rPr>
              <a:t>i</a:t>
            </a:r>
            <a:r>
              <a:rPr dirty="0" baseline="11904" sz="2100" spc="-352">
                <a:solidFill>
                  <a:srgbClr val="00009A"/>
                </a:solidFill>
                <a:latin typeface="Times New Roman"/>
                <a:cs typeface="Times New Roman"/>
              </a:rPr>
              <a:t>;</a:t>
            </a:r>
            <a:r>
              <a:rPr dirty="0" sz="1400" spc="-15">
                <a:solidFill>
                  <a:srgbClr val="00009A"/>
                </a:solidFill>
                <a:latin typeface="Times New Roman"/>
                <a:cs typeface="Times New Roman"/>
              </a:rPr>
              <a:t>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r" marR="260985">
              <a:lnSpc>
                <a:spcPct val="100000"/>
              </a:lnSpc>
              <a:spcBef>
                <a:spcPts val="1510"/>
              </a:spcBef>
            </a:pPr>
            <a:r>
              <a:rPr dirty="0" sz="700" spc="-25">
                <a:latin typeface="Comic Sans MS"/>
                <a:cs typeface="Comic Sans MS"/>
              </a:rPr>
              <a:t>21</a:t>
            </a:r>
            <a:endParaRPr sz="700">
              <a:latin typeface="Comic Sans MS"/>
              <a:cs typeface="Comic Sans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4" name="object 4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64691" y="493395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marL="615315">
              <a:lnSpc>
                <a:spcPct val="100000"/>
              </a:lnSpc>
              <a:spcBef>
                <a:spcPts val="5"/>
              </a:spcBef>
            </a:pP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Time-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Varying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Signals</a:t>
            </a:r>
            <a:endParaRPr sz="2200">
              <a:latin typeface="Comic Sans MS"/>
              <a:cs typeface="Comic Sans MS"/>
            </a:endParaRPr>
          </a:p>
          <a:p>
            <a:pPr marL="515620" indent="-172085">
              <a:lnSpc>
                <a:spcPct val="100000"/>
              </a:lnSpc>
              <a:spcBef>
                <a:spcPts val="1410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516255" algn="l"/>
              </a:tabLst>
            </a:pPr>
            <a:r>
              <a:rPr dirty="0" sz="1600">
                <a:latin typeface="Comic Sans MS"/>
                <a:cs typeface="Comic Sans MS"/>
              </a:rPr>
              <a:t>Some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signals vary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over </a:t>
            </a:r>
            <a:r>
              <a:rPr dirty="0" sz="1600" spc="-10">
                <a:latin typeface="Comic Sans MS"/>
                <a:cs typeface="Comic Sans MS"/>
              </a:rPr>
              <a:t>time:</a:t>
            </a:r>
            <a:endParaRPr sz="1600">
              <a:latin typeface="Comic Sans MS"/>
              <a:cs typeface="Comic Sans MS"/>
            </a:endParaRPr>
          </a:p>
          <a:p>
            <a:pPr algn="ctr" marL="209550">
              <a:lnSpc>
                <a:spcPct val="100000"/>
              </a:lnSpc>
              <a:spcBef>
                <a:spcPts val="490"/>
              </a:spcBef>
            </a:pPr>
            <a:r>
              <a:rPr dirty="0" sz="2000" spc="-20" b="1" i="1">
                <a:solidFill>
                  <a:srgbClr val="FF0000"/>
                </a:solidFill>
                <a:latin typeface="Times New Roman"/>
                <a:cs typeface="Times New Roman"/>
              </a:rPr>
              <a:t>f(t)</a:t>
            </a:r>
            <a:endParaRPr sz="2000">
              <a:latin typeface="Times New Roman"/>
              <a:cs typeface="Times New Roman"/>
            </a:endParaRPr>
          </a:p>
          <a:p>
            <a:pPr marL="527050">
              <a:lnSpc>
                <a:spcPct val="100000"/>
              </a:lnSpc>
              <a:spcBef>
                <a:spcPts val="370"/>
              </a:spcBef>
            </a:pPr>
            <a:r>
              <a:rPr dirty="0" sz="1600">
                <a:latin typeface="Comic Sans MS"/>
                <a:cs typeface="Comic Sans MS"/>
              </a:rPr>
              <a:t>for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example: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audio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signal</a:t>
            </a:r>
            <a:endParaRPr sz="1600">
              <a:latin typeface="Comic Sans MS"/>
              <a:cs typeface="Comic Sans MS"/>
            </a:endParaRPr>
          </a:p>
          <a:p>
            <a:pPr marL="515620" marR="236220">
              <a:lnSpc>
                <a:spcPct val="100000"/>
              </a:lnSpc>
              <a:spcBef>
                <a:spcPts val="1560"/>
              </a:spcBef>
            </a:pPr>
            <a:r>
              <a:rPr dirty="0" sz="1600">
                <a:latin typeface="Comic Sans MS"/>
                <a:cs typeface="Comic Sans MS"/>
              </a:rPr>
              <a:t>may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be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thought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at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one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level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as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50">
                <a:latin typeface="Comic Sans MS"/>
                <a:cs typeface="Comic Sans MS"/>
              </a:rPr>
              <a:t>a </a:t>
            </a:r>
            <a:r>
              <a:rPr dirty="0" sz="1600">
                <a:latin typeface="Comic Sans MS"/>
                <a:cs typeface="Comic Sans MS"/>
              </a:rPr>
              <a:t>collection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various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tones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of</a:t>
            </a:r>
            <a:r>
              <a:rPr dirty="0" sz="1600" spc="-10">
                <a:latin typeface="Comic Sans MS"/>
                <a:cs typeface="Comic Sans MS"/>
              </a:rPr>
              <a:t> differing </a:t>
            </a:r>
            <a:r>
              <a:rPr dirty="0" sz="1600">
                <a:latin typeface="Comic Sans MS"/>
                <a:cs typeface="Comic Sans MS"/>
              </a:rPr>
              <a:t>audible</a:t>
            </a:r>
            <a:r>
              <a:rPr dirty="0" sz="1600" spc="-3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frequencies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that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vary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over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time.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134609" y="8162839"/>
            <a:ext cx="133985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 spc="-25">
                <a:latin typeface="Comic Sans MS"/>
                <a:cs typeface="Comic Sans MS"/>
              </a:rPr>
              <a:t>22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64691" y="28194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algn="ctr" marR="84455">
              <a:lnSpc>
                <a:spcPct val="100000"/>
              </a:lnSpc>
            </a:pP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Spatially-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Varying</a:t>
            </a:r>
            <a:r>
              <a:rPr dirty="0" sz="2200" spc="4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Signals</a:t>
            </a:r>
            <a:endParaRPr sz="2200">
              <a:latin typeface="Comic Sans MS"/>
              <a:cs typeface="Comic Sans MS"/>
            </a:endParaRPr>
          </a:p>
          <a:p>
            <a:pPr marL="439420" indent="-172085">
              <a:lnSpc>
                <a:spcPct val="100000"/>
              </a:lnSpc>
              <a:spcBef>
                <a:spcPts val="1290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440055" algn="l"/>
              </a:tabLst>
            </a:pPr>
            <a:r>
              <a:rPr dirty="0" sz="1400">
                <a:latin typeface="Comic Sans MS"/>
                <a:cs typeface="Comic Sans MS"/>
              </a:rPr>
              <a:t>Signals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can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vary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over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space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as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well.</a:t>
            </a:r>
            <a:endParaRPr sz="1400">
              <a:latin typeface="Comic Sans MS"/>
              <a:cs typeface="Comic Sans MS"/>
            </a:endParaRPr>
          </a:p>
          <a:p>
            <a:pPr marL="439420" marR="224154" indent="-171450">
              <a:lnSpc>
                <a:spcPts val="1510"/>
              </a:lnSpc>
              <a:spcBef>
                <a:spcPts val="365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440055" algn="l"/>
              </a:tabLst>
            </a:pPr>
            <a:r>
              <a:rPr dirty="0" sz="1400">
                <a:latin typeface="Comic Sans MS"/>
                <a:cs typeface="Comic Sans MS"/>
              </a:rPr>
              <a:t>An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image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can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be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thought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as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being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function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2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spatial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dimensions:</a:t>
            </a:r>
            <a:endParaRPr sz="1400">
              <a:latin typeface="Comic Sans MS"/>
              <a:cs typeface="Comic Sans MS"/>
            </a:endParaRPr>
          </a:p>
          <a:p>
            <a:pPr algn="ctr" marL="133350">
              <a:lnSpc>
                <a:spcPct val="100000"/>
              </a:lnSpc>
              <a:spcBef>
                <a:spcPts val="229"/>
              </a:spcBef>
            </a:pPr>
            <a:r>
              <a:rPr dirty="0" sz="2000" spc="-10" i="1">
                <a:solidFill>
                  <a:srgbClr val="FF0000"/>
                </a:solidFill>
                <a:latin typeface="Times New Roman"/>
                <a:cs typeface="Times New Roman"/>
              </a:rPr>
              <a:t>f(x,y)</a:t>
            </a:r>
            <a:endParaRPr sz="2000">
              <a:latin typeface="Times New Roman"/>
              <a:cs typeface="Times New Roman"/>
            </a:endParaRPr>
          </a:p>
          <a:p>
            <a:pPr marL="439420" marR="424180" indent="-171450">
              <a:lnSpc>
                <a:spcPts val="1510"/>
              </a:lnSpc>
              <a:spcBef>
                <a:spcPts val="359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440055" algn="l"/>
              </a:tabLst>
            </a:pPr>
            <a:r>
              <a:rPr dirty="0" sz="1400">
                <a:latin typeface="Comic Sans MS"/>
                <a:cs typeface="Comic Sans MS"/>
              </a:rPr>
              <a:t>for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monochromatic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images,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value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 spc="-25">
                <a:latin typeface="Comic Sans MS"/>
                <a:cs typeface="Comic Sans MS"/>
              </a:rPr>
              <a:t>the </a:t>
            </a:r>
            <a:r>
              <a:rPr dirty="0" sz="1400">
                <a:latin typeface="Comic Sans MS"/>
                <a:cs typeface="Comic Sans MS"/>
              </a:rPr>
              <a:t>function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is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amount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light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at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that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point.</a:t>
            </a:r>
            <a:endParaRPr sz="1400">
              <a:latin typeface="Comic Sans MS"/>
              <a:cs typeface="Comic Sans MS"/>
            </a:endParaRPr>
          </a:p>
          <a:p>
            <a:pPr marL="439420" marR="216535" indent="-171450">
              <a:lnSpc>
                <a:spcPts val="1510"/>
              </a:lnSpc>
              <a:spcBef>
                <a:spcPts val="340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440055" algn="l"/>
              </a:tabLst>
            </a:pPr>
            <a:r>
              <a:rPr dirty="0" sz="1400">
                <a:latin typeface="Comic Sans MS"/>
                <a:cs typeface="Comic Sans MS"/>
              </a:rPr>
              <a:t>medical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CAT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and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MRI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scanners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produce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images </a:t>
            </a:r>
            <a:r>
              <a:rPr dirty="0" sz="1400">
                <a:latin typeface="Comic Sans MS"/>
                <a:cs typeface="Comic Sans MS"/>
              </a:rPr>
              <a:t>that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are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functions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3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spatial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dimensions:</a:t>
            </a:r>
            <a:endParaRPr sz="1400">
              <a:latin typeface="Comic Sans MS"/>
              <a:cs typeface="Comic Sans MS"/>
            </a:endParaRPr>
          </a:p>
          <a:p>
            <a:pPr algn="ctr" marL="186055">
              <a:lnSpc>
                <a:spcPct val="100000"/>
              </a:lnSpc>
              <a:spcBef>
                <a:spcPts val="229"/>
              </a:spcBef>
            </a:pPr>
            <a:r>
              <a:rPr dirty="0" sz="2000" spc="-10" i="1">
                <a:solidFill>
                  <a:srgbClr val="FF0000"/>
                </a:solidFill>
                <a:latin typeface="Times New Roman"/>
                <a:cs typeface="Times New Roman"/>
              </a:rPr>
              <a:t>f(x,y,z)</a:t>
            </a:r>
            <a:endParaRPr sz="2000">
              <a:latin typeface="Times New Roman"/>
              <a:cs typeface="Times New Roman"/>
            </a:endParaRPr>
          </a:p>
          <a:p>
            <a:pPr algn="r" marR="260350">
              <a:lnSpc>
                <a:spcPct val="100000"/>
              </a:lnSpc>
              <a:spcBef>
                <a:spcPts val="660"/>
              </a:spcBef>
            </a:pPr>
            <a:r>
              <a:rPr dirty="0" sz="700" spc="-25">
                <a:latin typeface="Comic Sans MS"/>
                <a:cs typeface="Comic Sans MS"/>
              </a:rPr>
              <a:t>23</a:t>
            </a:r>
            <a:endParaRPr sz="700">
              <a:latin typeface="Comic Sans MS"/>
              <a:cs typeface="Comic Sans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4" name="object 4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64691" y="493395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algn="ctr" marR="324485">
              <a:lnSpc>
                <a:spcPct val="100000"/>
              </a:lnSpc>
              <a:spcBef>
                <a:spcPts val="5"/>
              </a:spcBef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Spatiotemporal</a:t>
            </a:r>
            <a:r>
              <a:rPr dirty="0" sz="2200" spc="-7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Signals</a:t>
            </a:r>
            <a:endParaRPr sz="2200">
              <a:latin typeface="Comic Sans MS"/>
              <a:cs typeface="Comic Sans MS"/>
            </a:endParaRPr>
          </a:p>
          <a:p>
            <a:pPr marL="394970">
              <a:lnSpc>
                <a:spcPct val="100000"/>
              </a:lnSpc>
              <a:spcBef>
                <a:spcPts val="2165"/>
              </a:spcBef>
            </a:pPr>
            <a:r>
              <a:rPr dirty="0" sz="1600">
                <a:latin typeface="Comic Sans MS"/>
                <a:cs typeface="Comic Sans MS"/>
              </a:rPr>
              <a:t>What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do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you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think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signal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of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this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form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25">
                <a:latin typeface="Comic Sans MS"/>
                <a:cs typeface="Comic Sans MS"/>
              </a:rPr>
              <a:t>is?</a:t>
            </a:r>
            <a:endParaRPr sz="1600">
              <a:latin typeface="Comic Sans MS"/>
              <a:cs typeface="Comic Sans MS"/>
            </a:endParaRPr>
          </a:p>
          <a:p>
            <a:pPr algn="ctr" marL="283210">
              <a:lnSpc>
                <a:spcPct val="100000"/>
              </a:lnSpc>
              <a:spcBef>
                <a:spcPts val="930"/>
              </a:spcBef>
            </a:pPr>
            <a:r>
              <a:rPr dirty="0" sz="2000" spc="-10" b="1" i="1">
                <a:solidFill>
                  <a:srgbClr val="FF0000"/>
                </a:solidFill>
                <a:latin typeface="Times New Roman"/>
                <a:cs typeface="Times New Roman"/>
              </a:rPr>
              <a:t>f(x,y,t)</a:t>
            </a:r>
            <a:endParaRPr sz="2000">
              <a:latin typeface="Times New Roman"/>
              <a:cs typeface="Times New Roman"/>
            </a:endParaRPr>
          </a:p>
          <a:p>
            <a:pPr marL="457834">
              <a:lnSpc>
                <a:spcPct val="100000"/>
              </a:lnSpc>
              <a:spcBef>
                <a:spcPts val="720"/>
              </a:spcBef>
            </a:pPr>
            <a:r>
              <a:rPr dirty="0" sz="1600" i="1">
                <a:latin typeface="Times New Roman"/>
                <a:cs typeface="Times New Roman"/>
              </a:rPr>
              <a:t>x</a:t>
            </a:r>
            <a:r>
              <a:rPr dirty="0" sz="1600" spc="80" i="1">
                <a:latin typeface="Times New Roman"/>
                <a:cs typeface="Times New Roman"/>
              </a:rPr>
              <a:t> </a:t>
            </a:r>
            <a:r>
              <a:rPr dirty="0" sz="1600">
                <a:latin typeface="Comic Sans MS"/>
                <a:cs typeface="Comic Sans MS"/>
              </a:rPr>
              <a:t>and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y</a:t>
            </a:r>
            <a:r>
              <a:rPr dirty="0" sz="1600" spc="75" i="1">
                <a:latin typeface="Times New Roman"/>
                <a:cs typeface="Times New Roman"/>
              </a:rPr>
              <a:t> </a:t>
            </a:r>
            <a:r>
              <a:rPr dirty="0" sz="1600">
                <a:latin typeface="Comic Sans MS"/>
                <a:cs typeface="Comic Sans MS"/>
              </a:rPr>
              <a:t>are spatial </a:t>
            </a:r>
            <a:r>
              <a:rPr dirty="0" sz="1600" spc="-10">
                <a:latin typeface="Comic Sans MS"/>
                <a:cs typeface="Comic Sans MS"/>
              </a:rPr>
              <a:t>dimensions;</a:t>
            </a:r>
            <a:endParaRPr sz="1600">
              <a:latin typeface="Comic Sans MS"/>
              <a:cs typeface="Comic Sans MS"/>
            </a:endParaRPr>
          </a:p>
          <a:p>
            <a:pPr marL="457834">
              <a:lnSpc>
                <a:spcPct val="100000"/>
              </a:lnSpc>
              <a:spcBef>
                <a:spcPts val="384"/>
              </a:spcBef>
            </a:pPr>
            <a:r>
              <a:rPr dirty="0" sz="1600" i="1">
                <a:latin typeface="Times New Roman"/>
                <a:cs typeface="Times New Roman"/>
              </a:rPr>
              <a:t>t</a:t>
            </a:r>
            <a:r>
              <a:rPr dirty="0" sz="1600" spc="75" i="1">
                <a:latin typeface="Times New Roman"/>
                <a:cs typeface="Times New Roman"/>
              </a:rPr>
              <a:t> </a:t>
            </a:r>
            <a:r>
              <a:rPr dirty="0" sz="1600">
                <a:latin typeface="Comic Sans MS"/>
                <a:cs typeface="Comic Sans MS"/>
              </a:rPr>
              <a:t>is </a:t>
            </a:r>
            <a:r>
              <a:rPr dirty="0" sz="1600" spc="-10">
                <a:latin typeface="Comic Sans MS"/>
                <a:cs typeface="Comic Sans MS"/>
              </a:rPr>
              <a:t>time.</a:t>
            </a:r>
            <a:endParaRPr sz="1600">
              <a:latin typeface="Comic Sans MS"/>
              <a:cs typeface="Comic Sans MS"/>
            </a:endParaRPr>
          </a:p>
          <a:p>
            <a:pPr marL="478790">
              <a:lnSpc>
                <a:spcPct val="100000"/>
              </a:lnSpc>
              <a:spcBef>
                <a:spcPts val="1660"/>
              </a:spcBef>
            </a:pPr>
            <a:r>
              <a:rPr dirty="0" sz="1800" spc="-855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baseline="13888" sz="2700" spc="-225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sz="1800" spc="-455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13888" sz="2700" spc="-7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13888" sz="2700" spc="-75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1800" spc="-409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baseline="13888" sz="2700" spc="-742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sz="1800" spc="-1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baseline="13888" sz="2700" spc="-1192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1800" spc="-11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baseline="13888" sz="2700" spc="-1192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sz="1800" spc="-1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13888" sz="2700" spc="-1042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z="1800" spc="9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13888" sz="2700" spc="-142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ti</a:t>
            </a:r>
            <a:r>
              <a:rPr dirty="0" sz="1800" spc="-136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baseline="13888" sz="2700">
                <a:solidFill>
                  <a:srgbClr val="FF0000"/>
                </a:solidFill>
                <a:latin typeface="Times New Roman"/>
                <a:cs typeface="Times New Roman"/>
              </a:rPr>
              <a:t>t </a:t>
            </a:r>
            <a:r>
              <a:rPr dirty="0" baseline="13888" sz="2700" spc="-142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800" spc="-71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13888" sz="2700" spc="7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z="1800" spc="-16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baseline="13888" sz="2700" spc="-982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1800" spc="-1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800" spc="-62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13888" sz="2700" spc="-457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800" spc="-32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13888" sz="2700" spc="-307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800" spc="-72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dirty="0" baseline="13888" sz="2700" spc="-307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z="1800" spc="-32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13888" sz="2700" spc="-757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1800" spc="-42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baseline="13888" sz="2700" spc="-757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1800" spc="3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baseline="13888" sz="2700" spc="-45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z="1800" spc="-625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baseline="13888" sz="2700" spc="-22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13888" sz="2700" spc="-120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z="1800" spc="-1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800" spc="-525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13888" sz="2700" spc="-60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1800" spc="-125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baseline="13888" sz="2700" spc="-105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1800" spc="-225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baseline="13888" sz="2700" spc="-45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z="1800" spc="-325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13888" sz="2700" spc="-225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dirty="0" sz="1800" spc="-225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13888" sz="2700" spc="-217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1800" spc="-58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baseline="13888" sz="2700" spc="-517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1800" spc="-475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13888" sz="2700" spc="-7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800" spc="-875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dirty="0" baseline="13888" sz="2700" spc="-825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z="1800" spc="-375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baseline="13888" sz="2700" spc="-675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1800" spc="-375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13888" sz="2700" spc="-225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1800" spc="-775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baseline="13888" sz="2700" spc="-1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13888" sz="2700" spc="-975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1800" spc="-17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13888" sz="2700" spc="-1132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1800" spc="-7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13888" sz="2700" spc="-607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dirty="0" sz="1800" spc="-15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134609" y="8162839"/>
            <a:ext cx="133985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 spc="-25">
                <a:latin typeface="Comic Sans MS"/>
                <a:cs typeface="Comic Sans MS"/>
              </a:rPr>
              <a:t>24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64691" y="28194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marL="615315">
              <a:lnSpc>
                <a:spcPct val="100000"/>
              </a:lnSpc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Types</a:t>
            </a:r>
            <a:r>
              <a:rPr dirty="0" sz="2200" spc="-1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of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 Signals</a:t>
            </a:r>
            <a:endParaRPr sz="2200">
              <a:latin typeface="Comic Sans MS"/>
              <a:cs typeface="Comic Sans MS"/>
            </a:endParaRPr>
          </a:p>
          <a:p>
            <a:pPr marL="515620" marR="511175" indent="-171450">
              <a:lnSpc>
                <a:spcPct val="100000"/>
              </a:lnSpc>
              <a:spcBef>
                <a:spcPts val="1410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516255" algn="l"/>
              </a:tabLst>
            </a:pPr>
            <a:r>
              <a:rPr dirty="0" sz="1600">
                <a:latin typeface="Comic Sans MS"/>
                <a:cs typeface="Comic Sans MS"/>
              </a:rPr>
              <a:t>most </a:t>
            </a:r>
            <a:r>
              <a:rPr dirty="0" sz="1600" spc="-10">
                <a:latin typeface="Comic Sans MS"/>
                <a:cs typeface="Comic Sans MS"/>
              </a:rPr>
              <a:t>naturally-</a:t>
            </a:r>
            <a:r>
              <a:rPr dirty="0" sz="1600">
                <a:latin typeface="Comic Sans MS"/>
                <a:cs typeface="Comic Sans MS"/>
              </a:rPr>
              <a:t>occurring</a:t>
            </a:r>
            <a:r>
              <a:rPr dirty="0" sz="1600" spc="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signals</a:t>
            </a:r>
            <a:r>
              <a:rPr dirty="0" sz="1600" spc="5">
                <a:latin typeface="Comic Sans MS"/>
                <a:cs typeface="Comic Sans MS"/>
              </a:rPr>
              <a:t> </a:t>
            </a:r>
            <a:r>
              <a:rPr dirty="0" sz="1600" spc="-25">
                <a:latin typeface="Comic Sans MS"/>
                <a:cs typeface="Comic Sans MS"/>
              </a:rPr>
              <a:t>are </a:t>
            </a:r>
            <a:r>
              <a:rPr dirty="0" sz="1600">
                <a:latin typeface="Comic Sans MS"/>
                <a:cs typeface="Comic Sans MS"/>
              </a:rPr>
              <a:t>functions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having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continuous</a:t>
            </a:r>
            <a:r>
              <a:rPr dirty="0" sz="1600" spc="-10">
                <a:latin typeface="Comic Sans MS"/>
                <a:cs typeface="Comic Sans MS"/>
              </a:rPr>
              <a:t> domain.</a:t>
            </a:r>
            <a:endParaRPr sz="1600">
              <a:latin typeface="Comic Sans MS"/>
              <a:cs typeface="Comic Sans MS"/>
            </a:endParaRPr>
          </a:p>
          <a:p>
            <a:pPr marL="515620" marR="294640" indent="-171450">
              <a:lnSpc>
                <a:spcPct val="100000"/>
              </a:lnSpc>
              <a:spcBef>
                <a:spcPts val="375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516255" algn="l"/>
              </a:tabLst>
            </a:pPr>
            <a:r>
              <a:rPr dirty="0" sz="1600">
                <a:latin typeface="Comic Sans MS"/>
                <a:cs typeface="Comic Sans MS"/>
              </a:rPr>
              <a:t>however,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signals in a computer have </a:t>
            </a:r>
            <a:r>
              <a:rPr dirty="0" sz="1600" spc="-25">
                <a:latin typeface="Comic Sans MS"/>
                <a:cs typeface="Comic Sans MS"/>
              </a:rPr>
              <a:t>are </a:t>
            </a:r>
            <a:r>
              <a:rPr dirty="0" sz="1600">
                <a:latin typeface="Comic Sans MS"/>
                <a:cs typeface="Comic Sans MS"/>
              </a:rPr>
              <a:t>discrete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samples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of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the</a:t>
            </a:r>
            <a:r>
              <a:rPr dirty="0" sz="1600" spc="-10">
                <a:latin typeface="Comic Sans MS"/>
                <a:cs typeface="Comic Sans MS"/>
              </a:rPr>
              <a:t> continuous domain.</a:t>
            </a:r>
            <a:endParaRPr sz="1600">
              <a:latin typeface="Comic Sans MS"/>
              <a:cs typeface="Comic Sans MS"/>
            </a:endParaRPr>
          </a:p>
          <a:p>
            <a:pPr marL="515620" marR="434975" indent="-171450">
              <a:lnSpc>
                <a:spcPct val="100000"/>
              </a:lnSpc>
              <a:spcBef>
                <a:spcPts val="380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516255" algn="l"/>
              </a:tabLst>
            </a:pPr>
            <a:r>
              <a:rPr dirty="0" sz="1600">
                <a:latin typeface="Comic Sans MS"/>
                <a:cs typeface="Comic Sans MS"/>
              </a:rPr>
              <a:t>in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other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words,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signals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manipulated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25">
                <a:latin typeface="Comic Sans MS"/>
                <a:cs typeface="Comic Sans MS"/>
              </a:rPr>
              <a:t>by </a:t>
            </a:r>
            <a:r>
              <a:rPr dirty="0" sz="1600">
                <a:latin typeface="Comic Sans MS"/>
                <a:cs typeface="Comic Sans MS"/>
              </a:rPr>
              <a:t>computer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have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discrete</a:t>
            </a:r>
            <a:r>
              <a:rPr dirty="0" sz="1600" spc="-10">
                <a:latin typeface="Comic Sans MS"/>
                <a:cs typeface="Comic Sans MS"/>
              </a:rPr>
              <a:t> domains.</a:t>
            </a:r>
            <a:endParaRPr sz="16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400">
              <a:latin typeface="Comic Sans MS"/>
              <a:cs typeface="Comic Sans MS"/>
            </a:endParaRPr>
          </a:p>
          <a:p>
            <a:pPr algn="r" marR="260350">
              <a:lnSpc>
                <a:spcPct val="100000"/>
              </a:lnSpc>
              <a:spcBef>
                <a:spcPts val="5"/>
              </a:spcBef>
            </a:pPr>
            <a:r>
              <a:rPr dirty="0" sz="700" spc="-25">
                <a:latin typeface="Comic Sans MS"/>
                <a:cs typeface="Comic Sans MS"/>
              </a:rPr>
              <a:t>25</a:t>
            </a:r>
            <a:endParaRPr sz="700">
              <a:latin typeface="Comic Sans MS"/>
              <a:cs typeface="Comic Sans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4" name="object 4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64691" y="493395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marL="615315">
              <a:lnSpc>
                <a:spcPct val="100000"/>
              </a:lnSpc>
              <a:spcBef>
                <a:spcPts val="5"/>
              </a:spcBef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Analog</a:t>
            </a:r>
            <a:r>
              <a:rPr dirty="0" sz="2200" spc="-2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&amp;</a:t>
            </a:r>
            <a:r>
              <a:rPr dirty="0" sz="2200" spc="-1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Digital</a:t>
            </a:r>
            <a:endParaRPr sz="2200">
              <a:latin typeface="Comic Sans MS"/>
              <a:cs typeface="Comic Sans MS"/>
            </a:endParaRPr>
          </a:p>
          <a:p>
            <a:pPr marL="515620" marR="286385" indent="-171450">
              <a:lnSpc>
                <a:spcPct val="100000"/>
              </a:lnSpc>
              <a:spcBef>
                <a:spcPts val="1410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516255" algn="l"/>
              </a:tabLst>
            </a:pPr>
            <a:r>
              <a:rPr dirty="0" sz="1600">
                <a:latin typeface="Comic Sans MS"/>
                <a:cs typeface="Comic Sans MS"/>
              </a:rPr>
              <a:t>most </a:t>
            </a:r>
            <a:r>
              <a:rPr dirty="0" sz="1600" spc="-10">
                <a:latin typeface="Comic Sans MS"/>
                <a:cs typeface="Comic Sans MS"/>
              </a:rPr>
              <a:t>naturally-</a:t>
            </a:r>
            <a:r>
              <a:rPr dirty="0" sz="1600">
                <a:latin typeface="Comic Sans MS"/>
                <a:cs typeface="Comic Sans MS"/>
              </a:rPr>
              <a:t>occurring</a:t>
            </a:r>
            <a:r>
              <a:rPr dirty="0" sz="1600" spc="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signals</a:t>
            </a:r>
            <a:r>
              <a:rPr dirty="0" sz="1600" spc="5">
                <a:latin typeface="Comic Sans MS"/>
                <a:cs typeface="Comic Sans MS"/>
              </a:rPr>
              <a:t> </a:t>
            </a:r>
            <a:r>
              <a:rPr dirty="0" sz="1600" spc="-20">
                <a:latin typeface="Comic Sans MS"/>
                <a:cs typeface="Comic Sans MS"/>
              </a:rPr>
              <a:t>also </a:t>
            </a:r>
            <a:r>
              <a:rPr dirty="0" sz="1600">
                <a:latin typeface="Comic Sans MS"/>
                <a:cs typeface="Comic Sans MS"/>
              </a:rPr>
              <a:t>have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real-</a:t>
            </a:r>
            <a:r>
              <a:rPr dirty="0" sz="1600">
                <a:latin typeface="Comic Sans MS"/>
                <a:cs typeface="Comic Sans MS"/>
              </a:rPr>
              <a:t>valued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range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in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which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values </a:t>
            </a:r>
            <a:r>
              <a:rPr dirty="0" sz="1600">
                <a:latin typeface="Comic Sans MS"/>
                <a:cs typeface="Comic Sans MS"/>
              </a:rPr>
              <a:t>occur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with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infinite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precision.</a:t>
            </a:r>
            <a:endParaRPr sz="1600">
              <a:latin typeface="Comic Sans MS"/>
              <a:cs typeface="Comic Sans MS"/>
            </a:endParaRPr>
          </a:p>
          <a:p>
            <a:pPr marL="515620" marR="655955" indent="-171450">
              <a:lnSpc>
                <a:spcPct val="100000"/>
              </a:lnSpc>
              <a:spcBef>
                <a:spcPts val="375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516255" algn="l"/>
              </a:tabLst>
            </a:pPr>
            <a:r>
              <a:rPr dirty="0" sz="1600">
                <a:latin typeface="Comic Sans MS"/>
                <a:cs typeface="Comic Sans MS"/>
              </a:rPr>
              <a:t>to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store and manipulate signals </a:t>
            </a:r>
            <a:r>
              <a:rPr dirty="0" sz="1600" spc="-25">
                <a:latin typeface="Comic Sans MS"/>
                <a:cs typeface="Comic Sans MS"/>
              </a:rPr>
              <a:t>by </a:t>
            </a:r>
            <a:r>
              <a:rPr dirty="0" sz="1600">
                <a:latin typeface="Comic Sans MS"/>
                <a:cs typeface="Comic Sans MS"/>
              </a:rPr>
              <a:t>computer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we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need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to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store </a:t>
            </a:r>
            <a:r>
              <a:rPr dirty="0" sz="1600" spc="-10">
                <a:latin typeface="Comic Sans MS"/>
                <a:cs typeface="Comic Sans MS"/>
              </a:rPr>
              <a:t>these </a:t>
            </a:r>
            <a:r>
              <a:rPr dirty="0" sz="1600">
                <a:latin typeface="Comic Sans MS"/>
                <a:cs typeface="Comic Sans MS"/>
              </a:rPr>
              <a:t>numbers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with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finite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precision.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thus, </a:t>
            </a:r>
            <a:r>
              <a:rPr dirty="0" sz="1600">
                <a:latin typeface="Comic Sans MS"/>
                <a:cs typeface="Comic Sans MS"/>
              </a:rPr>
              <a:t>these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signals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have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discrete</a:t>
            </a:r>
            <a:r>
              <a:rPr dirty="0" sz="1600" spc="-10">
                <a:latin typeface="Comic Sans MS"/>
                <a:cs typeface="Comic Sans MS"/>
              </a:rPr>
              <a:t> range.</a:t>
            </a:r>
            <a:endParaRPr sz="1600">
              <a:latin typeface="Comic Sans MS"/>
              <a:cs typeface="Comic Sans MS"/>
            </a:endParaRPr>
          </a:p>
          <a:p>
            <a:pPr marL="77470">
              <a:lnSpc>
                <a:spcPct val="100000"/>
              </a:lnSpc>
              <a:spcBef>
                <a:spcPts val="50"/>
              </a:spcBef>
            </a:pPr>
            <a:r>
              <a:rPr dirty="0" sz="1400" b="1">
                <a:solidFill>
                  <a:srgbClr val="FF0000"/>
                </a:solidFill>
                <a:latin typeface="Tahoma"/>
                <a:cs typeface="Tahoma"/>
              </a:rPr>
              <a:t>signal</a:t>
            </a:r>
            <a:r>
              <a:rPr dirty="0" sz="1400" spc="-40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FF0000"/>
                </a:solidFill>
                <a:latin typeface="Tahoma"/>
                <a:cs typeface="Tahoma"/>
              </a:rPr>
              <a:t>has</a:t>
            </a:r>
            <a:r>
              <a:rPr dirty="0" sz="1400" spc="-40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spc="-10" b="1">
                <a:solidFill>
                  <a:srgbClr val="FF0000"/>
                </a:solidFill>
                <a:latin typeface="Tahoma"/>
                <a:cs typeface="Tahoma"/>
              </a:rPr>
              <a:t>continuous</a:t>
            </a:r>
            <a:r>
              <a:rPr dirty="0" sz="1400" spc="-40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FF0000"/>
                </a:solidFill>
                <a:latin typeface="Tahoma"/>
                <a:cs typeface="Tahoma"/>
              </a:rPr>
              <a:t>domain</a:t>
            </a:r>
            <a:r>
              <a:rPr dirty="0" sz="1400" spc="-40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dirty="0" sz="1400" spc="-40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FF0000"/>
                </a:solidFill>
                <a:latin typeface="Tahoma"/>
                <a:cs typeface="Tahoma"/>
              </a:rPr>
              <a:t>range</a:t>
            </a:r>
            <a:r>
              <a:rPr dirty="0" sz="1400" spc="-35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sz="1400" spc="-30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spc="-10" b="1">
                <a:solidFill>
                  <a:srgbClr val="FF0000"/>
                </a:solidFill>
                <a:latin typeface="Tahoma"/>
                <a:cs typeface="Tahoma"/>
              </a:rPr>
              <a:t>analog</a:t>
            </a:r>
            <a:endParaRPr sz="1400">
              <a:latin typeface="Tahoma"/>
              <a:cs typeface="Tahoma"/>
            </a:endParaRPr>
          </a:p>
          <a:p>
            <a:pPr marL="77470">
              <a:lnSpc>
                <a:spcPct val="100000"/>
              </a:lnSpc>
              <a:spcBef>
                <a:spcPts val="345"/>
              </a:spcBef>
            </a:pPr>
            <a:r>
              <a:rPr dirty="0" sz="1400" b="1">
                <a:solidFill>
                  <a:srgbClr val="FF0000"/>
                </a:solidFill>
                <a:latin typeface="Tahoma"/>
                <a:cs typeface="Tahoma"/>
              </a:rPr>
              <a:t>signal</a:t>
            </a:r>
            <a:r>
              <a:rPr dirty="0" sz="1400" spc="-45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FF0000"/>
                </a:solidFill>
                <a:latin typeface="Tahoma"/>
                <a:cs typeface="Tahoma"/>
              </a:rPr>
              <a:t>has</a:t>
            </a:r>
            <a:r>
              <a:rPr dirty="0" sz="1400" spc="-40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FF0000"/>
                </a:solidFill>
                <a:latin typeface="Tahoma"/>
                <a:cs typeface="Tahoma"/>
              </a:rPr>
              <a:t>discrete</a:t>
            </a:r>
            <a:r>
              <a:rPr dirty="0" sz="1400" spc="-45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FF0000"/>
                </a:solidFill>
                <a:latin typeface="Tahoma"/>
                <a:cs typeface="Tahoma"/>
              </a:rPr>
              <a:t>domain</a:t>
            </a:r>
            <a:r>
              <a:rPr dirty="0" sz="1400" spc="-35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dirty="0" sz="1400" spc="-40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FF0000"/>
                </a:solidFill>
                <a:latin typeface="Tahoma"/>
                <a:cs typeface="Tahoma"/>
              </a:rPr>
              <a:t>range</a:t>
            </a:r>
            <a:r>
              <a:rPr dirty="0" sz="1400" spc="-40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sz="1400" spc="-35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spc="-10" b="1">
                <a:solidFill>
                  <a:srgbClr val="FF0000"/>
                </a:solidFill>
                <a:latin typeface="Tahoma"/>
                <a:cs typeface="Tahoma"/>
              </a:rPr>
              <a:t>digital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134609" y="8162839"/>
            <a:ext cx="133985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 spc="-25">
                <a:latin typeface="Comic Sans MS"/>
                <a:cs typeface="Comic Sans MS"/>
              </a:rPr>
              <a:t>26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47309" y="3520690"/>
            <a:ext cx="12128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latin typeface="Comic Sans MS"/>
                <a:cs typeface="Comic Sans MS"/>
              </a:rPr>
              <a:t>27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79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Sampling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296416" y="1284982"/>
            <a:ext cx="4057015" cy="1293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184150" algn="l"/>
              </a:tabLst>
            </a:pPr>
            <a:r>
              <a:rPr dirty="0" sz="1600">
                <a:latin typeface="Comic Sans MS"/>
                <a:cs typeface="Comic Sans MS"/>
              </a:rPr>
              <a:t>sampling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=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the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spacing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of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discrete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values </a:t>
            </a:r>
            <a:r>
              <a:rPr dirty="0" sz="1600">
                <a:latin typeface="Comic Sans MS"/>
                <a:cs typeface="Comic Sans MS"/>
              </a:rPr>
              <a:t>in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the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domain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of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signal.</a:t>
            </a:r>
            <a:endParaRPr sz="1600">
              <a:latin typeface="Comic Sans MS"/>
              <a:cs typeface="Comic Sans MS"/>
            </a:endParaRPr>
          </a:p>
          <a:p>
            <a:pPr marL="184150" marR="104775" indent="-171450">
              <a:lnSpc>
                <a:spcPct val="100000"/>
              </a:lnSpc>
              <a:spcBef>
                <a:spcPts val="380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184150" algn="l"/>
              </a:tabLst>
            </a:pPr>
            <a:r>
              <a:rPr dirty="0" sz="1600">
                <a:latin typeface="Comic Sans MS"/>
                <a:cs typeface="Comic Sans MS"/>
              </a:rPr>
              <a:t>sampling-rate = how many samples </a:t>
            </a:r>
            <a:r>
              <a:rPr dirty="0" sz="1600" spc="-25">
                <a:latin typeface="Comic Sans MS"/>
                <a:cs typeface="Comic Sans MS"/>
              </a:rPr>
              <a:t>are </a:t>
            </a:r>
            <a:r>
              <a:rPr dirty="0" sz="1600">
                <a:latin typeface="Comic Sans MS"/>
                <a:cs typeface="Comic Sans MS"/>
              </a:rPr>
              <a:t>taken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per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unit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of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each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dimension.</a:t>
            </a:r>
            <a:r>
              <a:rPr dirty="0" sz="1600" spc="-10">
                <a:latin typeface="Comic Sans MS"/>
                <a:cs typeface="Comic Sans MS"/>
              </a:rPr>
              <a:t> e.g., </a:t>
            </a:r>
            <a:r>
              <a:rPr dirty="0" sz="1600">
                <a:latin typeface="Comic Sans MS"/>
                <a:cs typeface="Comic Sans MS"/>
              </a:rPr>
              <a:t>samples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per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second,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frames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per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second,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80566" y="2551434"/>
            <a:ext cx="3752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 spc="-20">
                <a:latin typeface="Comic Sans MS"/>
                <a:cs typeface="Comic Sans MS"/>
              </a:rPr>
              <a:t>etc.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292095" y="2905505"/>
            <a:ext cx="2019300" cy="762000"/>
            <a:chOff x="2292095" y="2905505"/>
            <a:chExt cx="2019300" cy="762000"/>
          </a:xfrm>
        </p:grpSpPr>
        <p:sp>
          <p:nvSpPr>
            <p:cNvPr id="7" name="object 7" descr=""/>
            <p:cNvSpPr/>
            <p:nvPr/>
          </p:nvSpPr>
          <p:spPr>
            <a:xfrm>
              <a:off x="2292096" y="2905505"/>
              <a:ext cx="2019300" cy="762635"/>
            </a:xfrm>
            <a:custGeom>
              <a:avLst/>
              <a:gdLst/>
              <a:ahLst/>
              <a:cxnLst/>
              <a:rect l="l" t="t" r="r" b="b"/>
              <a:pathLst>
                <a:path w="2019300" h="762635">
                  <a:moveTo>
                    <a:pt x="2019300" y="654558"/>
                  </a:moveTo>
                  <a:lnTo>
                    <a:pt x="2005584" y="647700"/>
                  </a:lnTo>
                  <a:lnTo>
                    <a:pt x="1976628" y="633222"/>
                  </a:lnTo>
                  <a:lnTo>
                    <a:pt x="1976628" y="647700"/>
                  </a:lnTo>
                  <a:lnTo>
                    <a:pt x="76200" y="647700"/>
                  </a:lnTo>
                  <a:lnTo>
                    <a:pt x="76200" y="42672"/>
                  </a:lnTo>
                  <a:lnTo>
                    <a:pt x="90678" y="42672"/>
                  </a:lnTo>
                  <a:lnTo>
                    <a:pt x="87249" y="35814"/>
                  </a:lnTo>
                  <a:lnTo>
                    <a:pt x="69342" y="0"/>
                  </a:lnTo>
                  <a:lnTo>
                    <a:pt x="47244" y="42672"/>
                  </a:lnTo>
                  <a:lnTo>
                    <a:pt x="61722" y="42672"/>
                  </a:lnTo>
                  <a:lnTo>
                    <a:pt x="61722" y="647700"/>
                  </a:lnTo>
                  <a:lnTo>
                    <a:pt x="0" y="647700"/>
                  </a:lnTo>
                  <a:lnTo>
                    <a:pt x="0" y="662178"/>
                  </a:lnTo>
                  <a:lnTo>
                    <a:pt x="61722" y="662178"/>
                  </a:lnTo>
                  <a:lnTo>
                    <a:pt x="61722" y="762012"/>
                  </a:lnTo>
                  <a:lnTo>
                    <a:pt x="76200" y="762012"/>
                  </a:lnTo>
                  <a:lnTo>
                    <a:pt x="76200" y="662178"/>
                  </a:lnTo>
                  <a:lnTo>
                    <a:pt x="1976628" y="662178"/>
                  </a:lnTo>
                  <a:lnTo>
                    <a:pt x="1976628" y="675894"/>
                  </a:lnTo>
                  <a:lnTo>
                    <a:pt x="2004060" y="662178"/>
                  </a:lnTo>
                  <a:lnTo>
                    <a:pt x="2019300" y="654558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368295" y="2950075"/>
              <a:ext cx="1866900" cy="610235"/>
            </a:xfrm>
            <a:custGeom>
              <a:avLst/>
              <a:gdLst/>
              <a:ahLst/>
              <a:cxnLst/>
              <a:rect l="l" t="t" r="r" b="b"/>
              <a:pathLst>
                <a:path w="1866900" h="610235">
                  <a:moveTo>
                    <a:pt x="0" y="609988"/>
                  </a:moveTo>
                  <a:lnTo>
                    <a:pt x="5424" y="547927"/>
                  </a:lnTo>
                  <a:lnTo>
                    <a:pt x="11395" y="486988"/>
                  </a:lnTo>
                  <a:lnTo>
                    <a:pt x="18457" y="428350"/>
                  </a:lnTo>
                  <a:lnTo>
                    <a:pt x="27156" y="373193"/>
                  </a:lnTo>
                  <a:lnTo>
                    <a:pt x="38037" y="322697"/>
                  </a:lnTo>
                  <a:lnTo>
                    <a:pt x="51646" y="278039"/>
                  </a:lnTo>
                  <a:lnTo>
                    <a:pt x="68529" y="240398"/>
                  </a:lnTo>
                  <a:lnTo>
                    <a:pt x="114300" y="190888"/>
                  </a:lnTo>
                  <a:lnTo>
                    <a:pt x="141715" y="185280"/>
                  </a:lnTo>
                  <a:lnTo>
                    <a:pt x="173967" y="192839"/>
                  </a:lnTo>
                  <a:lnTo>
                    <a:pt x="210133" y="210365"/>
                  </a:lnTo>
                  <a:lnTo>
                    <a:pt x="249289" y="234658"/>
                  </a:lnTo>
                  <a:lnTo>
                    <a:pt x="290512" y="262516"/>
                  </a:lnTo>
                  <a:lnTo>
                    <a:pt x="332878" y="290741"/>
                  </a:lnTo>
                  <a:lnTo>
                    <a:pt x="375463" y="316131"/>
                  </a:lnTo>
                  <a:lnTo>
                    <a:pt x="417344" y="335485"/>
                  </a:lnTo>
                  <a:lnTo>
                    <a:pt x="457597" y="345605"/>
                  </a:lnTo>
                  <a:lnTo>
                    <a:pt x="495300" y="343288"/>
                  </a:lnTo>
                  <a:lnTo>
                    <a:pt x="559376" y="303542"/>
                  </a:lnTo>
                  <a:lnTo>
                    <a:pt x="590466" y="270257"/>
                  </a:lnTo>
                  <a:lnTo>
                    <a:pt x="621145" y="231245"/>
                  </a:lnTo>
                  <a:lnTo>
                    <a:pt x="651575" y="188919"/>
                  </a:lnTo>
                  <a:lnTo>
                    <a:pt x="681924" y="145689"/>
                  </a:lnTo>
                  <a:lnTo>
                    <a:pt x="712354" y="103968"/>
                  </a:lnTo>
                  <a:lnTo>
                    <a:pt x="743033" y="66165"/>
                  </a:lnTo>
                  <a:lnTo>
                    <a:pt x="774123" y="34694"/>
                  </a:lnTo>
                  <a:lnTo>
                    <a:pt x="805790" y="11964"/>
                  </a:lnTo>
                  <a:lnTo>
                    <a:pt x="838200" y="388"/>
                  </a:lnTo>
                  <a:lnTo>
                    <a:pt x="875387" y="2160"/>
                  </a:lnTo>
                  <a:lnTo>
                    <a:pt x="914326" y="16848"/>
                  </a:lnTo>
                  <a:lnTo>
                    <a:pt x="954436" y="41365"/>
                  </a:lnTo>
                  <a:lnTo>
                    <a:pt x="995135" y="72626"/>
                  </a:lnTo>
                  <a:lnTo>
                    <a:pt x="1035843" y="107545"/>
                  </a:lnTo>
                  <a:lnTo>
                    <a:pt x="1075980" y="143035"/>
                  </a:lnTo>
                  <a:lnTo>
                    <a:pt x="1114965" y="176010"/>
                  </a:lnTo>
                  <a:lnTo>
                    <a:pt x="1152217" y="203385"/>
                  </a:lnTo>
                  <a:lnTo>
                    <a:pt x="1187155" y="222073"/>
                  </a:lnTo>
                  <a:lnTo>
                    <a:pt x="1219200" y="228988"/>
                  </a:lnTo>
                  <a:lnTo>
                    <a:pt x="1250169" y="220120"/>
                  </a:lnTo>
                  <a:lnTo>
                    <a:pt x="1276453" y="196539"/>
                  </a:lnTo>
                  <a:lnTo>
                    <a:pt x="1299463" y="162779"/>
                  </a:lnTo>
                  <a:lnTo>
                    <a:pt x="1320611" y="123375"/>
                  </a:lnTo>
                  <a:lnTo>
                    <a:pt x="1341308" y="82860"/>
                  </a:lnTo>
                  <a:lnTo>
                    <a:pt x="1362963" y="45770"/>
                  </a:lnTo>
                  <a:lnTo>
                    <a:pt x="1386990" y="16638"/>
                  </a:lnTo>
                  <a:lnTo>
                    <a:pt x="1414798" y="0"/>
                  </a:lnTo>
                  <a:lnTo>
                    <a:pt x="1447800" y="388"/>
                  </a:lnTo>
                  <a:lnTo>
                    <a:pt x="1505620" y="29104"/>
                  </a:lnTo>
                  <a:lnTo>
                    <a:pt x="1537073" y="52157"/>
                  </a:lnTo>
                  <a:lnTo>
                    <a:pt x="1570002" y="80257"/>
                  </a:lnTo>
                  <a:lnTo>
                    <a:pt x="1604243" y="112845"/>
                  </a:lnTo>
                  <a:lnTo>
                    <a:pt x="1639633" y="149359"/>
                  </a:lnTo>
                  <a:lnTo>
                    <a:pt x="1676007" y="189239"/>
                  </a:lnTo>
                  <a:lnTo>
                    <a:pt x="1713201" y="231923"/>
                  </a:lnTo>
                  <a:lnTo>
                    <a:pt x="1751052" y="276851"/>
                  </a:lnTo>
                  <a:lnTo>
                    <a:pt x="1789394" y="323462"/>
                  </a:lnTo>
                  <a:lnTo>
                    <a:pt x="1828065" y="371195"/>
                  </a:lnTo>
                  <a:lnTo>
                    <a:pt x="1866900" y="419488"/>
                  </a:lnTo>
                </a:path>
              </a:pathLst>
            </a:custGeom>
            <a:ln w="14287">
              <a:solidFill>
                <a:srgbClr val="FF010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444495" y="2988563"/>
              <a:ext cx="1233805" cy="571500"/>
            </a:xfrm>
            <a:custGeom>
              <a:avLst/>
              <a:gdLst/>
              <a:ahLst/>
              <a:cxnLst/>
              <a:rect l="l" t="t" r="r" b="b"/>
              <a:pathLst>
                <a:path w="1233804" h="571500">
                  <a:moveTo>
                    <a:pt x="0" y="228599"/>
                  </a:moveTo>
                  <a:lnTo>
                    <a:pt x="0" y="571499"/>
                  </a:lnTo>
                </a:path>
                <a:path w="1233804" h="571500">
                  <a:moveTo>
                    <a:pt x="76200" y="571499"/>
                  </a:moveTo>
                  <a:lnTo>
                    <a:pt x="76200" y="152400"/>
                  </a:lnTo>
                </a:path>
                <a:path w="1233804" h="571500">
                  <a:moveTo>
                    <a:pt x="166878" y="214883"/>
                  </a:moveTo>
                  <a:lnTo>
                    <a:pt x="166878" y="557783"/>
                  </a:lnTo>
                </a:path>
                <a:path w="1233804" h="571500">
                  <a:moveTo>
                    <a:pt x="243078" y="557783"/>
                  </a:moveTo>
                  <a:lnTo>
                    <a:pt x="243078" y="228599"/>
                  </a:lnTo>
                </a:path>
                <a:path w="1233804" h="571500">
                  <a:moveTo>
                    <a:pt x="319278" y="281177"/>
                  </a:moveTo>
                  <a:lnTo>
                    <a:pt x="319278" y="554735"/>
                  </a:lnTo>
                </a:path>
                <a:path w="1233804" h="571500">
                  <a:moveTo>
                    <a:pt x="409194" y="571499"/>
                  </a:moveTo>
                  <a:lnTo>
                    <a:pt x="409194" y="297941"/>
                  </a:lnTo>
                </a:path>
                <a:path w="1233804" h="571500">
                  <a:moveTo>
                    <a:pt x="495300" y="274319"/>
                  </a:moveTo>
                  <a:lnTo>
                    <a:pt x="495300" y="548639"/>
                  </a:lnTo>
                </a:path>
                <a:path w="1233804" h="571500">
                  <a:moveTo>
                    <a:pt x="571500" y="564641"/>
                  </a:moveTo>
                  <a:lnTo>
                    <a:pt x="571500" y="190499"/>
                  </a:lnTo>
                </a:path>
                <a:path w="1233804" h="571500">
                  <a:moveTo>
                    <a:pt x="647700" y="76200"/>
                  </a:moveTo>
                  <a:lnTo>
                    <a:pt x="647700" y="562355"/>
                  </a:lnTo>
                </a:path>
                <a:path w="1233804" h="571500">
                  <a:moveTo>
                    <a:pt x="723900" y="562355"/>
                  </a:moveTo>
                  <a:lnTo>
                    <a:pt x="723900" y="0"/>
                  </a:lnTo>
                </a:path>
                <a:path w="1233804" h="571500">
                  <a:moveTo>
                    <a:pt x="828294" y="0"/>
                  </a:moveTo>
                  <a:lnTo>
                    <a:pt x="828294" y="547877"/>
                  </a:lnTo>
                </a:path>
                <a:path w="1233804" h="571500">
                  <a:moveTo>
                    <a:pt x="904494" y="547877"/>
                  </a:moveTo>
                  <a:lnTo>
                    <a:pt x="904494" y="38100"/>
                  </a:lnTo>
                </a:path>
                <a:path w="1233804" h="571500">
                  <a:moveTo>
                    <a:pt x="990600" y="114300"/>
                  </a:moveTo>
                  <a:lnTo>
                    <a:pt x="990600" y="569213"/>
                  </a:lnTo>
                </a:path>
                <a:path w="1233804" h="571500">
                  <a:moveTo>
                    <a:pt x="1066800" y="569213"/>
                  </a:moveTo>
                  <a:lnTo>
                    <a:pt x="1066800" y="190499"/>
                  </a:lnTo>
                </a:path>
                <a:path w="1233804" h="571500">
                  <a:moveTo>
                    <a:pt x="1143000" y="190499"/>
                  </a:moveTo>
                  <a:lnTo>
                    <a:pt x="1143000" y="554735"/>
                  </a:lnTo>
                </a:path>
                <a:path w="1233804" h="571500">
                  <a:moveTo>
                    <a:pt x="1233678" y="554735"/>
                  </a:moveTo>
                  <a:lnTo>
                    <a:pt x="1233678" y="135635"/>
                  </a:lnTo>
                </a:path>
              </a:pathLst>
            </a:custGeom>
            <a:ln w="4762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994916" y="2669536"/>
            <a:ext cx="24066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latin typeface="Times New Roman"/>
                <a:cs typeface="Times New Roman"/>
              </a:rPr>
              <a:t>f(t)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401321" y="3236458"/>
            <a:ext cx="622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964691" y="28194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1021841" y="5423153"/>
            <a:ext cx="4271010" cy="2774950"/>
            <a:chOff x="1021841" y="5423153"/>
            <a:chExt cx="4271010" cy="2774950"/>
          </a:xfrm>
        </p:grpSpPr>
        <p:sp>
          <p:nvSpPr>
            <p:cNvPr id="14" name="object 14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606296" y="7328153"/>
              <a:ext cx="2019300" cy="869950"/>
            </a:xfrm>
            <a:custGeom>
              <a:avLst/>
              <a:gdLst/>
              <a:ahLst/>
              <a:cxnLst/>
              <a:rect l="l" t="t" r="r" b="b"/>
              <a:pathLst>
                <a:path w="2019300" h="869950">
                  <a:moveTo>
                    <a:pt x="2019300" y="762000"/>
                  </a:moveTo>
                  <a:lnTo>
                    <a:pt x="2005584" y="755142"/>
                  </a:lnTo>
                  <a:lnTo>
                    <a:pt x="1976628" y="740664"/>
                  </a:lnTo>
                  <a:lnTo>
                    <a:pt x="1976628" y="755142"/>
                  </a:lnTo>
                  <a:lnTo>
                    <a:pt x="77139" y="755142"/>
                  </a:lnTo>
                  <a:lnTo>
                    <a:pt x="82994" y="42672"/>
                  </a:lnTo>
                  <a:lnTo>
                    <a:pt x="97536" y="42672"/>
                  </a:lnTo>
                  <a:lnTo>
                    <a:pt x="94107" y="35814"/>
                  </a:lnTo>
                  <a:lnTo>
                    <a:pt x="76200" y="0"/>
                  </a:lnTo>
                  <a:lnTo>
                    <a:pt x="54102" y="42672"/>
                  </a:lnTo>
                  <a:lnTo>
                    <a:pt x="68516" y="42672"/>
                  </a:lnTo>
                  <a:lnTo>
                    <a:pt x="62661" y="755142"/>
                  </a:lnTo>
                  <a:lnTo>
                    <a:pt x="0" y="755142"/>
                  </a:lnTo>
                  <a:lnTo>
                    <a:pt x="0" y="768858"/>
                  </a:lnTo>
                  <a:lnTo>
                    <a:pt x="62547" y="768858"/>
                  </a:lnTo>
                  <a:lnTo>
                    <a:pt x="61722" y="869442"/>
                  </a:lnTo>
                  <a:lnTo>
                    <a:pt x="76200" y="869442"/>
                  </a:lnTo>
                  <a:lnTo>
                    <a:pt x="77025" y="768858"/>
                  </a:lnTo>
                  <a:lnTo>
                    <a:pt x="1976628" y="768858"/>
                  </a:lnTo>
                  <a:lnTo>
                    <a:pt x="1976628" y="783336"/>
                  </a:lnTo>
                  <a:lnTo>
                    <a:pt x="2005584" y="768858"/>
                  </a:lnTo>
                  <a:lnTo>
                    <a:pt x="2019300" y="76200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682495" y="7479964"/>
              <a:ext cx="1866900" cy="610235"/>
            </a:xfrm>
            <a:custGeom>
              <a:avLst/>
              <a:gdLst/>
              <a:ahLst/>
              <a:cxnLst/>
              <a:rect l="l" t="t" r="r" b="b"/>
              <a:pathLst>
                <a:path w="1866900" h="610234">
                  <a:moveTo>
                    <a:pt x="0" y="610189"/>
                  </a:moveTo>
                  <a:lnTo>
                    <a:pt x="5424" y="547902"/>
                  </a:lnTo>
                  <a:lnTo>
                    <a:pt x="11395" y="486793"/>
                  </a:lnTo>
                  <a:lnTo>
                    <a:pt x="18457" y="428043"/>
                  </a:lnTo>
                  <a:lnTo>
                    <a:pt x="27156" y="372830"/>
                  </a:lnTo>
                  <a:lnTo>
                    <a:pt x="38037" y="322333"/>
                  </a:lnTo>
                  <a:lnTo>
                    <a:pt x="51646" y="277731"/>
                  </a:lnTo>
                  <a:lnTo>
                    <a:pt x="68529" y="240204"/>
                  </a:lnTo>
                  <a:lnTo>
                    <a:pt x="114300" y="191089"/>
                  </a:lnTo>
                  <a:lnTo>
                    <a:pt x="141715" y="185481"/>
                  </a:lnTo>
                  <a:lnTo>
                    <a:pt x="173967" y="193040"/>
                  </a:lnTo>
                  <a:lnTo>
                    <a:pt x="210133" y="210566"/>
                  </a:lnTo>
                  <a:lnTo>
                    <a:pt x="249289" y="234858"/>
                  </a:lnTo>
                  <a:lnTo>
                    <a:pt x="290512" y="262717"/>
                  </a:lnTo>
                  <a:lnTo>
                    <a:pt x="332878" y="290942"/>
                  </a:lnTo>
                  <a:lnTo>
                    <a:pt x="375463" y="316331"/>
                  </a:lnTo>
                  <a:lnTo>
                    <a:pt x="417344" y="335686"/>
                  </a:lnTo>
                  <a:lnTo>
                    <a:pt x="457597" y="345806"/>
                  </a:lnTo>
                  <a:lnTo>
                    <a:pt x="495300" y="343489"/>
                  </a:lnTo>
                  <a:lnTo>
                    <a:pt x="559376" y="303464"/>
                  </a:lnTo>
                  <a:lnTo>
                    <a:pt x="590466" y="270127"/>
                  </a:lnTo>
                  <a:lnTo>
                    <a:pt x="621145" y="231109"/>
                  </a:lnTo>
                  <a:lnTo>
                    <a:pt x="651575" y="188810"/>
                  </a:lnTo>
                  <a:lnTo>
                    <a:pt x="681924" y="145632"/>
                  </a:lnTo>
                  <a:lnTo>
                    <a:pt x="712354" y="103976"/>
                  </a:lnTo>
                  <a:lnTo>
                    <a:pt x="743033" y="66242"/>
                  </a:lnTo>
                  <a:lnTo>
                    <a:pt x="774123" y="34833"/>
                  </a:lnTo>
                  <a:lnTo>
                    <a:pt x="805790" y="12148"/>
                  </a:lnTo>
                  <a:lnTo>
                    <a:pt x="838200" y="589"/>
                  </a:lnTo>
                  <a:lnTo>
                    <a:pt x="875387" y="2361"/>
                  </a:lnTo>
                  <a:lnTo>
                    <a:pt x="914326" y="17048"/>
                  </a:lnTo>
                  <a:lnTo>
                    <a:pt x="954436" y="41566"/>
                  </a:lnTo>
                  <a:lnTo>
                    <a:pt x="995135" y="72827"/>
                  </a:lnTo>
                  <a:lnTo>
                    <a:pt x="1035843" y="107745"/>
                  </a:lnTo>
                  <a:lnTo>
                    <a:pt x="1075980" y="143235"/>
                  </a:lnTo>
                  <a:lnTo>
                    <a:pt x="1114965" y="176211"/>
                  </a:lnTo>
                  <a:lnTo>
                    <a:pt x="1152217" y="203586"/>
                  </a:lnTo>
                  <a:lnTo>
                    <a:pt x="1187155" y="222274"/>
                  </a:lnTo>
                  <a:lnTo>
                    <a:pt x="1219200" y="229189"/>
                  </a:lnTo>
                  <a:lnTo>
                    <a:pt x="1250169" y="220296"/>
                  </a:lnTo>
                  <a:lnTo>
                    <a:pt x="1276453" y="196652"/>
                  </a:lnTo>
                  <a:lnTo>
                    <a:pt x="1299463" y="162810"/>
                  </a:lnTo>
                  <a:lnTo>
                    <a:pt x="1320611" y="123324"/>
                  </a:lnTo>
                  <a:lnTo>
                    <a:pt x="1341308" y="82747"/>
                  </a:lnTo>
                  <a:lnTo>
                    <a:pt x="1362963" y="45632"/>
                  </a:lnTo>
                  <a:lnTo>
                    <a:pt x="1386990" y="16531"/>
                  </a:lnTo>
                  <a:lnTo>
                    <a:pt x="1414798" y="0"/>
                  </a:lnTo>
                  <a:lnTo>
                    <a:pt x="1447800" y="589"/>
                  </a:lnTo>
                  <a:lnTo>
                    <a:pt x="1505620" y="29305"/>
                  </a:lnTo>
                  <a:lnTo>
                    <a:pt x="1537073" y="52357"/>
                  </a:lnTo>
                  <a:lnTo>
                    <a:pt x="1570002" y="80458"/>
                  </a:lnTo>
                  <a:lnTo>
                    <a:pt x="1604243" y="113046"/>
                  </a:lnTo>
                  <a:lnTo>
                    <a:pt x="1639633" y="149560"/>
                  </a:lnTo>
                  <a:lnTo>
                    <a:pt x="1676007" y="189440"/>
                  </a:lnTo>
                  <a:lnTo>
                    <a:pt x="1713201" y="232124"/>
                  </a:lnTo>
                  <a:lnTo>
                    <a:pt x="1751052" y="277052"/>
                  </a:lnTo>
                  <a:lnTo>
                    <a:pt x="1789394" y="323663"/>
                  </a:lnTo>
                  <a:lnTo>
                    <a:pt x="1828065" y="371396"/>
                  </a:lnTo>
                  <a:lnTo>
                    <a:pt x="1866900" y="419689"/>
                  </a:lnTo>
                </a:path>
              </a:pathLst>
            </a:custGeom>
            <a:ln w="14287">
              <a:solidFill>
                <a:srgbClr val="FF010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309116" y="5421879"/>
            <a:ext cx="4028440" cy="18630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1145">
              <a:lnSpc>
                <a:spcPct val="100000"/>
              </a:lnSpc>
              <a:spcBef>
                <a:spcPts val="100"/>
              </a:spcBef>
            </a:pP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Quantization</a:t>
            </a:r>
            <a:endParaRPr sz="2200">
              <a:latin typeface="Comic Sans MS"/>
              <a:cs typeface="Comic Sans MS"/>
            </a:endParaRPr>
          </a:p>
          <a:p>
            <a:pPr marL="171450" marR="238125" indent="-171450">
              <a:lnSpc>
                <a:spcPct val="100000"/>
              </a:lnSpc>
              <a:spcBef>
                <a:spcPts val="1425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171450" algn="l"/>
              </a:tabLst>
            </a:pPr>
            <a:r>
              <a:rPr dirty="0" sz="1400">
                <a:latin typeface="Comic Sans MS"/>
                <a:cs typeface="Comic Sans MS"/>
              </a:rPr>
              <a:t>Quantization</a:t>
            </a:r>
            <a:r>
              <a:rPr dirty="0" sz="1400" spc="-5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=</a:t>
            </a:r>
            <a:r>
              <a:rPr dirty="0" sz="1400" spc="-5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spacing</a:t>
            </a:r>
            <a:r>
              <a:rPr dirty="0" sz="1400" spc="-5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5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discrete</a:t>
            </a:r>
            <a:r>
              <a:rPr dirty="0" sz="1400" spc="-5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values</a:t>
            </a:r>
            <a:r>
              <a:rPr dirty="0" sz="1400" spc="-50">
                <a:latin typeface="Comic Sans MS"/>
                <a:cs typeface="Comic Sans MS"/>
              </a:rPr>
              <a:t> </a:t>
            </a:r>
            <a:r>
              <a:rPr dirty="0" sz="1400" spc="-25">
                <a:latin typeface="Comic Sans MS"/>
                <a:cs typeface="Comic Sans MS"/>
              </a:rPr>
              <a:t>in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range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signal.</a:t>
            </a:r>
            <a:endParaRPr sz="1400">
              <a:latin typeface="Comic Sans MS"/>
              <a:cs typeface="Comic Sans MS"/>
            </a:endParaRPr>
          </a:p>
          <a:p>
            <a:pPr marL="170815" marR="508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171450" algn="l"/>
              </a:tabLst>
            </a:pPr>
            <a:r>
              <a:rPr dirty="0" sz="1400">
                <a:latin typeface="Comic Sans MS"/>
                <a:cs typeface="Comic Sans MS"/>
              </a:rPr>
              <a:t>usually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thought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as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number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bits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25">
                <a:latin typeface="Comic Sans MS"/>
                <a:cs typeface="Comic Sans MS"/>
              </a:rPr>
              <a:t>per </a:t>
            </a:r>
            <a:r>
              <a:rPr dirty="0" sz="1400">
                <a:latin typeface="Comic Sans MS"/>
                <a:cs typeface="Comic Sans MS"/>
              </a:rPr>
              <a:t>sample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signal.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e.g.,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1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bit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per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pixel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 spc="-20">
                <a:latin typeface="Comic Sans MS"/>
                <a:cs typeface="Comic Sans MS"/>
              </a:rPr>
              <a:t>(b/w </a:t>
            </a:r>
            <a:r>
              <a:rPr dirty="0" sz="1400">
                <a:latin typeface="Comic Sans MS"/>
                <a:cs typeface="Comic Sans MS"/>
              </a:rPr>
              <a:t>images),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16-</a:t>
            </a:r>
            <a:r>
              <a:rPr dirty="0" sz="1400">
                <a:latin typeface="Comic Sans MS"/>
                <a:cs typeface="Comic Sans MS"/>
              </a:rPr>
              <a:t>bit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audio,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24-</a:t>
            </a:r>
            <a:r>
              <a:rPr dirty="0" sz="1400">
                <a:latin typeface="Comic Sans MS"/>
                <a:cs typeface="Comic Sans MS"/>
              </a:rPr>
              <a:t>bit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color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images,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20">
                <a:latin typeface="Comic Sans MS"/>
                <a:cs typeface="Comic Sans MS"/>
              </a:rPr>
              <a:t>etc.</a:t>
            </a:r>
            <a:endParaRPr sz="1400">
              <a:latin typeface="Comic Sans MS"/>
              <a:cs typeface="Comic Sans MS"/>
            </a:endParaRPr>
          </a:p>
          <a:p>
            <a:pPr marL="38100">
              <a:lnSpc>
                <a:spcPts val="1660"/>
              </a:lnSpc>
            </a:pPr>
            <a:r>
              <a:rPr dirty="0" sz="1400" spc="-20">
                <a:latin typeface="Times New Roman"/>
                <a:cs typeface="Times New Roman"/>
              </a:rPr>
              <a:t>f(t)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715519" y="7765791"/>
            <a:ext cx="622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1675638" y="7580376"/>
            <a:ext cx="1950085" cy="433705"/>
          </a:xfrm>
          <a:custGeom>
            <a:avLst/>
            <a:gdLst/>
            <a:ahLst/>
            <a:cxnLst/>
            <a:rect l="l" t="t" r="r" b="b"/>
            <a:pathLst>
              <a:path w="1950085" h="433704">
                <a:moveTo>
                  <a:pt x="6857" y="433578"/>
                </a:moveTo>
                <a:lnTo>
                  <a:pt x="1949958" y="433578"/>
                </a:lnTo>
              </a:path>
              <a:path w="1950085" h="433704">
                <a:moveTo>
                  <a:pt x="6857" y="340613"/>
                </a:moveTo>
                <a:lnTo>
                  <a:pt x="1949958" y="340613"/>
                </a:lnTo>
              </a:path>
              <a:path w="1950085" h="433704">
                <a:moveTo>
                  <a:pt x="6857" y="259842"/>
                </a:moveTo>
                <a:lnTo>
                  <a:pt x="1949958" y="259842"/>
                </a:lnTo>
              </a:path>
              <a:path w="1950085" h="433704">
                <a:moveTo>
                  <a:pt x="6857" y="166878"/>
                </a:moveTo>
                <a:lnTo>
                  <a:pt x="1949958" y="166878"/>
                </a:lnTo>
              </a:path>
              <a:path w="1950085" h="433704">
                <a:moveTo>
                  <a:pt x="0" y="92963"/>
                </a:moveTo>
                <a:lnTo>
                  <a:pt x="1943100" y="92963"/>
                </a:lnTo>
              </a:path>
              <a:path w="1950085" h="433704">
                <a:moveTo>
                  <a:pt x="0" y="0"/>
                </a:moveTo>
                <a:lnTo>
                  <a:pt x="194310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1534667" y="7896855"/>
            <a:ext cx="7683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534667" y="7287258"/>
            <a:ext cx="210375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090420" algn="l"/>
              </a:tabLst>
            </a:pPr>
            <a:r>
              <a:rPr dirty="0" sz="1000">
                <a:latin typeface="Times New Roman"/>
                <a:cs typeface="Times New Roman"/>
              </a:rPr>
              <a:t>7</a:t>
            </a:r>
            <a:r>
              <a:rPr dirty="0" sz="1000" spc="409">
                <a:latin typeface="Times New Roman"/>
                <a:cs typeface="Times New Roman"/>
              </a:rPr>
              <a:t> </a:t>
            </a:r>
            <a:r>
              <a:rPr dirty="0" u="sng" sz="1000">
                <a:uFill>
                  <a:solidFill>
                    <a:srgbClr val="010101"/>
                  </a:solidFill>
                </a:uFill>
                <a:latin typeface="Times New Roman"/>
                <a:cs typeface="Times New Roman"/>
              </a:rPr>
              <a:t>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912607" y="7290755"/>
            <a:ext cx="1583690" cy="53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30480">
              <a:lnSpc>
                <a:spcPct val="119600"/>
              </a:lnSpc>
              <a:spcBef>
                <a:spcPts val="100"/>
              </a:spcBef>
            </a:pP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r>
              <a:rPr dirty="0" sz="14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levels</a:t>
            </a:r>
            <a:r>
              <a:rPr dirty="0" sz="14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14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baseline="23391" sz="1425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dirty="0" baseline="23391" sz="1425" spc="14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dirty="0" sz="14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uses</a:t>
            </a:r>
            <a:r>
              <a:rPr dirty="0" sz="14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0000"/>
                </a:solidFill>
                <a:latin typeface="Times New Roman"/>
                <a:cs typeface="Times New Roman"/>
              </a:rPr>
              <a:t>3 </a:t>
            </a:r>
            <a:r>
              <a:rPr dirty="0" baseline="11904" sz="2100" spc="-1072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1400" spc="-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11904" sz="2100" spc="-6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400" spc="-245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11904" sz="2100" spc="-254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1400" spc="-245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baseline="11904" sz="2100" spc="-487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z="1400" spc="-55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baseline="11904" sz="2100" spc="-54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1400" spc="-285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11904" sz="2100" spc="-135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1400" spc="-285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baseline="11904" sz="2100" spc="-307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1400" spc="-285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11904" sz="2100" spc="-7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11904" sz="2100" spc="-1072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sz="1400" spc="-5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1400" spc="-40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baseline="11904" sz="2100" spc="-127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1400" spc="7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11904" sz="2100" spc="-427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z="1400" spc="-21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11904" sz="2100" spc="-652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1400" spc="-285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baseline="11904" sz="2100" spc="-652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1400" spc="-285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baseline="11904" sz="2100" spc="-187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1400" spc="-17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11904" sz="2100" spc="-359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1400" spc="-17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baseline="11904" sz="2100" spc="-832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sz="1400" spc="-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400" spc="-565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baseline="11904" sz="2100" spc="-127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1400" spc="-5">
                <a:solidFill>
                  <a:srgbClr val="FF0000"/>
                </a:solidFill>
                <a:latin typeface="Times New Roman"/>
                <a:cs typeface="Times New Roman"/>
              </a:rPr>
              <a:t>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964691" y="49339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5134609" y="8162839"/>
            <a:ext cx="133985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 spc="-25">
                <a:latin typeface="Comic Sans MS"/>
                <a:cs typeface="Comic Sans MS"/>
              </a:rPr>
              <a:t>28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47309" y="3520690"/>
            <a:ext cx="12128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latin typeface="Comic Sans MS"/>
                <a:cs typeface="Comic Sans MS"/>
              </a:rPr>
              <a:t>29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79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/>
              <a:t>Digital</a:t>
            </a:r>
            <a:r>
              <a:rPr dirty="0" spc="-15"/>
              <a:t> </a:t>
            </a:r>
            <a:r>
              <a:rPr dirty="0"/>
              <a:t>Image</a:t>
            </a:r>
            <a:r>
              <a:rPr dirty="0" spc="-20"/>
              <a:t> </a:t>
            </a:r>
            <a:r>
              <a:rPr dirty="0" spc="-10"/>
              <a:t>Representation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096" y="1457702"/>
            <a:ext cx="2063314" cy="204522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376421" y="2485894"/>
            <a:ext cx="2066925" cy="755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marR="508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Arial"/>
              <a:buChar char="■"/>
              <a:tabLst>
                <a:tab pos="171450" algn="l"/>
              </a:tabLst>
            </a:pP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value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of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f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at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any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point </a:t>
            </a:r>
            <a:r>
              <a:rPr dirty="0" sz="1200" b="1" i="1">
                <a:latin typeface="Times New Roman"/>
                <a:cs typeface="Times New Roman"/>
              </a:rPr>
              <a:t>(x,y)</a:t>
            </a:r>
            <a:r>
              <a:rPr dirty="0" sz="1200" spc="50" b="1" i="1">
                <a:latin typeface="Times New Roman"/>
                <a:cs typeface="Times New Roman"/>
              </a:rPr>
              <a:t> </a:t>
            </a:r>
            <a:r>
              <a:rPr dirty="0" sz="1200">
                <a:latin typeface="Comic Sans MS"/>
                <a:cs typeface="Comic Sans MS"/>
              </a:rPr>
              <a:t>is proportional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to </a:t>
            </a:r>
            <a:r>
              <a:rPr dirty="0" sz="1200" spc="-25">
                <a:latin typeface="Comic Sans MS"/>
                <a:cs typeface="Comic Sans MS"/>
              </a:rPr>
              <a:t>the </a:t>
            </a:r>
            <a:r>
              <a:rPr dirty="0" sz="1200">
                <a:latin typeface="Comic Sans MS"/>
                <a:cs typeface="Comic Sans MS"/>
              </a:rPr>
              <a:t>brightness</a:t>
            </a:r>
            <a:r>
              <a:rPr dirty="0" sz="1200" spc="-3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(or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gray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level) </a:t>
            </a:r>
            <a:r>
              <a:rPr dirty="0" sz="1200">
                <a:latin typeface="Comic Sans MS"/>
                <a:cs typeface="Comic Sans MS"/>
              </a:rPr>
              <a:t>of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image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at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that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point.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333500" y="1431035"/>
            <a:ext cx="1781810" cy="1899285"/>
          </a:xfrm>
          <a:custGeom>
            <a:avLst/>
            <a:gdLst/>
            <a:ahLst/>
            <a:cxnLst/>
            <a:rect l="l" t="t" r="r" b="b"/>
            <a:pathLst>
              <a:path w="1781810" h="1899285">
                <a:moveTo>
                  <a:pt x="1781556" y="177546"/>
                </a:moveTo>
                <a:lnTo>
                  <a:pt x="1767840" y="170688"/>
                </a:lnTo>
                <a:lnTo>
                  <a:pt x="1738884" y="156210"/>
                </a:lnTo>
                <a:lnTo>
                  <a:pt x="1738884" y="170688"/>
                </a:lnTo>
                <a:lnTo>
                  <a:pt x="152044" y="170688"/>
                </a:lnTo>
                <a:lnTo>
                  <a:pt x="151638" y="0"/>
                </a:lnTo>
                <a:lnTo>
                  <a:pt x="137160" y="0"/>
                </a:lnTo>
                <a:lnTo>
                  <a:pt x="137566" y="170688"/>
                </a:lnTo>
                <a:lnTo>
                  <a:pt x="0" y="170688"/>
                </a:lnTo>
                <a:lnTo>
                  <a:pt x="0" y="184404"/>
                </a:lnTo>
                <a:lnTo>
                  <a:pt x="137604" y="184404"/>
                </a:lnTo>
                <a:lnTo>
                  <a:pt x="141706" y="1856232"/>
                </a:lnTo>
                <a:lnTo>
                  <a:pt x="127254" y="1856232"/>
                </a:lnTo>
                <a:lnTo>
                  <a:pt x="148590" y="1898904"/>
                </a:lnTo>
                <a:lnTo>
                  <a:pt x="166484" y="1863090"/>
                </a:lnTo>
                <a:lnTo>
                  <a:pt x="169926" y="1856232"/>
                </a:lnTo>
                <a:lnTo>
                  <a:pt x="156184" y="1856232"/>
                </a:lnTo>
                <a:lnTo>
                  <a:pt x="152082" y="184404"/>
                </a:lnTo>
                <a:lnTo>
                  <a:pt x="1738884" y="184404"/>
                </a:lnTo>
                <a:lnTo>
                  <a:pt x="1738884" y="198882"/>
                </a:lnTo>
                <a:lnTo>
                  <a:pt x="1767827" y="184404"/>
                </a:lnTo>
                <a:lnTo>
                  <a:pt x="1781556" y="177546"/>
                </a:lnTo>
                <a:close/>
              </a:path>
            </a:pathLst>
          </a:custGeom>
          <a:solidFill>
            <a:srgbClr val="FF99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113785" y="1269935"/>
            <a:ext cx="2311400" cy="120523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400" spc="-5">
                <a:solidFill>
                  <a:srgbClr val="00009A"/>
                </a:solidFill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  <a:p>
            <a:pPr marL="433705" marR="5080" indent="-171450">
              <a:lnSpc>
                <a:spcPct val="100000"/>
              </a:lnSpc>
              <a:spcBef>
                <a:spcPts val="190"/>
              </a:spcBef>
              <a:buClr>
                <a:srgbClr val="3333CC"/>
              </a:buClr>
              <a:buSzPct val="58333"/>
              <a:buFont typeface="Arial"/>
              <a:buChar char="■"/>
              <a:tabLst>
                <a:tab pos="434340" algn="l"/>
              </a:tabLst>
            </a:pPr>
            <a:r>
              <a:rPr dirty="0" sz="1200">
                <a:latin typeface="Comic Sans MS"/>
                <a:cs typeface="Comic Sans MS"/>
              </a:rPr>
              <a:t>A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digital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image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is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an</a:t>
            </a:r>
            <a:r>
              <a:rPr dirty="0" sz="1200" spc="-10">
                <a:latin typeface="Comic Sans MS"/>
                <a:cs typeface="Comic Sans MS"/>
              </a:rPr>
              <a:t> image </a:t>
            </a:r>
            <a:r>
              <a:rPr dirty="0" sz="1200" b="1" i="1">
                <a:latin typeface="Times New Roman"/>
                <a:cs typeface="Times New Roman"/>
              </a:rPr>
              <a:t>f(x,y)</a:t>
            </a:r>
            <a:r>
              <a:rPr dirty="0" sz="1200" spc="45" b="1" i="1">
                <a:latin typeface="Times New Roman"/>
                <a:cs typeface="Times New Roman"/>
              </a:rPr>
              <a:t> </a:t>
            </a:r>
            <a:r>
              <a:rPr dirty="0" sz="1200">
                <a:latin typeface="Comic Sans MS"/>
                <a:cs typeface="Comic Sans MS"/>
              </a:rPr>
              <a:t>that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has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20">
                <a:latin typeface="Comic Sans MS"/>
                <a:cs typeface="Comic Sans MS"/>
              </a:rPr>
              <a:t>been </a:t>
            </a:r>
            <a:r>
              <a:rPr dirty="0" sz="1200">
                <a:latin typeface="Comic Sans MS"/>
                <a:cs typeface="Comic Sans MS"/>
              </a:rPr>
              <a:t>digitized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both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in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spatial </a:t>
            </a:r>
            <a:r>
              <a:rPr dirty="0" sz="1200">
                <a:latin typeface="Comic Sans MS"/>
                <a:cs typeface="Comic Sans MS"/>
              </a:rPr>
              <a:t>coordinates</a:t>
            </a:r>
            <a:r>
              <a:rPr dirty="0" sz="1200" spc="-45">
                <a:latin typeface="Comic Sans MS"/>
                <a:cs typeface="Comic Sans MS"/>
              </a:rPr>
              <a:t> </a:t>
            </a:r>
            <a:r>
              <a:rPr dirty="0" sz="1200" spc="-25">
                <a:latin typeface="Comic Sans MS"/>
                <a:cs typeface="Comic Sans MS"/>
              </a:rPr>
              <a:t>and </a:t>
            </a:r>
            <a:r>
              <a:rPr dirty="0" sz="1200" spc="-10">
                <a:latin typeface="Comic Sans MS"/>
                <a:cs typeface="Comic Sans MS"/>
              </a:rPr>
              <a:t>brightness.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344936" y="2858510"/>
            <a:ext cx="1016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00009A"/>
                </a:solidFill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8844" y="2363210"/>
            <a:ext cx="41338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00009A"/>
                </a:solidFill>
                <a:latin typeface="Times New Roman"/>
                <a:cs typeface="Times New Roman"/>
              </a:rPr>
              <a:t>f(x,y)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958214" y="275463"/>
            <a:ext cx="4572000" cy="3429000"/>
            <a:chOff x="958214" y="275463"/>
            <a:chExt cx="4572000" cy="3429000"/>
          </a:xfrm>
        </p:grpSpPr>
        <p:sp>
          <p:nvSpPr>
            <p:cNvPr id="11" name="object 11" descr=""/>
            <p:cNvSpPr/>
            <p:nvPr/>
          </p:nvSpPr>
          <p:spPr>
            <a:xfrm>
              <a:off x="2219705" y="2491739"/>
              <a:ext cx="46990" cy="89535"/>
            </a:xfrm>
            <a:custGeom>
              <a:avLst/>
              <a:gdLst/>
              <a:ahLst/>
              <a:cxnLst/>
              <a:rect l="l" t="t" r="r" b="b"/>
              <a:pathLst>
                <a:path w="46989" h="89535">
                  <a:moveTo>
                    <a:pt x="22860" y="0"/>
                  </a:moveTo>
                  <a:lnTo>
                    <a:pt x="14144" y="3488"/>
                  </a:lnTo>
                  <a:lnTo>
                    <a:pt x="6858" y="13049"/>
                  </a:lnTo>
                  <a:lnTo>
                    <a:pt x="1857" y="27324"/>
                  </a:lnTo>
                  <a:lnTo>
                    <a:pt x="0" y="44957"/>
                  </a:lnTo>
                  <a:lnTo>
                    <a:pt x="1857" y="62150"/>
                  </a:lnTo>
                  <a:lnTo>
                    <a:pt x="6858" y="76200"/>
                  </a:lnTo>
                  <a:lnTo>
                    <a:pt x="14144" y="85677"/>
                  </a:lnTo>
                  <a:lnTo>
                    <a:pt x="22860" y="89153"/>
                  </a:lnTo>
                  <a:lnTo>
                    <a:pt x="32015" y="85677"/>
                  </a:lnTo>
                  <a:lnTo>
                    <a:pt x="39528" y="76199"/>
                  </a:lnTo>
                  <a:lnTo>
                    <a:pt x="44612" y="62150"/>
                  </a:lnTo>
                  <a:lnTo>
                    <a:pt x="46481" y="44957"/>
                  </a:lnTo>
                  <a:lnTo>
                    <a:pt x="44612" y="27324"/>
                  </a:lnTo>
                  <a:lnTo>
                    <a:pt x="39528" y="13049"/>
                  </a:lnTo>
                  <a:lnTo>
                    <a:pt x="32015" y="3488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219705" y="2491739"/>
              <a:ext cx="46990" cy="89535"/>
            </a:xfrm>
            <a:custGeom>
              <a:avLst/>
              <a:gdLst/>
              <a:ahLst/>
              <a:cxnLst/>
              <a:rect l="l" t="t" r="r" b="b"/>
              <a:pathLst>
                <a:path w="46989" h="89535">
                  <a:moveTo>
                    <a:pt x="22860" y="0"/>
                  </a:moveTo>
                  <a:lnTo>
                    <a:pt x="14144" y="3488"/>
                  </a:lnTo>
                  <a:lnTo>
                    <a:pt x="6858" y="13049"/>
                  </a:lnTo>
                  <a:lnTo>
                    <a:pt x="1857" y="27324"/>
                  </a:lnTo>
                  <a:lnTo>
                    <a:pt x="0" y="44957"/>
                  </a:lnTo>
                  <a:lnTo>
                    <a:pt x="1857" y="62150"/>
                  </a:lnTo>
                  <a:lnTo>
                    <a:pt x="6858" y="76200"/>
                  </a:lnTo>
                  <a:lnTo>
                    <a:pt x="14144" y="85677"/>
                  </a:lnTo>
                  <a:lnTo>
                    <a:pt x="22860" y="89153"/>
                  </a:lnTo>
                  <a:lnTo>
                    <a:pt x="32015" y="85677"/>
                  </a:lnTo>
                  <a:lnTo>
                    <a:pt x="39528" y="76199"/>
                  </a:lnTo>
                  <a:lnTo>
                    <a:pt x="44612" y="62150"/>
                  </a:lnTo>
                  <a:lnTo>
                    <a:pt x="46481" y="44957"/>
                  </a:lnTo>
                  <a:lnTo>
                    <a:pt x="44612" y="27324"/>
                  </a:lnTo>
                  <a:lnTo>
                    <a:pt x="39528" y="13049"/>
                  </a:lnTo>
                  <a:lnTo>
                    <a:pt x="32015" y="3488"/>
                  </a:lnTo>
                  <a:lnTo>
                    <a:pt x="22860" y="0"/>
                  </a:lnTo>
                  <a:close/>
                </a:path>
              </a:pathLst>
            </a:custGeom>
            <a:ln w="4762">
              <a:solidFill>
                <a:srgbClr val="FF990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64691" y="281940"/>
              <a:ext cx="4559300" cy="3416300"/>
            </a:xfrm>
            <a:custGeom>
              <a:avLst/>
              <a:gdLst/>
              <a:ahLst/>
              <a:cxnLst/>
              <a:rect l="l" t="t" r="r" b="b"/>
              <a:pathLst>
                <a:path w="4559300" h="3416300">
                  <a:moveTo>
                    <a:pt x="0" y="3416045"/>
                  </a:moveTo>
                  <a:lnTo>
                    <a:pt x="4559046" y="3416045"/>
                  </a:lnTo>
                  <a:lnTo>
                    <a:pt x="4559046" y="0"/>
                  </a:lnTo>
                  <a:lnTo>
                    <a:pt x="0" y="0"/>
                  </a:lnTo>
                  <a:lnTo>
                    <a:pt x="0" y="3416045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15" name="object 15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964691" y="493395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algn="ctr" marL="487680">
              <a:lnSpc>
                <a:spcPct val="100000"/>
              </a:lnSpc>
              <a:spcBef>
                <a:spcPts val="5"/>
              </a:spcBef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Digital</a:t>
            </a:r>
            <a:r>
              <a:rPr dirty="0" sz="2200" spc="-1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Image</a:t>
            </a:r>
            <a:r>
              <a:rPr dirty="0" sz="2200" spc="-2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Representation</a:t>
            </a:r>
            <a:endParaRPr sz="2200">
              <a:latin typeface="Comic Sans MS"/>
              <a:cs typeface="Comic Sans MS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184147" y="6180201"/>
            <a:ext cx="4090035" cy="1722755"/>
            <a:chOff x="1184147" y="6180201"/>
            <a:chExt cx="4090035" cy="1722755"/>
          </a:xfrm>
        </p:grpSpPr>
        <p:sp>
          <p:nvSpPr>
            <p:cNvPr id="21" name="object 21" descr=""/>
            <p:cNvSpPr/>
            <p:nvPr/>
          </p:nvSpPr>
          <p:spPr>
            <a:xfrm>
              <a:off x="1187195" y="6180582"/>
              <a:ext cx="81280" cy="1719580"/>
            </a:xfrm>
            <a:custGeom>
              <a:avLst/>
              <a:gdLst/>
              <a:ahLst/>
              <a:cxnLst/>
              <a:rect l="l" t="t" r="r" b="b"/>
              <a:pathLst>
                <a:path w="81280" h="1719579">
                  <a:moveTo>
                    <a:pt x="80772" y="0"/>
                  </a:moveTo>
                  <a:lnTo>
                    <a:pt x="0" y="80771"/>
                  </a:lnTo>
                  <a:lnTo>
                    <a:pt x="0" y="1719071"/>
                  </a:lnTo>
                  <a:lnTo>
                    <a:pt x="80772" y="1638299"/>
                  </a:lnTo>
                  <a:lnTo>
                    <a:pt x="80772" y="0"/>
                  </a:lnTo>
                  <a:close/>
                </a:path>
              </a:pathLst>
            </a:custGeom>
            <a:solidFill>
              <a:srgbClr val="B4B4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187195" y="6180582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80" h="81279">
                  <a:moveTo>
                    <a:pt x="0" y="80771"/>
                  </a:moveTo>
                  <a:lnTo>
                    <a:pt x="80772" y="0"/>
                  </a:lnTo>
                </a:path>
              </a:pathLst>
            </a:custGeom>
            <a:ln w="3175">
              <a:solidFill>
                <a:srgbClr val="B4B4E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187195" y="7818882"/>
              <a:ext cx="4086860" cy="81280"/>
            </a:xfrm>
            <a:custGeom>
              <a:avLst/>
              <a:gdLst/>
              <a:ahLst/>
              <a:cxnLst/>
              <a:rect l="l" t="t" r="r" b="b"/>
              <a:pathLst>
                <a:path w="4086860" h="81279">
                  <a:moveTo>
                    <a:pt x="4086605" y="0"/>
                  </a:moveTo>
                  <a:lnTo>
                    <a:pt x="80772" y="0"/>
                  </a:lnTo>
                  <a:lnTo>
                    <a:pt x="0" y="80772"/>
                  </a:lnTo>
                  <a:lnTo>
                    <a:pt x="4005833" y="80772"/>
                  </a:lnTo>
                  <a:lnTo>
                    <a:pt x="4086605" y="0"/>
                  </a:lnTo>
                  <a:close/>
                </a:path>
              </a:pathLst>
            </a:custGeom>
            <a:solidFill>
              <a:srgbClr val="7A7A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187195" y="7818882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80" h="81279">
                  <a:moveTo>
                    <a:pt x="0" y="80772"/>
                  </a:moveTo>
                  <a:lnTo>
                    <a:pt x="80772" y="0"/>
                  </a:lnTo>
                </a:path>
              </a:pathLst>
            </a:custGeom>
            <a:ln w="3175">
              <a:solidFill>
                <a:srgbClr val="7A7A9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193030" y="6180582"/>
              <a:ext cx="81280" cy="1719580"/>
            </a:xfrm>
            <a:custGeom>
              <a:avLst/>
              <a:gdLst/>
              <a:ahLst/>
              <a:cxnLst/>
              <a:rect l="l" t="t" r="r" b="b"/>
              <a:pathLst>
                <a:path w="81279" h="1719579">
                  <a:moveTo>
                    <a:pt x="80772" y="0"/>
                  </a:moveTo>
                  <a:lnTo>
                    <a:pt x="0" y="80771"/>
                  </a:lnTo>
                  <a:lnTo>
                    <a:pt x="0" y="1719071"/>
                  </a:lnTo>
                  <a:lnTo>
                    <a:pt x="80772" y="1638299"/>
                  </a:lnTo>
                  <a:lnTo>
                    <a:pt x="80772" y="0"/>
                  </a:lnTo>
                  <a:close/>
                </a:path>
              </a:pathLst>
            </a:custGeom>
            <a:solidFill>
              <a:srgbClr val="B4B4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193030" y="7818882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79">
                  <a:moveTo>
                    <a:pt x="0" y="80772"/>
                  </a:moveTo>
                  <a:lnTo>
                    <a:pt x="80772" y="0"/>
                  </a:lnTo>
                </a:path>
              </a:pathLst>
            </a:custGeom>
            <a:ln w="3175">
              <a:solidFill>
                <a:srgbClr val="B4B4E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187195" y="6180582"/>
              <a:ext cx="4086860" cy="81280"/>
            </a:xfrm>
            <a:custGeom>
              <a:avLst/>
              <a:gdLst/>
              <a:ahLst/>
              <a:cxnLst/>
              <a:rect l="l" t="t" r="r" b="b"/>
              <a:pathLst>
                <a:path w="4086860" h="81279">
                  <a:moveTo>
                    <a:pt x="4086605" y="0"/>
                  </a:moveTo>
                  <a:lnTo>
                    <a:pt x="80772" y="0"/>
                  </a:lnTo>
                  <a:lnTo>
                    <a:pt x="0" y="80771"/>
                  </a:lnTo>
                  <a:lnTo>
                    <a:pt x="4005833" y="80771"/>
                  </a:lnTo>
                  <a:lnTo>
                    <a:pt x="4086605" y="0"/>
                  </a:lnTo>
                  <a:close/>
                </a:path>
              </a:pathLst>
            </a:custGeom>
            <a:solidFill>
              <a:srgbClr val="7A7A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193030" y="6180582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79">
                  <a:moveTo>
                    <a:pt x="0" y="80771"/>
                  </a:moveTo>
                  <a:lnTo>
                    <a:pt x="80772" y="0"/>
                  </a:lnTo>
                </a:path>
              </a:pathLst>
            </a:custGeom>
            <a:ln w="3175">
              <a:solidFill>
                <a:srgbClr val="7A7A9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187195" y="6261354"/>
              <a:ext cx="0" cy="1638300"/>
            </a:xfrm>
            <a:custGeom>
              <a:avLst/>
              <a:gdLst/>
              <a:ahLst/>
              <a:cxnLst/>
              <a:rect l="l" t="t" r="r" b="b"/>
              <a:pathLst>
                <a:path w="0" h="1638300">
                  <a:moveTo>
                    <a:pt x="0" y="0"/>
                  </a:moveTo>
                  <a:lnTo>
                    <a:pt x="0" y="1638300"/>
                  </a:lnTo>
                </a:path>
              </a:pathLst>
            </a:custGeom>
            <a:ln w="6096">
              <a:solidFill>
                <a:srgbClr val="56B5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187195" y="7899654"/>
              <a:ext cx="4006215" cy="0"/>
            </a:xfrm>
            <a:custGeom>
              <a:avLst/>
              <a:gdLst/>
              <a:ahLst/>
              <a:cxnLst/>
              <a:rect l="l" t="t" r="r" b="b"/>
              <a:pathLst>
                <a:path w="4006215" h="0">
                  <a:moveTo>
                    <a:pt x="0" y="0"/>
                  </a:moveTo>
                  <a:lnTo>
                    <a:pt x="4005833" y="0"/>
                  </a:lnTo>
                </a:path>
              </a:pathLst>
            </a:custGeom>
            <a:ln w="6096">
              <a:solidFill>
                <a:srgbClr val="4A9B9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193030" y="6261354"/>
              <a:ext cx="0" cy="1638300"/>
            </a:xfrm>
            <a:custGeom>
              <a:avLst/>
              <a:gdLst/>
              <a:ahLst/>
              <a:cxnLst/>
              <a:rect l="l" t="t" r="r" b="b"/>
              <a:pathLst>
                <a:path w="0" h="1638300">
                  <a:moveTo>
                    <a:pt x="0" y="163830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5EC6C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187195" y="6261354"/>
              <a:ext cx="4006215" cy="0"/>
            </a:xfrm>
            <a:custGeom>
              <a:avLst/>
              <a:gdLst/>
              <a:ahLst/>
              <a:cxnLst/>
              <a:rect l="l" t="t" r="r" b="b"/>
              <a:pathLst>
                <a:path w="4006215" h="0">
                  <a:moveTo>
                    <a:pt x="4005833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A9B9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1190244" y="6255042"/>
            <a:ext cx="3999865" cy="148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6535" marR="178435">
              <a:lnSpc>
                <a:spcPct val="119800"/>
              </a:lnSpc>
              <a:spcBef>
                <a:spcPts val="95"/>
              </a:spcBef>
            </a:pPr>
            <a:r>
              <a:rPr dirty="0" sz="1600">
                <a:latin typeface="Comic Sans MS"/>
                <a:cs typeface="Comic Sans MS"/>
              </a:rPr>
              <a:t>A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>
                <a:solidFill>
                  <a:srgbClr val="FF0000"/>
                </a:solidFill>
                <a:latin typeface="Comic Sans MS"/>
                <a:cs typeface="Comic Sans MS"/>
              </a:rPr>
              <a:t>digital</a:t>
            </a:r>
            <a:r>
              <a:rPr dirty="0" sz="1600" spc="-1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z="1600">
                <a:solidFill>
                  <a:srgbClr val="FF0000"/>
                </a:solidFill>
                <a:latin typeface="Comic Sans MS"/>
                <a:cs typeface="Comic Sans MS"/>
              </a:rPr>
              <a:t>image </a:t>
            </a:r>
            <a:r>
              <a:rPr dirty="0" sz="1600">
                <a:latin typeface="Comic Sans MS"/>
                <a:cs typeface="Comic Sans MS"/>
              </a:rPr>
              <a:t>can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be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considered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50">
                <a:latin typeface="Comic Sans MS"/>
                <a:cs typeface="Comic Sans MS"/>
              </a:rPr>
              <a:t>a </a:t>
            </a:r>
            <a:r>
              <a:rPr dirty="0" sz="1600">
                <a:solidFill>
                  <a:srgbClr val="FF0000"/>
                </a:solidFill>
                <a:latin typeface="Comic Sans MS"/>
                <a:cs typeface="Comic Sans MS"/>
              </a:rPr>
              <a:t>matrix</a:t>
            </a:r>
            <a:r>
              <a:rPr dirty="0" sz="1600" spc="-35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whose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solidFill>
                  <a:srgbClr val="33339A"/>
                </a:solidFill>
                <a:latin typeface="Comic Sans MS"/>
                <a:cs typeface="Comic Sans MS"/>
              </a:rPr>
              <a:t>row</a:t>
            </a:r>
            <a:r>
              <a:rPr dirty="0" sz="1600" spc="-1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1600">
                <a:solidFill>
                  <a:srgbClr val="33339A"/>
                </a:solidFill>
                <a:latin typeface="Comic Sans MS"/>
                <a:cs typeface="Comic Sans MS"/>
              </a:rPr>
              <a:t>and</a:t>
            </a:r>
            <a:r>
              <a:rPr dirty="0" sz="1600" spc="-1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1600">
                <a:solidFill>
                  <a:srgbClr val="33339A"/>
                </a:solidFill>
                <a:latin typeface="Comic Sans MS"/>
                <a:cs typeface="Comic Sans MS"/>
              </a:rPr>
              <a:t>column</a:t>
            </a:r>
            <a:r>
              <a:rPr dirty="0" sz="1600" spc="-1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indices </a:t>
            </a:r>
            <a:r>
              <a:rPr dirty="0" sz="1600">
                <a:latin typeface="Comic Sans MS"/>
                <a:cs typeface="Comic Sans MS"/>
              </a:rPr>
              <a:t>identify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solidFill>
                  <a:srgbClr val="33339A"/>
                </a:solidFill>
                <a:latin typeface="Comic Sans MS"/>
                <a:cs typeface="Comic Sans MS"/>
              </a:rPr>
              <a:t>a</a:t>
            </a:r>
            <a:r>
              <a:rPr dirty="0" sz="1600" spc="-1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1600">
                <a:solidFill>
                  <a:srgbClr val="33339A"/>
                </a:solidFill>
                <a:latin typeface="Comic Sans MS"/>
                <a:cs typeface="Comic Sans MS"/>
              </a:rPr>
              <a:t>point</a:t>
            </a:r>
            <a:r>
              <a:rPr dirty="0" sz="1600" spc="-1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in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the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image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and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 spc="-25">
                <a:latin typeface="Comic Sans MS"/>
                <a:cs typeface="Comic Sans MS"/>
              </a:rPr>
              <a:t>the </a:t>
            </a:r>
            <a:r>
              <a:rPr dirty="0" sz="1600">
                <a:latin typeface="Comic Sans MS"/>
                <a:cs typeface="Comic Sans MS"/>
              </a:rPr>
              <a:t>corresponding</a:t>
            </a:r>
            <a:r>
              <a:rPr dirty="0" sz="1600" spc="-45">
                <a:latin typeface="Comic Sans MS"/>
                <a:cs typeface="Comic Sans MS"/>
              </a:rPr>
              <a:t> </a:t>
            </a:r>
            <a:r>
              <a:rPr dirty="0" sz="1600">
                <a:solidFill>
                  <a:srgbClr val="008080"/>
                </a:solidFill>
                <a:latin typeface="Comic Sans MS"/>
                <a:cs typeface="Comic Sans MS"/>
              </a:rPr>
              <a:t>matrix</a:t>
            </a:r>
            <a:r>
              <a:rPr dirty="0" sz="1600" spc="-20">
                <a:solidFill>
                  <a:srgbClr val="008080"/>
                </a:solidFill>
                <a:latin typeface="Comic Sans MS"/>
                <a:cs typeface="Comic Sans MS"/>
              </a:rPr>
              <a:t> </a:t>
            </a:r>
            <a:r>
              <a:rPr dirty="0" sz="1600">
                <a:solidFill>
                  <a:srgbClr val="008080"/>
                </a:solidFill>
                <a:latin typeface="Comic Sans MS"/>
                <a:cs typeface="Comic Sans MS"/>
              </a:rPr>
              <a:t>element</a:t>
            </a:r>
            <a:r>
              <a:rPr dirty="0" sz="1600" spc="-20">
                <a:solidFill>
                  <a:srgbClr val="008080"/>
                </a:solidFill>
                <a:latin typeface="Comic Sans MS"/>
                <a:cs typeface="Comic Sans MS"/>
              </a:rPr>
              <a:t> </a:t>
            </a:r>
            <a:r>
              <a:rPr dirty="0" sz="1600" spc="-10">
                <a:solidFill>
                  <a:srgbClr val="008080"/>
                </a:solidFill>
                <a:latin typeface="Comic Sans MS"/>
                <a:cs typeface="Comic Sans MS"/>
              </a:rPr>
              <a:t>value </a:t>
            </a:r>
            <a:r>
              <a:rPr dirty="0" sz="1600">
                <a:latin typeface="Comic Sans MS"/>
                <a:cs typeface="Comic Sans MS"/>
              </a:rPr>
              <a:t>identifies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the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solidFill>
                  <a:srgbClr val="008080"/>
                </a:solidFill>
                <a:latin typeface="Comic Sans MS"/>
                <a:cs typeface="Comic Sans MS"/>
              </a:rPr>
              <a:t>gray</a:t>
            </a:r>
            <a:r>
              <a:rPr dirty="0" sz="1600" spc="-15">
                <a:solidFill>
                  <a:srgbClr val="008080"/>
                </a:solidFill>
                <a:latin typeface="Comic Sans MS"/>
                <a:cs typeface="Comic Sans MS"/>
              </a:rPr>
              <a:t> </a:t>
            </a:r>
            <a:r>
              <a:rPr dirty="0" sz="1600">
                <a:solidFill>
                  <a:srgbClr val="008080"/>
                </a:solidFill>
                <a:latin typeface="Comic Sans MS"/>
                <a:cs typeface="Comic Sans MS"/>
              </a:rPr>
              <a:t>level</a:t>
            </a:r>
            <a:r>
              <a:rPr dirty="0" sz="1600" spc="-15">
                <a:solidFill>
                  <a:srgbClr val="008080"/>
                </a:solidFill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at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that</a:t>
            </a:r>
            <a:r>
              <a:rPr dirty="0" sz="1600" spc="-10">
                <a:latin typeface="Comic Sans MS"/>
                <a:cs typeface="Comic Sans MS"/>
              </a:rPr>
              <a:t> point.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5134609" y="8162839"/>
            <a:ext cx="133985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 spc="-25">
                <a:latin typeface="Comic Sans MS"/>
                <a:cs typeface="Comic Sans MS"/>
              </a:rPr>
              <a:t>30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61026" y="3520690"/>
            <a:ext cx="10668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latin typeface="Comic Sans MS"/>
                <a:cs typeface="Comic Sans MS"/>
              </a:rPr>
              <a:t>31</a:t>
            </a:r>
            <a:endParaRPr sz="700">
              <a:latin typeface="Comic Sans MS"/>
              <a:cs typeface="Comic Sans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149096" y="1381502"/>
            <a:ext cx="4076700" cy="1600200"/>
            <a:chOff x="1149096" y="1381502"/>
            <a:chExt cx="4076700" cy="16002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9096" y="1381502"/>
              <a:ext cx="1600200" cy="16002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5496" y="1800602"/>
              <a:ext cx="2400300" cy="1105661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2871216" y="1528060"/>
            <a:ext cx="20675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Pixel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values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highlighted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region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461516" y="3116830"/>
            <a:ext cx="65468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10" b="1">
                <a:solidFill>
                  <a:srgbClr val="FF0000"/>
                </a:solidFill>
                <a:latin typeface="Arial Narrow"/>
                <a:cs typeface="Arial Narrow"/>
              </a:rPr>
              <a:t>CAMERA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781304" y="3118357"/>
            <a:ext cx="7340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10" b="1">
                <a:solidFill>
                  <a:srgbClr val="FF0000"/>
                </a:solidFill>
                <a:latin typeface="Arial Narrow"/>
                <a:cs typeface="Arial Narrow"/>
              </a:rPr>
              <a:t>DIGITIZER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292095" y="3057905"/>
            <a:ext cx="1943100" cy="342900"/>
          </a:xfrm>
          <a:custGeom>
            <a:avLst/>
            <a:gdLst/>
            <a:ahLst/>
            <a:cxnLst/>
            <a:rect l="l" t="t" r="r" b="b"/>
            <a:pathLst>
              <a:path w="1943100" h="342900">
                <a:moveTo>
                  <a:pt x="199644" y="190500"/>
                </a:moveTo>
                <a:lnTo>
                  <a:pt x="199644" y="228600"/>
                </a:lnTo>
                <a:lnTo>
                  <a:pt x="0" y="228600"/>
                </a:lnTo>
                <a:lnTo>
                  <a:pt x="0" y="304800"/>
                </a:lnTo>
                <a:lnTo>
                  <a:pt x="199644" y="304800"/>
                </a:lnTo>
                <a:lnTo>
                  <a:pt x="199644" y="342900"/>
                </a:lnTo>
                <a:lnTo>
                  <a:pt x="266700" y="266700"/>
                </a:lnTo>
                <a:lnTo>
                  <a:pt x="199644" y="190500"/>
                </a:lnTo>
                <a:close/>
              </a:path>
              <a:path w="1943100" h="342900">
                <a:moveTo>
                  <a:pt x="1801368" y="0"/>
                </a:moveTo>
                <a:lnTo>
                  <a:pt x="1660398" y="101346"/>
                </a:lnTo>
                <a:lnTo>
                  <a:pt x="1730502" y="101346"/>
                </a:lnTo>
                <a:lnTo>
                  <a:pt x="1730502" y="203454"/>
                </a:lnTo>
                <a:lnTo>
                  <a:pt x="1447800" y="203454"/>
                </a:lnTo>
                <a:lnTo>
                  <a:pt x="1447800" y="304800"/>
                </a:lnTo>
                <a:lnTo>
                  <a:pt x="1872233" y="304800"/>
                </a:lnTo>
                <a:lnTo>
                  <a:pt x="1872233" y="101346"/>
                </a:lnTo>
                <a:lnTo>
                  <a:pt x="1943100" y="101346"/>
                </a:lnTo>
                <a:lnTo>
                  <a:pt x="1801368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337816" y="3426202"/>
            <a:ext cx="2421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333CC"/>
                </a:solidFill>
                <a:latin typeface="Arial Narrow"/>
                <a:cs typeface="Arial Narrow"/>
              </a:rPr>
              <a:t>Samples the analog data and digitizes </a:t>
            </a:r>
            <a:r>
              <a:rPr dirty="0" sz="1200" spc="-25" b="1">
                <a:solidFill>
                  <a:srgbClr val="3333CC"/>
                </a:solidFill>
                <a:latin typeface="Arial Narrow"/>
                <a:cs typeface="Arial Narrow"/>
              </a:rPr>
              <a:t>it.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273296" y="2950714"/>
            <a:ext cx="965200" cy="33274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R="5080">
              <a:lnSpc>
                <a:spcPct val="67900"/>
              </a:lnSpc>
              <a:spcBef>
                <a:spcPts val="560"/>
              </a:spcBef>
            </a:pPr>
            <a:r>
              <a:rPr dirty="0" sz="1200" b="1">
                <a:solidFill>
                  <a:srgbClr val="3333CC"/>
                </a:solidFill>
                <a:latin typeface="Arial Narrow"/>
                <a:cs typeface="Arial Narrow"/>
              </a:rPr>
              <a:t>A</a:t>
            </a:r>
            <a:r>
              <a:rPr dirty="0" sz="1200" spc="-5" b="1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dirty="0" sz="1200" b="1">
                <a:solidFill>
                  <a:srgbClr val="3333CC"/>
                </a:solidFill>
                <a:latin typeface="Arial Narrow"/>
                <a:cs typeface="Arial Narrow"/>
              </a:rPr>
              <a:t>set</a:t>
            </a:r>
            <a:r>
              <a:rPr dirty="0" sz="1200" spc="-5" b="1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dirty="0" sz="1200" b="1">
                <a:solidFill>
                  <a:srgbClr val="3333CC"/>
                </a:solidFill>
                <a:latin typeface="Arial Narrow"/>
                <a:cs typeface="Arial Narrow"/>
              </a:rPr>
              <a:t>of </a:t>
            </a:r>
            <a:r>
              <a:rPr dirty="0" sz="1200" spc="-10" b="1">
                <a:solidFill>
                  <a:srgbClr val="3333CC"/>
                </a:solidFill>
                <a:latin typeface="Arial Narrow"/>
                <a:cs typeface="Arial Narrow"/>
              </a:rPr>
              <a:t>number </a:t>
            </a:r>
            <a:r>
              <a:rPr dirty="0" sz="1200" b="1">
                <a:solidFill>
                  <a:srgbClr val="3333CC"/>
                </a:solidFill>
                <a:latin typeface="Arial Narrow"/>
                <a:cs typeface="Arial Narrow"/>
              </a:rPr>
              <a:t>in 2D </a:t>
            </a:r>
            <a:r>
              <a:rPr dirty="0" sz="1200" spc="-20" b="1">
                <a:solidFill>
                  <a:srgbClr val="3333CC"/>
                </a:solidFill>
                <a:latin typeface="Arial Narrow"/>
                <a:cs typeface="Arial Narrow"/>
              </a:rPr>
              <a:t>grid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79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/>
              <a:t>Digital</a:t>
            </a:r>
            <a:r>
              <a:rPr dirty="0" spc="-15"/>
              <a:t> </a:t>
            </a:r>
            <a:r>
              <a:rPr dirty="0"/>
              <a:t>Image</a:t>
            </a:r>
            <a:r>
              <a:rPr dirty="0" spc="-20"/>
              <a:t> </a:t>
            </a:r>
            <a:r>
              <a:rPr dirty="0" spc="-10"/>
              <a:t>Representation</a:t>
            </a:r>
          </a:p>
        </p:txBody>
      </p:sp>
      <p:sp>
        <p:nvSpPr>
          <p:cNvPr id="13" name="object 13" descr=""/>
          <p:cNvSpPr/>
          <p:nvPr/>
        </p:nvSpPr>
        <p:spPr>
          <a:xfrm>
            <a:off x="964691" y="28194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15" name="object 15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5147309" y="8171938"/>
            <a:ext cx="12128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latin typeface="Comic Sans MS"/>
                <a:cs typeface="Comic Sans MS"/>
              </a:rPr>
              <a:t>32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580388" y="5421879"/>
            <a:ext cx="330136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Example</a:t>
            </a:r>
            <a:r>
              <a:rPr dirty="0" sz="2200" spc="-3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of</a:t>
            </a:r>
            <a:r>
              <a:rPr dirty="0" sz="2200" spc="-2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Digital</a:t>
            </a:r>
            <a:r>
              <a:rPr dirty="0" sz="2200" spc="-2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Image</a:t>
            </a:r>
            <a:endParaRPr sz="2200">
              <a:latin typeface="Comic Sans MS"/>
              <a:cs typeface="Comic Sans MS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06296" y="5880348"/>
            <a:ext cx="3390900" cy="1961388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1652016" y="7857231"/>
            <a:ext cx="1045844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003365"/>
                </a:solidFill>
                <a:latin typeface="Comic Sans MS"/>
                <a:cs typeface="Comic Sans MS"/>
              </a:rPr>
              <a:t>Continuous</a:t>
            </a:r>
            <a:r>
              <a:rPr dirty="0" sz="1000" spc="-50" b="1">
                <a:solidFill>
                  <a:srgbClr val="003365"/>
                </a:solidFill>
                <a:latin typeface="Comic Sans MS"/>
                <a:cs typeface="Comic Sans MS"/>
              </a:rPr>
              <a:t> </a:t>
            </a:r>
            <a:r>
              <a:rPr dirty="0" sz="1000" spc="-10" b="1">
                <a:solidFill>
                  <a:srgbClr val="003365"/>
                </a:solidFill>
                <a:latin typeface="Comic Sans MS"/>
                <a:cs typeface="Comic Sans MS"/>
              </a:rPr>
              <a:t>image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652016" y="8009630"/>
            <a:ext cx="1042669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003365"/>
                </a:solidFill>
                <a:latin typeface="Comic Sans MS"/>
                <a:cs typeface="Comic Sans MS"/>
              </a:rPr>
              <a:t>projected</a:t>
            </a:r>
            <a:r>
              <a:rPr dirty="0" sz="1000" spc="-20" b="1">
                <a:solidFill>
                  <a:srgbClr val="003365"/>
                </a:solidFill>
                <a:latin typeface="Comic Sans MS"/>
                <a:cs typeface="Comic Sans MS"/>
              </a:rPr>
              <a:t> </a:t>
            </a:r>
            <a:r>
              <a:rPr dirty="0" sz="1000" b="1">
                <a:solidFill>
                  <a:srgbClr val="003365"/>
                </a:solidFill>
                <a:latin typeface="Comic Sans MS"/>
                <a:cs typeface="Comic Sans MS"/>
              </a:rPr>
              <a:t>onto</a:t>
            </a:r>
            <a:r>
              <a:rPr dirty="0" sz="1000" spc="-15" b="1">
                <a:solidFill>
                  <a:srgbClr val="003365"/>
                </a:solidFill>
                <a:latin typeface="Comic Sans MS"/>
                <a:cs typeface="Comic Sans MS"/>
              </a:rPr>
              <a:t> </a:t>
            </a:r>
            <a:r>
              <a:rPr dirty="0" sz="1000" spc="-50" b="1">
                <a:solidFill>
                  <a:srgbClr val="003365"/>
                </a:solidFill>
                <a:latin typeface="Comic Sans MS"/>
                <a:cs typeface="Comic Sans MS"/>
              </a:rPr>
              <a:t>a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652016" y="8117834"/>
            <a:ext cx="79057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003365"/>
                </a:solidFill>
                <a:latin typeface="Comic Sans MS"/>
                <a:cs typeface="Comic Sans MS"/>
              </a:rPr>
              <a:t>sensor</a:t>
            </a:r>
            <a:r>
              <a:rPr dirty="0" sz="1000" spc="-30" b="1">
                <a:solidFill>
                  <a:srgbClr val="003365"/>
                </a:solidFill>
                <a:latin typeface="Comic Sans MS"/>
                <a:cs typeface="Comic Sans MS"/>
              </a:rPr>
              <a:t> </a:t>
            </a:r>
            <a:r>
              <a:rPr dirty="0" sz="1000" spc="-10" b="1">
                <a:solidFill>
                  <a:srgbClr val="003365"/>
                </a:solidFill>
                <a:latin typeface="Comic Sans MS"/>
                <a:cs typeface="Comic Sans MS"/>
              </a:rPr>
              <a:t>array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949446" y="7857231"/>
            <a:ext cx="97028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003365"/>
                </a:solidFill>
                <a:latin typeface="Comic Sans MS"/>
                <a:cs typeface="Comic Sans MS"/>
              </a:rPr>
              <a:t>Result</a:t>
            </a:r>
            <a:r>
              <a:rPr dirty="0" sz="1000" spc="-25" b="1">
                <a:solidFill>
                  <a:srgbClr val="003365"/>
                </a:solidFill>
                <a:latin typeface="Comic Sans MS"/>
                <a:cs typeface="Comic Sans MS"/>
              </a:rPr>
              <a:t> </a:t>
            </a:r>
            <a:r>
              <a:rPr dirty="0" sz="1000" b="1">
                <a:solidFill>
                  <a:srgbClr val="003365"/>
                </a:solidFill>
                <a:latin typeface="Comic Sans MS"/>
                <a:cs typeface="Comic Sans MS"/>
              </a:rPr>
              <a:t>of</a:t>
            </a:r>
            <a:r>
              <a:rPr dirty="0" sz="1000" spc="-20" b="1">
                <a:solidFill>
                  <a:srgbClr val="003365"/>
                </a:solidFill>
                <a:latin typeface="Comic Sans MS"/>
                <a:cs typeface="Comic Sans MS"/>
              </a:rPr>
              <a:t> </a:t>
            </a:r>
            <a:r>
              <a:rPr dirty="0" sz="1000" spc="-10" b="1">
                <a:solidFill>
                  <a:srgbClr val="003365"/>
                </a:solidFill>
                <a:latin typeface="Comic Sans MS"/>
                <a:cs typeface="Comic Sans MS"/>
              </a:rPr>
              <a:t>image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136904" y="8009630"/>
            <a:ext cx="78295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003365"/>
                </a:solidFill>
                <a:latin typeface="Comic Sans MS"/>
                <a:cs typeface="Comic Sans MS"/>
              </a:rPr>
              <a:t>sampling</a:t>
            </a:r>
            <a:r>
              <a:rPr dirty="0" sz="1000" spc="-40" b="1">
                <a:solidFill>
                  <a:srgbClr val="003365"/>
                </a:solidFill>
                <a:latin typeface="Comic Sans MS"/>
                <a:cs typeface="Comic Sans MS"/>
              </a:rPr>
              <a:t> </a:t>
            </a:r>
            <a:r>
              <a:rPr dirty="0" sz="1000" spc="-25" b="1">
                <a:solidFill>
                  <a:srgbClr val="003365"/>
                </a:solidFill>
                <a:latin typeface="Comic Sans MS"/>
                <a:cs typeface="Comic Sans MS"/>
              </a:rPr>
              <a:t>and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175768" y="8117834"/>
            <a:ext cx="74549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003365"/>
                </a:solidFill>
                <a:latin typeface="Comic Sans MS"/>
                <a:cs typeface="Comic Sans MS"/>
              </a:rPr>
              <a:t>quantization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964691" y="49339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47309" y="3520690"/>
            <a:ext cx="12128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latin typeface="Comic Sans MS"/>
                <a:cs typeface="Comic Sans MS"/>
              </a:rPr>
              <a:t>33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79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/>
              <a:t>Light-intensity </a:t>
            </a:r>
            <a:r>
              <a:rPr dirty="0" spc="-10"/>
              <a:t>function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258316" y="1284982"/>
            <a:ext cx="4137025" cy="229870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84150" marR="548005" indent="-171450">
              <a:lnSpc>
                <a:spcPts val="2110"/>
              </a:lnSpc>
              <a:spcBef>
                <a:spcPts val="10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184150" algn="l"/>
              </a:tabLst>
            </a:pPr>
            <a:r>
              <a:rPr dirty="0" sz="1600">
                <a:latin typeface="Comic Sans MS"/>
                <a:cs typeface="Comic Sans MS"/>
              </a:rPr>
              <a:t>image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refers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to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2D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light-</a:t>
            </a:r>
            <a:r>
              <a:rPr dirty="0" sz="1600" spc="-10">
                <a:latin typeface="Comic Sans MS"/>
                <a:cs typeface="Comic Sans MS"/>
              </a:rPr>
              <a:t>intensity </a:t>
            </a:r>
            <a:r>
              <a:rPr dirty="0" sz="1600">
                <a:latin typeface="Comic Sans MS"/>
                <a:cs typeface="Comic Sans MS"/>
              </a:rPr>
              <a:t>function,</a:t>
            </a:r>
            <a:r>
              <a:rPr dirty="0" sz="1600" spc="-30">
                <a:latin typeface="Comic Sans MS"/>
                <a:cs typeface="Comic Sans MS"/>
              </a:rPr>
              <a:t> </a:t>
            </a:r>
            <a:r>
              <a:rPr dirty="0" sz="1800" spc="-10" b="1" i="1">
                <a:latin typeface="Times New Roman"/>
                <a:cs typeface="Times New Roman"/>
              </a:rPr>
              <a:t>f(x,y)</a:t>
            </a:r>
            <a:endParaRPr sz="1800">
              <a:latin typeface="Times New Roman"/>
              <a:cs typeface="Times New Roman"/>
            </a:endParaRPr>
          </a:p>
          <a:p>
            <a:pPr marL="184150" marR="115570" indent="-171450">
              <a:lnSpc>
                <a:spcPct val="100299"/>
              </a:lnSpc>
              <a:spcBef>
                <a:spcPts val="370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184150" algn="l"/>
              </a:tabLst>
            </a:pPr>
            <a:r>
              <a:rPr dirty="0" sz="1600">
                <a:latin typeface="Comic Sans MS"/>
                <a:cs typeface="Comic Sans MS"/>
              </a:rPr>
              <a:t>the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amplitude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of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f</a:t>
            </a:r>
            <a:r>
              <a:rPr dirty="0" sz="1800" spc="25" b="1" i="1">
                <a:latin typeface="Times New Roman"/>
                <a:cs typeface="Times New Roman"/>
              </a:rPr>
              <a:t> </a:t>
            </a:r>
            <a:r>
              <a:rPr dirty="0" sz="1600">
                <a:latin typeface="Comic Sans MS"/>
                <a:cs typeface="Comic Sans MS"/>
              </a:rPr>
              <a:t>at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spatial </a:t>
            </a:r>
            <a:r>
              <a:rPr dirty="0" sz="1600" spc="-10">
                <a:latin typeface="Comic Sans MS"/>
                <a:cs typeface="Comic Sans MS"/>
              </a:rPr>
              <a:t>coordinates </a:t>
            </a:r>
            <a:r>
              <a:rPr dirty="0" sz="1800" b="1" i="1">
                <a:latin typeface="Times New Roman"/>
                <a:cs typeface="Times New Roman"/>
              </a:rPr>
              <a:t>(x,y) </a:t>
            </a:r>
            <a:r>
              <a:rPr dirty="0" sz="1600">
                <a:latin typeface="Comic Sans MS"/>
                <a:cs typeface="Comic Sans MS"/>
              </a:rPr>
              <a:t>gives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the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intensity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(brightness)</a:t>
            </a:r>
            <a:r>
              <a:rPr dirty="0" sz="1600" spc="-25">
                <a:latin typeface="Comic Sans MS"/>
                <a:cs typeface="Comic Sans MS"/>
              </a:rPr>
              <a:t> of </a:t>
            </a:r>
            <a:r>
              <a:rPr dirty="0" sz="1600">
                <a:latin typeface="Comic Sans MS"/>
                <a:cs typeface="Comic Sans MS"/>
              </a:rPr>
              <a:t>the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image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at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that</a:t>
            </a:r>
            <a:r>
              <a:rPr dirty="0" sz="1600" spc="-10">
                <a:latin typeface="Comic Sans MS"/>
                <a:cs typeface="Comic Sans MS"/>
              </a:rPr>
              <a:t> point.</a:t>
            </a:r>
            <a:endParaRPr sz="1600">
              <a:latin typeface="Comic Sans MS"/>
              <a:cs typeface="Comic Sans MS"/>
            </a:endParaRPr>
          </a:p>
          <a:p>
            <a:pPr marL="184150" marR="5080" indent="-171450">
              <a:lnSpc>
                <a:spcPct val="100600"/>
              </a:lnSpc>
              <a:spcBef>
                <a:spcPts val="405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184150" algn="l"/>
              </a:tabLst>
            </a:pPr>
            <a:r>
              <a:rPr dirty="0" sz="1600">
                <a:latin typeface="Comic Sans MS"/>
                <a:cs typeface="Comic Sans MS"/>
              </a:rPr>
              <a:t>light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is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form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of energy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thus</a:t>
            </a:r>
            <a:r>
              <a:rPr dirty="0" sz="1600" spc="455">
                <a:latin typeface="Comic Sans MS"/>
                <a:cs typeface="Comic Sans MS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f(x,y)</a:t>
            </a:r>
            <a:r>
              <a:rPr dirty="0" sz="1800" spc="35" b="1" i="1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Comic Sans MS"/>
                <a:cs typeface="Comic Sans MS"/>
              </a:rPr>
              <a:t>must </a:t>
            </a:r>
            <a:r>
              <a:rPr dirty="0" sz="1600">
                <a:latin typeface="Comic Sans MS"/>
                <a:cs typeface="Comic Sans MS"/>
              </a:rPr>
              <a:t>be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nonzero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and</a:t>
            </a:r>
            <a:r>
              <a:rPr dirty="0" sz="1600" spc="-10">
                <a:latin typeface="Comic Sans MS"/>
                <a:cs typeface="Comic Sans MS"/>
              </a:rPr>
              <a:t> finite.</a:t>
            </a:r>
            <a:endParaRPr sz="1600">
              <a:latin typeface="Comic Sans MS"/>
              <a:cs typeface="Comic Sans MS"/>
            </a:endParaRPr>
          </a:p>
          <a:p>
            <a:pPr algn="ctr" marL="9144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33339A"/>
                </a:solidFill>
                <a:latin typeface="Times New Roman"/>
                <a:cs typeface="Times New Roman"/>
              </a:rPr>
              <a:t>0</a:t>
            </a:r>
            <a:r>
              <a:rPr dirty="0" sz="2100" spc="-9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33339A"/>
                </a:solidFill>
                <a:latin typeface="Symbol"/>
                <a:cs typeface="Symbol"/>
              </a:rPr>
              <a:t></a:t>
            </a:r>
            <a:r>
              <a:rPr dirty="0" sz="2100" spc="44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2100" i="1">
                <a:solidFill>
                  <a:srgbClr val="33339A"/>
                </a:solidFill>
                <a:latin typeface="Times New Roman"/>
                <a:cs typeface="Times New Roman"/>
              </a:rPr>
              <a:t>f</a:t>
            </a:r>
            <a:r>
              <a:rPr dirty="0" sz="2100" spc="-5" i="1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33339A"/>
                </a:solidFill>
                <a:latin typeface="Times New Roman"/>
                <a:cs typeface="Times New Roman"/>
              </a:rPr>
              <a:t>(</a:t>
            </a:r>
            <a:r>
              <a:rPr dirty="0" sz="2100" spc="-325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2100" i="1">
                <a:solidFill>
                  <a:srgbClr val="33339A"/>
                </a:solidFill>
                <a:latin typeface="Times New Roman"/>
                <a:cs typeface="Times New Roman"/>
              </a:rPr>
              <a:t>x</a:t>
            </a:r>
            <a:r>
              <a:rPr dirty="0" sz="2100">
                <a:solidFill>
                  <a:srgbClr val="33339A"/>
                </a:solidFill>
                <a:latin typeface="Times New Roman"/>
                <a:cs typeface="Times New Roman"/>
              </a:rPr>
              <a:t>,</a:t>
            </a:r>
            <a:r>
              <a:rPr dirty="0" sz="2100" spc="-45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2100" spc="70" i="1">
                <a:solidFill>
                  <a:srgbClr val="33339A"/>
                </a:solidFill>
                <a:latin typeface="Times New Roman"/>
                <a:cs typeface="Times New Roman"/>
              </a:rPr>
              <a:t>y</a:t>
            </a:r>
            <a:r>
              <a:rPr dirty="0" sz="2100" spc="70">
                <a:solidFill>
                  <a:srgbClr val="33339A"/>
                </a:solidFill>
                <a:latin typeface="Times New Roman"/>
                <a:cs typeface="Times New Roman"/>
              </a:rPr>
              <a:t>)</a:t>
            </a:r>
            <a:r>
              <a:rPr dirty="0" sz="2100" spc="-55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33339A"/>
                </a:solidFill>
                <a:latin typeface="Symbol"/>
                <a:cs typeface="Symbol"/>
              </a:rPr>
              <a:t></a:t>
            </a:r>
            <a:r>
              <a:rPr dirty="0" sz="2100" spc="-1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2100" spc="-50">
                <a:solidFill>
                  <a:srgbClr val="33339A"/>
                </a:solidFill>
                <a:latin typeface="Symbol"/>
                <a:cs typeface="Symbol"/>
              </a:rPr>
              <a:t>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64691" y="28194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7" name="object 7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964691" y="493395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algn="ctr" marL="387350">
              <a:lnSpc>
                <a:spcPct val="100000"/>
              </a:lnSpc>
              <a:spcBef>
                <a:spcPts val="5"/>
              </a:spcBef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Illumination</a:t>
            </a:r>
            <a:r>
              <a:rPr dirty="0" sz="2200" spc="-4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and</a:t>
            </a:r>
            <a:r>
              <a:rPr dirty="0" sz="2200" spc="-3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Reflectance</a:t>
            </a:r>
            <a:endParaRPr sz="2200">
              <a:latin typeface="Comic Sans MS"/>
              <a:cs typeface="Comic Sans MS"/>
            </a:endParaRPr>
          </a:p>
          <a:p>
            <a:pPr marL="591820" marR="794385" indent="-171450">
              <a:lnSpc>
                <a:spcPct val="100699"/>
              </a:lnSpc>
              <a:spcBef>
                <a:spcPts val="2430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592455" algn="l"/>
              </a:tabLst>
            </a:pPr>
            <a:r>
              <a:rPr dirty="0" sz="1600">
                <a:latin typeface="Comic Sans MS"/>
                <a:cs typeface="Comic Sans MS"/>
              </a:rPr>
              <a:t>the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basic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nature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of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f(x,y)</a:t>
            </a:r>
            <a:r>
              <a:rPr dirty="0" sz="2000" spc="-35" b="1" i="1">
                <a:latin typeface="Times New Roman"/>
                <a:cs typeface="Times New Roman"/>
              </a:rPr>
              <a:t> </a:t>
            </a:r>
            <a:r>
              <a:rPr dirty="0" sz="1600">
                <a:latin typeface="Comic Sans MS"/>
                <a:cs typeface="Comic Sans MS"/>
              </a:rPr>
              <a:t>may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 spc="-25">
                <a:latin typeface="Comic Sans MS"/>
                <a:cs typeface="Comic Sans MS"/>
              </a:rPr>
              <a:t>be </a:t>
            </a:r>
            <a:r>
              <a:rPr dirty="0" sz="1600">
                <a:latin typeface="Comic Sans MS"/>
                <a:cs typeface="Comic Sans MS"/>
              </a:rPr>
              <a:t>characterized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by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2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components:</a:t>
            </a:r>
            <a:endParaRPr sz="1600">
              <a:latin typeface="Comic Sans MS"/>
              <a:cs typeface="Comic Sans MS"/>
            </a:endParaRPr>
          </a:p>
          <a:p>
            <a:pPr lvl="1" marL="792480" indent="-143510">
              <a:lnSpc>
                <a:spcPts val="1680"/>
              </a:lnSpc>
              <a:spcBef>
                <a:spcPts val="350"/>
              </a:spcBef>
              <a:buClr>
                <a:srgbClr val="FF0000"/>
              </a:buClr>
              <a:buSzPct val="53571"/>
              <a:buFont typeface="Arial"/>
              <a:buChar char="■"/>
              <a:tabLst>
                <a:tab pos="792480" algn="l"/>
              </a:tabLst>
            </a:pP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amount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source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light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incident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on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25">
                <a:latin typeface="Comic Sans MS"/>
                <a:cs typeface="Comic Sans MS"/>
              </a:rPr>
              <a:t>the</a:t>
            </a:r>
            <a:endParaRPr sz="1400">
              <a:latin typeface="Comic Sans MS"/>
              <a:cs typeface="Comic Sans MS"/>
            </a:endParaRPr>
          </a:p>
          <a:p>
            <a:pPr marL="792480">
              <a:lnSpc>
                <a:spcPts val="2160"/>
              </a:lnSpc>
            </a:pPr>
            <a:r>
              <a:rPr dirty="0" sz="1400">
                <a:latin typeface="Comic Sans MS"/>
                <a:cs typeface="Comic Sans MS"/>
              </a:rPr>
              <a:t>scene</a:t>
            </a:r>
            <a:r>
              <a:rPr dirty="0" sz="1400" spc="-4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being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viewed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 spc="105">
                <a:latin typeface="Arial"/>
                <a:cs typeface="Arial"/>
              </a:rPr>
              <a:t>¢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365"/>
                </a:solidFill>
                <a:latin typeface="Comic Sans MS"/>
                <a:cs typeface="Comic Sans MS"/>
              </a:rPr>
              <a:t>Illumination,</a:t>
            </a:r>
            <a:r>
              <a:rPr dirty="0" sz="1400" spc="-40">
                <a:solidFill>
                  <a:srgbClr val="003365"/>
                </a:solidFill>
                <a:latin typeface="Comic Sans MS"/>
                <a:cs typeface="Comic Sans MS"/>
              </a:rPr>
              <a:t> </a:t>
            </a:r>
            <a:r>
              <a:rPr dirty="0" sz="1800" spc="-10" b="1" i="1">
                <a:solidFill>
                  <a:srgbClr val="003365"/>
                </a:solidFill>
                <a:latin typeface="Times New Roman"/>
                <a:cs typeface="Times New Roman"/>
              </a:rPr>
              <a:t>i(x,y)</a:t>
            </a:r>
            <a:endParaRPr sz="1800">
              <a:latin typeface="Times New Roman"/>
              <a:cs typeface="Times New Roman"/>
            </a:endParaRPr>
          </a:p>
          <a:p>
            <a:pPr lvl="1" marL="792480" indent="-143510">
              <a:lnSpc>
                <a:spcPts val="1680"/>
              </a:lnSpc>
              <a:spcBef>
                <a:spcPts val="345"/>
              </a:spcBef>
              <a:buClr>
                <a:srgbClr val="FF0000"/>
              </a:buClr>
              <a:buSzPct val="53571"/>
              <a:buFont typeface="Arial"/>
              <a:buChar char="■"/>
              <a:tabLst>
                <a:tab pos="792480" algn="l"/>
              </a:tabLst>
            </a:pP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amount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light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reflected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by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 spc="-25">
                <a:latin typeface="Comic Sans MS"/>
                <a:cs typeface="Comic Sans MS"/>
              </a:rPr>
              <a:t>the</a:t>
            </a:r>
            <a:endParaRPr sz="1400">
              <a:latin typeface="Comic Sans MS"/>
              <a:cs typeface="Comic Sans MS"/>
            </a:endParaRPr>
          </a:p>
          <a:p>
            <a:pPr marL="792480">
              <a:lnSpc>
                <a:spcPts val="2160"/>
              </a:lnSpc>
            </a:pPr>
            <a:r>
              <a:rPr dirty="0" sz="1400">
                <a:latin typeface="Comic Sans MS"/>
                <a:cs typeface="Comic Sans MS"/>
              </a:rPr>
              <a:t>objects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in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scene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 spc="105">
                <a:latin typeface="Arial"/>
                <a:cs typeface="Arial"/>
              </a:rPr>
              <a:t>¢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365"/>
                </a:solidFill>
                <a:latin typeface="Comic Sans MS"/>
                <a:cs typeface="Comic Sans MS"/>
              </a:rPr>
              <a:t>Reflectance,</a:t>
            </a:r>
            <a:r>
              <a:rPr dirty="0" sz="1400" spc="-20">
                <a:solidFill>
                  <a:srgbClr val="003365"/>
                </a:solidFill>
                <a:latin typeface="Comic Sans MS"/>
                <a:cs typeface="Comic Sans MS"/>
              </a:rPr>
              <a:t> </a:t>
            </a:r>
            <a:r>
              <a:rPr dirty="0" sz="1800" spc="-10" b="1" i="1">
                <a:solidFill>
                  <a:srgbClr val="003365"/>
                </a:solidFill>
                <a:latin typeface="Times New Roman"/>
                <a:cs typeface="Times New Roman"/>
              </a:rPr>
              <a:t>r(x,y)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134609" y="8162839"/>
            <a:ext cx="133985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 spc="-25">
                <a:latin typeface="Comic Sans MS"/>
                <a:cs typeface="Comic Sans MS"/>
              </a:rPr>
              <a:t>34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64691" y="28194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algn="ctr" marL="387350">
              <a:lnSpc>
                <a:spcPct val="100000"/>
              </a:lnSpc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Illumination</a:t>
            </a:r>
            <a:r>
              <a:rPr dirty="0" sz="2200" spc="-4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and</a:t>
            </a:r>
            <a:r>
              <a:rPr dirty="0" sz="2200" spc="-3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Reflectance</a:t>
            </a:r>
            <a:endParaRPr sz="2200">
              <a:latin typeface="Comic Sans MS"/>
              <a:cs typeface="Comic Sans MS"/>
            </a:endParaRPr>
          </a:p>
          <a:p>
            <a:pPr algn="ctr" marL="426084">
              <a:lnSpc>
                <a:spcPct val="100000"/>
              </a:lnSpc>
              <a:spcBef>
                <a:spcPts val="1190"/>
              </a:spcBef>
            </a:pPr>
            <a:r>
              <a:rPr dirty="0" sz="2300" i="1">
                <a:solidFill>
                  <a:srgbClr val="33339A"/>
                </a:solidFill>
                <a:latin typeface="Times New Roman"/>
                <a:cs typeface="Times New Roman"/>
              </a:rPr>
              <a:t>f</a:t>
            </a:r>
            <a:r>
              <a:rPr dirty="0" sz="2300" spc="-20" i="1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2300" spc="70">
                <a:solidFill>
                  <a:srgbClr val="33339A"/>
                </a:solidFill>
                <a:latin typeface="Times New Roman"/>
                <a:cs typeface="Times New Roman"/>
              </a:rPr>
              <a:t>(</a:t>
            </a:r>
            <a:r>
              <a:rPr dirty="0" sz="2300" spc="70" i="1">
                <a:solidFill>
                  <a:srgbClr val="33339A"/>
                </a:solidFill>
                <a:latin typeface="Times New Roman"/>
                <a:cs typeface="Times New Roman"/>
              </a:rPr>
              <a:t>x</a:t>
            </a:r>
            <a:r>
              <a:rPr dirty="0" sz="2300" spc="70">
                <a:solidFill>
                  <a:srgbClr val="33339A"/>
                </a:solidFill>
                <a:latin typeface="Times New Roman"/>
                <a:cs typeface="Times New Roman"/>
              </a:rPr>
              <a:t>,</a:t>
            </a:r>
            <a:r>
              <a:rPr dirty="0" sz="2300" spc="-6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2300" spc="55" i="1">
                <a:solidFill>
                  <a:srgbClr val="33339A"/>
                </a:solidFill>
                <a:latin typeface="Times New Roman"/>
                <a:cs typeface="Times New Roman"/>
              </a:rPr>
              <a:t>y</a:t>
            </a:r>
            <a:r>
              <a:rPr dirty="0" sz="2300" spc="55">
                <a:solidFill>
                  <a:srgbClr val="33339A"/>
                </a:solidFill>
                <a:latin typeface="Times New Roman"/>
                <a:cs typeface="Times New Roman"/>
              </a:rPr>
              <a:t>)</a:t>
            </a:r>
            <a:r>
              <a:rPr dirty="0" sz="2300" spc="-3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2300">
                <a:solidFill>
                  <a:srgbClr val="33339A"/>
                </a:solidFill>
                <a:latin typeface="Symbol"/>
                <a:cs typeface="Symbol"/>
              </a:rPr>
              <a:t></a:t>
            </a:r>
            <a:r>
              <a:rPr dirty="0" sz="2300" spc="-10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2300" spc="75" i="1">
                <a:solidFill>
                  <a:srgbClr val="33339A"/>
                </a:solidFill>
                <a:latin typeface="Times New Roman"/>
                <a:cs typeface="Times New Roman"/>
              </a:rPr>
              <a:t>i</a:t>
            </a:r>
            <a:r>
              <a:rPr dirty="0" sz="2300" spc="75">
                <a:solidFill>
                  <a:srgbClr val="33339A"/>
                </a:solidFill>
                <a:latin typeface="Times New Roman"/>
                <a:cs typeface="Times New Roman"/>
              </a:rPr>
              <a:t>(</a:t>
            </a:r>
            <a:r>
              <a:rPr dirty="0" sz="2300" spc="75" i="1">
                <a:solidFill>
                  <a:srgbClr val="33339A"/>
                </a:solidFill>
                <a:latin typeface="Times New Roman"/>
                <a:cs typeface="Times New Roman"/>
              </a:rPr>
              <a:t>x</a:t>
            </a:r>
            <a:r>
              <a:rPr dirty="0" sz="2300" spc="75">
                <a:solidFill>
                  <a:srgbClr val="33339A"/>
                </a:solidFill>
                <a:latin typeface="Times New Roman"/>
                <a:cs typeface="Times New Roman"/>
              </a:rPr>
              <a:t>,</a:t>
            </a:r>
            <a:r>
              <a:rPr dirty="0" sz="2300" spc="-6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2300" spc="85" i="1">
                <a:solidFill>
                  <a:srgbClr val="33339A"/>
                </a:solidFill>
                <a:latin typeface="Times New Roman"/>
                <a:cs typeface="Times New Roman"/>
              </a:rPr>
              <a:t>y</a:t>
            </a:r>
            <a:r>
              <a:rPr dirty="0" sz="2300" spc="85">
                <a:solidFill>
                  <a:srgbClr val="33339A"/>
                </a:solidFill>
                <a:latin typeface="Times New Roman"/>
                <a:cs typeface="Times New Roman"/>
              </a:rPr>
              <a:t>)</a:t>
            </a:r>
            <a:r>
              <a:rPr dirty="0" sz="2300" spc="85" i="1">
                <a:solidFill>
                  <a:srgbClr val="33339A"/>
                </a:solidFill>
                <a:latin typeface="Times New Roman"/>
                <a:cs typeface="Times New Roman"/>
              </a:rPr>
              <a:t>r</a:t>
            </a:r>
            <a:r>
              <a:rPr dirty="0" sz="2300" spc="85">
                <a:solidFill>
                  <a:srgbClr val="33339A"/>
                </a:solidFill>
                <a:latin typeface="Times New Roman"/>
                <a:cs typeface="Times New Roman"/>
              </a:rPr>
              <a:t>(</a:t>
            </a:r>
            <a:r>
              <a:rPr dirty="0" sz="2300" spc="85" i="1">
                <a:solidFill>
                  <a:srgbClr val="33339A"/>
                </a:solidFill>
                <a:latin typeface="Times New Roman"/>
                <a:cs typeface="Times New Roman"/>
              </a:rPr>
              <a:t>x</a:t>
            </a:r>
            <a:r>
              <a:rPr dirty="0" sz="2300" spc="85">
                <a:solidFill>
                  <a:srgbClr val="33339A"/>
                </a:solidFill>
                <a:latin typeface="Times New Roman"/>
                <a:cs typeface="Times New Roman"/>
              </a:rPr>
              <a:t>,</a:t>
            </a:r>
            <a:r>
              <a:rPr dirty="0" sz="2300" spc="-55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2300" spc="25" i="1">
                <a:solidFill>
                  <a:srgbClr val="33339A"/>
                </a:solidFill>
                <a:latin typeface="Times New Roman"/>
                <a:cs typeface="Times New Roman"/>
              </a:rPr>
              <a:t>y</a:t>
            </a:r>
            <a:r>
              <a:rPr dirty="0" sz="2300" spc="25">
                <a:solidFill>
                  <a:srgbClr val="33339A"/>
                </a:solidFill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  <a:p>
            <a:pPr algn="ctr" marL="74295">
              <a:lnSpc>
                <a:spcPts val="1939"/>
              </a:lnSpc>
              <a:spcBef>
                <a:spcPts val="975"/>
              </a:spcBef>
            </a:pPr>
            <a:r>
              <a:rPr dirty="0" sz="1800">
                <a:solidFill>
                  <a:srgbClr val="CC339A"/>
                </a:solidFill>
                <a:latin typeface="Times New Roman"/>
                <a:cs typeface="Times New Roman"/>
              </a:rPr>
              <a:t>0</a:t>
            </a:r>
            <a:r>
              <a:rPr dirty="0" sz="1800" spc="-60">
                <a:solidFill>
                  <a:srgbClr val="CC339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C339A"/>
                </a:solidFill>
                <a:latin typeface="Symbol"/>
                <a:cs typeface="Symbol"/>
              </a:rPr>
              <a:t></a:t>
            </a:r>
            <a:r>
              <a:rPr dirty="0" sz="1800" spc="-75">
                <a:solidFill>
                  <a:srgbClr val="CC339A"/>
                </a:solidFill>
                <a:latin typeface="Times New Roman"/>
                <a:cs typeface="Times New Roman"/>
              </a:rPr>
              <a:t> </a:t>
            </a:r>
            <a:r>
              <a:rPr dirty="0" sz="1800" spc="60" i="1">
                <a:solidFill>
                  <a:srgbClr val="CC339A"/>
                </a:solidFill>
                <a:latin typeface="Times New Roman"/>
                <a:cs typeface="Times New Roman"/>
              </a:rPr>
              <a:t>i</a:t>
            </a:r>
            <a:r>
              <a:rPr dirty="0" sz="1800" spc="60">
                <a:solidFill>
                  <a:srgbClr val="CC339A"/>
                </a:solidFill>
                <a:latin typeface="Times New Roman"/>
                <a:cs typeface="Times New Roman"/>
              </a:rPr>
              <a:t>(</a:t>
            </a:r>
            <a:r>
              <a:rPr dirty="0" sz="1800" spc="60" i="1">
                <a:solidFill>
                  <a:srgbClr val="CC339A"/>
                </a:solidFill>
                <a:latin typeface="Times New Roman"/>
                <a:cs typeface="Times New Roman"/>
              </a:rPr>
              <a:t>x</a:t>
            </a:r>
            <a:r>
              <a:rPr dirty="0" sz="1800" spc="60">
                <a:solidFill>
                  <a:srgbClr val="CC339A"/>
                </a:solidFill>
                <a:latin typeface="Times New Roman"/>
                <a:cs typeface="Times New Roman"/>
              </a:rPr>
              <a:t>,</a:t>
            </a:r>
            <a:r>
              <a:rPr dirty="0" sz="1800" spc="-35">
                <a:solidFill>
                  <a:srgbClr val="CC339A"/>
                </a:solidFill>
                <a:latin typeface="Times New Roman"/>
                <a:cs typeface="Times New Roman"/>
              </a:rPr>
              <a:t> </a:t>
            </a:r>
            <a:r>
              <a:rPr dirty="0" sz="1800" spc="50" i="1">
                <a:solidFill>
                  <a:srgbClr val="CC339A"/>
                </a:solidFill>
                <a:latin typeface="Times New Roman"/>
                <a:cs typeface="Times New Roman"/>
              </a:rPr>
              <a:t>y</a:t>
            </a:r>
            <a:r>
              <a:rPr dirty="0" sz="1800" spc="50">
                <a:solidFill>
                  <a:srgbClr val="CC339A"/>
                </a:solidFill>
                <a:latin typeface="Times New Roman"/>
                <a:cs typeface="Times New Roman"/>
              </a:rPr>
              <a:t>)</a:t>
            </a:r>
            <a:r>
              <a:rPr dirty="0" sz="1800" spc="-45">
                <a:solidFill>
                  <a:srgbClr val="CC339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C339A"/>
                </a:solidFill>
                <a:latin typeface="Symbol"/>
                <a:cs typeface="Symbol"/>
              </a:rPr>
              <a:t></a:t>
            </a:r>
            <a:r>
              <a:rPr dirty="0" sz="1800" spc="-40">
                <a:solidFill>
                  <a:srgbClr val="CC339A"/>
                </a:solidFill>
                <a:latin typeface="Times New Roman"/>
                <a:cs typeface="Times New Roman"/>
              </a:rPr>
              <a:t> </a:t>
            </a:r>
            <a:r>
              <a:rPr dirty="0" sz="1800" spc="-50">
                <a:solidFill>
                  <a:srgbClr val="CC339A"/>
                </a:solidFill>
                <a:latin typeface="Symbol"/>
                <a:cs typeface="Symbol"/>
              </a:rPr>
              <a:t></a:t>
            </a:r>
            <a:endParaRPr sz="1800">
              <a:latin typeface="Symbol"/>
              <a:cs typeface="Symbol"/>
            </a:endParaRPr>
          </a:p>
          <a:p>
            <a:pPr marL="191770">
              <a:lnSpc>
                <a:spcPts val="1700"/>
              </a:lnSpc>
            </a:pPr>
            <a:r>
              <a:rPr dirty="0" sz="1600">
                <a:latin typeface="Comic Sans MS"/>
                <a:cs typeface="Comic Sans MS"/>
              </a:rPr>
              <a:t>determined</a:t>
            </a:r>
            <a:r>
              <a:rPr dirty="0" sz="1600" spc="-3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by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the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nature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of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the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light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source</a:t>
            </a:r>
            <a:endParaRPr sz="16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omic Sans MS"/>
              <a:cs typeface="Comic Sans MS"/>
            </a:endParaRPr>
          </a:p>
          <a:p>
            <a:pPr algn="ctr" marL="118745">
              <a:lnSpc>
                <a:spcPct val="100000"/>
              </a:lnSpc>
            </a:pPr>
            <a:r>
              <a:rPr dirty="0" sz="1800">
                <a:solidFill>
                  <a:srgbClr val="CC339A"/>
                </a:solidFill>
                <a:latin typeface="Times New Roman"/>
                <a:cs typeface="Times New Roman"/>
              </a:rPr>
              <a:t>0</a:t>
            </a:r>
            <a:r>
              <a:rPr dirty="0" sz="1800" spc="-50">
                <a:solidFill>
                  <a:srgbClr val="CC339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C339A"/>
                </a:solidFill>
                <a:latin typeface="Symbol"/>
                <a:cs typeface="Symbol"/>
              </a:rPr>
              <a:t></a:t>
            </a:r>
            <a:r>
              <a:rPr dirty="0" sz="1800" spc="15">
                <a:solidFill>
                  <a:srgbClr val="CC339A"/>
                </a:solidFill>
                <a:latin typeface="Times New Roman"/>
                <a:cs typeface="Times New Roman"/>
              </a:rPr>
              <a:t> </a:t>
            </a:r>
            <a:r>
              <a:rPr dirty="0" sz="1800" spc="75" i="1">
                <a:solidFill>
                  <a:srgbClr val="CC339A"/>
                </a:solidFill>
                <a:latin typeface="Times New Roman"/>
                <a:cs typeface="Times New Roman"/>
              </a:rPr>
              <a:t>r</a:t>
            </a:r>
            <a:r>
              <a:rPr dirty="0" sz="1800" spc="75">
                <a:solidFill>
                  <a:srgbClr val="CC339A"/>
                </a:solidFill>
                <a:latin typeface="Times New Roman"/>
                <a:cs typeface="Times New Roman"/>
              </a:rPr>
              <a:t>(</a:t>
            </a:r>
            <a:r>
              <a:rPr dirty="0" sz="1800" spc="75" i="1">
                <a:solidFill>
                  <a:srgbClr val="CC339A"/>
                </a:solidFill>
                <a:latin typeface="Times New Roman"/>
                <a:cs typeface="Times New Roman"/>
              </a:rPr>
              <a:t>x</a:t>
            </a:r>
            <a:r>
              <a:rPr dirty="0" sz="1800" spc="75">
                <a:solidFill>
                  <a:srgbClr val="CC339A"/>
                </a:solidFill>
                <a:latin typeface="Times New Roman"/>
                <a:cs typeface="Times New Roman"/>
              </a:rPr>
              <a:t>,</a:t>
            </a:r>
            <a:r>
              <a:rPr dirty="0" sz="1800" spc="-20">
                <a:solidFill>
                  <a:srgbClr val="CC339A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CC339A"/>
                </a:solidFill>
                <a:latin typeface="Times New Roman"/>
                <a:cs typeface="Times New Roman"/>
              </a:rPr>
              <a:t>y</a:t>
            </a:r>
            <a:r>
              <a:rPr dirty="0" sz="1800">
                <a:solidFill>
                  <a:srgbClr val="CC339A"/>
                </a:solidFill>
                <a:latin typeface="Times New Roman"/>
                <a:cs typeface="Times New Roman"/>
              </a:rPr>
              <a:t>)</a:t>
            </a:r>
            <a:r>
              <a:rPr dirty="0" sz="1800" spc="-15">
                <a:solidFill>
                  <a:srgbClr val="CC339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C339A"/>
                </a:solidFill>
                <a:latin typeface="Symbol"/>
                <a:cs typeface="Symbol"/>
              </a:rPr>
              <a:t></a:t>
            </a:r>
            <a:r>
              <a:rPr dirty="0" sz="1800" spc="-210">
                <a:solidFill>
                  <a:srgbClr val="CC339A"/>
                </a:solidFill>
                <a:latin typeface="Times New Roman"/>
                <a:cs typeface="Times New Roman"/>
              </a:rPr>
              <a:t> </a:t>
            </a:r>
            <a:r>
              <a:rPr dirty="0" sz="1800" spc="-50">
                <a:solidFill>
                  <a:srgbClr val="CC339A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91770" marR="193040">
              <a:lnSpc>
                <a:spcPct val="100000"/>
              </a:lnSpc>
              <a:spcBef>
                <a:spcPts val="1080"/>
              </a:spcBef>
            </a:pPr>
            <a:r>
              <a:rPr dirty="0" sz="1600">
                <a:latin typeface="Comic Sans MS"/>
                <a:cs typeface="Comic Sans MS"/>
              </a:rPr>
              <a:t>determined</a:t>
            </a:r>
            <a:r>
              <a:rPr dirty="0" sz="1600" spc="-3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by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the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nature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of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the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objects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 spc="-25">
                <a:latin typeface="Comic Sans MS"/>
                <a:cs typeface="Comic Sans MS"/>
              </a:rPr>
              <a:t>in </a:t>
            </a:r>
            <a:r>
              <a:rPr dirty="0" baseline="-13888" sz="2400" spc="-1132">
                <a:latin typeface="Comic Sans MS"/>
                <a:cs typeface="Comic Sans MS"/>
              </a:rPr>
              <a:t>t</a:t>
            </a:r>
            <a:r>
              <a:rPr dirty="0" sz="1600" spc="-70">
                <a:latin typeface="Comic Sans MS"/>
                <a:cs typeface="Comic Sans MS"/>
              </a:rPr>
              <a:t>a</a:t>
            </a:r>
            <a:r>
              <a:rPr dirty="0" baseline="-13888" sz="2400" spc="-450">
                <a:latin typeface="Comic Sans MS"/>
                <a:cs typeface="Comic Sans MS"/>
              </a:rPr>
              <a:t>o</a:t>
            </a:r>
            <a:r>
              <a:rPr dirty="0" sz="1600" spc="-490">
                <a:latin typeface="Comic Sans MS"/>
                <a:cs typeface="Comic Sans MS"/>
              </a:rPr>
              <a:t>s</a:t>
            </a:r>
            <a:r>
              <a:rPr dirty="0" baseline="-13888" sz="2400" spc="-405">
                <a:latin typeface="Comic Sans MS"/>
                <a:cs typeface="Comic Sans MS"/>
              </a:rPr>
              <a:t>t</a:t>
            </a:r>
            <a:r>
              <a:rPr dirty="0" sz="1600" spc="-560">
                <a:latin typeface="Comic Sans MS"/>
                <a:cs typeface="Comic Sans MS"/>
              </a:rPr>
              <a:t>c</a:t>
            </a:r>
            <a:r>
              <a:rPr dirty="0" baseline="-13888" sz="2400" spc="-397">
                <a:latin typeface="Comic Sans MS"/>
                <a:cs typeface="Comic Sans MS"/>
              </a:rPr>
              <a:t>a</a:t>
            </a:r>
            <a:r>
              <a:rPr dirty="0" sz="1600" spc="-615">
                <a:latin typeface="Comic Sans MS"/>
                <a:cs typeface="Comic Sans MS"/>
              </a:rPr>
              <a:t>e</a:t>
            </a:r>
            <a:r>
              <a:rPr dirty="0" baseline="-13888" sz="2400">
                <a:latin typeface="Comic Sans MS"/>
                <a:cs typeface="Comic Sans MS"/>
              </a:rPr>
              <a:t>l</a:t>
            </a:r>
            <a:r>
              <a:rPr dirty="0" baseline="-13888" sz="2400" spc="-457">
                <a:latin typeface="Comic Sans MS"/>
                <a:cs typeface="Comic Sans MS"/>
              </a:rPr>
              <a:t> </a:t>
            </a:r>
            <a:r>
              <a:rPr dirty="0" sz="1600" spc="-540">
                <a:latin typeface="Comic Sans MS"/>
                <a:cs typeface="Comic Sans MS"/>
              </a:rPr>
              <a:t>n</a:t>
            </a:r>
            <a:r>
              <a:rPr dirty="0" baseline="-13888" sz="2400" spc="-352">
                <a:latin typeface="Comic Sans MS"/>
                <a:cs typeface="Comic Sans MS"/>
              </a:rPr>
              <a:t>r</a:t>
            </a:r>
            <a:r>
              <a:rPr dirty="0" sz="1600" spc="-650">
                <a:latin typeface="Comic Sans MS"/>
                <a:cs typeface="Comic Sans MS"/>
              </a:rPr>
              <a:t>e</a:t>
            </a:r>
            <a:r>
              <a:rPr dirty="0" baseline="-13888" sz="2400" spc="-7">
                <a:latin typeface="Comic Sans MS"/>
                <a:cs typeface="Comic Sans MS"/>
              </a:rPr>
              <a:t>e</a:t>
            </a:r>
            <a:r>
              <a:rPr dirty="0" baseline="-13888" sz="2400" spc="-855">
                <a:latin typeface="Comic Sans MS"/>
                <a:cs typeface="Comic Sans MS"/>
              </a:rPr>
              <a:t>f</a:t>
            </a:r>
            <a:r>
              <a:rPr dirty="0" sz="1600" spc="-755">
                <a:latin typeface="Arial"/>
                <a:cs typeface="Arial"/>
              </a:rPr>
              <a:t>c:</a:t>
            </a:r>
            <a:r>
              <a:rPr dirty="0" baseline="-13888" sz="2400" spc="-7">
                <a:latin typeface="Comic Sans MS"/>
                <a:cs typeface="Comic Sans MS"/>
              </a:rPr>
              <a:t>le</a:t>
            </a:r>
            <a:r>
              <a:rPr dirty="0" baseline="-13888" sz="2400" spc="-1200">
                <a:latin typeface="Comic Sans MS"/>
                <a:cs typeface="Comic Sans MS"/>
              </a:rPr>
              <a:t>c</a:t>
            </a:r>
            <a:r>
              <a:rPr dirty="0" sz="1600" spc="-160">
                <a:latin typeface="Comic Sans MS"/>
                <a:cs typeface="Comic Sans MS"/>
              </a:rPr>
              <a:t>b</a:t>
            </a:r>
            <a:r>
              <a:rPr dirty="0" baseline="-13888" sz="2400" spc="-907">
                <a:latin typeface="Comic Sans MS"/>
                <a:cs typeface="Comic Sans MS"/>
              </a:rPr>
              <a:t>t</a:t>
            </a:r>
            <a:r>
              <a:rPr dirty="0" sz="1600" spc="-245">
                <a:latin typeface="Comic Sans MS"/>
                <a:cs typeface="Comic Sans MS"/>
              </a:rPr>
              <a:t>o</a:t>
            </a:r>
            <a:r>
              <a:rPr dirty="0" baseline="-13888" sz="2400" spc="-869">
                <a:latin typeface="Comic Sans MS"/>
                <a:cs typeface="Comic Sans MS"/>
              </a:rPr>
              <a:t>a</a:t>
            </a:r>
            <a:r>
              <a:rPr dirty="0" sz="1600" spc="-260">
                <a:latin typeface="Comic Sans MS"/>
                <a:cs typeface="Comic Sans MS"/>
              </a:rPr>
              <a:t>u</a:t>
            </a:r>
            <a:r>
              <a:rPr dirty="0" baseline="-13888" sz="2400" spc="-877">
                <a:latin typeface="Comic Sans MS"/>
                <a:cs typeface="Comic Sans MS"/>
              </a:rPr>
              <a:t>n</a:t>
            </a:r>
            <a:r>
              <a:rPr dirty="0" sz="1600" spc="-260">
                <a:latin typeface="Comic Sans MS"/>
                <a:cs typeface="Comic Sans MS"/>
              </a:rPr>
              <a:t>n</a:t>
            </a:r>
            <a:r>
              <a:rPr dirty="0" baseline="-13888" sz="2400" spc="-855">
                <a:latin typeface="Comic Sans MS"/>
                <a:cs typeface="Comic Sans MS"/>
              </a:rPr>
              <a:t>c</a:t>
            </a:r>
            <a:r>
              <a:rPr dirty="0" sz="1600" spc="-380">
                <a:latin typeface="Comic Sans MS"/>
                <a:cs typeface="Comic Sans MS"/>
              </a:rPr>
              <a:t>d</a:t>
            </a:r>
            <a:r>
              <a:rPr dirty="0" baseline="-13888" sz="2400" spc="-757">
                <a:latin typeface="Comic Sans MS"/>
                <a:cs typeface="Comic Sans MS"/>
              </a:rPr>
              <a:t>e</a:t>
            </a:r>
            <a:r>
              <a:rPr dirty="0" sz="1600" spc="-380">
                <a:latin typeface="Comic Sans MS"/>
                <a:cs typeface="Comic Sans MS"/>
              </a:rPr>
              <a:t>e</a:t>
            </a:r>
            <a:r>
              <a:rPr dirty="0" baseline="-13888" sz="2400" spc="-44">
                <a:latin typeface="Comic Sans MS"/>
                <a:cs typeface="Comic Sans MS"/>
              </a:rPr>
              <a:t>.</a:t>
            </a:r>
            <a:r>
              <a:rPr dirty="0" sz="1600">
                <a:latin typeface="Comic Sans MS"/>
                <a:cs typeface="Comic Sans MS"/>
              </a:rPr>
              <a:t>d from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total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absorption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25">
                <a:latin typeface="Comic Sans MS"/>
                <a:cs typeface="Comic Sans MS"/>
              </a:rPr>
              <a:t>to</a:t>
            </a:r>
            <a:endParaRPr sz="1600">
              <a:latin typeface="Comic Sans MS"/>
              <a:cs typeface="Comic Sans MS"/>
            </a:endParaRPr>
          </a:p>
          <a:p>
            <a:pPr algn="r" marR="260350">
              <a:lnSpc>
                <a:spcPct val="100000"/>
              </a:lnSpc>
              <a:spcBef>
                <a:spcPts val="1130"/>
              </a:spcBef>
            </a:pPr>
            <a:r>
              <a:rPr dirty="0" sz="700" spc="-25">
                <a:latin typeface="Comic Sans MS"/>
                <a:cs typeface="Comic Sans MS"/>
              </a:rPr>
              <a:t>35</a:t>
            </a:r>
            <a:endParaRPr sz="700">
              <a:latin typeface="Comic Sans MS"/>
              <a:cs typeface="Comic Sans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4" name="object 4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64691" y="493395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marL="615315">
              <a:lnSpc>
                <a:spcPct val="100000"/>
              </a:lnSpc>
              <a:spcBef>
                <a:spcPts val="5"/>
              </a:spcBef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Gray</a:t>
            </a:r>
            <a:r>
              <a:rPr dirty="0" sz="2200" spc="-2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level</a:t>
            </a:r>
            <a:endParaRPr sz="2200">
              <a:latin typeface="Comic Sans MS"/>
              <a:cs typeface="Comic Sans MS"/>
            </a:endParaRPr>
          </a:p>
          <a:p>
            <a:pPr marL="401320" marR="131445" indent="-171450">
              <a:lnSpc>
                <a:spcPct val="90300"/>
              </a:lnSpc>
              <a:spcBef>
                <a:spcPts val="1605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401955" algn="l"/>
              </a:tabLst>
            </a:pPr>
            <a:r>
              <a:rPr dirty="0" sz="1400">
                <a:latin typeface="Comic Sans MS"/>
                <a:cs typeface="Comic Sans MS"/>
              </a:rPr>
              <a:t>we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call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intensity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monochrome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image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800" b="1" i="1">
                <a:solidFill>
                  <a:srgbClr val="003365"/>
                </a:solidFill>
                <a:latin typeface="Times New Roman"/>
                <a:cs typeface="Times New Roman"/>
              </a:rPr>
              <a:t>f</a:t>
            </a:r>
            <a:r>
              <a:rPr dirty="0" sz="1800" spc="-55" b="1" i="1">
                <a:solidFill>
                  <a:srgbClr val="003365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Comic Sans MS"/>
                <a:cs typeface="Comic Sans MS"/>
              </a:rPr>
              <a:t>at </a:t>
            </a:r>
            <a:r>
              <a:rPr dirty="0" sz="1400">
                <a:latin typeface="Comic Sans MS"/>
                <a:cs typeface="Comic Sans MS"/>
              </a:rPr>
              <a:t>coordinate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800" b="1" i="1">
                <a:solidFill>
                  <a:srgbClr val="003365"/>
                </a:solidFill>
                <a:latin typeface="Times New Roman"/>
                <a:cs typeface="Times New Roman"/>
              </a:rPr>
              <a:t>(x,y)</a:t>
            </a:r>
            <a:r>
              <a:rPr dirty="0" sz="1800" spc="-55" b="1" i="1">
                <a:solidFill>
                  <a:srgbClr val="003365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gray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level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800" b="1" i="1">
                <a:solidFill>
                  <a:srgbClr val="003365"/>
                </a:solidFill>
                <a:latin typeface="Times New Roman"/>
                <a:cs typeface="Times New Roman"/>
              </a:rPr>
              <a:t>(l)</a:t>
            </a:r>
            <a:r>
              <a:rPr dirty="0" sz="1800" spc="-55" b="1" i="1">
                <a:solidFill>
                  <a:srgbClr val="003365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image </a:t>
            </a:r>
            <a:r>
              <a:rPr dirty="0" sz="1400">
                <a:latin typeface="Comic Sans MS"/>
                <a:cs typeface="Comic Sans MS"/>
              </a:rPr>
              <a:t>at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that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point.</a:t>
            </a:r>
            <a:endParaRPr sz="1400">
              <a:latin typeface="Comic Sans MS"/>
              <a:cs typeface="Comic Sans MS"/>
            </a:endParaRPr>
          </a:p>
          <a:p>
            <a:pPr marL="401320" indent="-172085">
              <a:lnSpc>
                <a:spcPct val="100000"/>
              </a:lnSpc>
              <a:spcBef>
                <a:spcPts val="155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401955" algn="l"/>
              </a:tabLst>
            </a:pPr>
            <a:r>
              <a:rPr dirty="0" baseline="3968" sz="2100">
                <a:latin typeface="Comic Sans MS"/>
                <a:cs typeface="Comic Sans MS"/>
              </a:rPr>
              <a:t>thus,</a:t>
            </a:r>
            <a:r>
              <a:rPr dirty="0" baseline="3968" sz="2100" spc="-30">
                <a:latin typeface="Comic Sans MS"/>
                <a:cs typeface="Comic Sans MS"/>
              </a:rPr>
              <a:t> </a:t>
            </a:r>
            <a:r>
              <a:rPr dirty="0" baseline="3086" sz="2700" b="1" i="1">
                <a:solidFill>
                  <a:srgbClr val="003365"/>
                </a:solidFill>
                <a:latin typeface="Times New Roman"/>
                <a:cs typeface="Times New Roman"/>
              </a:rPr>
              <a:t>l</a:t>
            </a:r>
            <a:r>
              <a:rPr dirty="0" baseline="3086" sz="2700" spc="-75" b="1" i="1">
                <a:solidFill>
                  <a:srgbClr val="003365"/>
                </a:solidFill>
                <a:latin typeface="Times New Roman"/>
                <a:cs typeface="Times New Roman"/>
              </a:rPr>
              <a:t> </a:t>
            </a:r>
            <a:r>
              <a:rPr dirty="0" baseline="3968" sz="2100">
                <a:latin typeface="Comic Sans MS"/>
                <a:cs typeface="Comic Sans MS"/>
              </a:rPr>
              <a:t>lies</a:t>
            </a:r>
            <a:r>
              <a:rPr dirty="0" baseline="3968" sz="2100" spc="-22">
                <a:latin typeface="Comic Sans MS"/>
                <a:cs typeface="Comic Sans MS"/>
              </a:rPr>
              <a:t> </a:t>
            </a:r>
            <a:r>
              <a:rPr dirty="0" baseline="3968" sz="2100">
                <a:latin typeface="Comic Sans MS"/>
                <a:cs typeface="Comic Sans MS"/>
              </a:rPr>
              <a:t>in</a:t>
            </a:r>
            <a:r>
              <a:rPr dirty="0" baseline="3968" sz="2100" spc="-22">
                <a:latin typeface="Comic Sans MS"/>
                <a:cs typeface="Comic Sans MS"/>
              </a:rPr>
              <a:t> </a:t>
            </a:r>
            <a:r>
              <a:rPr dirty="0" baseline="3968" sz="2100">
                <a:latin typeface="Comic Sans MS"/>
                <a:cs typeface="Comic Sans MS"/>
              </a:rPr>
              <a:t>the</a:t>
            </a:r>
            <a:r>
              <a:rPr dirty="0" baseline="3968" sz="2100" spc="-30">
                <a:latin typeface="Comic Sans MS"/>
                <a:cs typeface="Comic Sans MS"/>
              </a:rPr>
              <a:t> </a:t>
            </a:r>
            <a:r>
              <a:rPr dirty="0" baseline="3968" sz="2100">
                <a:latin typeface="Comic Sans MS"/>
                <a:cs typeface="Comic Sans MS"/>
              </a:rPr>
              <a:t>range</a:t>
            </a:r>
            <a:r>
              <a:rPr dirty="0" baseline="3968" sz="2100" spc="67">
                <a:latin typeface="Comic Sans MS"/>
                <a:cs typeface="Comic Sans MS"/>
              </a:rPr>
              <a:t>  </a:t>
            </a:r>
            <a:r>
              <a:rPr dirty="0" sz="1950" i="1">
                <a:solidFill>
                  <a:srgbClr val="33339A"/>
                </a:solidFill>
                <a:latin typeface="Times New Roman"/>
                <a:cs typeface="Times New Roman"/>
              </a:rPr>
              <a:t>L</a:t>
            </a:r>
            <a:r>
              <a:rPr dirty="0" baseline="-24154" sz="1725">
                <a:solidFill>
                  <a:srgbClr val="33339A"/>
                </a:solidFill>
                <a:latin typeface="Times New Roman"/>
                <a:cs typeface="Times New Roman"/>
              </a:rPr>
              <a:t>min</a:t>
            </a:r>
            <a:r>
              <a:rPr dirty="0" baseline="-24154" sz="1725" spc="525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33339A"/>
                </a:solidFill>
                <a:latin typeface="Symbol"/>
                <a:cs typeface="Symbol"/>
              </a:rPr>
              <a:t></a:t>
            </a:r>
            <a:r>
              <a:rPr dirty="0" sz="1950" spc="-114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1950" i="1">
                <a:solidFill>
                  <a:srgbClr val="33339A"/>
                </a:solidFill>
                <a:latin typeface="Times New Roman"/>
                <a:cs typeface="Times New Roman"/>
              </a:rPr>
              <a:t>l</a:t>
            </a:r>
            <a:r>
              <a:rPr dirty="0" sz="1950" spc="15" i="1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33339A"/>
                </a:solidFill>
                <a:latin typeface="Symbol"/>
                <a:cs typeface="Symbol"/>
              </a:rPr>
              <a:t></a:t>
            </a:r>
            <a:r>
              <a:rPr dirty="0" sz="1950" spc="5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1950" spc="-20" i="1">
                <a:solidFill>
                  <a:srgbClr val="33339A"/>
                </a:solidFill>
                <a:latin typeface="Times New Roman"/>
                <a:cs typeface="Times New Roman"/>
              </a:rPr>
              <a:t>L</a:t>
            </a:r>
            <a:r>
              <a:rPr dirty="0" baseline="-24154" sz="1725" spc="-30">
                <a:solidFill>
                  <a:srgbClr val="33339A"/>
                </a:solidFill>
                <a:latin typeface="Times New Roman"/>
                <a:cs typeface="Times New Roman"/>
              </a:rPr>
              <a:t>max</a:t>
            </a:r>
            <a:endParaRPr baseline="-24154" sz="1725">
              <a:latin typeface="Times New Roman"/>
              <a:cs typeface="Times New Roman"/>
            </a:endParaRPr>
          </a:p>
          <a:p>
            <a:pPr marL="401320" indent="-172085">
              <a:lnSpc>
                <a:spcPct val="100000"/>
              </a:lnSpc>
              <a:spcBef>
                <a:spcPts val="90"/>
              </a:spcBef>
              <a:buClr>
                <a:srgbClr val="3333CC"/>
              </a:buClr>
              <a:buSzPct val="61111"/>
              <a:buFont typeface="Arial"/>
              <a:buChar char="■"/>
              <a:tabLst>
                <a:tab pos="401955" algn="l"/>
              </a:tabLst>
            </a:pPr>
            <a:r>
              <a:rPr dirty="0" sz="1800" b="1" i="1">
                <a:solidFill>
                  <a:srgbClr val="003365"/>
                </a:solidFill>
                <a:latin typeface="Times New Roman"/>
                <a:cs typeface="Times New Roman"/>
              </a:rPr>
              <a:t>L</a:t>
            </a:r>
            <a:r>
              <a:rPr dirty="0" baseline="-20833" sz="1800" b="1" i="1">
                <a:solidFill>
                  <a:srgbClr val="003365"/>
                </a:solidFill>
                <a:latin typeface="Times New Roman"/>
                <a:cs typeface="Times New Roman"/>
              </a:rPr>
              <a:t>min</a:t>
            </a:r>
            <a:r>
              <a:rPr dirty="0" baseline="-20833" sz="1800" spc="142" b="1" i="1">
                <a:solidFill>
                  <a:srgbClr val="003365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latin typeface="Comic Sans MS"/>
                <a:cs typeface="Comic Sans MS"/>
              </a:rPr>
              <a:t>is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positive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and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800" b="1" i="1">
                <a:solidFill>
                  <a:srgbClr val="003365"/>
                </a:solidFill>
                <a:latin typeface="Times New Roman"/>
                <a:cs typeface="Times New Roman"/>
              </a:rPr>
              <a:t>L</a:t>
            </a:r>
            <a:r>
              <a:rPr dirty="0" baseline="-20833" sz="1800" b="1" i="1">
                <a:solidFill>
                  <a:srgbClr val="003365"/>
                </a:solidFill>
                <a:latin typeface="Times New Roman"/>
                <a:cs typeface="Times New Roman"/>
              </a:rPr>
              <a:t>max</a:t>
            </a:r>
            <a:r>
              <a:rPr dirty="0" baseline="-20833" sz="1800" spc="142" b="1" i="1">
                <a:solidFill>
                  <a:srgbClr val="003365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latin typeface="Comic Sans MS"/>
                <a:cs typeface="Comic Sans MS"/>
              </a:rPr>
              <a:t>is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finite.</a:t>
            </a:r>
            <a:endParaRPr sz="1400">
              <a:latin typeface="Comic Sans MS"/>
              <a:cs typeface="Comic Sans MS"/>
            </a:endParaRPr>
          </a:p>
          <a:p>
            <a:pPr marL="401320" indent="-172085">
              <a:lnSpc>
                <a:spcPct val="100000"/>
              </a:lnSpc>
              <a:spcBef>
                <a:spcPts val="215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401955" algn="l"/>
              </a:tabLst>
            </a:pPr>
            <a:r>
              <a:rPr dirty="0" sz="1400">
                <a:latin typeface="Comic Sans MS"/>
                <a:cs typeface="Comic Sans MS"/>
              </a:rPr>
              <a:t>gray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scale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=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[</a:t>
            </a:r>
            <a:r>
              <a:rPr dirty="0" sz="1800" b="1" i="1">
                <a:solidFill>
                  <a:srgbClr val="003365"/>
                </a:solidFill>
                <a:latin typeface="Times New Roman"/>
                <a:cs typeface="Times New Roman"/>
              </a:rPr>
              <a:t>L</a:t>
            </a:r>
            <a:r>
              <a:rPr dirty="0" baseline="-20833" sz="1800" b="1" i="1">
                <a:solidFill>
                  <a:srgbClr val="003365"/>
                </a:solidFill>
                <a:latin typeface="Times New Roman"/>
                <a:cs typeface="Times New Roman"/>
              </a:rPr>
              <a:t>min</a:t>
            </a:r>
            <a:r>
              <a:rPr dirty="0" sz="1400">
                <a:latin typeface="Comic Sans MS"/>
                <a:cs typeface="Comic Sans MS"/>
              </a:rPr>
              <a:t>,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800" spc="-20" b="1" i="1">
                <a:solidFill>
                  <a:srgbClr val="003365"/>
                </a:solidFill>
                <a:latin typeface="Times New Roman"/>
                <a:cs typeface="Times New Roman"/>
              </a:rPr>
              <a:t>L</a:t>
            </a:r>
            <a:r>
              <a:rPr dirty="0" baseline="-20833" sz="1800" spc="-30" b="1" i="1">
                <a:solidFill>
                  <a:srgbClr val="003365"/>
                </a:solidFill>
                <a:latin typeface="Times New Roman"/>
                <a:cs typeface="Times New Roman"/>
              </a:rPr>
              <a:t>max</a:t>
            </a:r>
            <a:r>
              <a:rPr dirty="0" sz="1400" spc="-20">
                <a:latin typeface="Comic Sans MS"/>
                <a:cs typeface="Comic Sans MS"/>
              </a:rPr>
              <a:t>]</a:t>
            </a:r>
            <a:endParaRPr sz="1400">
              <a:latin typeface="Comic Sans MS"/>
              <a:cs typeface="Comic Sans MS"/>
            </a:endParaRPr>
          </a:p>
          <a:p>
            <a:pPr marL="401320" indent="-172085">
              <a:lnSpc>
                <a:spcPct val="100000"/>
              </a:lnSpc>
              <a:spcBef>
                <a:spcPts val="219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401955" algn="l"/>
              </a:tabLst>
            </a:pPr>
            <a:r>
              <a:rPr dirty="0" sz="1400">
                <a:latin typeface="Comic Sans MS"/>
                <a:cs typeface="Comic Sans MS"/>
              </a:rPr>
              <a:t>common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practice,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shift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interval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to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[</a:t>
            </a:r>
            <a:r>
              <a:rPr dirty="0" sz="1800" b="1" i="1">
                <a:solidFill>
                  <a:srgbClr val="003365"/>
                </a:solidFill>
                <a:latin typeface="Times New Roman"/>
                <a:cs typeface="Times New Roman"/>
              </a:rPr>
              <a:t>0</a:t>
            </a:r>
            <a:r>
              <a:rPr dirty="0" sz="1400">
                <a:latin typeface="Comic Sans MS"/>
                <a:cs typeface="Comic Sans MS"/>
              </a:rPr>
              <a:t>,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800" spc="-25" b="1" i="1">
                <a:solidFill>
                  <a:srgbClr val="003365"/>
                </a:solidFill>
                <a:latin typeface="Times New Roman"/>
                <a:cs typeface="Times New Roman"/>
              </a:rPr>
              <a:t>L</a:t>
            </a:r>
            <a:r>
              <a:rPr dirty="0" sz="1400" spc="-25">
                <a:latin typeface="Comic Sans MS"/>
                <a:cs typeface="Comic Sans MS"/>
              </a:rPr>
              <a:t>]</a:t>
            </a:r>
            <a:endParaRPr sz="1400">
              <a:latin typeface="Comic Sans MS"/>
              <a:cs typeface="Comic Sans MS"/>
            </a:endParaRPr>
          </a:p>
          <a:p>
            <a:pPr marL="401320" indent="-172085">
              <a:lnSpc>
                <a:spcPct val="100000"/>
              </a:lnSpc>
              <a:spcBef>
                <a:spcPts val="250"/>
              </a:spcBef>
              <a:buClr>
                <a:srgbClr val="3333CC"/>
              </a:buClr>
              <a:buSzPct val="61111"/>
              <a:buFont typeface="Arial"/>
              <a:buChar char="■"/>
              <a:tabLst>
                <a:tab pos="401955" algn="l"/>
              </a:tabLst>
            </a:pPr>
            <a:r>
              <a:rPr dirty="0" sz="1800" b="1" i="1">
                <a:solidFill>
                  <a:srgbClr val="003365"/>
                </a:solidFill>
                <a:latin typeface="Times New Roman"/>
                <a:cs typeface="Times New Roman"/>
              </a:rPr>
              <a:t>0</a:t>
            </a:r>
            <a:r>
              <a:rPr dirty="0" sz="1800" spc="-10" b="1" i="1">
                <a:solidFill>
                  <a:srgbClr val="003365"/>
                </a:solidFill>
                <a:latin typeface="Times New Roman"/>
                <a:cs typeface="Times New Roman"/>
              </a:rPr>
              <a:t> </a:t>
            </a:r>
            <a:r>
              <a:rPr dirty="0" sz="1800" b="1" i="1">
                <a:solidFill>
                  <a:srgbClr val="003365"/>
                </a:solidFill>
                <a:latin typeface="Times New Roman"/>
                <a:cs typeface="Times New Roman"/>
              </a:rPr>
              <a:t>=</a:t>
            </a:r>
            <a:r>
              <a:rPr dirty="0" sz="1800" spc="-5" b="1" i="1">
                <a:solidFill>
                  <a:srgbClr val="003365"/>
                </a:solidFill>
                <a:latin typeface="Times New Roman"/>
                <a:cs typeface="Times New Roman"/>
              </a:rPr>
              <a:t> </a:t>
            </a:r>
            <a:r>
              <a:rPr dirty="0" sz="1800" b="1" i="1">
                <a:solidFill>
                  <a:srgbClr val="003365"/>
                </a:solidFill>
                <a:latin typeface="Times New Roman"/>
                <a:cs typeface="Times New Roman"/>
              </a:rPr>
              <a:t>black</a:t>
            </a:r>
            <a:r>
              <a:rPr dirty="0" sz="1800" spc="-10" b="1" i="1">
                <a:solidFill>
                  <a:srgbClr val="003365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latin typeface="Comic Sans MS"/>
                <a:cs typeface="Comic Sans MS"/>
              </a:rPr>
              <a:t>,</a:t>
            </a:r>
            <a:r>
              <a:rPr dirty="0" sz="1400" spc="-5">
                <a:latin typeface="Comic Sans MS"/>
                <a:cs typeface="Comic Sans MS"/>
              </a:rPr>
              <a:t> </a:t>
            </a:r>
            <a:r>
              <a:rPr dirty="0" sz="1800" b="1" i="1">
                <a:solidFill>
                  <a:srgbClr val="003365"/>
                </a:solidFill>
                <a:latin typeface="Times New Roman"/>
                <a:cs typeface="Times New Roman"/>
              </a:rPr>
              <a:t>L</a:t>
            </a:r>
            <a:r>
              <a:rPr dirty="0" sz="1800" spc="-5" b="1" i="1">
                <a:solidFill>
                  <a:srgbClr val="003365"/>
                </a:solidFill>
                <a:latin typeface="Times New Roman"/>
                <a:cs typeface="Times New Roman"/>
              </a:rPr>
              <a:t> </a:t>
            </a:r>
            <a:r>
              <a:rPr dirty="0" sz="1800" b="1" i="1">
                <a:solidFill>
                  <a:srgbClr val="003365"/>
                </a:solidFill>
                <a:latin typeface="Times New Roman"/>
                <a:cs typeface="Times New Roman"/>
              </a:rPr>
              <a:t>=</a:t>
            </a:r>
            <a:r>
              <a:rPr dirty="0" sz="1800" spc="-10" b="1" i="1">
                <a:solidFill>
                  <a:srgbClr val="003365"/>
                </a:solidFill>
                <a:latin typeface="Times New Roman"/>
                <a:cs typeface="Times New Roman"/>
              </a:rPr>
              <a:t> white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134609" y="8162839"/>
            <a:ext cx="133985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 spc="-25">
                <a:latin typeface="Comic Sans MS"/>
                <a:cs typeface="Comic Sans MS"/>
              </a:rPr>
              <a:t>36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47309" y="3520690"/>
            <a:ext cx="12128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latin typeface="Comic Sans MS"/>
                <a:cs typeface="Comic Sans MS"/>
              </a:rPr>
              <a:t>37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79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/>
              <a:t>Number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20"/>
              <a:t> bits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408171" y="1287268"/>
            <a:ext cx="1863725" cy="20091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96850" marR="17780" indent="-17145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196850" algn="l"/>
              </a:tabLst>
            </a:pP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number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20">
                <a:latin typeface="Comic Sans MS"/>
                <a:cs typeface="Comic Sans MS"/>
              </a:rPr>
              <a:t>gray </a:t>
            </a:r>
            <a:r>
              <a:rPr dirty="0" sz="1400">
                <a:latin typeface="Comic Sans MS"/>
                <a:cs typeface="Comic Sans MS"/>
              </a:rPr>
              <a:t>levels</a:t>
            </a:r>
            <a:r>
              <a:rPr dirty="0" sz="1400" spc="-4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typically</a:t>
            </a:r>
            <a:r>
              <a:rPr dirty="0" sz="1400" spc="-4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is</a:t>
            </a:r>
            <a:r>
              <a:rPr dirty="0" sz="1400" spc="-45">
                <a:latin typeface="Comic Sans MS"/>
                <a:cs typeface="Comic Sans MS"/>
              </a:rPr>
              <a:t> </a:t>
            </a:r>
            <a:r>
              <a:rPr dirty="0" sz="1400" spc="-35">
                <a:latin typeface="Comic Sans MS"/>
                <a:cs typeface="Comic Sans MS"/>
              </a:rPr>
              <a:t>an </a:t>
            </a:r>
            <a:r>
              <a:rPr dirty="0" sz="1400">
                <a:latin typeface="Comic Sans MS"/>
                <a:cs typeface="Comic Sans MS"/>
              </a:rPr>
              <a:t>integer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power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 spc="-50">
                <a:latin typeface="Comic Sans MS"/>
                <a:cs typeface="Comic Sans MS"/>
              </a:rPr>
              <a:t>2</a:t>
            </a:r>
            <a:endParaRPr sz="1400">
              <a:latin typeface="Comic Sans MS"/>
              <a:cs typeface="Comic Sans MS"/>
            </a:endParaRPr>
          </a:p>
          <a:p>
            <a:pPr algn="ctr" marL="144145">
              <a:lnSpc>
                <a:spcPct val="100000"/>
              </a:lnSpc>
              <a:spcBef>
                <a:spcPts val="445"/>
              </a:spcBef>
            </a:pPr>
            <a:r>
              <a:rPr dirty="0" sz="1800" b="1" i="1">
                <a:latin typeface="Times New Roman"/>
                <a:cs typeface="Times New Roman"/>
              </a:rPr>
              <a:t>L = </a:t>
            </a:r>
            <a:r>
              <a:rPr dirty="0" sz="1800" spc="-25" b="1" i="1">
                <a:latin typeface="Times New Roman"/>
                <a:cs typeface="Times New Roman"/>
              </a:rPr>
              <a:t>2</a:t>
            </a:r>
            <a:r>
              <a:rPr dirty="0" baseline="25462" sz="1800" spc="-37" b="1" i="1">
                <a:latin typeface="Times New Roman"/>
                <a:cs typeface="Times New Roman"/>
              </a:rPr>
              <a:t>k</a:t>
            </a:r>
            <a:endParaRPr baseline="25462" sz="1800">
              <a:latin typeface="Times New Roman"/>
              <a:cs typeface="Times New Roman"/>
            </a:endParaRPr>
          </a:p>
          <a:p>
            <a:pPr marL="196850" marR="77470" indent="-171450">
              <a:lnSpc>
                <a:spcPct val="100000"/>
              </a:lnSpc>
              <a:spcBef>
                <a:spcPts val="335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196850" algn="l"/>
              </a:tabLst>
            </a:pPr>
            <a:r>
              <a:rPr dirty="0" sz="1400">
                <a:latin typeface="Comic Sans MS"/>
                <a:cs typeface="Comic Sans MS"/>
              </a:rPr>
              <a:t>Number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20">
                <a:latin typeface="Comic Sans MS"/>
                <a:cs typeface="Comic Sans MS"/>
              </a:rPr>
              <a:t>bits </a:t>
            </a:r>
            <a:r>
              <a:rPr dirty="0" sz="1400">
                <a:latin typeface="Comic Sans MS"/>
                <a:cs typeface="Comic Sans MS"/>
              </a:rPr>
              <a:t>required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to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store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 spc="-50">
                <a:latin typeface="Comic Sans MS"/>
                <a:cs typeface="Comic Sans MS"/>
              </a:rPr>
              <a:t>a </a:t>
            </a:r>
            <a:r>
              <a:rPr dirty="0" sz="1400">
                <a:latin typeface="Comic Sans MS"/>
                <a:cs typeface="Comic Sans MS"/>
              </a:rPr>
              <a:t>digitized</a:t>
            </a:r>
            <a:r>
              <a:rPr dirty="0" sz="1400" spc="-60">
                <a:latin typeface="Comic Sans MS"/>
                <a:cs typeface="Comic Sans MS"/>
              </a:rPr>
              <a:t> </a:t>
            </a:r>
            <a:r>
              <a:rPr dirty="0" sz="1400" spc="-20">
                <a:latin typeface="Comic Sans MS"/>
                <a:cs typeface="Comic Sans MS"/>
              </a:rPr>
              <a:t>image</a:t>
            </a:r>
            <a:endParaRPr sz="1400">
              <a:latin typeface="Comic Sans MS"/>
              <a:cs typeface="Comic Sans MS"/>
            </a:endParaRPr>
          </a:p>
          <a:p>
            <a:pPr algn="ctr" marL="144145">
              <a:lnSpc>
                <a:spcPct val="100000"/>
              </a:lnSpc>
              <a:spcBef>
                <a:spcPts val="440"/>
              </a:spcBef>
            </a:pPr>
            <a:r>
              <a:rPr dirty="0" sz="1800" b="1" i="1">
                <a:latin typeface="Times New Roman"/>
                <a:cs typeface="Times New Roman"/>
              </a:rPr>
              <a:t>b</a:t>
            </a:r>
            <a:r>
              <a:rPr dirty="0" sz="1800" spc="-5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= M</a:t>
            </a:r>
            <a:r>
              <a:rPr dirty="0" sz="1800" spc="-5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x</a:t>
            </a:r>
            <a:r>
              <a:rPr dirty="0" sz="1800" spc="-5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N</a:t>
            </a:r>
            <a:r>
              <a:rPr dirty="0" sz="1800" spc="-5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x</a:t>
            </a:r>
            <a:r>
              <a:rPr dirty="0" sz="1800" spc="-5" b="1" i="1">
                <a:latin typeface="Times New Roman"/>
                <a:cs typeface="Times New Roman"/>
              </a:rPr>
              <a:t> </a:t>
            </a:r>
            <a:r>
              <a:rPr dirty="0" sz="1800" spc="-50" b="1" i="1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393697" y="1285488"/>
            <a:ext cx="1781810" cy="2306320"/>
            <a:chOff x="1393697" y="1285488"/>
            <a:chExt cx="1781810" cy="230632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8269" y="1285488"/>
              <a:ext cx="1776983" cy="20574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393697" y="3457955"/>
              <a:ext cx="1752600" cy="38100"/>
            </a:xfrm>
            <a:custGeom>
              <a:avLst/>
              <a:gdLst/>
              <a:ahLst/>
              <a:cxnLst/>
              <a:rect l="l" t="t" r="r" b="b"/>
              <a:pathLst>
                <a:path w="1752600" h="38100">
                  <a:moveTo>
                    <a:pt x="38100" y="0"/>
                  </a:moveTo>
                  <a:lnTo>
                    <a:pt x="0" y="19050"/>
                  </a:lnTo>
                  <a:lnTo>
                    <a:pt x="38100" y="38100"/>
                  </a:lnTo>
                  <a:lnTo>
                    <a:pt x="38100" y="21336"/>
                  </a:lnTo>
                  <a:lnTo>
                    <a:pt x="30479" y="21336"/>
                  </a:lnTo>
                  <a:lnTo>
                    <a:pt x="28956" y="20574"/>
                  </a:lnTo>
                  <a:lnTo>
                    <a:pt x="28956" y="17526"/>
                  </a:lnTo>
                  <a:lnTo>
                    <a:pt x="30479" y="16764"/>
                  </a:lnTo>
                  <a:lnTo>
                    <a:pt x="38100" y="16764"/>
                  </a:lnTo>
                  <a:lnTo>
                    <a:pt x="38100" y="0"/>
                  </a:lnTo>
                  <a:close/>
                </a:path>
                <a:path w="1752600" h="38100">
                  <a:moveTo>
                    <a:pt x="1714500" y="0"/>
                  </a:moveTo>
                  <a:lnTo>
                    <a:pt x="1714500" y="38100"/>
                  </a:lnTo>
                  <a:lnTo>
                    <a:pt x="1748027" y="21336"/>
                  </a:lnTo>
                  <a:lnTo>
                    <a:pt x="1722119" y="21336"/>
                  </a:lnTo>
                  <a:lnTo>
                    <a:pt x="1722881" y="20574"/>
                  </a:lnTo>
                  <a:lnTo>
                    <a:pt x="1722881" y="17526"/>
                  </a:lnTo>
                  <a:lnTo>
                    <a:pt x="1722119" y="16764"/>
                  </a:lnTo>
                  <a:lnTo>
                    <a:pt x="1748028" y="16764"/>
                  </a:lnTo>
                  <a:lnTo>
                    <a:pt x="1714500" y="0"/>
                  </a:lnTo>
                  <a:close/>
                </a:path>
                <a:path w="1752600" h="38100">
                  <a:moveTo>
                    <a:pt x="38100" y="16764"/>
                  </a:moveTo>
                  <a:lnTo>
                    <a:pt x="30479" y="16764"/>
                  </a:lnTo>
                  <a:lnTo>
                    <a:pt x="28956" y="17526"/>
                  </a:lnTo>
                  <a:lnTo>
                    <a:pt x="28956" y="20574"/>
                  </a:lnTo>
                  <a:lnTo>
                    <a:pt x="30479" y="21336"/>
                  </a:lnTo>
                  <a:lnTo>
                    <a:pt x="38100" y="21336"/>
                  </a:lnTo>
                  <a:lnTo>
                    <a:pt x="38100" y="16764"/>
                  </a:lnTo>
                  <a:close/>
                </a:path>
                <a:path w="1752600" h="38100">
                  <a:moveTo>
                    <a:pt x="1714500" y="16764"/>
                  </a:moveTo>
                  <a:lnTo>
                    <a:pt x="38100" y="16764"/>
                  </a:lnTo>
                  <a:lnTo>
                    <a:pt x="38100" y="21336"/>
                  </a:lnTo>
                  <a:lnTo>
                    <a:pt x="1714500" y="21336"/>
                  </a:lnTo>
                  <a:lnTo>
                    <a:pt x="1714500" y="16764"/>
                  </a:lnTo>
                  <a:close/>
                </a:path>
                <a:path w="1752600" h="38100">
                  <a:moveTo>
                    <a:pt x="1748028" y="16764"/>
                  </a:moveTo>
                  <a:lnTo>
                    <a:pt x="1722119" y="16764"/>
                  </a:lnTo>
                  <a:lnTo>
                    <a:pt x="1722881" y="17526"/>
                  </a:lnTo>
                  <a:lnTo>
                    <a:pt x="1722881" y="20574"/>
                  </a:lnTo>
                  <a:lnTo>
                    <a:pt x="1722119" y="21336"/>
                  </a:lnTo>
                  <a:lnTo>
                    <a:pt x="1748027" y="21336"/>
                  </a:lnTo>
                  <a:lnTo>
                    <a:pt x="1752600" y="19050"/>
                  </a:lnTo>
                  <a:lnTo>
                    <a:pt x="1748028" y="16764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158745" y="3362705"/>
              <a:ext cx="209550" cy="228600"/>
            </a:xfrm>
            <a:custGeom>
              <a:avLst/>
              <a:gdLst/>
              <a:ahLst/>
              <a:cxnLst/>
              <a:rect l="l" t="t" r="r" b="b"/>
              <a:pathLst>
                <a:path w="209550" h="228600">
                  <a:moveTo>
                    <a:pt x="2095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09550" y="228600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2204466" y="3371338"/>
            <a:ext cx="130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121663" y="1305305"/>
            <a:ext cx="193675" cy="1981200"/>
            <a:chOff x="1121663" y="1305305"/>
            <a:chExt cx="193675" cy="1981200"/>
          </a:xfrm>
        </p:grpSpPr>
        <p:sp>
          <p:nvSpPr>
            <p:cNvPr id="11" name="object 11" descr=""/>
            <p:cNvSpPr/>
            <p:nvPr/>
          </p:nvSpPr>
          <p:spPr>
            <a:xfrm>
              <a:off x="1206245" y="1305305"/>
              <a:ext cx="38100" cy="1981200"/>
            </a:xfrm>
            <a:custGeom>
              <a:avLst/>
              <a:gdLst/>
              <a:ahLst/>
              <a:cxnLst/>
              <a:rect l="l" t="t" r="r" b="b"/>
              <a:pathLst>
                <a:path w="38100" h="1981200">
                  <a:moveTo>
                    <a:pt x="16764" y="1943100"/>
                  </a:moveTo>
                  <a:lnTo>
                    <a:pt x="0" y="1943100"/>
                  </a:lnTo>
                  <a:lnTo>
                    <a:pt x="19050" y="1981200"/>
                  </a:lnTo>
                  <a:lnTo>
                    <a:pt x="33908" y="1951482"/>
                  </a:lnTo>
                  <a:lnTo>
                    <a:pt x="17526" y="1951482"/>
                  </a:lnTo>
                  <a:lnTo>
                    <a:pt x="16764" y="1950720"/>
                  </a:lnTo>
                  <a:lnTo>
                    <a:pt x="16764" y="1943100"/>
                  </a:lnTo>
                  <a:close/>
                </a:path>
                <a:path w="38100" h="1981200">
                  <a:moveTo>
                    <a:pt x="20574" y="29718"/>
                  </a:moveTo>
                  <a:lnTo>
                    <a:pt x="17526" y="29718"/>
                  </a:lnTo>
                  <a:lnTo>
                    <a:pt x="16764" y="30479"/>
                  </a:lnTo>
                  <a:lnTo>
                    <a:pt x="16764" y="1950720"/>
                  </a:lnTo>
                  <a:lnTo>
                    <a:pt x="17526" y="1951482"/>
                  </a:lnTo>
                  <a:lnTo>
                    <a:pt x="20574" y="1951482"/>
                  </a:lnTo>
                  <a:lnTo>
                    <a:pt x="21336" y="1950720"/>
                  </a:lnTo>
                  <a:lnTo>
                    <a:pt x="21336" y="30479"/>
                  </a:lnTo>
                  <a:lnTo>
                    <a:pt x="20574" y="29718"/>
                  </a:lnTo>
                  <a:close/>
                </a:path>
                <a:path w="38100" h="1981200">
                  <a:moveTo>
                    <a:pt x="38100" y="1943100"/>
                  </a:moveTo>
                  <a:lnTo>
                    <a:pt x="21336" y="1943100"/>
                  </a:lnTo>
                  <a:lnTo>
                    <a:pt x="21336" y="1950720"/>
                  </a:lnTo>
                  <a:lnTo>
                    <a:pt x="20574" y="1951482"/>
                  </a:lnTo>
                  <a:lnTo>
                    <a:pt x="33908" y="1951482"/>
                  </a:lnTo>
                  <a:lnTo>
                    <a:pt x="38100" y="1943100"/>
                  </a:lnTo>
                  <a:close/>
                </a:path>
                <a:path w="38100" h="1981200">
                  <a:moveTo>
                    <a:pt x="19050" y="0"/>
                  </a:moveTo>
                  <a:lnTo>
                    <a:pt x="0" y="38100"/>
                  </a:lnTo>
                  <a:lnTo>
                    <a:pt x="16764" y="38100"/>
                  </a:lnTo>
                  <a:lnTo>
                    <a:pt x="16764" y="30479"/>
                  </a:lnTo>
                  <a:lnTo>
                    <a:pt x="17526" y="29718"/>
                  </a:lnTo>
                  <a:lnTo>
                    <a:pt x="33909" y="29718"/>
                  </a:lnTo>
                  <a:lnTo>
                    <a:pt x="19050" y="0"/>
                  </a:lnTo>
                  <a:close/>
                </a:path>
                <a:path w="38100" h="1981200">
                  <a:moveTo>
                    <a:pt x="33909" y="29718"/>
                  </a:moveTo>
                  <a:lnTo>
                    <a:pt x="20574" y="29718"/>
                  </a:lnTo>
                  <a:lnTo>
                    <a:pt x="21336" y="30479"/>
                  </a:lnTo>
                  <a:lnTo>
                    <a:pt x="21336" y="38100"/>
                  </a:lnTo>
                  <a:lnTo>
                    <a:pt x="38100" y="38100"/>
                  </a:lnTo>
                  <a:lnTo>
                    <a:pt x="33909" y="29718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121663" y="2143505"/>
              <a:ext cx="193675" cy="228600"/>
            </a:xfrm>
            <a:custGeom>
              <a:avLst/>
              <a:gdLst/>
              <a:ahLst/>
              <a:cxnLst/>
              <a:rect l="l" t="t" r="r" b="b"/>
              <a:pathLst>
                <a:path w="193675" h="228600">
                  <a:moveTo>
                    <a:pt x="1935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93548" y="228600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168146" y="2152138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964691" y="28194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16" name="object 16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964691" y="493395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marL="615315">
              <a:lnSpc>
                <a:spcPct val="100000"/>
              </a:lnSpc>
              <a:spcBef>
                <a:spcPts val="5"/>
              </a:spcBef>
            </a:pP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Resolution</a:t>
            </a:r>
            <a:endParaRPr sz="2200">
              <a:latin typeface="Comic Sans MS"/>
              <a:cs typeface="Comic Sans MS"/>
            </a:endParaRPr>
          </a:p>
          <a:p>
            <a:pPr marL="515620" marR="169545" indent="-171450">
              <a:lnSpc>
                <a:spcPct val="100000"/>
              </a:lnSpc>
              <a:spcBef>
                <a:spcPts val="1420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516255" algn="l"/>
              </a:tabLst>
            </a:pPr>
            <a:r>
              <a:rPr dirty="0" sz="1400">
                <a:latin typeface="Comic Sans MS"/>
                <a:cs typeface="Comic Sans MS"/>
              </a:rPr>
              <a:t>Resolution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(how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much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you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can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see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detail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 spc="-25">
                <a:latin typeface="Comic Sans MS"/>
                <a:cs typeface="Comic Sans MS"/>
              </a:rPr>
              <a:t>of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image)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depends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on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sampling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and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 spc="-20">
                <a:latin typeface="Comic Sans MS"/>
                <a:cs typeface="Comic Sans MS"/>
              </a:rPr>
              <a:t>gray</a:t>
            </a:r>
            <a:r>
              <a:rPr dirty="0" sz="1400" spc="50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levels.</a:t>
            </a:r>
            <a:endParaRPr sz="1400">
              <a:latin typeface="Comic Sans MS"/>
              <a:cs typeface="Comic Sans MS"/>
            </a:endParaRPr>
          </a:p>
          <a:p>
            <a:pPr marL="515620" marR="216535" indent="-171450">
              <a:lnSpc>
                <a:spcPct val="100000"/>
              </a:lnSpc>
              <a:spcBef>
                <a:spcPts val="345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516255" algn="l"/>
              </a:tabLst>
            </a:pP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bigger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sampling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rate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solidFill>
                  <a:srgbClr val="FF0000"/>
                </a:solidFill>
                <a:latin typeface="Comic Sans MS"/>
                <a:cs typeface="Comic Sans MS"/>
              </a:rPr>
              <a:t>(n)</a:t>
            </a:r>
            <a:r>
              <a:rPr dirty="0" sz="1400" spc="-25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and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20">
                <a:latin typeface="Comic Sans MS"/>
                <a:cs typeface="Comic Sans MS"/>
              </a:rPr>
              <a:t>gray </a:t>
            </a:r>
            <a:r>
              <a:rPr dirty="0" sz="1400">
                <a:latin typeface="Comic Sans MS"/>
                <a:cs typeface="Comic Sans MS"/>
              </a:rPr>
              <a:t>scale</a:t>
            </a:r>
            <a:r>
              <a:rPr dirty="0" sz="1400" spc="-45">
                <a:latin typeface="Comic Sans MS"/>
                <a:cs typeface="Comic Sans MS"/>
              </a:rPr>
              <a:t> </a:t>
            </a:r>
            <a:r>
              <a:rPr dirty="0" sz="1400">
                <a:solidFill>
                  <a:srgbClr val="FF0000"/>
                </a:solidFill>
                <a:latin typeface="Comic Sans MS"/>
                <a:cs typeface="Comic Sans MS"/>
              </a:rPr>
              <a:t>(g),</a:t>
            </a:r>
            <a:r>
              <a:rPr dirty="0" sz="1400" spc="-25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better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approximation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 spc="-25">
                <a:latin typeface="Comic Sans MS"/>
                <a:cs typeface="Comic Sans MS"/>
              </a:rPr>
              <a:t>the </a:t>
            </a:r>
            <a:r>
              <a:rPr dirty="0" sz="1400">
                <a:latin typeface="Comic Sans MS"/>
                <a:cs typeface="Comic Sans MS"/>
              </a:rPr>
              <a:t>digitized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image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from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original.</a:t>
            </a:r>
            <a:endParaRPr sz="1400">
              <a:latin typeface="Comic Sans MS"/>
              <a:cs typeface="Comic Sans MS"/>
            </a:endParaRPr>
          </a:p>
          <a:p>
            <a:pPr marL="515620" marR="264795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516255" algn="l"/>
              </a:tabLst>
            </a:pP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4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more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quantization</a:t>
            </a:r>
            <a:r>
              <a:rPr dirty="0" sz="1400" spc="-4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scale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becomes,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 spc="-25">
                <a:latin typeface="Comic Sans MS"/>
                <a:cs typeface="Comic Sans MS"/>
              </a:rPr>
              <a:t>the </a:t>
            </a:r>
            <a:r>
              <a:rPr dirty="0" sz="1400">
                <a:latin typeface="Comic Sans MS"/>
                <a:cs typeface="Comic Sans MS"/>
              </a:rPr>
              <a:t>bigger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size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digitized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image.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134609" y="8162839"/>
            <a:ext cx="133985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 spc="-25">
                <a:latin typeface="Comic Sans MS"/>
                <a:cs typeface="Comic Sans MS"/>
              </a:rPr>
              <a:t>38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64691" y="28194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marL="615315">
              <a:lnSpc>
                <a:spcPct val="100000"/>
              </a:lnSpc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Simple</a:t>
            </a:r>
            <a:r>
              <a:rPr dirty="0" sz="2200" spc="-3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questions</a:t>
            </a:r>
            <a:endParaRPr sz="2200">
              <a:latin typeface="Comic Sans MS"/>
              <a:cs typeface="Comic Sans MS"/>
            </a:endParaRPr>
          </a:p>
          <a:p>
            <a:pPr marL="363220" marR="890269" indent="-171450">
              <a:lnSpc>
                <a:spcPts val="1720"/>
              </a:lnSpc>
              <a:spcBef>
                <a:spcPts val="2545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363855" algn="l"/>
              </a:tabLst>
            </a:pPr>
            <a:r>
              <a:rPr dirty="0" sz="1600">
                <a:latin typeface="Comic Sans MS"/>
                <a:cs typeface="Comic Sans MS"/>
              </a:rPr>
              <a:t>What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intensity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differences</a:t>
            </a:r>
            <a:r>
              <a:rPr dirty="0" sz="1600" spc="-3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can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 spc="-25">
                <a:latin typeface="Comic Sans MS"/>
                <a:cs typeface="Comic Sans MS"/>
              </a:rPr>
              <a:t>we </a:t>
            </a:r>
            <a:r>
              <a:rPr dirty="0" sz="1600" spc="-10">
                <a:latin typeface="Comic Sans MS"/>
                <a:cs typeface="Comic Sans MS"/>
              </a:rPr>
              <a:t>distinguish?</a:t>
            </a:r>
            <a:endParaRPr sz="1600">
              <a:latin typeface="Comic Sans MS"/>
              <a:cs typeface="Comic Sans MS"/>
            </a:endParaRPr>
          </a:p>
          <a:p>
            <a:pPr marL="363220" indent="-172085">
              <a:lnSpc>
                <a:spcPct val="100000"/>
              </a:lnSpc>
              <a:spcBef>
                <a:spcPts val="165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363855" algn="l"/>
              </a:tabLst>
            </a:pPr>
            <a:r>
              <a:rPr dirty="0" sz="1600">
                <a:latin typeface="Comic Sans MS"/>
                <a:cs typeface="Comic Sans MS"/>
              </a:rPr>
              <a:t>What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is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the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spatial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resolution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of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our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20">
                <a:latin typeface="Comic Sans MS"/>
                <a:cs typeface="Comic Sans MS"/>
              </a:rPr>
              <a:t>eye?</a:t>
            </a:r>
            <a:endParaRPr sz="1600">
              <a:latin typeface="Comic Sans MS"/>
              <a:cs typeface="Comic Sans MS"/>
            </a:endParaRPr>
          </a:p>
          <a:p>
            <a:pPr marL="363220" marR="283210" indent="-171450">
              <a:lnSpc>
                <a:spcPts val="1730"/>
              </a:lnSpc>
              <a:spcBef>
                <a:spcPts val="400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363855" algn="l"/>
              </a:tabLst>
            </a:pPr>
            <a:r>
              <a:rPr dirty="0" sz="1600">
                <a:latin typeface="Comic Sans MS"/>
                <a:cs typeface="Comic Sans MS"/>
              </a:rPr>
              <a:t>How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accurately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we estimate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and </a:t>
            </a:r>
            <a:r>
              <a:rPr dirty="0" sz="1600" spc="-10">
                <a:latin typeface="Comic Sans MS"/>
                <a:cs typeface="Comic Sans MS"/>
              </a:rPr>
              <a:t>compare </a:t>
            </a:r>
            <a:r>
              <a:rPr dirty="0" sz="1600">
                <a:latin typeface="Comic Sans MS"/>
                <a:cs typeface="Comic Sans MS"/>
              </a:rPr>
              <a:t>distances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and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areas?</a:t>
            </a:r>
            <a:endParaRPr sz="1600">
              <a:latin typeface="Comic Sans MS"/>
              <a:cs typeface="Comic Sans MS"/>
            </a:endParaRPr>
          </a:p>
          <a:p>
            <a:pPr marL="363220" indent="-172085">
              <a:lnSpc>
                <a:spcPct val="100000"/>
              </a:lnSpc>
              <a:spcBef>
                <a:spcPts val="160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363855" algn="l"/>
              </a:tabLst>
            </a:pPr>
            <a:r>
              <a:rPr dirty="0" sz="1600">
                <a:latin typeface="Comic Sans MS"/>
                <a:cs typeface="Comic Sans MS"/>
              </a:rPr>
              <a:t>How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do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we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sense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colors?</a:t>
            </a:r>
            <a:endParaRPr sz="1600">
              <a:latin typeface="Comic Sans MS"/>
              <a:cs typeface="Comic Sans MS"/>
            </a:endParaRPr>
          </a:p>
          <a:p>
            <a:pPr marL="363220" marR="690245" indent="-171450">
              <a:lnSpc>
                <a:spcPts val="1720"/>
              </a:lnSpc>
              <a:spcBef>
                <a:spcPts val="409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363855" algn="l"/>
              </a:tabLst>
            </a:pPr>
            <a:r>
              <a:rPr dirty="0" sz="1600">
                <a:latin typeface="Comic Sans MS"/>
                <a:cs typeface="Comic Sans MS"/>
              </a:rPr>
              <a:t>By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which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features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can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we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detect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 spc="-25">
                <a:latin typeface="Comic Sans MS"/>
                <a:cs typeface="Comic Sans MS"/>
              </a:rPr>
              <a:t>and </a:t>
            </a:r>
            <a:r>
              <a:rPr dirty="0" sz="1600">
                <a:latin typeface="Comic Sans MS"/>
                <a:cs typeface="Comic Sans MS"/>
              </a:rPr>
              <a:t>distinguish</a:t>
            </a:r>
            <a:r>
              <a:rPr dirty="0" sz="1600" spc="-50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objects?</a:t>
            </a:r>
            <a:endParaRPr sz="1600">
              <a:latin typeface="Comic Sans MS"/>
              <a:cs typeface="Comic Sans MS"/>
            </a:endParaRPr>
          </a:p>
          <a:p>
            <a:pPr algn="r" marR="259715">
              <a:lnSpc>
                <a:spcPct val="100000"/>
              </a:lnSpc>
              <a:spcBef>
                <a:spcPts val="1155"/>
              </a:spcBef>
            </a:pPr>
            <a:r>
              <a:rPr dirty="0" sz="700">
                <a:latin typeface="Comic Sans MS"/>
                <a:cs typeface="Comic Sans MS"/>
              </a:rPr>
              <a:t>3</a:t>
            </a:r>
            <a:endParaRPr sz="700">
              <a:latin typeface="Comic Sans MS"/>
              <a:cs typeface="Comic Sans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4" name="object 4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64691" y="493395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marL="615315">
              <a:lnSpc>
                <a:spcPct val="100000"/>
              </a:lnSpc>
              <a:spcBef>
                <a:spcPts val="5"/>
              </a:spcBef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Test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images</a:t>
            </a:r>
            <a:endParaRPr sz="2200">
              <a:latin typeface="Comic Sans MS"/>
              <a:cs typeface="Comic Sans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68196" y="5840724"/>
            <a:ext cx="3396527" cy="243992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5188711" y="8162839"/>
            <a:ext cx="80010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>
                <a:latin typeface="Comic Sans MS"/>
                <a:cs typeface="Comic Sans MS"/>
              </a:rPr>
              <a:t>4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34609" y="3520690"/>
            <a:ext cx="13398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latin typeface="Comic Sans MS"/>
                <a:cs typeface="Comic Sans MS"/>
              </a:rPr>
              <a:t>39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79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/>
              <a:t>Checkerboard</a:t>
            </a:r>
            <a:r>
              <a:rPr dirty="0" spc="-35"/>
              <a:t> </a:t>
            </a:r>
            <a:r>
              <a:rPr dirty="0" spc="-10"/>
              <a:t>effect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257553" y="3400294"/>
            <a:ext cx="1254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omic Sans MS"/>
                <a:cs typeface="Comic Sans MS"/>
              </a:rPr>
              <a:t>effect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can </a:t>
            </a:r>
            <a:r>
              <a:rPr dirty="0" sz="1200" spc="-10">
                <a:latin typeface="Comic Sans MS"/>
                <a:cs typeface="Comic Sans MS"/>
              </a:rPr>
              <a:t>occur.</a:t>
            </a:r>
            <a:endParaRPr sz="1200">
              <a:latin typeface="Comic Sans MS"/>
              <a:cs typeface="Comic Sans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096" y="1305300"/>
            <a:ext cx="2819400" cy="187223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086103" y="1844598"/>
            <a:ext cx="4339590" cy="16002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352800" indent="-196850">
              <a:lnSpc>
                <a:spcPct val="100000"/>
              </a:lnSpc>
              <a:spcBef>
                <a:spcPts val="585"/>
              </a:spcBef>
              <a:buAutoNum type="alphaLcParenBoth"/>
              <a:tabLst>
                <a:tab pos="3353435" algn="l"/>
              </a:tabLst>
            </a:pPr>
            <a:r>
              <a:rPr dirty="0" sz="1000" spc="-10">
                <a:latin typeface="Comic Sans MS"/>
                <a:cs typeface="Comic Sans MS"/>
              </a:rPr>
              <a:t>1024x1024</a:t>
            </a:r>
            <a:endParaRPr sz="1000">
              <a:latin typeface="Comic Sans MS"/>
              <a:cs typeface="Comic Sans MS"/>
            </a:endParaRPr>
          </a:p>
          <a:p>
            <a:pPr marL="3362960" indent="-207010">
              <a:lnSpc>
                <a:spcPct val="100000"/>
              </a:lnSpc>
              <a:spcBef>
                <a:spcPts val="484"/>
              </a:spcBef>
              <a:buAutoNum type="alphaLcParenBoth"/>
              <a:tabLst>
                <a:tab pos="3363595" algn="l"/>
              </a:tabLst>
            </a:pPr>
            <a:r>
              <a:rPr dirty="0" sz="1000" spc="-10">
                <a:latin typeface="Comic Sans MS"/>
                <a:cs typeface="Comic Sans MS"/>
              </a:rPr>
              <a:t>512x512</a:t>
            </a:r>
            <a:endParaRPr sz="1000">
              <a:latin typeface="Comic Sans MS"/>
              <a:cs typeface="Comic Sans MS"/>
            </a:endParaRPr>
          </a:p>
          <a:p>
            <a:pPr marL="3352800" indent="-196850">
              <a:lnSpc>
                <a:spcPct val="100000"/>
              </a:lnSpc>
              <a:spcBef>
                <a:spcPts val="480"/>
              </a:spcBef>
              <a:buAutoNum type="alphaLcParenBoth"/>
              <a:tabLst>
                <a:tab pos="3353435" algn="l"/>
              </a:tabLst>
            </a:pPr>
            <a:r>
              <a:rPr dirty="0" sz="1000" spc="-10">
                <a:latin typeface="Comic Sans MS"/>
                <a:cs typeface="Comic Sans MS"/>
              </a:rPr>
              <a:t>256x256</a:t>
            </a:r>
            <a:endParaRPr sz="1000">
              <a:latin typeface="Comic Sans MS"/>
              <a:cs typeface="Comic Sans MS"/>
            </a:endParaRPr>
          </a:p>
          <a:p>
            <a:pPr marL="3362325" indent="-206375">
              <a:lnSpc>
                <a:spcPct val="100000"/>
              </a:lnSpc>
              <a:spcBef>
                <a:spcPts val="480"/>
              </a:spcBef>
              <a:buAutoNum type="alphaLcParenBoth"/>
              <a:tabLst>
                <a:tab pos="3362960" algn="l"/>
              </a:tabLst>
            </a:pPr>
            <a:r>
              <a:rPr dirty="0" sz="1000" spc="-10">
                <a:latin typeface="Comic Sans MS"/>
                <a:cs typeface="Comic Sans MS"/>
              </a:rPr>
              <a:t>128x128</a:t>
            </a:r>
            <a:endParaRPr sz="1000">
              <a:latin typeface="Comic Sans MS"/>
              <a:cs typeface="Comic Sans MS"/>
            </a:endParaRPr>
          </a:p>
          <a:p>
            <a:pPr marL="3357245" indent="-201295">
              <a:lnSpc>
                <a:spcPct val="100000"/>
              </a:lnSpc>
              <a:spcBef>
                <a:spcPts val="480"/>
              </a:spcBef>
              <a:buAutoNum type="alphaLcParenBoth"/>
              <a:tabLst>
                <a:tab pos="3357879" algn="l"/>
              </a:tabLst>
            </a:pPr>
            <a:r>
              <a:rPr dirty="0" sz="1000" spc="-10">
                <a:latin typeface="Comic Sans MS"/>
                <a:cs typeface="Comic Sans MS"/>
              </a:rPr>
              <a:t>64x64</a:t>
            </a:r>
            <a:endParaRPr sz="1000">
              <a:latin typeface="Comic Sans MS"/>
              <a:cs typeface="Comic Sans MS"/>
            </a:endParaRPr>
          </a:p>
          <a:p>
            <a:pPr marL="3352165" indent="-196215">
              <a:lnSpc>
                <a:spcPct val="100000"/>
              </a:lnSpc>
              <a:spcBef>
                <a:spcPts val="480"/>
              </a:spcBef>
              <a:buAutoNum type="alphaLcParenBoth"/>
              <a:tabLst>
                <a:tab pos="3352800" algn="l"/>
              </a:tabLst>
            </a:pPr>
            <a:r>
              <a:rPr dirty="0" sz="1000" spc="-10">
                <a:latin typeface="Comic Sans MS"/>
                <a:cs typeface="Comic Sans MS"/>
              </a:rPr>
              <a:t>32x32</a:t>
            </a:r>
            <a:endParaRPr sz="1000">
              <a:latin typeface="Comic Sans MS"/>
              <a:cs typeface="Comic Sans MS"/>
            </a:endParaRPr>
          </a:p>
          <a:p>
            <a:pPr marL="184150" indent="-171450">
              <a:lnSpc>
                <a:spcPct val="100000"/>
              </a:lnSpc>
              <a:spcBef>
                <a:spcPts val="870"/>
              </a:spcBef>
              <a:buClr>
                <a:srgbClr val="3333CC"/>
              </a:buClr>
              <a:buSzPct val="58333"/>
              <a:buFont typeface="Arial"/>
              <a:buChar char="■"/>
              <a:tabLst>
                <a:tab pos="184150" algn="l"/>
              </a:tabLst>
            </a:pPr>
            <a:r>
              <a:rPr dirty="0" sz="1200">
                <a:latin typeface="Comic Sans MS"/>
                <a:cs typeface="Comic Sans MS"/>
              </a:rPr>
              <a:t>if</a:t>
            </a:r>
            <a:r>
              <a:rPr dirty="0" sz="1200" spc="-3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resolution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is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decreased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too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much,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checkerboard</a:t>
            </a:r>
            <a:endParaRPr sz="1200">
              <a:latin typeface="Comic Sans MS"/>
              <a:cs typeface="Comic Sans MS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4075652" y="1221962"/>
          <a:ext cx="1195705" cy="55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700"/>
                <a:gridCol w="393065"/>
                <a:gridCol w="393700"/>
              </a:tblGrid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397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b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c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d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397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e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f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 descr=""/>
          <p:cNvSpPr/>
          <p:nvPr/>
        </p:nvSpPr>
        <p:spPr>
          <a:xfrm>
            <a:off x="964691" y="28194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10" name="object 10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580388" y="5421879"/>
            <a:ext cx="3778250" cy="1680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False</a:t>
            </a:r>
            <a:r>
              <a:rPr dirty="0" sz="2200" spc="-2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contouring</a:t>
            </a:r>
            <a:endParaRPr sz="2200">
              <a:latin typeface="Comic Sans MS"/>
              <a:cs typeface="Comic Sans MS"/>
            </a:endParaRPr>
          </a:p>
          <a:p>
            <a:pPr marL="2280920" indent="-196850">
              <a:lnSpc>
                <a:spcPct val="100000"/>
              </a:lnSpc>
              <a:spcBef>
                <a:spcPts val="1345"/>
              </a:spcBef>
              <a:buAutoNum type="alphaLcParenBoth"/>
              <a:tabLst>
                <a:tab pos="2281555" algn="l"/>
              </a:tabLst>
            </a:pPr>
            <a:r>
              <a:rPr dirty="0" sz="1000">
                <a:latin typeface="Comic Sans MS"/>
                <a:cs typeface="Comic Sans MS"/>
              </a:rPr>
              <a:t>Gray level = </a:t>
            </a:r>
            <a:r>
              <a:rPr dirty="0" sz="1000" spc="-25">
                <a:latin typeface="Comic Sans MS"/>
                <a:cs typeface="Comic Sans MS"/>
              </a:rPr>
              <a:t>16</a:t>
            </a:r>
            <a:endParaRPr sz="1000">
              <a:latin typeface="Comic Sans MS"/>
              <a:cs typeface="Comic Sans MS"/>
            </a:endParaRPr>
          </a:p>
          <a:p>
            <a:pPr marL="2291080" indent="-207010">
              <a:lnSpc>
                <a:spcPct val="100000"/>
              </a:lnSpc>
              <a:spcBef>
                <a:spcPts val="120"/>
              </a:spcBef>
              <a:buAutoNum type="alphaLcParenBoth"/>
              <a:tabLst>
                <a:tab pos="2291715" algn="l"/>
              </a:tabLst>
            </a:pPr>
            <a:r>
              <a:rPr dirty="0" sz="1000">
                <a:latin typeface="Comic Sans MS"/>
                <a:cs typeface="Comic Sans MS"/>
              </a:rPr>
              <a:t>Gray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level</a:t>
            </a:r>
            <a:r>
              <a:rPr dirty="0" sz="1000" spc="-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= </a:t>
            </a:r>
            <a:r>
              <a:rPr dirty="0" sz="1000" spc="-50">
                <a:latin typeface="Comic Sans MS"/>
                <a:cs typeface="Comic Sans MS"/>
              </a:rPr>
              <a:t>8</a:t>
            </a:r>
            <a:endParaRPr sz="1000">
              <a:latin typeface="Comic Sans MS"/>
              <a:cs typeface="Comic Sans MS"/>
            </a:endParaRPr>
          </a:p>
          <a:p>
            <a:pPr marL="2280920" indent="-196850">
              <a:lnSpc>
                <a:spcPct val="100000"/>
              </a:lnSpc>
              <a:spcBef>
                <a:spcPts val="120"/>
              </a:spcBef>
              <a:buAutoNum type="alphaLcParenBoth"/>
              <a:tabLst>
                <a:tab pos="2281555" algn="l"/>
              </a:tabLst>
            </a:pPr>
            <a:r>
              <a:rPr dirty="0" sz="1000">
                <a:latin typeface="Comic Sans MS"/>
                <a:cs typeface="Comic Sans MS"/>
              </a:rPr>
              <a:t>Gray level = </a:t>
            </a:r>
            <a:r>
              <a:rPr dirty="0" sz="1000" spc="-50">
                <a:latin typeface="Comic Sans MS"/>
                <a:cs typeface="Comic Sans MS"/>
              </a:rPr>
              <a:t>4</a:t>
            </a:r>
            <a:endParaRPr sz="1000">
              <a:latin typeface="Comic Sans MS"/>
              <a:cs typeface="Comic Sans MS"/>
            </a:endParaRPr>
          </a:p>
          <a:p>
            <a:pPr marL="2290445" indent="-206375">
              <a:lnSpc>
                <a:spcPct val="100000"/>
              </a:lnSpc>
              <a:spcBef>
                <a:spcPts val="120"/>
              </a:spcBef>
              <a:buAutoNum type="alphaLcParenBoth"/>
              <a:tabLst>
                <a:tab pos="2291080" algn="l"/>
              </a:tabLst>
            </a:pPr>
            <a:r>
              <a:rPr dirty="0" sz="1000">
                <a:latin typeface="Comic Sans MS"/>
                <a:cs typeface="Comic Sans MS"/>
              </a:rPr>
              <a:t>Gray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level</a:t>
            </a:r>
            <a:r>
              <a:rPr dirty="0" sz="1000" spc="-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= </a:t>
            </a:r>
            <a:r>
              <a:rPr dirty="0" sz="1000" spc="-50">
                <a:latin typeface="Comic Sans MS"/>
                <a:cs typeface="Comic Sans MS"/>
              </a:rPr>
              <a:t>2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mic Sans MS"/>
              <a:cs typeface="Comic Sans MS"/>
            </a:endParaRPr>
          </a:p>
          <a:p>
            <a:pPr marL="2027555" marR="5080" indent="-171450">
              <a:lnSpc>
                <a:spcPts val="1300"/>
              </a:lnSpc>
              <a:buClr>
                <a:srgbClr val="3333CC"/>
              </a:buClr>
              <a:buSzPct val="58333"/>
              <a:buFont typeface="Arial"/>
              <a:buChar char="■"/>
              <a:tabLst>
                <a:tab pos="2028189" algn="l"/>
              </a:tabLst>
            </a:pPr>
            <a:r>
              <a:rPr dirty="0" sz="1200">
                <a:latin typeface="Comic Sans MS"/>
                <a:cs typeface="Comic Sans MS"/>
              </a:rPr>
              <a:t>if</a:t>
            </a:r>
            <a:r>
              <a:rPr dirty="0" sz="1200" spc="-2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gray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scale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is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 spc="-25">
                <a:latin typeface="Comic Sans MS"/>
                <a:cs typeface="Comic Sans MS"/>
              </a:rPr>
              <a:t>not </a:t>
            </a:r>
            <a:r>
              <a:rPr dirty="0" sz="1200">
                <a:latin typeface="Comic Sans MS"/>
                <a:cs typeface="Comic Sans MS"/>
              </a:rPr>
              <a:t>enough,</a:t>
            </a:r>
            <a:r>
              <a:rPr dirty="0" sz="1200" spc="-2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smooth</a:t>
            </a:r>
            <a:r>
              <a:rPr dirty="0" sz="1200" spc="-20">
                <a:latin typeface="Comic Sans MS"/>
                <a:cs typeface="Comic Sans MS"/>
              </a:rPr>
              <a:t> area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436620" y="7038844"/>
            <a:ext cx="1914525" cy="92075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latin typeface="Comic Sans MS"/>
                <a:cs typeface="Comic Sans MS"/>
              </a:rPr>
              <a:t>will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be </a:t>
            </a:r>
            <a:r>
              <a:rPr dirty="0" sz="1200" spc="-10">
                <a:latin typeface="Comic Sans MS"/>
                <a:cs typeface="Comic Sans MS"/>
              </a:rPr>
              <a:t>affected.</a:t>
            </a:r>
            <a:endParaRPr sz="1200">
              <a:latin typeface="Comic Sans MS"/>
              <a:cs typeface="Comic Sans MS"/>
            </a:endParaRPr>
          </a:p>
          <a:p>
            <a:pPr marL="171450" marR="5080" indent="-171450">
              <a:lnSpc>
                <a:spcPct val="89900"/>
              </a:lnSpc>
              <a:spcBef>
                <a:spcPts val="290"/>
              </a:spcBef>
              <a:buClr>
                <a:srgbClr val="3333CC"/>
              </a:buClr>
              <a:buSzPct val="58333"/>
              <a:buFont typeface="Arial"/>
              <a:buChar char="■"/>
              <a:tabLst>
                <a:tab pos="171450" algn="l"/>
              </a:tabLst>
            </a:pPr>
            <a:r>
              <a:rPr dirty="0" sz="1200">
                <a:latin typeface="Comic Sans MS"/>
                <a:cs typeface="Comic Sans MS"/>
              </a:rPr>
              <a:t>False contouring </a:t>
            </a:r>
            <a:r>
              <a:rPr dirty="0" sz="1200" spc="-25">
                <a:latin typeface="Comic Sans MS"/>
                <a:cs typeface="Comic Sans MS"/>
              </a:rPr>
              <a:t>can </a:t>
            </a:r>
            <a:r>
              <a:rPr dirty="0" sz="1200">
                <a:latin typeface="Comic Sans MS"/>
                <a:cs typeface="Comic Sans MS"/>
              </a:rPr>
              <a:t>occur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on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10">
                <a:latin typeface="Comic Sans MS"/>
                <a:cs typeface="Comic Sans MS"/>
              </a:rPr>
              <a:t> smooth </a:t>
            </a:r>
            <a:r>
              <a:rPr dirty="0" sz="1200">
                <a:latin typeface="Comic Sans MS"/>
                <a:cs typeface="Comic Sans MS"/>
              </a:rPr>
              <a:t>area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which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has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fine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 spc="-20">
                <a:latin typeface="Comic Sans MS"/>
                <a:cs typeface="Comic Sans MS"/>
              </a:rPr>
              <a:t>gray </a:t>
            </a:r>
            <a:r>
              <a:rPr dirty="0" sz="1200" spc="-10">
                <a:latin typeface="Comic Sans MS"/>
                <a:cs typeface="Comic Sans MS"/>
              </a:rPr>
              <a:t>scales.</a:t>
            </a:r>
            <a:endParaRPr sz="1200">
              <a:latin typeface="Comic Sans MS"/>
              <a:cs typeface="Comic Sans MS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2896" y="5993124"/>
            <a:ext cx="2324100" cy="2205990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1562100" y="6977884"/>
            <a:ext cx="12763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latin typeface="Tahoma"/>
                <a:cs typeface="Tahoma"/>
              </a:rPr>
              <a:t>(a)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795019" y="6972552"/>
            <a:ext cx="1314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latin typeface="Tahoma"/>
                <a:cs typeface="Tahoma"/>
              </a:rPr>
              <a:t>(b)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565149" y="8075165"/>
            <a:ext cx="12255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latin typeface="Tahoma"/>
                <a:cs typeface="Tahoma"/>
              </a:rPr>
              <a:t>(c)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798826" y="8069066"/>
            <a:ext cx="1314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latin typeface="Tahoma"/>
                <a:cs typeface="Tahoma"/>
              </a:rPr>
              <a:t>(d)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964691" y="49339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5134609" y="8162839"/>
            <a:ext cx="133985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 spc="-25">
                <a:latin typeface="Comic Sans MS"/>
                <a:cs typeface="Comic Sans MS"/>
              </a:rPr>
              <a:t>40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64691" y="28194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algn="ctr" marR="617220">
              <a:lnSpc>
                <a:spcPct val="100000"/>
              </a:lnSpc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Nonuniform</a:t>
            </a:r>
            <a:r>
              <a:rPr dirty="0" sz="2200" spc="-5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sampling</a:t>
            </a:r>
            <a:endParaRPr sz="2200">
              <a:latin typeface="Comic Sans MS"/>
              <a:cs typeface="Comic Sans MS"/>
            </a:endParaRPr>
          </a:p>
          <a:p>
            <a:pPr marL="401320" marR="167640" indent="-171450">
              <a:lnSpc>
                <a:spcPct val="100000"/>
              </a:lnSpc>
              <a:spcBef>
                <a:spcPts val="2465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401955" algn="l"/>
              </a:tabLst>
            </a:pPr>
            <a:r>
              <a:rPr dirty="0" sz="1600">
                <a:latin typeface="Comic Sans MS"/>
                <a:cs typeface="Comic Sans MS"/>
              </a:rPr>
              <a:t>for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fixed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value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of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spatial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resolution,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 spc="-25">
                <a:latin typeface="Comic Sans MS"/>
                <a:cs typeface="Comic Sans MS"/>
              </a:rPr>
              <a:t>the </a:t>
            </a:r>
            <a:r>
              <a:rPr dirty="0" sz="1600">
                <a:latin typeface="Comic Sans MS"/>
                <a:cs typeface="Comic Sans MS"/>
              </a:rPr>
              <a:t>appearance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of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the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image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can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be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improved </a:t>
            </a:r>
            <a:r>
              <a:rPr dirty="0" sz="1600">
                <a:latin typeface="Comic Sans MS"/>
                <a:cs typeface="Comic Sans MS"/>
              </a:rPr>
              <a:t>by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using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adaptive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sampling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rates.</a:t>
            </a:r>
            <a:endParaRPr sz="1600">
              <a:latin typeface="Comic Sans MS"/>
              <a:cs typeface="Comic Sans MS"/>
            </a:endParaRPr>
          </a:p>
          <a:p>
            <a:pPr lvl="1" marL="601980" marR="216535" indent="-143510">
              <a:lnSpc>
                <a:spcPct val="100000"/>
              </a:lnSpc>
              <a:spcBef>
                <a:spcPts val="350"/>
              </a:spcBef>
              <a:buClr>
                <a:srgbClr val="FF0000"/>
              </a:buClr>
              <a:buSzPct val="53571"/>
              <a:buFont typeface="Arial"/>
              <a:buChar char="■"/>
              <a:tabLst>
                <a:tab pos="601980" algn="l"/>
              </a:tabLst>
            </a:pPr>
            <a:r>
              <a:rPr dirty="0" sz="1400">
                <a:latin typeface="Comic Sans MS"/>
                <a:cs typeface="Comic Sans MS"/>
              </a:rPr>
              <a:t>fine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sampling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Wide Latin"/>
                <a:cs typeface="Wide Latin"/>
              </a:rPr>
              <a:t>c&gt;</a:t>
            </a:r>
            <a:r>
              <a:rPr dirty="0" sz="1400" spc="360">
                <a:latin typeface="Wide Latin"/>
                <a:cs typeface="Wide Latin"/>
              </a:rPr>
              <a:t> </a:t>
            </a:r>
            <a:r>
              <a:rPr dirty="0" sz="1400">
                <a:latin typeface="Comic Sans MS"/>
                <a:cs typeface="Comic Sans MS"/>
              </a:rPr>
              <a:t>required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in</a:t>
            </a:r>
            <a:r>
              <a:rPr dirty="0" sz="1400" spc="-25">
                <a:latin typeface="Comic Sans MS"/>
                <a:cs typeface="Comic Sans MS"/>
              </a:rPr>
              <a:t> the </a:t>
            </a:r>
            <a:r>
              <a:rPr dirty="0" sz="1400">
                <a:latin typeface="Comic Sans MS"/>
                <a:cs typeface="Comic Sans MS"/>
              </a:rPr>
              <a:t>neighborhood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sharp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gray-</a:t>
            </a:r>
            <a:r>
              <a:rPr dirty="0" sz="1400">
                <a:latin typeface="Comic Sans MS"/>
                <a:cs typeface="Comic Sans MS"/>
              </a:rPr>
              <a:t>level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transitions.</a:t>
            </a:r>
            <a:endParaRPr sz="1400">
              <a:latin typeface="Comic Sans MS"/>
              <a:cs typeface="Comic Sans MS"/>
            </a:endParaRPr>
          </a:p>
          <a:p>
            <a:pPr lvl="1" marL="601980" marR="673100" indent="-143510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SzPct val="53571"/>
              <a:buFont typeface="Arial"/>
              <a:buChar char="■"/>
              <a:tabLst>
                <a:tab pos="601980" algn="l"/>
              </a:tabLst>
            </a:pPr>
            <a:r>
              <a:rPr dirty="0" sz="1400">
                <a:latin typeface="Comic Sans MS"/>
                <a:cs typeface="Comic Sans MS"/>
              </a:rPr>
              <a:t>coarse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sampling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Wide Latin"/>
                <a:cs typeface="Wide Latin"/>
              </a:rPr>
              <a:t>c&gt;</a:t>
            </a:r>
            <a:r>
              <a:rPr dirty="0" sz="1400" spc="365">
                <a:latin typeface="Wide Latin"/>
                <a:cs typeface="Wide Latin"/>
              </a:rPr>
              <a:t> </a:t>
            </a:r>
            <a:r>
              <a:rPr dirty="0" sz="1400">
                <a:latin typeface="Comic Sans MS"/>
                <a:cs typeface="Comic Sans MS"/>
              </a:rPr>
              <a:t>utilized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in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 spc="-55">
                <a:latin typeface="Comic Sans MS"/>
                <a:cs typeface="Comic Sans MS"/>
              </a:rPr>
              <a:t>relatively</a:t>
            </a:r>
            <a:r>
              <a:rPr dirty="0" sz="1400" spc="-5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smooth</a:t>
            </a:r>
            <a:r>
              <a:rPr dirty="0" sz="1400" spc="-5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regions.</a:t>
            </a:r>
            <a:endParaRPr sz="1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Comic Sans MS"/>
              <a:cs typeface="Comic Sans MS"/>
            </a:endParaRPr>
          </a:p>
          <a:p>
            <a:pPr algn="r" marR="260985">
              <a:lnSpc>
                <a:spcPct val="100000"/>
              </a:lnSpc>
              <a:spcBef>
                <a:spcPts val="5"/>
              </a:spcBef>
            </a:pPr>
            <a:r>
              <a:rPr dirty="0" sz="700" spc="-25">
                <a:latin typeface="Comic Sans MS"/>
                <a:cs typeface="Comic Sans MS"/>
              </a:rPr>
              <a:t>41</a:t>
            </a:r>
            <a:endParaRPr sz="700">
              <a:latin typeface="Comic Sans MS"/>
              <a:cs typeface="Comic Sans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4" name="object 4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64691" y="493395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marL="615315">
              <a:lnSpc>
                <a:spcPct val="100000"/>
              </a:lnSpc>
              <a:spcBef>
                <a:spcPts val="5"/>
              </a:spcBef>
            </a:pP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Example</a:t>
            </a:r>
            <a:endParaRPr sz="2200">
              <a:latin typeface="Comic Sans MS"/>
              <a:cs typeface="Comic Sans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2423" y="6066278"/>
            <a:ext cx="4019572" cy="1797557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5134609" y="8162839"/>
            <a:ext cx="133985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 spc="-25">
                <a:latin typeface="Comic Sans MS"/>
                <a:cs typeface="Comic Sans MS"/>
              </a:rPr>
              <a:t>42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64691" y="28194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marL="615315">
              <a:lnSpc>
                <a:spcPct val="100000"/>
              </a:lnSpc>
            </a:pP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Example</a:t>
            </a:r>
            <a:endParaRPr sz="2200">
              <a:latin typeface="Comic Sans MS"/>
              <a:cs typeface="Comic Sans MS"/>
            </a:endParaRPr>
          </a:p>
          <a:p>
            <a:pPr marL="515620" marR="786130" indent="-171450">
              <a:lnSpc>
                <a:spcPts val="1510"/>
              </a:lnSpc>
              <a:spcBef>
                <a:spcPts val="1485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516255" algn="l"/>
              </a:tabLst>
            </a:pPr>
            <a:r>
              <a:rPr dirty="0" sz="1400">
                <a:latin typeface="Comic Sans MS"/>
                <a:cs typeface="Comic Sans MS"/>
              </a:rPr>
              <a:t>an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image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with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face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superimposed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on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60">
                <a:latin typeface="Comic Sans MS"/>
                <a:cs typeface="Comic Sans MS"/>
              </a:rPr>
              <a:t>a </a:t>
            </a:r>
            <a:r>
              <a:rPr dirty="0" sz="1400">
                <a:latin typeface="Comic Sans MS"/>
                <a:cs typeface="Comic Sans MS"/>
              </a:rPr>
              <a:t>uniform</a:t>
            </a:r>
            <a:r>
              <a:rPr dirty="0" sz="1400" spc="-4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background.</a:t>
            </a:r>
            <a:endParaRPr sz="1400">
              <a:latin typeface="Comic Sans MS"/>
              <a:cs typeface="Comic Sans MS"/>
            </a:endParaRPr>
          </a:p>
          <a:p>
            <a:pPr algn="r" lvl="1" marL="142875" marR="800735" indent="-143510">
              <a:lnSpc>
                <a:spcPct val="100000"/>
              </a:lnSpc>
              <a:spcBef>
                <a:spcPts val="125"/>
              </a:spcBef>
              <a:buClr>
                <a:srgbClr val="FF0000"/>
              </a:buClr>
              <a:buSzPct val="54166"/>
              <a:buFont typeface="Arial"/>
              <a:buChar char="■"/>
              <a:tabLst>
                <a:tab pos="143510" algn="l"/>
                <a:tab pos="1142365" algn="l"/>
              </a:tabLst>
            </a:pPr>
            <a:r>
              <a:rPr dirty="0" sz="1200" spc="-10">
                <a:latin typeface="Comic Sans MS"/>
                <a:cs typeface="Comic Sans MS"/>
              </a:rPr>
              <a:t>background</a:t>
            </a:r>
            <a:r>
              <a:rPr dirty="0" sz="1200">
                <a:latin typeface="Comic Sans MS"/>
                <a:cs typeface="Comic Sans MS"/>
              </a:rPr>
              <a:t>	</a:t>
            </a:r>
            <a:r>
              <a:rPr dirty="0" sz="1200">
                <a:latin typeface="Wide Latin"/>
                <a:cs typeface="Wide Latin"/>
              </a:rPr>
              <a:t>¢</a:t>
            </a:r>
            <a:r>
              <a:rPr dirty="0" sz="1200" spc="-30">
                <a:latin typeface="Wide Latin"/>
                <a:cs typeface="Wide Latin"/>
              </a:rPr>
              <a:t> </a:t>
            </a:r>
            <a:r>
              <a:rPr dirty="0" sz="1200">
                <a:latin typeface="Comic Sans MS"/>
                <a:cs typeface="Comic Sans MS"/>
              </a:rPr>
              <a:t>little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detailed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information</a:t>
            </a:r>
            <a:endParaRPr sz="1200">
              <a:latin typeface="Comic Sans MS"/>
              <a:cs typeface="Comic Sans MS"/>
            </a:endParaRPr>
          </a:p>
          <a:p>
            <a:pPr algn="r" marR="799465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Wide Latin"/>
                <a:cs typeface="Wide Latin"/>
              </a:rPr>
              <a:t>¢</a:t>
            </a:r>
            <a:r>
              <a:rPr dirty="0" sz="1200" spc="-20">
                <a:latin typeface="Wide Latin"/>
                <a:cs typeface="Wide Latin"/>
              </a:rPr>
              <a:t> </a:t>
            </a:r>
            <a:r>
              <a:rPr dirty="0" sz="1200">
                <a:latin typeface="Comic Sans MS"/>
                <a:cs typeface="Comic Sans MS"/>
              </a:rPr>
              <a:t>coarse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sampling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is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enough.</a:t>
            </a:r>
            <a:endParaRPr sz="1200">
              <a:latin typeface="Comic Sans MS"/>
              <a:cs typeface="Comic Sans MS"/>
            </a:endParaRPr>
          </a:p>
          <a:p>
            <a:pPr algn="just" lvl="1" marL="716280" indent="-143510">
              <a:lnSpc>
                <a:spcPct val="100000"/>
              </a:lnSpc>
              <a:spcBef>
                <a:spcPts val="145"/>
              </a:spcBef>
              <a:buClr>
                <a:srgbClr val="FF0000"/>
              </a:buClr>
              <a:buSzPct val="54166"/>
              <a:buFont typeface="Arial"/>
              <a:buChar char="■"/>
              <a:tabLst>
                <a:tab pos="716280" algn="l"/>
              </a:tabLst>
            </a:pPr>
            <a:r>
              <a:rPr dirty="0" sz="1200">
                <a:latin typeface="Comic Sans MS"/>
                <a:cs typeface="Comic Sans MS"/>
              </a:rPr>
              <a:t>face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Wide Latin"/>
                <a:cs typeface="Wide Latin"/>
              </a:rPr>
              <a:t>¢</a:t>
            </a:r>
            <a:r>
              <a:rPr dirty="0" sz="1200" spc="-20">
                <a:latin typeface="Wide Latin"/>
                <a:cs typeface="Wide Latin"/>
              </a:rPr>
              <a:t> </a:t>
            </a:r>
            <a:r>
              <a:rPr dirty="0" sz="1200">
                <a:latin typeface="Comic Sans MS"/>
                <a:cs typeface="Comic Sans MS"/>
              </a:rPr>
              <a:t>more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detail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Wide Latin"/>
                <a:cs typeface="Wide Latin"/>
              </a:rPr>
              <a:t>¢</a:t>
            </a:r>
            <a:r>
              <a:rPr dirty="0" sz="1200" spc="-10">
                <a:latin typeface="Wide Latin"/>
                <a:cs typeface="Wide Latin"/>
              </a:rPr>
              <a:t> </a:t>
            </a:r>
            <a:r>
              <a:rPr dirty="0" sz="1200">
                <a:latin typeface="Comic Sans MS"/>
                <a:cs typeface="Comic Sans MS"/>
              </a:rPr>
              <a:t>fine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sampling.</a:t>
            </a:r>
            <a:endParaRPr sz="1200">
              <a:latin typeface="Comic Sans MS"/>
              <a:cs typeface="Comic Sans MS"/>
            </a:endParaRPr>
          </a:p>
          <a:p>
            <a:pPr algn="just" marL="515620" marR="233045" indent="-171450">
              <a:lnSpc>
                <a:spcPts val="1510"/>
              </a:lnSpc>
              <a:spcBef>
                <a:spcPts val="360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516255" algn="l"/>
              </a:tabLst>
            </a:pPr>
            <a:r>
              <a:rPr dirty="0" sz="1400">
                <a:latin typeface="Comic Sans MS"/>
                <a:cs typeface="Comic Sans MS"/>
              </a:rPr>
              <a:t>if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we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can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use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adaptive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sampling,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quality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 spc="-25">
                <a:latin typeface="Comic Sans MS"/>
                <a:cs typeface="Comic Sans MS"/>
              </a:rPr>
              <a:t>of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image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is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improved.</a:t>
            </a:r>
            <a:endParaRPr sz="1400">
              <a:latin typeface="Comic Sans MS"/>
              <a:cs typeface="Comic Sans MS"/>
            </a:endParaRPr>
          </a:p>
          <a:p>
            <a:pPr algn="just" marL="515620" marR="494665" indent="-171450">
              <a:lnSpc>
                <a:spcPts val="1510"/>
              </a:lnSpc>
              <a:spcBef>
                <a:spcPts val="345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516255" algn="l"/>
              </a:tabLst>
            </a:pPr>
            <a:r>
              <a:rPr dirty="0" sz="1400">
                <a:latin typeface="Comic Sans MS"/>
                <a:cs typeface="Comic Sans MS"/>
              </a:rPr>
              <a:t>Moreover,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we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should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care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more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around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 spc="-25">
                <a:latin typeface="Comic Sans MS"/>
                <a:cs typeface="Comic Sans MS"/>
              </a:rPr>
              <a:t>the </a:t>
            </a:r>
            <a:r>
              <a:rPr dirty="0" sz="1400">
                <a:latin typeface="Comic Sans MS"/>
                <a:cs typeface="Comic Sans MS"/>
              </a:rPr>
              <a:t>boundary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object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Wide Latin"/>
                <a:cs typeface="Wide Latin"/>
              </a:rPr>
              <a:t>¢</a:t>
            </a:r>
            <a:r>
              <a:rPr dirty="0" sz="1400" spc="-25">
                <a:latin typeface="Wide Latin"/>
                <a:cs typeface="Wide Latin"/>
              </a:rPr>
              <a:t> </a:t>
            </a:r>
            <a:r>
              <a:rPr dirty="0" sz="1400">
                <a:latin typeface="Comic Sans MS"/>
                <a:cs typeface="Comic Sans MS"/>
              </a:rPr>
              <a:t>sharp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gray-level </a:t>
            </a:r>
            <a:r>
              <a:rPr dirty="0" sz="1400">
                <a:latin typeface="Comic Sans MS"/>
                <a:cs typeface="Comic Sans MS"/>
              </a:rPr>
              <a:t>transmission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from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object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to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background.</a:t>
            </a:r>
            <a:endParaRPr sz="1400">
              <a:latin typeface="Comic Sans MS"/>
              <a:cs typeface="Comic Sans MS"/>
            </a:endParaRPr>
          </a:p>
          <a:p>
            <a:pPr algn="r" marR="260350">
              <a:lnSpc>
                <a:spcPct val="100000"/>
              </a:lnSpc>
              <a:spcBef>
                <a:spcPts val="1530"/>
              </a:spcBef>
            </a:pPr>
            <a:r>
              <a:rPr dirty="0" sz="700" spc="-25">
                <a:latin typeface="Comic Sans MS"/>
                <a:cs typeface="Comic Sans MS"/>
              </a:rPr>
              <a:t>43</a:t>
            </a:r>
            <a:endParaRPr sz="700">
              <a:latin typeface="Comic Sans MS"/>
              <a:cs typeface="Comic Sans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4" name="object 4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64691" y="493395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algn="ctr" marR="124460">
              <a:lnSpc>
                <a:spcPct val="100000"/>
              </a:lnSpc>
              <a:spcBef>
                <a:spcPts val="5"/>
              </a:spcBef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Nonuniform</a:t>
            </a:r>
            <a:r>
              <a:rPr dirty="0" sz="2200" spc="-5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quantization</a:t>
            </a:r>
            <a:endParaRPr sz="2200">
              <a:latin typeface="Comic Sans MS"/>
              <a:cs typeface="Comic Sans MS"/>
            </a:endParaRPr>
          </a:p>
          <a:p>
            <a:pPr marL="515620" marR="161290" indent="-171450">
              <a:lnSpc>
                <a:spcPct val="89800"/>
              </a:lnSpc>
              <a:spcBef>
                <a:spcPts val="1460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516255" algn="l"/>
              </a:tabLst>
            </a:pPr>
            <a:r>
              <a:rPr dirty="0" sz="1600">
                <a:latin typeface="Comic Sans MS"/>
                <a:cs typeface="Comic Sans MS"/>
              </a:rPr>
              <a:t>unequally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spaced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levels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in</a:t>
            </a:r>
            <a:r>
              <a:rPr dirty="0" sz="1600" spc="-10">
                <a:latin typeface="Comic Sans MS"/>
                <a:cs typeface="Comic Sans MS"/>
              </a:rPr>
              <a:t> quantization </a:t>
            </a:r>
            <a:r>
              <a:rPr dirty="0" sz="1600">
                <a:latin typeface="Comic Sans MS"/>
                <a:cs typeface="Comic Sans MS"/>
              </a:rPr>
              <a:t>process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influences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on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the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decreasing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 spc="-25">
                <a:latin typeface="Comic Sans MS"/>
                <a:cs typeface="Comic Sans MS"/>
              </a:rPr>
              <a:t>the </a:t>
            </a:r>
            <a:r>
              <a:rPr dirty="0" sz="1600">
                <a:latin typeface="Comic Sans MS"/>
                <a:cs typeface="Comic Sans MS"/>
              </a:rPr>
              <a:t>number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of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gray</a:t>
            </a:r>
            <a:r>
              <a:rPr dirty="0" sz="1600" spc="-10">
                <a:latin typeface="Comic Sans MS"/>
                <a:cs typeface="Comic Sans MS"/>
              </a:rPr>
              <a:t> level.</a:t>
            </a:r>
            <a:endParaRPr sz="1600">
              <a:latin typeface="Comic Sans MS"/>
              <a:cs typeface="Comic Sans MS"/>
            </a:endParaRPr>
          </a:p>
          <a:p>
            <a:pPr lvl="1" marL="716280" marR="296545" indent="-143510">
              <a:lnSpc>
                <a:spcPts val="1510"/>
              </a:lnSpc>
              <a:spcBef>
                <a:spcPts val="360"/>
              </a:spcBef>
              <a:buClr>
                <a:srgbClr val="FF0000"/>
              </a:buClr>
              <a:buSzPct val="53571"/>
              <a:buFont typeface="Arial"/>
              <a:buChar char="■"/>
              <a:tabLst>
                <a:tab pos="716280" algn="l"/>
              </a:tabLst>
            </a:pPr>
            <a:r>
              <a:rPr dirty="0" sz="1400">
                <a:latin typeface="Comic Sans MS"/>
                <a:cs typeface="Comic Sans MS"/>
              </a:rPr>
              <a:t>use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few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gray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levels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in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neighborhood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 spc="-25">
                <a:latin typeface="Comic Sans MS"/>
                <a:cs typeface="Comic Sans MS"/>
              </a:rPr>
              <a:t>of </a:t>
            </a:r>
            <a:r>
              <a:rPr dirty="0" sz="1400">
                <a:latin typeface="Comic Sans MS"/>
                <a:cs typeface="Comic Sans MS"/>
              </a:rPr>
              <a:t>boundaries.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Why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?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eye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is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relatively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poor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25">
                <a:latin typeface="Comic Sans MS"/>
                <a:cs typeface="Comic Sans MS"/>
              </a:rPr>
              <a:t>at </a:t>
            </a:r>
            <a:r>
              <a:rPr dirty="0" sz="1400">
                <a:latin typeface="Comic Sans MS"/>
                <a:cs typeface="Comic Sans MS"/>
              </a:rPr>
              <a:t>estimate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shades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gray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near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abrupt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level changes.</a:t>
            </a:r>
            <a:endParaRPr sz="1400">
              <a:latin typeface="Comic Sans MS"/>
              <a:cs typeface="Comic Sans MS"/>
            </a:endParaRPr>
          </a:p>
          <a:p>
            <a:pPr lvl="1" marL="716280" marR="125095" indent="-143510">
              <a:lnSpc>
                <a:spcPts val="1510"/>
              </a:lnSpc>
              <a:spcBef>
                <a:spcPts val="350"/>
              </a:spcBef>
              <a:buClr>
                <a:srgbClr val="FF0000"/>
              </a:buClr>
              <a:buSzPct val="53571"/>
              <a:buFont typeface="Arial"/>
              <a:buChar char="■"/>
              <a:tabLst>
                <a:tab pos="716280" algn="l"/>
              </a:tabLst>
            </a:pPr>
            <a:r>
              <a:rPr dirty="0" sz="1400">
                <a:latin typeface="Comic Sans MS"/>
                <a:cs typeface="Comic Sans MS"/>
              </a:rPr>
              <a:t>use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more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gray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levels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on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smooth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area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in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order </a:t>
            </a:r>
            <a:r>
              <a:rPr dirty="0" sz="1400">
                <a:latin typeface="Comic Sans MS"/>
                <a:cs typeface="Comic Sans MS"/>
              </a:rPr>
              <a:t>to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avoid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“</a:t>
            </a:r>
            <a:r>
              <a:rPr dirty="0" sz="1400">
                <a:latin typeface="Comic Sans MS"/>
                <a:cs typeface="Comic Sans MS"/>
              </a:rPr>
              <a:t>false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contouring</a:t>
            </a:r>
            <a:r>
              <a:rPr dirty="0" sz="1400" spc="-10">
                <a:latin typeface="Times New Roman"/>
                <a:cs typeface="Times New Roman"/>
              </a:rPr>
              <a:t>”</a:t>
            </a:r>
            <a:r>
              <a:rPr dirty="0" sz="1400" spc="-10">
                <a:latin typeface="Comic Sans MS"/>
                <a:cs typeface="Comic Sans MS"/>
              </a:rPr>
              <a:t>.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134609" y="8162839"/>
            <a:ext cx="133985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 spc="-25">
                <a:latin typeface="Comic Sans MS"/>
                <a:cs typeface="Comic Sans MS"/>
              </a:rPr>
              <a:t>44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64691" y="28194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algn="ctr" marL="428625">
              <a:lnSpc>
                <a:spcPct val="100000"/>
              </a:lnSpc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Basic</a:t>
            </a:r>
            <a:r>
              <a:rPr dirty="0" sz="2200" spc="-3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Relationship</a:t>
            </a:r>
            <a:r>
              <a:rPr dirty="0" sz="2200" spc="-3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b/w</a:t>
            </a:r>
            <a:r>
              <a:rPr dirty="0" sz="2200" spc="-3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pixels</a:t>
            </a:r>
            <a:endParaRPr sz="2200">
              <a:latin typeface="Comic Sans MS"/>
              <a:cs typeface="Comic Sans MS"/>
            </a:endParaRPr>
          </a:p>
          <a:p>
            <a:pPr marL="515620" indent="-172085">
              <a:lnSpc>
                <a:spcPct val="100000"/>
              </a:lnSpc>
              <a:spcBef>
                <a:spcPts val="1410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516255" algn="l"/>
              </a:tabLst>
            </a:pPr>
            <a:r>
              <a:rPr dirty="0" sz="1600">
                <a:latin typeface="Comic Sans MS"/>
                <a:cs typeface="Comic Sans MS"/>
              </a:rPr>
              <a:t>Neighbors of a </a:t>
            </a:r>
            <a:r>
              <a:rPr dirty="0" sz="1600" spc="-10">
                <a:latin typeface="Comic Sans MS"/>
                <a:cs typeface="Comic Sans MS"/>
              </a:rPr>
              <a:t>pixel</a:t>
            </a:r>
            <a:endParaRPr sz="1600">
              <a:latin typeface="Comic Sans MS"/>
              <a:cs typeface="Comic Sans MS"/>
            </a:endParaRPr>
          </a:p>
          <a:p>
            <a:pPr marL="515620" indent="-172085">
              <a:lnSpc>
                <a:spcPct val="100000"/>
              </a:lnSpc>
              <a:spcBef>
                <a:spcPts val="375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516255" algn="l"/>
              </a:tabLst>
            </a:pPr>
            <a:r>
              <a:rPr dirty="0" sz="1600" spc="-10">
                <a:latin typeface="Comic Sans MS"/>
                <a:cs typeface="Comic Sans MS"/>
              </a:rPr>
              <a:t>Connectivity</a:t>
            </a:r>
            <a:endParaRPr sz="1600">
              <a:latin typeface="Comic Sans MS"/>
              <a:cs typeface="Comic Sans MS"/>
            </a:endParaRPr>
          </a:p>
          <a:p>
            <a:pPr marL="515620" indent="-172085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516255" algn="l"/>
              </a:tabLst>
            </a:pPr>
            <a:r>
              <a:rPr dirty="0" sz="1600">
                <a:latin typeface="Comic Sans MS"/>
                <a:cs typeface="Comic Sans MS"/>
              </a:rPr>
              <a:t>Labeling of Connected </a:t>
            </a:r>
            <a:r>
              <a:rPr dirty="0" sz="1600" spc="-10">
                <a:latin typeface="Comic Sans MS"/>
                <a:cs typeface="Comic Sans MS"/>
              </a:rPr>
              <a:t>Components</a:t>
            </a:r>
            <a:endParaRPr sz="1600">
              <a:latin typeface="Comic Sans MS"/>
              <a:cs typeface="Comic Sans MS"/>
            </a:endParaRPr>
          </a:p>
          <a:p>
            <a:pPr marL="515620" marR="390525" indent="-171450">
              <a:lnSpc>
                <a:spcPct val="100000"/>
              </a:lnSpc>
              <a:spcBef>
                <a:spcPts val="380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516255" algn="l"/>
              </a:tabLst>
            </a:pPr>
            <a:r>
              <a:rPr dirty="0" sz="1600">
                <a:latin typeface="Comic Sans MS"/>
                <a:cs typeface="Comic Sans MS"/>
              </a:rPr>
              <a:t>Relations,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Equivalences,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and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Transitive Closure</a:t>
            </a:r>
            <a:endParaRPr sz="1600">
              <a:latin typeface="Comic Sans MS"/>
              <a:cs typeface="Comic Sans MS"/>
            </a:endParaRPr>
          </a:p>
          <a:p>
            <a:pPr marL="515620" indent="-172085">
              <a:lnSpc>
                <a:spcPct val="100000"/>
              </a:lnSpc>
              <a:spcBef>
                <a:spcPts val="375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516255" algn="l"/>
              </a:tabLst>
            </a:pPr>
            <a:r>
              <a:rPr dirty="0" sz="1600">
                <a:latin typeface="Comic Sans MS"/>
                <a:cs typeface="Comic Sans MS"/>
              </a:rPr>
              <a:t>Distance</a:t>
            </a:r>
            <a:r>
              <a:rPr dirty="0" sz="1600" spc="-10">
                <a:latin typeface="Comic Sans MS"/>
                <a:cs typeface="Comic Sans MS"/>
              </a:rPr>
              <a:t> Measures</a:t>
            </a:r>
            <a:endParaRPr sz="1600">
              <a:latin typeface="Comic Sans MS"/>
              <a:cs typeface="Comic Sans MS"/>
            </a:endParaRPr>
          </a:p>
          <a:p>
            <a:pPr marL="515620" indent="-172085">
              <a:lnSpc>
                <a:spcPct val="100000"/>
              </a:lnSpc>
              <a:spcBef>
                <a:spcPts val="380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516255" algn="l"/>
              </a:tabLst>
            </a:pPr>
            <a:r>
              <a:rPr dirty="0" sz="1600">
                <a:latin typeface="Comic Sans MS"/>
                <a:cs typeface="Comic Sans MS"/>
              </a:rPr>
              <a:t>Arithmetic/Logic</a:t>
            </a:r>
            <a:r>
              <a:rPr dirty="0" sz="1600" spc="-7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Operations</a:t>
            </a:r>
            <a:endParaRPr sz="16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Comic Sans MS"/>
              <a:cs typeface="Comic Sans MS"/>
            </a:endParaRPr>
          </a:p>
          <a:p>
            <a:pPr algn="r" marR="260350">
              <a:lnSpc>
                <a:spcPct val="100000"/>
              </a:lnSpc>
              <a:spcBef>
                <a:spcPts val="5"/>
              </a:spcBef>
            </a:pPr>
            <a:r>
              <a:rPr dirty="0" sz="700" spc="-25">
                <a:latin typeface="Comic Sans MS"/>
                <a:cs typeface="Comic Sans MS"/>
              </a:rPr>
              <a:t>45</a:t>
            </a:r>
            <a:endParaRPr sz="700">
              <a:latin typeface="Comic Sans MS"/>
              <a:cs typeface="Comic Sans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4" name="object 4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147309" y="8171938"/>
            <a:ext cx="12128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latin typeface="Comic Sans MS"/>
                <a:cs typeface="Comic Sans MS"/>
              </a:rPr>
              <a:t>46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301496" y="5421879"/>
            <a:ext cx="2943225" cy="737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Neighbors</a:t>
            </a:r>
            <a:r>
              <a:rPr dirty="0" sz="2200" spc="-3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of</a:t>
            </a:r>
            <a:r>
              <a:rPr dirty="0" sz="2200" spc="-2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a</a:t>
            </a:r>
            <a:r>
              <a:rPr dirty="0" sz="2200" spc="-2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pixel</a:t>
            </a:r>
            <a:endParaRPr sz="2200">
              <a:latin typeface="Comic Sans MS"/>
              <a:cs typeface="Comic Sans MS"/>
            </a:endParaRPr>
          </a:p>
          <a:p>
            <a:pPr marL="196215" indent="-196850">
              <a:lnSpc>
                <a:spcPct val="100000"/>
              </a:lnSpc>
              <a:spcBef>
                <a:spcPts val="1280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196850" algn="l"/>
              </a:tabLst>
            </a:pPr>
            <a:r>
              <a:rPr dirty="0" sz="1400">
                <a:latin typeface="Comic Sans MS"/>
                <a:cs typeface="Comic Sans MS"/>
              </a:rPr>
              <a:t>a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pixel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solidFill>
                  <a:srgbClr val="FF0000"/>
                </a:solidFill>
                <a:latin typeface="Comic Sans MS"/>
                <a:cs typeface="Comic Sans MS"/>
              </a:rPr>
              <a:t>p</a:t>
            </a:r>
            <a:r>
              <a:rPr dirty="0" sz="1400" spc="-25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at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coordinate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(x,y)</a:t>
            </a:r>
            <a:r>
              <a:rPr dirty="0" sz="1400" spc="-25">
                <a:latin typeface="Comic Sans MS"/>
                <a:cs typeface="Comic Sans MS"/>
              </a:rPr>
              <a:t> has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29841" y="6305800"/>
            <a:ext cx="2388235" cy="46291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52729" indent="-227965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SzPct val="54166"/>
              <a:buFont typeface="Arial"/>
              <a:buChar char="■"/>
              <a:tabLst>
                <a:tab pos="252729" algn="l"/>
                <a:tab pos="253365" algn="l"/>
              </a:tabLst>
            </a:pPr>
            <a:r>
              <a:rPr dirty="0" sz="1200">
                <a:latin typeface="Comic Sans MS"/>
                <a:cs typeface="Comic Sans MS"/>
              </a:rPr>
              <a:t>N</a:t>
            </a:r>
            <a:r>
              <a:rPr dirty="0" baseline="-20833" sz="1200">
                <a:latin typeface="Comic Sans MS"/>
                <a:cs typeface="Comic Sans MS"/>
              </a:rPr>
              <a:t>4</a:t>
            </a:r>
            <a:r>
              <a:rPr dirty="0" sz="1200">
                <a:latin typeface="Comic Sans MS"/>
                <a:cs typeface="Comic Sans MS"/>
              </a:rPr>
              <a:t>(p)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: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4-</a:t>
            </a:r>
            <a:r>
              <a:rPr dirty="0" sz="1200">
                <a:latin typeface="Comic Sans MS"/>
                <a:cs typeface="Comic Sans MS"/>
              </a:rPr>
              <a:t>neighbors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of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50">
                <a:latin typeface="Comic Sans MS"/>
                <a:cs typeface="Comic Sans MS"/>
              </a:rPr>
              <a:t>p</a:t>
            </a:r>
            <a:endParaRPr sz="1200">
              <a:latin typeface="Comic Sans MS"/>
              <a:cs typeface="Comic Sans MS"/>
            </a:endParaRPr>
          </a:p>
          <a:p>
            <a:pPr marL="252729">
              <a:lnSpc>
                <a:spcPct val="100000"/>
              </a:lnSpc>
              <a:spcBef>
                <a:spcPts val="280"/>
              </a:spcBef>
            </a:pPr>
            <a:r>
              <a:rPr dirty="0" sz="1200">
                <a:solidFill>
                  <a:srgbClr val="FF0000"/>
                </a:solidFill>
                <a:latin typeface="Comic Sans MS"/>
                <a:cs typeface="Comic Sans MS"/>
              </a:rPr>
              <a:t>(x+1,</a:t>
            </a:r>
            <a:r>
              <a:rPr dirty="0" sz="1200" spc="-25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FF0000"/>
                </a:solidFill>
                <a:latin typeface="Comic Sans MS"/>
                <a:cs typeface="Comic Sans MS"/>
              </a:rPr>
              <a:t>y),</a:t>
            </a:r>
            <a:r>
              <a:rPr dirty="0" sz="1200" spc="-25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z="1200" spc="-10">
                <a:solidFill>
                  <a:srgbClr val="FF0000"/>
                </a:solidFill>
                <a:latin typeface="Comic Sans MS"/>
                <a:cs typeface="Comic Sans MS"/>
              </a:rPr>
              <a:t>(x-</a:t>
            </a:r>
            <a:r>
              <a:rPr dirty="0" sz="1200">
                <a:solidFill>
                  <a:srgbClr val="FF0000"/>
                </a:solidFill>
                <a:latin typeface="Comic Sans MS"/>
                <a:cs typeface="Comic Sans MS"/>
              </a:rPr>
              <a:t>1,y),(x,y+1),</a:t>
            </a:r>
            <a:r>
              <a:rPr dirty="0" sz="1200" spc="-2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z="1200" spc="-10">
                <a:solidFill>
                  <a:srgbClr val="FF0000"/>
                </a:solidFill>
                <a:latin typeface="Comic Sans MS"/>
                <a:cs typeface="Comic Sans MS"/>
              </a:rPr>
              <a:t>(x,y-</a:t>
            </a:r>
            <a:r>
              <a:rPr dirty="0" sz="1200" spc="-25">
                <a:solidFill>
                  <a:srgbClr val="FF0000"/>
                </a:solidFill>
                <a:latin typeface="Comic Sans MS"/>
                <a:cs typeface="Comic Sans MS"/>
              </a:rPr>
              <a:t>1)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529841" y="6961882"/>
            <a:ext cx="2933700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2729" marR="30480" indent="-227965">
              <a:lnSpc>
                <a:spcPct val="120000"/>
              </a:lnSpc>
              <a:spcBef>
                <a:spcPts val="100"/>
              </a:spcBef>
              <a:buClr>
                <a:srgbClr val="FF0000"/>
              </a:buClr>
              <a:buSzPct val="54166"/>
              <a:buFont typeface="Arial"/>
              <a:buChar char="■"/>
              <a:tabLst>
                <a:tab pos="252729" algn="l"/>
                <a:tab pos="253365" algn="l"/>
              </a:tabLst>
            </a:pPr>
            <a:r>
              <a:rPr dirty="0" sz="1200">
                <a:latin typeface="Comic Sans MS"/>
                <a:cs typeface="Comic Sans MS"/>
              </a:rPr>
              <a:t>N</a:t>
            </a:r>
            <a:r>
              <a:rPr dirty="0" baseline="-20833" sz="1200">
                <a:latin typeface="Comic Sans MS"/>
                <a:cs typeface="Comic Sans MS"/>
              </a:rPr>
              <a:t>D</a:t>
            </a:r>
            <a:r>
              <a:rPr dirty="0" sz="1200">
                <a:latin typeface="Comic Sans MS"/>
                <a:cs typeface="Comic Sans MS"/>
              </a:rPr>
              <a:t>(p)</a:t>
            </a:r>
            <a:r>
              <a:rPr dirty="0" sz="1200" spc="-2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: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4-</a:t>
            </a:r>
            <a:r>
              <a:rPr dirty="0" sz="1200">
                <a:latin typeface="Comic Sans MS"/>
                <a:cs typeface="Comic Sans MS"/>
              </a:rPr>
              <a:t>diagonal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neighbors</a:t>
            </a:r>
            <a:r>
              <a:rPr dirty="0" sz="1200" spc="-2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of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 spc="-50">
                <a:latin typeface="Comic Sans MS"/>
                <a:cs typeface="Comic Sans MS"/>
              </a:rPr>
              <a:t>p</a:t>
            </a:r>
            <a:r>
              <a:rPr dirty="0" sz="1200"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FF0000"/>
                </a:solidFill>
                <a:latin typeface="Comic Sans MS"/>
                <a:cs typeface="Comic Sans MS"/>
              </a:rPr>
              <a:t>(x+1,</a:t>
            </a:r>
            <a:r>
              <a:rPr dirty="0" sz="1200" spc="-5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FF0000"/>
                </a:solidFill>
                <a:latin typeface="Comic Sans MS"/>
                <a:cs typeface="Comic Sans MS"/>
              </a:rPr>
              <a:t>y+1),</a:t>
            </a:r>
            <a:r>
              <a:rPr dirty="0" sz="1200" spc="5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z="1200" spc="-10">
                <a:solidFill>
                  <a:srgbClr val="FF0000"/>
                </a:solidFill>
                <a:latin typeface="Comic Sans MS"/>
                <a:cs typeface="Comic Sans MS"/>
              </a:rPr>
              <a:t>(x+1,y-1),(x-</a:t>
            </a:r>
            <a:r>
              <a:rPr dirty="0" sz="1200">
                <a:solidFill>
                  <a:srgbClr val="FF0000"/>
                </a:solidFill>
                <a:latin typeface="Comic Sans MS"/>
                <a:cs typeface="Comic Sans MS"/>
              </a:rPr>
              <a:t>1,y+1),</a:t>
            </a:r>
            <a:r>
              <a:rPr dirty="0" sz="1200" spc="5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z="1200" spc="-10">
                <a:solidFill>
                  <a:srgbClr val="FF0000"/>
                </a:solidFill>
                <a:latin typeface="Comic Sans MS"/>
                <a:cs typeface="Comic Sans MS"/>
              </a:rPr>
              <a:t>(x-1,y-</a:t>
            </a:r>
            <a:r>
              <a:rPr dirty="0" sz="1200" spc="-25">
                <a:solidFill>
                  <a:srgbClr val="FF0000"/>
                </a:solidFill>
                <a:latin typeface="Comic Sans MS"/>
                <a:cs typeface="Comic Sans MS"/>
              </a:rPr>
              <a:t>1)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529841" y="7620250"/>
            <a:ext cx="2607945" cy="46291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52729" indent="-227965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SzPct val="54166"/>
              <a:buFont typeface="Arial"/>
              <a:buChar char="■"/>
              <a:tabLst>
                <a:tab pos="252729" algn="l"/>
                <a:tab pos="253365" algn="l"/>
              </a:tabLst>
            </a:pPr>
            <a:r>
              <a:rPr dirty="0" sz="1200">
                <a:latin typeface="Comic Sans MS"/>
                <a:cs typeface="Comic Sans MS"/>
              </a:rPr>
              <a:t>N</a:t>
            </a:r>
            <a:r>
              <a:rPr dirty="0" baseline="-20833" sz="1200">
                <a:latin typeface="Comic Sans MS"/>
                <a:cs typeface="Comic Sans MS"/>
              </a:rPr>
              <a:t>8</a:t>
            </a:r>
            <a:r>
              <a:rPr dirty="0" sz="1200">
                <a:latin typeface="Comic Sans MS"/>
                <a:cs typeface="Comic Sans MS"/>
              </a:rPr>
              <a:t>(p)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: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8-</a:t>
            </a:r>
            <a:r>
              <a:rPr dirty="0" sz="1200">
                <a:latin typeface="Comic Sans MS"/>
                <a:cs typeface="Comic Sans MS"/>
              </a:rPr>
              <a:t>neighbors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of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p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 spc="-50">
                <a:latin typeface="Comic Sans MS"/>
                <a:cs typeface="Comic Sans MS"/>
              </a:rPr>
              <a:t>:</a:t>
            </a:r>
            <a:endParaRPr sz="1200">
              <a:latin typeface="Comic Sans MS"/>
              <a:cs typeface="Comic Sans MS"/>
            </a:endParaRPr>
          </a:p>
          <a:p>
            <a:pPr marL="252729">
              <a:lnSpc>
                <a:spcPct val="100000"/>
              </a:lnSpc>
              <a:spcBef>
                <a:spcPts val="280"/>
              </a:spcBef>
            </a:pPr>
            <a:r>
              <a:rPr dirty="0" sz="120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dirty="0" sz="1200" spc="-1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FF0000"/>
                </a:solidFill>
                <a:latin typeface="Comic Sans MS"/>
                <a:cs typeface="Comic Sans MS"/>
              </a:rPr>
              <a:t>combination</a:t>
            </a:r>
            <a:r>
              <a:rPr dirty="0" sz="1200" spc="-5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FF0000"/>
                </a:solidFill>
                <a:latin typeface="Comic Sans MS"/>
                <a:cs typeface="Comic Sans MS"/>
              </a:rPr>
              <a:t>of</a:t>
            </a:r>
            <a:r>
              <a:rPr dirty="0" sz="1200" spc="-1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dirty="0" baseline="-20833" sz="1200">
                <a:solidFill>
                  <a:srgbClr val="FF0000"/>
                </a:solidFill>
                <a:latin typeface="Comic Sans MS"/>
                <a:cs typeface="Comic Sans MS"/>
              </a:rPr>
              <a:t>4</a:t>
            </a:r>
            <a:r>
              <a:rPr dirty="0" sz="1200">
                <a:solidFill>
                  <a:srgbClr val="FF0000"/>
                </a:solidFill>
                <a:latin typeface="Comic Sans MS"/>
                <a:cs typeface="Comic Sans MS"/>
              </a:rPr>
              <a:t>(p)</a:t>
            </a:r>
            <a:r>
              <a:rPr dirty="0" sz="1200" spc="-1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FF0000"/>
                </a:solidFill>
                <a:latin typeface="Comic Sans MS"/>
                <a:cs typeface="Comic Sans MS"/>
              </a:rPr>
              <a:t>and</a:t>
            </a:r>
            <a:r>
              <a:rPr dirty="0" sz="1200" spc="-5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z="1200" spc="-1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dirty="0" baseline="-20833" sz="1200" spc="-15">
                <a:solidFill>
                  <a:srgbClr val="FF0000"/>
                </a:solidFill>
                <a:latin typeface="Comic Sans MS"/>
                <a:cs typeface="Comic Sans MS"/>
              </a:rPr>
              <a:t>D</a:t>
            </a:r>
            <a:r>
              <a:rPr dirty="0" sz="1200" spc="-10">
                <a:solidFill>
                  <a:srgbClr val="FF0000"/>
                </a:solidFill>
                <a:latin typeface="Comic Sans MS"/>
                <a:cs typeface="Comic Sans MS"/>
              </a:rPr>
              <a:t>(p)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030205" y="6168019"/>
            <a:ext cx="508000" cy="66357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algn="ctr" marR="3810">
              <a:lnSpc>
                <a:spcPct val="100000"/>
              </a:lnSpc>
              <a:spcBef>
                <a:spcPts val="450"/>
              </a:spcBef>
            </a:pPr>
            <a:r>
              <a:rPr dirty="0" sz="1100" spc="5">
                <a:solidFill>
                  <a:srgbClr val="33339A"/>
                </a:solidFill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  <a:p>
            <a:pPr algn="ctr" marR="5080">
              <a:lnSpc>
                <a:spcPct val="126800"/>
              </a:lnSpc>
              <a:tabLst>
                <a:tab pos="212725" algn="l"/>
                <a:tab pos="424180" algn="l"/>
              </a:tabLst>
            </a:pPr>
            <a:r>
              <a:rPr dirty="0" sz="1100" spc="-50">
                <a:solidFill>
                  <a:srgbClr val="33339A"/>
                </a:solidFill>
                <a:latin typeface="Times New Roman"/>
                <a:cs typeface="Times New Roman"/>
              </a:rPr>
              <a:t>x</a:t>
            </a:r>
            <a:r>
              <a:rPr dirty="0" sz="1100">
                <a:solidFill>
                  <a:srgbClr val="33339A"/>
                </a:solidFill>
                <a:latin typeface="Times New Roman"/>
                <a:cs typeface="Times New Roman"/>
              </a:rPr>
              <a:t>	</a:t>
            </a:r>
            <a:r>
              <a:rPr dirty="0" sz="1100" spc="-50">
                <a:solidFill>
                  <a:srgbClr val="33339A"/>
                </a:solidFill>
                <a:latin typeface="Times New Roman"/>
                <a:cs typeface="Times New Roman"/>
              </a:rPr>
              <a:t>p</a:t>
            </a:r>
            <a:r>
              <a:rPr dirty="0" sz="1100">
                <a:solidFill>
                  <a:srgbClr val="33339A"/>
                </a:solidFill>
                <a:latin typeface="Times New Roman"/>
                <a:cs typeface="Times New Roman"/>
              </a:rPr>
              <a:t>	</a:t>
            </a:r>
            <a:r>
              <a:rPr dirty="0" sz="1100" spc="-50">
                <a:solidFill>
                  <a:srgbClr val="33339A"/>
                </a:solidFill>
                <a:latin typeface="Times New Roman"/>
                <a:cs typeface="Times New Roman"/>
              </a:rPr>
              <a:t>x 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943083" y="7283535"/>
            <a:ext cx="8382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solidFill>
                  <a:srgbClr val="003365"/>
                </a:solidFill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525512" y="7283535"/>
            <a:ext cx="8382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solidFill>
                  <a:srgbClr val="003365"/>
                </a:solidFill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735827" y="7070939"/>
            <a:ext cx="8382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solidFill>
                  <a:srgbClr val="003365"/>
                </a:solidFill>
                <a:latin typeface="Times New Roman"/>
                <a:cs typeface="Times New Roman"/>
              </a:rPr>
              <a:t>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943097" y="6858343"/>
            <a:ext cx="8382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solidFill>
                  <a:srgbClr val="003365"/>
                </a:solidFill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525526" y="6858343"/>
            <a:ext cx="8382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solidFill>
                  <a:srgbClr val="003365"/>
                </a:solidFill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411218" y="7577719"/>
            <a:ext cx="508000" cy="66357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tabLst>
                <a:tab pos="212090" algn="l"/>
                <a:tab pos="424180" algn="l"/>
              </a:tabLst>
            </a:pPr>
            <a:r>
              <a:rPr dirty="0" sz="1100" spc="-50">
                <a:solidFill>
                  <a:srgbClr val="800080"/>
                </a:solidFill>
                <a:latin typeface="Times New Roman"/>
                <a:cs typeface="Times New Roman"/>
              </a:rPr>
              <a:t>x</a:t>
            </a:r>
            <a:r>
              <a:rPr dirty="0" sz="1100">
                <a:solidFill>
                  <a:srgbClr val="800080"/>
                </a:solidFill>
                <a:latin typeface="Times New Roman"/>
                <a:cs typeface="Times New Roman"/>
              </a:rPr>
              <a:t>	</a:t>
            </a:r>
            <a:r>
              <a:rPr dirty="0" sz="1100" spc="-50">
                <a:solidFill>
                  <a:srgbClr val="800080"/>
                </a:solidFill>
                <a:latin typeface="Times New Roman"/>
                <a:cs typeface="Times New Roman"/>
              </a:rPr>
              <a:t>x</a:t>
            </a:r>
            <a:r>
              <a:rPr dirty="0" sz="1100">
                <a:solidFill>
                  <a:srgbClr val="800080"/>
                </a:solidFill>
                <a:latin typeface="Times New Roman"/>
                <a:cs typeface="Times New Roman"/>
              </a:rPr>
              <a:t>	</a:t>
            </a:r>
            <a:r>
              <a:rPr dirty="0" sz="1100" spc="-50">
                <a:solidFill>
                  <a:srgbClr val="800080"/>
                </a:solidFill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5"/>
              </a:spcBef>
              <a:tabLst>
                <a:tab pos="212725" algn="l"/>
                <a:tab pos="424180" algn="l"/>
              </a:tabLst>
            </a:pPr>
            <a:r>
              <a:rPr dirty="0" sz="1100" spc="-50">
                <a:solidFill>
                  <a:srgbClr val="800080"/>
                </a:solidFill>
                <a:latin typeface="Times New Roman"/>
                <a:cs typeface="Times New Roman"/>
              </a:rPr>
              <a:t>x</a:t>
            </a:r>
            <a:r>
              <a:rPr dirty="0" sz="1100">
                <a:solidFill>
                  <a:srgbClr val="800080"/>
                </a:solidFill>
                <a:latin typeface="Times New Roman"/>
                <a:cs typeface="Times New Roman"/>
              </a:rPr>
              <a:t>	</a:t>
            </a:r>
            <a:r>
              <a:rPr dirty="0" sz="1100" spc="-50">
                <a:solidFill>
                  <a:srgbClr val="800080"/>
                </a:solidFill>
                <a:latin typeface="Times New Roman"/>
                <a:cs typeface="Times New Roman"/>
              </a:rPr>
              <a:t>p</a:t>
            </a:r>
            <a:r>
              <a:rPr dirty="0" sz="1100">
                <a:solidFill>
                  <a:srgbClr val="800080"/>
                </a:solidFill>
                <a:latin typeface="Times New Roman"/>
                <a:cs typeface="Times New Roman"/>
              </a:rPr>
              <a:t>	</a:t>
            </a:r>
            <a:r>
              <a:rPr dirty="0" sz="1100" spc="-50">
                <a:solidFill>
                  <a:srgbClr val="800080"/>
                </a:solidFill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0"/>
              </a:spcBef>
              <a:tabLst>
                <a:tab pos="212090" algn="l"/>
                <a:tab pos="424180" algn="l"/>
              </a:tabLst>
            </a:pPr>
            <a:r>
              <a:rPr dirty="0" sz="1100" spc="-50">
                <a:solidFill>
                  <a:srgbClr val="800080"/>
                </a:solidFill>
                <a:latin typeface="Times New Roman"/>
                <a:cs typeface="Times New Roman"/>
              </a:rPr>
              <a:t>x</a:t>
            </a:r>
            <a:r>
              <a:rPr dirty="0" sz="1100">
                <a:solidFill>
                  <a:srgbClr val="800080"/>
                </a:solidFill>
                <a:latin typeface="Times New Roman"/>
                <a:cs typeface="Times New Roman"/>
              </a:rPr>
              <a:t>	</a:t>
            </a:r>
            <a:r>
              <a:rPr dirty="0" sz="1100" spc="-50">
                <a:solidFill>
                  <a:srgbClr val="800080"/>
                </a:solidFill>
                <a:latin typeface="Times New Roman"/>
                <a:cs typeface="Times New Roman"/>
              </a:rPr>
              <a:t>x</a:t>
            </a:r>
            <a:r>
              <a:rPr dirty="0" sz="1100">
                <a:solidFill>
                  <a:srgbClr val="800080"/>
                </a:solidFill>
                <a:latin typeface="Times New Roman"/>
                <a:cs typeface="Times New Roman"/>
              </a:rPr>
              <a:t>	</a:t>
            </a:r>
            <a:r>
              <a:rPr dirty="0" sz="1100" spc="-50">
                <a:solidFill>
                  <a:srgbClr val="800080"/>
                </a:solidFill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964691" y="49339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79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Connectivity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32916" y="1270504"/>
            <a:ext cx="4151629" cy="239014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209550" marR="241300" indent="-171450">
              <a:lnSpc>
                <a:spcPts val="1510"/>
              </a:lnSpc>
              <a:spcBef>
                <a:spcPts val="290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209550" algn="l"/>
              </a:tabLst>
            </a:pPr>
            <a:r>
              <a:rPr dirty="0" sz="1400">
                <a:latin typeface="Comic Sans MS"/>
                <a:cs typeface="Comic Sans MS"/>
              </a:rPr>
              <a:t>Let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V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be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set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gray-</a:t>
            </a:r>
            <a:r>
              <a:rPr dirty="0" sz="1400">
                <a:latin typeface="Comic Sans MS"/>
                <a:cs typeface="Comic Sans MS"/>
              </a:rPr>
              <a:t>level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values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used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 spc="-25">
                <a:latin typeface="Comic Sans MS"/>
                <a:cs typeface="Comic Sans MS"/>
              </a:rPr>
              <a:t>to </a:t>
            </a:r>
            <a:r>
              <a:rPr dirty="0" sz="1400">
                <a:latin typeface="Comic Sans MS"/>
                <a:cs typeface="Comic Sans MS"/>
              </a:rPr>
              <a:t>defined</a:t>
            </a:r>
            <a:r>
              <a:rPr dirty="0" sz="1400" spc="-5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connectivity</a:t>
            </a:r>
            <a:endParaRPr sz="1400">
              <a:latin typeface="Comic Sans MS"/>
              <a:cs typeface="Comic Sans MS"/>
            </a:endParaRPr>
          </a:p>
          <a:p>
            <a:pPr lvl="1" marL="409575" indent="-143510">
              <a:lnSpc>
                <a:spcPct val="100000"/>
              </a:lnSpc>
              <a:spcBef>
                <a:spcPts val="125"/>
              </a:spcBef>
              <a:buClr>
                <a:srgbClr val="FF0000"/>
              </a:buClr>
              <a:buSzPct val="54166"/>
              <a:buFont typeface="Arial"/>
              <a:buChar char="■"/>
              <a:tabLst>
                <a:tab pos="410209" algn="l"/>
              </a:tabLst>
            </a:pPr>
            <a:r>
              <a:rPr dirty="0" sz="1200" spc="-10">
                <a:latin typeface="Comic Sans MS"/>
                <a:cs typeface="Comic Sans MS"/>
              </a:rPr>
              <a:t>4-</a:t>
            </a:r>
            <a:r>
              <a:rPr dirty="0" sz="1200">
                <a:latin typeface="Comic Sans MS"/>
                <a:cs typeface="Comic Sans MS"/>
              </a:rPr>
              <a:t>connectivity</a:t>
            </a:r>
            <a:r>
              <a:rPr dirty="0" sz="1200" spc="-45">
                <a:latin typeface="Comic Sans MS"/>
                <a:cs typeface="Comic Sans MS"/>
              </a:rPr>
              <a:t> </a:t>
            </a:r>
            <a:r>
              <a:rPr dirty="0" sz="1200" spc="-50">
                <a:latin typeface="Comic Sans MS"/>
                <a:cs typeface="Comic Sans MS"/>
              </a:rPr>
              <a:t>:</a:t>
            </a:r>
            <a:endParaRPr sz="1200">
              <a:latin typeface="Comic Sans MS"/>
              <a:cs typeface="Comic Sans MS"/>
            </a:endParaRPr>
          </a:p>
          <a:p>
            <a:pPr lvl="2" marL="608965" marR="93345" indent="-114300">
              <a:lnSpc>
                <a:spcPts val="1080"/>
              </a:lnSpc>
              <a:spcBef>
                <a:spcPts val="259"/>
              </a:spcBef>
              <a:buClr>
                <a:srgbClr val="3333CC"/>
              </a:buClr>
              <a:buSzPct val="50000"/>
              <a:buFont typeface="Arial"/>
              <a:buChar char="■"/>
              <a:tabLst>
                <a:tab pos="609600" algn="l"/>
              </a:tabLst>
            </a:pPr>
            <a:r>
              <a:rPr dirty="0" sz="1000">
                <a:latin typeface="Comic Sans MS"/>
                <a:cs typeface="Comic Sans MS"/>
              </a:rPr>
              <a:t>2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pixels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p</a:t>
            </a:r>
            <a:r>
              <a:rPr dirty="0" sz="1000" spc="-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and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q</a:t>
            </a:r>
            <a:r>
              <a:rPr dirty="0" sz="1000" spc="-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with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values</a:t>
            </a:r>
            <a:r>
              <a:rPr dirty="0" sz="1000" spc="-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from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V</a:t>
            </a:r>
            <a:r>
              <a:rPr dirty="0" sz="1000" spc="-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are</a:t>
            </a:r>
            <a:r>
              <a:rPr dirty="0" sz="1000" spc="-10">
                <a:latin typeface="Comic Sans MS"/>
                <a:cs typeface="Comic Sans MS"/>
              </a:rPr>
              <a:t> 4-</a:t>
            </a:r>
            <a:r>
              <a:rPr dirty="0" sz="1000">
                <a:latin typeface="Comic Sans MS"/>
                <a:cs typeface="Comic Sans MS"/>
              </a:rPr>
              <a:t>connected</a:t>
            </a:r>
            <a:r>
              <a:rPr dirty="0" sz="1000" spc="-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if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q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25">
                <a:latin typeface="Comic Sans MS"/>
                <a:cs typeface="Comic Sans MS"/>
              </a:rPr>
              <a:t>is </a:t>
            </a:r>
            <a:r>
              <a:rPr dirty="0" sz="1000">
                <a:latin typeface="Comic Sans MS"/>
                <a:cs typeface="Comic Sans MS"/>
              </a:rPr>
              <a:t>in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the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set</a:t>
            </a:r>
            <a:r>
              <a:rPr dirty="0" sz="1000" spc="-5">
                <a:latin typeface="Comic Sans MS"/>
                <a:cs typeface="Comic Sans MS"/>
              </a:rPr>
              <a:t> </a:t>
            </a:r>
            <a:r>
              <a:rPr dirty="0" sz="1000" spc="-10">
                <a:latin typeface="Comic Sans MS"/>
                <a:cs typeface="Comic Sans MS"/>
              </a:rPr>
              <a:t>N</a:t>
            </a:r>
            <a:r>
              <a:rPr dirty="0" baseline="-21367" sz="975" spc="-15">
                <a:latin typeface="Comic Sans MS"/>
                <a:cs typeface="Comic Sans MS"/>
              </a:rPr>
              <a:t>4</a:t>
            </a:r>
            <a:r>
              <a:rPr dirty="0" sz="1000" spc="-10">
                <a:latin typeface="Comic Sans MS"/>
                <a:cs typeface="Comic Sans MS"/>
              </a:rPr>
              <a:t>(p)</a:t>
            </a:r>
            <a:endParaRPr sz="1000">
              <a:latin typeface="Comic Sans MS"/>
              <a:cs typeface="Comic Sans MS"/>
            </a:endParaRPr>
          </a:p>
          <a:p>
            <a:pPr lvl="1" marL="409575" indent="-143510">
              <a:lnSpc>
                <a:spcPct val="100000"/>
              </a:lnSpc>
              <a:spcBef>
                <a:spcPts val="114"/>
              </a:spcBef>
              <a:buClr>
                <a:srgbClr val="FF0000"/>
              </a:buClr>
              <a:buSzPct val="54166"/>
              <a:buFont typeface="Arial"/>
              <a:buChar char="■"/>
              <a:tabLst>
                <a:tab pos="410209" algn="l"/>
              </a:tabLst>
            </a:pPr>
            <a:r>
              <a:rPr dirty="0" sz="1200" spc="-10">
                <a:latin typeface="Comic Sans MS"/>
                <a:cs typeface="Comic Sans MS"/>
              </a:rPr>
              <a:t>8-</a:t>
            </a:r>
            <a:r>
              <a:rPr dirty="0" sz="1200">
                <a:latin typeface="Comic Sans MS"/>
                <a:cs typeface="Comic Sans MS"/>
              </a:rPr>
              <a:t>connectivity</a:t>
            </a:r>
            <a:r>
              <a:rPr dirty="0" sz="1200" spc="-45">
                <a:latin typeface="Comic Sans MS"/>
                <a:cs typeface="Comic Sans MS"/>
              </a:rPr>
              <a:t> </a:t>
            </a:r>
            <a:r>
              <a:rPr dirty="0" sz="1200" spc="-50">
                <a:latin typeface="Comic Sans MS"/>
                <a:cs typeface="Comic Sans MS"/>
              </a:rPr>
              <a:t>:</a:t>
            </a:r>
            <a:endParaRPr sz="1200">
              <a:latin typeface="Comic Sans MS"/>
              <a:cs typeface="Comic Sans MS"/>
            </a:endParaRPr>
          </a:p>
          <a:p>
            <a:pPr lvl="2" marL="608965" marR="93345" indent="-114300">
              <a:lnSpc>
                <a:spcPts val="1080"/>
              </a:lnSpc>
              <a:spcBef>
                <a:spcPts val="260"/>
              </a:spcBef>
              <a:buClr>
                <a:srgbClr val="3333CC"/>
              </a:buClr>
              <a:buSzPct val="50000"/>
              <a:buFont typeface="Arial"/>
              <a:buChar char="■"/>
              <a:tabLst>
                <a:tab pos="609600" algn="l"/>
              </a:tabLst>
            </a:pPr>
            <a:r>
              <a:rPr dirty="0" sz="1000">
                <a:latin typeface="Comic Sans MS"/>
                <a:cs typeface="Comic Sans MS"/>
              </a:rPr>
              <a:t>2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pixels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p</a:t>
            </a:r>
            <a:r>
              <a:rPr dirty="0" sz="1000" spc="-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and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q</a:t>
            </a:r>
            <a:r>
              <a:rPr dirty="0" sz="1000" spc="-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with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values</a:t>
            </a:r>
            <a:r>
              <a:rPr dirty="0" sz="1000" spc="-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from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V</a:t>
            </a:r>
            <a:r>
              <a:rPr dirty="0" sz="1000" spc="-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are</a:t>
            </a:r>
            <a:r>
              <a:rPr dirty="0" sz="1000" spc="-10">
                <a:latin typeface="Comic Sans MS"/>
                <a:cs typeface="Comic Sans MS"/>
              </a:rPr>
              <a:t> 8-</a:t>
            </a:r>
            <a:r>
              <a:rPr dirty="0" sz="1000">
                <a:latin typeface="Comic Sans MS"/>
                <a:cs typeface="Comic Sans MS"/>
              </a:rPr>
              <a:t>connected</a:t>
            </a:r>
            <a:r>
              <a:rPr dirty="0" sz="1000" spc="-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if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q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25">
                <a:latin typeface="Comic Sans MS"/>
                <a:cs typeface="Comic Sans MS"/>
              </a:rPr>
              <a:t>is </a:t>
            </a:r>
            <a:r>
              <a:rPr dirty="0" sz="1000">
                <a:latin typeface="Comic Sans MS"/>
                <a:cs typeface="Comic Sans MS"/>
              </a:rPr>
              <a:t>in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the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set</a:t>
            </a:r>
            <a:r>
              <a:rPr dirty="0" sz="1000" spc="-5">
                <a:latin typeface="Comic Sans MS"/>
                <a:cs typeface="Comic Sans MS"/>
              </a:rPr>
              <a:t> </a:t>
            </a:r>
            <a:r>
              <a:rPr dirty="0" sz="1000" spc="-10">
                <a:latin typeface="Comic Sans MS"/>
                <a:cs typeface="Comic Sans MS"/>
              </a:rPr>
              <a:t>N</a:t>
            </a:r>
            <a:r>
              <a:rPr dirty="0" baseline="-21367" sz="975" spc="-15">
                <a:latin typeface="Comic Sans MS"/>
                <a:cs typeface="Comic Sans MS"/>
              </a:rPr>
              <a:t>8</a:t>
            </a:r>
            <a:r>
              <a:rPr dirty="0" sz="1000" spc="-10">
                <a:latin typeface="Comic Sans MS"/>
                <a:cs typeface="Comic Sans MS"/>
              </a:rPr>
              <a:t>(p)</a:t>
            </a:r>
            <a:endParaRPr sz="1000">
              <a:latin typeface="Comic Sans MS"/>
              <a:cs typeface="Comic Sans MS"/>
            </a:endParaRPr>
          </a:p>
          <a:p>
            <a:pPr lvl="1" marL="409575" indent="-143510">
              <a:lnSpc>
                <a:spcPct val="100000"/>
              </a:lnSpc>
              <a:spcBef>
                <a:spcPts val="125"/>
              </a:spcBef>
              <a:buClr>
                <a:srgbClr val="FF0000"/>
              </a:buClr>
              <a:buSzPct val="54166"/>
              <a:buFont typeface="Arial"/>
              <a:buChar char="■"/>
              <a:tabLst>
                <a:tab pos="410209" algn="l"/>
              </a:tabLst>
            </a:pPr>
            <a:r>
              <a:rPr dirty="0" sz="1200">
                <a:latin typeface="Comic Sans MS"/>
                <a:cs typeface="Comic Sans MS"/>
              </a:rPr>
              <a:t>m-connectivity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(mixed</a:t>
            </a:r>
            <a:r>
              <a:rPr dirty="0" sz="1200" spc="-10">
                <a:latin typeface="Comic Sans MS"/>
                <a:cs typeface="Comic Sans MS"/>
              </a:rPr>
              <a:t> connectivity):</a:t>
            </a:r>
            <a:endParaRPr sz="1200">
              <a:latin typeface="Comic Sans MS"/>
              <a:cs typeface="Comic Sans MS"/>
            </a:endParaRPr>
          </a:p>
          <a:p>
            <a:pPr lvl="2" marL="609600" indent="-114300">
              <a:lnSpc>
                <a:spcPct val="100000"/>
              </a:lnSpc>
              <a:spcBef>
                <a:spcPts val="125"/>
              </a:spcBef>
              <a:buClr>
                <a:srgbClr val="3333CC"/>
              </a:buClr>
              <a:buSzPct val="50000"/>
              <a:buFont typeface="Arial"/>
              <a:buChar char="■"/>
              <a:tabLst>
                <a:tab pos="609600" algn="l"/>
              </a:tabLst>
            </a:pPr>
            <a:r>
              <a:rPr dirty="0" sz="1000">
                <a:latin typeface="Comic Sans MS"/>
                <a:cs typeface="Comic Sans MS"/>
              </a:rPr>
              <a:t>2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pixels</a:t>
            </a:r>
            <a:r>
              <a:rPr dirty="0" sz="1000" spc="-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p</a:t>
            </a:r>
            <a:r>
              <a:rPr dirty="0" sz="1000" spc="-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and</a:t>
            </a:r>
            <a:r>
              <a:rPr dirty="0" sz="1000" spc="-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q</a:t>
            </a:r>
            <a:r>
              <a:rPr dirty="0" sz="1000" spc="-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with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values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from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V</a:t>
            </a:r>
            <a:r>
              <a:rPr dirty="0" sz="1000" spc="-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are</a:t>
            </a:r>
            <a:r>
              <a:rPr dirty="0" sz="1000" spc="-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m-connected</a:t>
            </a:r>
            <a:r>
              <a:rPr dirty="0" sz="1000" spc="-5">
                <a:latin typeface="Comic Sans MS"/>
                <a:cs typeface="Comic Sans MS"/>
              </a:rPr>
              <a:t> </a:t>
            </a:r>
            <a:r>
              <a:rPr dirty="0" sz="1000" spc="-25">
                <a:latin typeface="Comic Sans MS"/>
                <a:cs typeface="Comic Sans MS"/>
              </a:rPr>
              <a:t>if</a:t>
            </a:r>
            <a:endParaRPr sz="1000">
              <a:latin typeface="Comic Sans MS"/>
              <a:cs typeface="Comic Sans MS"/>
            </a:endParaRPr>
          </a:p>
          <a:p>
            <a:pPr lvl="3" marL="838200" indent="-114300">
              <a:lnSpc>
                <a:spcPct val="100000"/>
              </a:lnSpc>
              <a:spcBef>
                <a:spcPts val="114"/>
              </a:spcBef>
              <a:buClr>
                <a:srgbClr val="FFCF01"/>
              </a:buClr>
              <a:buSzPct val="55555"/>
              <a:buFont typeface="Arial"/>
              <a:buChar char="■"/>
              <a:tabLst>
                <a:tab pos="838200" algn="l"/>
              </a:tabLst>
            </a:pPr>
            <a:r>
              <a:rPr dirty="0" sz="900">
                <a:latin typeface="Comic Sans MS"/>
                <a:cs typeface="Comic Sans MS"/>
              </a:rPr>
              <a:t>q</a:t>
            </a:r>
            <a:r>
              <a:rPr dirty="0" sz="900" spc="-10">
                <a:latin typeface="Comic Sans MS"/>
                <a:cs typeface="Comic Sans MS"/>
              </a:rPr>
              <a:t> </a:t>
            </a:r>
            <a:r>
              <a:rPr dirty="0" sz="900">
                <a:latin typeface="Comic Sans MS"/>
                <a:cs typeface="Comic Sans MS"/>
              </a:rPr>
              <a:t>is</a:t>
            </a:r>
            <a:r>
              <a:rPr dirty="0" sz="900" spc="-5">
                <a:latin typeface="Comic Sans MS"/>
                <a:cs typeface="Comic Sans MS"/>
              </a:rPr>
              <a:t> </a:t>
            </a:r>
            <a:r>
              <a:rPr dirty="0" sz="900">
                <a:latin typeface="Comic Sans MS"/>
                <a:cs typeface="Comic Sans MS"/>
              </a:rPr>
              <a:t>in</a:t>
            </a:r>
            <a:r>
              <a:rPr dirty="0" sz="900" spc="-10">
                <a:latin typeface="Comic Sans MS"/>
                <a:cs typeface="Comic Sans MS"/>
              </a:rPr>
              <a:t> </a:t>
            </a:r>
            <a:r>
              <a:rPr dirty="0" sz="900">
                <a:latin typeface="Comic Sans MS"/>
                <a:cs typeface="Comic Sans MS"/>
              </a:rPr>
              <a:t>the</a:t>
            </a:r>
            <a:r>
              <a:rPr dirty="0" sz="900" spc="-5">
                <a:latin typeface="Comic Sans MS"/>
                <a:cs typeface="Comic Sans MS"/>
              </a:rPr>
              <a:t> </a:t>
            </a:r>
            <a:r>
              <a:rPr dirty="0" sz="900">
                <a:latin typeface="Comic Sans MS"/>
                <a:cs typeface="Comic Sans MS"/>
              </a:rPr>
              <a:t>set</a:t>
            </a:r>
            <a:r>
              <a:rPr dirty="0" sz="900" spc="-10">
                <a:latin typeface="Comic Sans MS"/>
                <a:cs typeface="Comic Sans MS"/>
              </a:rPr>
              <a:t> </a:t>
            </a:r>
            <a:r>
              <a:rPr dirty="0" sz="900">
                <a:latin typeface="Comic Sans MS"/>
                <a:cs typeface="Comic Sans MS"/>
              </a:rPr>
              <a:t>N</a:t>
            </a:r>
            <a:r>
              <a:rPr dirty="0" baseline="-23148" sz="900">
                <a:latin typeface="Comic Sans MS"/>
                <a:cs typeface="Comic Sans MS"/>
              </a:rPr>
              <a:t>4</a:t>
            </a:r>
            <a:r>
              <a:rPr dirty="0" sz="900">
                <a:latin typeface="Comic Sans MS"/>
                <a:cs typeface="Comic Sans MS"/>
              </a:rPr>
              <a:t>(p)</a:t>
            </a:r>
            <a:r>
              <a:rPr dirty="0" sz="900" spc="-5">
                <a:latin typeface="Comic Sans MS"/>
                <a:cs typeface="Comic Sans MS"/>
              </a:rPr>
              <a:t> </a:t>
            </a:r>
            <a:r>
              <a:rPr dirty="0" sz="900" spc="-25">
                <a:latin typeface="Comic Sans MS"/>
                <a:cs typeface="Comic Sans MS"/>
              </a:rPr>
              <a:t>or</a:t>
            </a:r>
            <a:endParaRPr sz="900">
              <a:latin typeface="Comic Sans MS"/>
              <a:cs typeface="Comic Sans MS"/>
            </a:endParaRPr>
          </a:p>
          <a:p>
            <a:pPr lvl="3" marL="838200" indent="-114300">
              <a:lnSpc>
                <a:spcPct val="100000"/>
              </a:lnSpc>
              <a:spcBef>
                <a:spcPts val="114"/>
              </a:spcBef>
              <a:buClr>
                <a:srgbClr val="FFCF01"/>
              </a:buClr>
              <a:buSzPct val="55555"/>
              <a:buFont typeface="Arial"/>
              <a:buChar char="■"/>
              <a:tabLst>
                <a:tab pos="838200" algn="l"/>
              </a:tabLst>
            </a:pPr>
            <a:r>
              <a:rPr dirty="0" sz="900">
                <a:latin typeface="Comic Sans MS"/>
                <a:cs typeface="Comic Sans MS"/>
              </a:rPr>
              <a:t>q</a:t>
            </a:r>
            <a:r>
              <a:rPr dirty="0" sz="900" spc="-5">
                <a:latin typeface="Comic Sans MS"/>
                <a:cs typeface="Comic Sans MS"/>
              </a:rPr>
              <a:t> </a:t>
            </a:r>
            <a:r>
              <a:rPr dirty="0" sz="900">
                <a:latin typeface="Comic Sans MS"/>
                <a:cs typeface="Comic Sans MS"/>
              </a:rPr>
              <a:t>is</a:t>
            </a:r>
            <a:r>
              <a:rPr dirty="0" sz="900" spc="-5">
                <a:latin typeface="Comic Sans MS"/>
                <a:cs typeface="Comic Sans MS"/>
              </a:rPr>
              <a:t> </a:t>
            </a:r>
            <a:r>
              <a:rPr dirty="0" sz="900">
                <a:latin typeface="Comic Sans MS"/>
                <a:cs typeface="Comic Sans MS"/>
              </a:rPr>
              <a:t>in</a:t>
            </a:r>
            <a:r>
              <a:rPr dirty="0" sz="900" spc="-10">
                <a:latin typeface="Comic Sans MS"/>
                <a:cs typeface="Comic Sans MS"/>
              </a:rPr>
              <a:t> </a:t>
            </a:r>
            <a:r>
              <a:rPr dirty="0" sz="900">
                <a:latin typeface="Comic Sans MS"/>
                <a:cs typeface="Comic Sans MS"/>
              </a:rPr>
              <a:t>the</a:t>
            </a:r>
            <a:r>
              <a:rPr dirty="0" sz="900" spc="-5">
                <a:latin typeface="Comic Sans MS"/>
                <a:cs typeface="Comic Sans MS"/>
              </a:rPr>
              <a:t> </a:t>
            </a:r>
            <a:r>
              <a:rPr dirty="0" sz="900">
                <a:latin typeface="Comic Sans MS"/>
                <a:cs typeface="Comic Sans MS"/>
              </a:rPr>
              <a:t>set</a:t>
            </a:r>
            <a:r>
              <a:rPr dirty="0" sz="900" spc="-5">
                <a:latin typeface="Comic Sans MS"/>
                <a:cs typeface="Comic Sans MS"/>
              </a:rPr>
              <a:t> </a:t>
            </a:r>
            <a:r>
              <a:rPr dirty="0" sz="900">
                <a:latin typeface="Comic Sans MS"/>
                <a:cs typeface="Comic Sans MS"/>
              </a:rPr>
              <a:t>N</a:t>
            </a:r>
            <a:r>
              <a:rPr dirty="0" baseline="-23148" sz="900">
                <a:latin typeface="Comic Sans MS"/>
                <a:cs typeface="Comic Sans MS"/>
              </a:rPr>
              <a:t>D</a:t>
            </a:r>
            <a:r>
              <a:rPr dirty="0" sz="900">
                <a:latin typeface="Comic Sans MS"/>
                <a:cs typeface="Comic Sans MS"/>
              </a:rPr>
              <a:t>(p)</a:t>
            </a:r>
            <a:r>
              <a:rPr dirty="0" sz="900" spc="-5">
                <a:latin typeface="Comic Sans MS"/>
                <a:cs typeface="Comic Sans MS"/>
              </a:rPr>
              <a:t> </a:t>
            </a:r>
            <a:r>
              <a:rPr dirty="0" sz="900">
                <a:latin typeface="Comic Sans MS"/>
                <a:cs typeface="Comic Sans MS"/>
              </a:rPr>
              <a:t>and</a:t>
            </a:r>
            <a:r>
              <a:rPr dirty="0" sz="900" spc="-5">
                <a:latin typeface="Comic Sans MS"/>
                <a:cs typeface="Comic Sans MS"/>
              </a:rPr>
              <a:t> </a:t>
            </a:r>
            <a:r>
              <a:rPr dirty="0" sz="900">
                <a:latin typeface="Comic Sans MS"/>
                <a:cs typeface="Comic Sans MS"/>
              </a:rPr>
              <a:t>the</a:t>
            </a:r>
            <a:r>
              <a:rPr dirty="0" sz="900" spc="-10">
                <a:latin typeface="Comic Sans MS"/>
                <a:cs typeface="Comic Sans MS"/>
              </a:rPr>
              <a:t> </a:t>
            </a:r>
            <a:r>
              <a:rPr dirty="0" sz="900">
                <a:latin typeface="Comic Sans MS"/>
                <a:cs typeface="Comic Sans MS"/>
              </a:rPr>
              <a:t>set</a:t>
            </a:r>
            <a:r>
              <a:rPr dirty="0" sz="900" spc="-5">
                <a:latin typeface="Comic Sans MS"/>
                <a:cs typeface="Comic Sans MS"/>
              </a:rPr>
              <a:t> </a:t>
            </a:r>
            <a:r>
              <a:rPr dirty="0" sz="900">
                <a:latin typeface="Comic Sans MS"/>
                <a:cs typeface="Comic Sans MS"/>
              </a:rPr>
              <a:t>N</a:t>
            </a:r>
            <a:r>
              <a:rPr dirty="0" baseline="-23148" sz="900">
                <a:latin typeface="Comic Sans MS"/>
                <a:cs typeface="Comic Sans MS"/>
              </a:rPr>
              <a:t>4</a:t>
            </a:r>
            <a:r>
              <a:rPr dirty="0" sz="900">
                <a:latin typeface="Comic Sans MS"/>
                <a:cs typeface="Comic Sans MS"/>
              </a:rPr>
              <a:t>(p)</a:t>
            </a:r>
            <a:r>
              <a:rPr dirty="0" sz="900">
                <a:latin typeface="Symbol"/>
                <a:cs typeface="Symbol"/>
              </a:rPr>
              <a:t></a:t>
            </a:r>
            <a:r>
              <a:rPr dirty="0" sz="900">
                <a:latin typeface="Comic Sans MS"/>
                <a:cs typeface="Comic Sans MS"/>
              </a:rPr>
              <a:t>N</a:t>
            </a:r>
            <a:r>
              <a:rPr dirty="0" baseline="-23148" sz="900">
                <a:latin typeface="Comic Sans MS"/>
                <a:cs typeface="Comic Sans MS"/>
              </a:rPr>
              <a:t>4</a:t>
            </a:r>
            <a:r>
              <a:rPr dirty="0" sz="900">
                <a:latin typeface="Comic Sans MS"/>
                <a:cs typeface="Comic Sans MS"/>
              </a:rPr>
              <a:t>(q)</a:t>
            </a:r>
            <a:r>
              <a:rPr dirty="0" sz="900" spc="-5">
                <a:latin typeface="Comic Sans MS"/>
                <a:cs typeface="Comic Sans MS"/>
              </a:rPr>
              <a:t> </a:t>
            </a:r>
            <a:r>
              <a:rPr dirty="0" sz="900">
                <a:latin typeface="Comic Sans MS"/>
                <a:cs typeface="Comic Sans MS"/>
              </a:rPr>
              <a:t>is</a:t>
            </a:r>
            <a:r>
              <a:rPr dirty="0" sz="900" spc="-5">
                <a:latin typeface="Comic Sans MS"/>
                <a:cs typeface="Comic Sans MS"/>
              </a:rPr>
              <a:t> </a:t>
            </a:r>
            <a:r>
              <a:rPr dirty="0" sz="900" spc="-10">
                <a:latin typeface="Comic Sans MS"/>
                <a:cs typeface="Comic Sans MS"/>
              </a:rPr>
              <a:t>empty.</a:t>
            </a:r>
            <a:endParaRPr sz="900">
              <a:latin typeface="Comic Sans MS"/>
              <a:cs typeface="Comic Sans MS"/>
            </a:endParaRPr>
          </a:p>
          <a:p>
            <a:pPr lvl="3" marL="838200" marR="30480" indent="-114300">
              <a:lnSpc>
                <a:spcPts val="969"/>
              </a:lnSpc>
              <a:spcBef>
                <a:spcPts val="240"/>
              </a:spcBef>
              <a:buClr>
                <a:srgbClr val="FFCF01"/>
              </a:buClr>
              <a:buSzPct val="55555"/>
              <a:buFont typeface="Arial"/>
              <a:buChar char="■"/>
              <a:tabLst>
                <a:tab pos="838200" algn="l"/>
                <a:tab pos="3914140" algn="l"/>
              </a:tabLst>
            </a:pPr>
            <a:r>
              <a:rPr dirty="0" sz="900">
                <a:latin typeface="Comic Sans MS"/>
                <a:cs typeface="Comic Sans MS"/>
              </a:rPr>
              <a:t>(the</a:t>
            </a:r>
            <a:r>
              <a:rPr dirty="0" sz="900" spc="-20">
                <a:latin typeface="Comic Sans MS"/>
                <a:cs typeface="Comic Sans MS"/>
              </a:rPr>
              <a:t> </a:t>
            </a:r>
            <a:r>
              <a:rPr dirty="0" sz="900">
                <a:latin typeface="Comic Sans MS"/>
                <a:cs typeface="Comic Sans MS"/>
              </a:rPr>
              <a:t>set</a:t>
            </a:r>
            <a:r>
              <a:rPr dirty="0" sz="900" spc="-5">
                <a:latin typeface="Comic Sans MS"/>
                <a:cs typeface="Comic Sans MS"/>
              </a:rPr>
              <a:t> </a:t>
            </a:r>
            <a:r>
              <a:rPr dirty="0" sz="900">
                <a:latin typeface="Comic Sans MS"/>
                <a:cs typeface="Comic Sans MS"/>
              </a:rPr>
              <a:t>of</a:t>
            </a:r>
            <a:r>
              <a:rPr dirty="0" sz="900" spc="-5">
                <a:latin typeface="Comic Sans MS"/>
                <a:cs typeface="Comic Sans MS"/>
              </a:rPr>
              <a:t> </a:t>
            </a:r>
            <a:r>
              <a:rPr dirty="0" sz="900">
                <a:latin typeface="Comic Sans MS"/>
                <a:cs typeface="Comic Sans MS"/>
              </a:rPr>
              <a:t>pixels</a:t>
            </a:r>
            <a:r>
              <a:rPr dirty="0" sz="900" spc="-5">
                <a:latin typeface="Comic Sans MS"/>
                <a:cs typeface="Comic Sans MS"/>
              </a:rPr>
              <a:t> </a:t>
            </a:r>
            <a:r>
              <a:rPr dirty="0" sz="900">
                <a:latin typeface="Comic Sans MS"/>
                <a:cs typeface="Comic Sans MS"/>
              </a:rPr>
              <a:t>that</a:t>
            </a:r>
            <a:r>
              <a:rPr dirty="0" sz="900" spc="-5">
                <a:latin typeface="Comic Sans MS"/>
                <a:cs typeface="Comic Sans MS"/>
              </a:rPr>
              <a:t> </a:t>
            </a:r>
            <a:r>
              <a:rPr dirty="0" sz="900">
                <a:latin typeface="Comic Sans MS"/>
                <a:cs typeface="Comic Sans MS"/>
              </a:rPr>
              <a:t>are</a:t>
            </a:r>
            <a:r>
              <a:rPr dirty="0" sz="900" spc="-10">
                <a:latin typeface="Comic Sans MS"/>
                <a:cs typeface="Comic Sans MS"/>
              </a:rPr>
              <a:t> </a:t>
            </a:r>
            <a:r>
              <a:rPr dirty="0" sz="900">
                <a:latin typeface="Comic Sans MS"/>
                <a:cs typeface="Comic Sans MS"/>
              </a:rPr>
              <a:t>4-neighbors</a:t>
            </a:r>
            <a:r>
              <a:rPr dirty="0" sz="900" spc="-10">
                <a:latin typeface="Comic Sans MS"/>
                <a:cs typeface="Comic Sans MS"/>
              </a:rPr>
              <a:t> </a:t>
            </a:r>
            <a:r>
              <a:rPr dirty="0" sz="900">
                <a:latin typeface="Comic Sans MS"/>
                <a:cs typeface="Comic Sans MS"/>
              </a:rPr>
              <a:t>of</a:t>
            </a:r>
            <a:r>
              <a:rPr dirty="0" sz="900" spc="-5">
                <a:latin typeface="Comic Sans MS"/>
                <a:cs typeface="Comic Sans MS"/>
              </a:rPr>
              <a:t> </a:t>
            </a:r>
            <a:r>
              <a:rPr dirty="0" sz="900">
                <a:latin typeface="Comic Sans MS"/>
                <a:cs typeface="Comic Sans MS"/>
              </a:rPr>
              <a:t>both</a:t>
            </a:r>
            <a:r>
              <a:rPr dirty="0" sz="900" spc="-5">
                <a:latin typeface="Comic Sans MS"/>
                <a:cs typeface="Comic Sans MS"/>
              </a:rPr>
              <a:t> </a:t>
            </a:r>
            <a:r>
              <a:rPr dirty="0" sz="900">
                <a:latin typeface="Comic Sans MS"/>
                <a:cs typeface="Comic Sans MS"/>
              </a:rPr>
              <a:t>p</a:t>
            </a:r>
            <a:r>
              <a:rPr dirty="0" sz="900" spc="-5">
                <a:latin typeface="Comic Sans MS"/>
                <a:cs typeface="Comic Sans MS"/>
              </a:rPr>
              <a:t> </a:t>
            </a:r>
            <a:r>
              <a:rPr dirty="0" sz="900">
                <a:latin typeface="Comic Sans MS"/>
                <a:cs typeface="Comic Sans MS"/>
              </a:rPr>
              <a:t>and</a:t>
            </a:r>
            <a:r>
              <a:rPr dirty="0" sz="900" spc="-5">
                <a:latin typeface="Comic Sans MS"/>
                <a:cs typeface="Comic Sans MS"/>
              </a:rPr>
              <a:t> </a:t>
            </a:r>
            <a:r>
              <a:rPr dirty="0" sz="900">
                <a:latin typeface="Comic Sans MS"/>
                <a:cs typeface="Comic Sans MS"/>
              </a:rPr>
              <a:t>q</a:t>
            </a:r>
            <a:r>
              <a:rPr dirty="0" sz="900" spc="-5">
                <a:latin typeface="Comic Sans MS"/>
                <a:cs typeface="Comic Sans MS"/>
              </a:rPr>
              <a:t> </a:t>
            </a:r>
            <a:r>
              <a:rPr dirty="0" sz="900" spc="-10">
                <a:latin typeface="Comic Sans MS"/>
                <a:cs typeface="Comic Sans MS"/>
              </a:rPr>
              <a:t>whose </a:t>
            </a:r>
            <a:r>
              <a:rPr dirty="0" sz="900">
                <a:latin typeface="Comic Sans MS"/>
                <a:cs typeface="Comic Sans MS"/>
              </a:rPr>
              <a:t>values</a:t>
            </a:r>
            <a:r>
              <a:rPr dirty="0" sz="900" spc="-20">
                <a:latin typeface="Comic Sans MS"/>
                <a:cs typeface="Comic Sans MS"/>
              </a:rPr>
              <a:t> </a:t>
            </a:r>
            <a:r>
              <a:rPr dirty="0" sz="900">
                <a:latin typeface="Comic Sans MS"/>
                <a:cs typeface="Comic Sans MS"/>
              </a:rPr>
              <a:t>are</a:t>
            </a:r>
            <a:r>
              <a:rPr dirty="0" sz="900" spc="-10">
                <a:latin typeface="Comic Sans MS"/>
                <a:cs typeface="Comic Sans MS"/>
              </a:rPr>
              <a:t> </a:t>
            </a:r>
            <a:r>
              <a:rPr dirty="0" sz="900">
                <a:latin typeface="Comic Sans MS"/>
                <a:cs typeface="Comic Sans MS"/>
              </a:rPr>
              <a:t>from</a:t>
            </a:r>
            <a:r>
              <a:rPr dirty="0" sz="900" spc="-10">
                <a:latin typeface="Comic Sans MS"/>
                <a:cs typeface="Comic Sans MS"/>
              </a:rPr>
              <a:t> </a:t>
            </a:r>
            <a:r>
              <a:rPr dirty="0" sz="900">
                <a:latin typeface="Comic Sans MS"/>
                <a:cs typeface="Comic Sans MS"/>
              </a:rPr>
              <a:t>V</a:t>
            </a:r>
            <a:r>
              <a:rPr dirty="0" sz="900" spc="-10">
                <a:latin typeface="Comic Sans MS"/>
                <a:cs typeface="Comic Sans MS"/>
              </a:rPr>
              <a:t> </a:t>
            </a:r>
            <a:r>
              <a:rPr dirty="0" sz="900" spc="-50">
                <a:latin typeface="Comic Sans MS"/>
                <a:cs typeface="Comic Sans MS"/>
              </a:rPr>
              <a:t>)</a:t>
            </a:r>
            <a:r>
              <a:rPr dirty="0" sz="900">
                <a:latin typeface="Comic Sans MS"/>
                <a:cs typeface="Comic Sans MS"/>
              </a:rPr>
              <a:t>	</a:t>
            </a:r>
            <a:r>
              <a:rPr dirty="0" sz="700" spc="-25">
                <a:latin typeface="Comic Sans MS"/>
                <a:cs typeface="Comic Sans MS"/>
              </a:rPr>
              <a:t>47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64691" y="28194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6" name="object 6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537716" y="7558527"/>
            <a:ext cx="3764915" cy="452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1450" marR="5080" indent="-17145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171450" algn="l"/>
              </a:tabLst>
            </a:pPr>
            <a:r>
              <a:rPr dirty="0" sz="1400" spc="-10">
                <a:latin typeface="Comic Sans MS"/>
                <a:cs typeface="Comic Sans MS"/>
              </a:rPr>
              <a:t>m-</a:t>
            </a:r>
            <a:r>
              <a:rPr dirty="0" sz="1400">
                <a:latin typeface="Comic Sans MS"/>
                <a:cs typeface="Comic Sans MS"/>
              </a:rPr>
              <a:t>connectivity</a:t>
            </a:r>
            <a:r>
              <a:rPr dirty="0" sz="1400" spc="-6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eliminates</a:t>
            </a:r>
            <a:r>
              <a:rPr dirty="0" sz="1400" spc="-5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5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multiple</a:t>
            </a:r>
            <a:r>
              <a:rPr dirty="0" sz="1400" spc="-55">
                <a:latin typeface="Comic Sans MS"/>
                <a:cs typeface="Comic Sans MS"/>
              </a:rPr>
              <a:t> </a:t>
            </a:r>
            <a:r>
              <a:rPr dirty="0" sz="1400" spc="-20">
                <a:latin typeface="Comic Sans MS"/>
                <a:cs typeface="Comic Sans MS"/>
              </a:rPr>
              <a:t>path </a:t>
            </a:r>
            <a:r>
              <a:rPr dirty="0" sz="1400">
                <a:latin typeface="Comic Sans MS"/>
                <a:cs typeface="Comic Sans MS"/>
              </a:rPr>
              <a:t>connections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that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arise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in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8-connectivity.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575816" y="5418068"/>
            <a:ext cx="1091565" cy="1401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Example</a:t>
            </a:r>
            <a:endParaRPr sz="2200">
              <a:latin typeface="Comic Sans MS"/>
              <a:cs typeface="Comic Sans MS"/>
            </a:endParaRPr>
          </a:p>
          <a:p>
            <a:pPr marL="96520">
              <a:lnSpc>
                <a:spcPct val="100000"/>
              </a:lnSpc>
              <a:spcBef>
                <a:spcPts val="1375"/>
              </a:spcBef>
              <a:tabLst>
                <a:tab pos="389255" algn="l"/>
                <a:tab pos="683895" algn="l"/>
              </a:tabLst>
            </a:pPr>
            <a:r>
              <a:rPr dirty="0" sz="1600" spc="-50">
                <a:latin typeface="Times New Roman"/>
                <a:cs typeface="Times New Roman"/>
              </a:rPr>
              <a:t>0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520"/>
              </a:spcBef>
              <a:tabLst>
                <a:tab pos="389255" algn="l"/>
                <a:tab pos="685165" algn="l"/>
              </a:tabLst>
            </a:pPr>
            <a:r>
              <a:rPr dirty="0" sz="1600" spc="-50">
                <a:latin typeface="Times New Roman"/>
                <a:cs typeface="Times New Roman"/>
              </a:rPr>
              <a:t>0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530"/>
              </a:spcBef>
              <a:tabLst>
                <a:tab pos="390525" algn="l"/>
                <a:tab pos="683895" algn="l"/>
              </a:tabLst>
            </a:pPr>
            <a:r>
              <a:rPr dirty="0" sz="1600" spc="-50">
                <a:latin typeface="Times New Roman"/>
                <a:cs typeface="Times New Roman"/>
              </a:rPr>
              <a:t>0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0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453860" y="5838950"/>
            <a:ext cx="705485" cy="956944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15"/>
              </a:spcBef>
              <a:tabLst>
                <a:tab pos="292100" algn="l"/>
                <a:tab pos="587375" algn="l"/>
              </a:tabLst>
            </a:pPr>
            <a:r>
              <a:rPr dirty="0" sz="1600" spc="-50">
                <a:latin typeface="Times New Roman"/>
                <a:cs typeface="Times New Roman"/>
              </a:rPr>
              <a:t>0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tabLst>
                <a:tab pos="292100" algn="l"/>
                <a:tab pos="588645" algn="l"/>
              </a:tabLst>
            </a:pPr>
            <a:r>
              <a:rPr dirty="0" sz="1600" spc="-50">
                <a:latin typeface="Times New Roman"/>
                <a:cs typeface="Times New Roman"/>
              </a:rPr>
              <a:t>0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0"/>
              </a:spcBef>
              <a:tabLst>
                <a:tab pos="294005" algn="l"/>
                <a:tab pos="587375" algn="l"/>
              </a:tabLst>
            </a:pPr>
            <a:r>
              <a:rPr dirty="0" sz="1600" spc="-50">
                <a:latin typeface="Times New Roman"/>
                <a:cs typeface="Times New Roman"/>
              </a:rPr>
              <a:t>0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0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443989" y="6058217"/>
            <a:ext cx="3637279" cy="1352550"/>
            <a:chOff x="1443989" y="6058217"/>
            <a:chExt cx="3637279" cy="1352550"/>
          </a:xfrm>
        </p:grpSpPr>
        <p:sp>
          <p:nvSpPr>
            <p:cNvPr id="14" name="object 14" descr=""/>
            <p:cNvSpPr/>
            <p:nvPr/>
          </p:nvSpPr>
          <p:spPr>
            <a:xfrm>
              <a:off x="4784598" y="6065519"/>
              <a:ext cx="288925" cy="609600"/>
            </a:xfrm>
            <a:custGeom>
              <a:avLst/>
              <a:gdLst/>
              <a:ahLst/>
              <a:cxnLst/>
              <a:rect l="l" t="t" r="r" b="b"/>
              <a:pathLst>
                <a:path w="288925" h="609600">
                  <a:moveTo>
                    <a:pt x="22098" y="0"/>
                  </a:moveTo>
                  <a:lnTo>
                    <a:pt x="288798" y="0"/>
                  </a:lnTo>
                </a:path>
                <a:path w="288925" h="609600">
                  <a:moveTo>
                    <a:pt x="0" y="206501"/>
                  </a:moveTo>
                  <a:lnTo>
                    <a:pt x="0" y="54101"/>
                  </a:lnTo>
                </a:path>
                <a:path w="288925" h="609600">
                  <a:moveTo>
                    <a:pt x="60198" y="380999"/>
                  </a:moveTo>
                  <a:lnTo>
                    <a:pt x="250698" y="609599"/>
                  </a:lnTo>
                </a:path>
              </a:pathLst>
            </a:custGeom>
            <a:ln w="14287">
              <a:solidFill>
                <a:srgbClr val="80018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43990" y="6898639"/>
              <a:ext cx="1085850" cy="511809"/>
            </a:xfrm>
            <a:custGeom>
              <a:avLst/>
              <a:gdLst/>
              <a:ahLst/>
              <a:cxnLst/>
              <a:rect l="l" t="t" r="r" b="b"/>
              <a:pathLst>
                <a:path w="1085850" h="511809">
                  <a:moveTo>
                    <a:pt x="1073658" y="13970"/>
                  </a:moveTo>
                  <a:lnTo>
                    <a:pt x="12954" y="13970"/>
                  </a:lnTo>
                  <a:lnTo>
                    <a:pt x="12954" y="19050"/>
                  </a:lnTo>
                  <a:lnTo>
                    <a:pt x="12954" y="492760"/>
                  </a:lnTo>
                  <a:lnTo>
                    <a:pt x="12954" y="499110"/>
                  </a:lnTo>
                  <a:lnTo>
                    <a:pt x="1073658" y="499110"/>
                  </a:lnTo>
                  <a:lnTo>
                    <a:pt x="1073658" y="492760"/>
                  </a:lnTo>
                  <a:lnTo>
                    <a:pt x="1073658" y="19558"/>
                  </a:lnTo>
                  <a:lnTo>
                    <a:pt x="1066800" y="19558"/>
                  </a:lnTo>
                  <a:lnTo>
                    <a:pt x="1066800" y="492760"/>
                  </a:lnTo>
                  <a:lnTo>
                    <a:pt x="19050" y="492760"/>
                  </a:lnTo>
                  <a:lnTo>
                    <a:pt x="19050" y="19050"/>
                  </a:lnTo>
                  <a:lnTo>
                    <a:pt x="1073658" y="19050"/>
                  </a:lnTo>
                  <a:lnTo>
                    <a:pt x="1073658" y="13970"/>
                  </a:lnTo>
                  <a:close/>
                </a:path>
                <a:path w="1085850" h="511809">
                  <a:moveTo>
                    <a:pt x="1085850" y="0"/>
                  </a:moveTo>
                  <a:lnTo>
                    <a:pt x="1079754" y="0"/>
                  </a:lnTo>
                  <a:lnTo>
                    <a:pt x="1079754" y="7620"/>
                  </a:lnTo>
                  <a:lnTo>
                    <a:pt x="1079754" y="505460"/>
                  </a:lnTo>
                  <a:lnTo>
                    <a:pt x="6858" y="505460"/>
                  </a:lnTo>
                  <a:lnTo>
                    <a:pt x="6858" y="7620"/>
                  </a:lnTo>
                  <a:lnTo>
                    <a:pt x="1079754" y="7620"/>
                  </a:lnTo>
                  <a:lnTo>
                    <a:pt x="1079754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505460"/>
                  </a:lnTo>
                  <a:lnTo>
                    <a:pt x="0" y="511810"/>
                  </a:lnTo>
                  <a:lnTo>
                    <a:pt x="1085850" y="511810"/>
                  </a:lnTo>
                  <a:lnTo>
                    <a:pt x="1085850" y="505714"/>
                  </a:lnTo>
                  <a:lnTo>
                    <a:pt x="1085850" y="505460"/>
                  </a:lnTo>
                  <a:lnTo>
                    <a:pt x="1085850" y="7620"/>
                  </a:lnTo>
                  <a:lnTo>
                    <a:pt x="1085850" y="7366"/>
                  </a:lnTo>
                  <a:lnTo>
                    <a:pt x="1085850" y="0"/>
                  </a:lnTo>
                  <a:close/>
                </a:path>
              </a:pathLst>
            </a:custGeom>
            <a:solidFill>
              <a:srgbClr val="80018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431544" y="6923782"/>
            <a:ext cx="11112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95"/>
              </a:spcBef>
            </a:pPr>
            <a:r>
              <a:rPr dirty="0" sz="1400" spc="4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1400" spc="15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-11904" sz="2100" spc="-975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1400" spc="4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1400" spc="-375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11904" sz="2100" spc="-37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1400" spc="-26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baseline="-11904" sz="2100" spc="-562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sz="1400" spc="-26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baseline="-11904" sz="2100" spc="-97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400" spc="-495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-11904" sz="2100" spc="-209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sz="1400" spc="-885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baseline="-11904" sz="2100" spc="6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-11904" sz="2100" spc="-112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z="1400" spc="-49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-11904" sz="2100" spc="15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z="1400" spc="40">
                <a:solidFill>
                  <a:srgbClr val="FF0000"/>
                </a:solidFill>
                <a:latin typeface="Times New Roman"/>
                <a:cs typeface="Times New Roman"/>
              </a:rPr>
              <a:t>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2739390" y="6898640"/>
            <a:ext cx="1238250" cy="511809"/>
          </a:xfrm>
          <a:custGeom>
            <a:avLst/>
            <a:gdLst/>
            <a:ahLst/>
            <a:cxnLst/>
            <a:rect l="l" t="t" r="r" b="b"/>
            <a:pathLst>
              <a:path w="1238250" h="511809">
                <a:moveTo>
                  <a:pt x="1226058" y="13970"/>
                </a:moveTo>
                <a:lnTo>
                  <a:pt x="12954" y="13970"/>
                </a:lnTo>
                <a:lnTo>
                  <a:pt x="12954" y="19050"/>
                </a:lnTo>
                <a:lnTo>
                  <a:pt x="12954" y="492760"/>
                </a:lnTo>
                <a:lnTo>
                  <a:pt x="12954" y="499110"/>
                </a:lnTo>
                <a:lnTo>
                  <a:pt x="1226058" y="499110"/>
                </a:lnTo>
                <a:lnTo>
                  <a:pt x="1226058" y="492760"/>
                </a:lnTo>
                <a:lnTo>
                  <a:pt x="1226058" y="19558"/>
                </a:lnTo>
                <a:lnTo>
                  <a:pt x="1219200" y="19558"/>
                </a:lnTo>
                <a:lnTo>
                  <a:pt x="1219200" y="492760"/>
                </a:lnTo>
                <a:lnTo>
                  <a:pt x="19050" y="492760"/>
                </a:lnTo>
                <a:lnTo>
                  <a:pt x="19050" y="19050"/>
                </a:lnTo>
                <a:lnTo>
                  <a:pt x="1226058" y="19050"/>
                </a:lnTo>
                <a:lnTo>
                  <a:pt x="1226058" y="13970"/>
                </a:lnTo>
                <a:close/>
              </a:path>
              <a:path w="1238250" h="511809">
                <a:moveTo>
                  <a:pt x="1238250" y="0"/>
                </a:moveTo>
                <a:lnTo>
                  <a:pt x="1232154" y="0"/>
                </a:lnTo>
                <a:lnTo>
                  <a:pt x="1232154" y="7620"/>
                </a:lnTo>
                <a:lnTo>
                  <a:pt x="1232154" y="505460"/>
                </a:lnTo>
                <a:lnTo>
                  <a:pt x="6858" y="505460"/>
                </a:lnTo>
                <a:lnTo>
                  <a:pt x="6858" y="7620"/>
                </a:lnTo>
                <a:lnTo>
                  <a:pt x="1232154" y="7620"/>
                </a:lnTo>
                <a:lnTo>
                  <a:pt x="1232154" y="0"/>
                </a:lnTo>
                <a:lnTo>
                  <a:pt x="0" y="0"/>
                </a:lnTo>
                <a:lnTo>
                  <a:pt x="0" y="7620"/>
                </a:lnTo>
                <a:lnTo>
                  <a:pt x="0" y="505460"/>
                </a:lnTo>
                <a:lnTo>
                  <a:pt x="0" y="511810"/>
                </a:lnTo>
                <a:lnTo>
                  <a:pt x="1238250" y="511810"/>
                </a:lnTo>
                <a:lnTo>
                  <a:pt x="1238250" y="505714"/>
                </a:lnTo>
                <a:lnTo>
                  <a:pt x="1238250" y="505460"/>
                </a:lnTo>
                <a:lnTo>
                  <a:pt x="1238250" y="7620"/>
                </a:lnTo>
                <a:lnTo>
                  <a:pt x="1238250" y="7366"/>
                </a:lnTo>
                <a:lnTo>
                  <a:pt x="1238250" y="0"/>
                </a:lnTo>
                <a:close/>
              </a:path>
            </a:pathLst>
          </a:custGeom>
          <a:solidFill>
            <a:srgbClr val="8001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2726944" y="6964937"/>
            <a:ext cx="12636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95"/>
              </a:spcBef>
            </a:pPr>
            <a:r>
              <a:rPr dirty="0" sz="1400" spc="-30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baseline="11904" sz="2100" spc="-45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r>
              <a:rPr dirty="0" sz="1400" spc="-30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baseline="11904" sz="2100" spc="-45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z="1400" spc="-355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11904" sz="2100" spc="-4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1400" spc="-63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11904" sz="2100" spc="-4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1400" spc="-63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11904" sz="2100" spc="-1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11904" sz="2100" spc="-742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z="1400" spc="-235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baseline="11904" sz="2100" spc="-75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sz="1400" spc="-1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1400" spc="-55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11904" sz="2100" spc="-277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1400" spc="-31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11904" sz="2100" spc="-112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1400" spc="-665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baseline="11904" sz="2100" spc="-15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11904" sz="2100" spc="-577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z="1400" spc="-1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400" spc="-39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baseline="11904" sz="2100" spc="-517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1400" spc="-31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11904" sz="2100" spc="-284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1400" spc="-1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4149090" y="6898640"/>
            <a:ext cx="1352550" cy="511809"/>
          </a:xfrm>
          <a:custGeom>
            <a:avLst/>
            <a:gdLst/>
            <a:ahLst/>
            <a:cxnLst/>
            <a:rect l="l" t="t" r="r" b="b"/>
            <a:pathLst>
              <a:path w="1352550" h="511809">
                <a:moveTo>
                  <a:pt x="1340358" y="13970"/>
                </a:moveTo>
                <a:lnTo>
                  <a:pt x="12954" y="13970"/>
                </a:lnTo>
                <a:lnTo>
                  <a:pt x="12954" y="19050"/>
                </a:lnTo>
                <a:lnTo>
                  <a:pt x="12954" y="492760"/>
                </a:lnTo>
                <a:lnTo>
                  <a:pt x="12954" y="499110"/>
                </a:lnTo>
                <a:lnTo>
                  <a:pt x="1340358" y="499110"/>
                </a:lnTo>
                <a:lnTo>
                  <a:pt x="1340358" y="492760"/>
                </a:lnTo>
                <a:lnTo>
                  <a:pt x="1340358" y="19558"/>
                </a:lnTo>
                <a:lnTo>
                  <a:pt x="1333500" y="19558"/>
                </a:lnTo>
                <a:lnTo>
                  <a:pt x="1333500" y="492760"/>
                </a:lnTo>
                <a:lnTo>
                  <a:pt x="19050" y="492760"/>
                </a:lnTo>
                <a:lnTo>
                  <a:pt x="19050" y="19050"/>
                </a:lnTo>
                <a:lnTo>
                  <a:pt x="1340358" y="19050"/>
                </a:lnTo>
                <a:lnTo>
                  <a:pt x="1340358" y="13970"/>
                </a:lnTo>
                <a:close/>
              </a:path>
              <a:path w="1352550" h="511809">
                <a:moveTo>
                  <a:pt x="1352550" y="0"/>
                </a:moveTo>
                <a:lnTo>
                  <a:pt x="1346454" y="0"/>
                </a:lnTo>
                <a:lnTo>
                  <a:pt x="1346454" y="7620"/>
                </a:lnTo>
                <a:lnTo>
                  <a:pt x="1346454" y="505460"/>
                </a:lnTo>
                <a:lnTo>
                  <a:pt x="6858" y="505460"/>
                </a:lnTo>
                <a:lnTo>
                  <a:pt x="6858" y="7620"/>
                </a:lnTo>
                <a:lnTo>
                  <a:pt x="1346454" y="7620"/>
                </a:lnTo>
                <a:lnTo>
                  <a:pt x="1346454" y="0"/>
                </a:lnTo>
                <a:lnTo>
                  <a:pt x="0" y="0"/>
                </a:lnTo>
                <a:lnTo>
                  <a:pt x="0" y="7620"/>
                </a:lnTo>
                <a:lnTo>
                  <a:pt x="0" y="505460"/>
                </a:lnTo>
                <a:lnTo>
                  <a:pt x="0" y="511810"/>
                </a:lnTo>
                <a:lnTo>
                  <a:pt x="1352550" y="511810"/>
                </a:lnTo>
                <a:lnTo>
                  <a:pt x="1352550" y="505714"/>
                </a:lnTo>
                <a:lnTo>
                  <a:pt x="1352550" y="505460"/>
                </a:lnTo>
                <a:lnTo>
                  <a:pt x="1352550" y="7620"/>
                </a:lnTo>
                <a:lnTo>
                  <a:pt x="1352550" y="7366"/>
                </a:lnTo>
                <a:lnTo>
                  <a:pt x="1352550" y="0"/>
                </a:lnTo>
                <a:close/>
              </a:path>
            </a:pathLst>
          </a:custGeom>
          <a:solidFill>
            <a:srgbClr val="8001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4136644" y="6964937"/>
            <a:ext cx="13779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1605">
              <a:lnSpc>
                <a:spcPct val="100000"/>
              </a:lnSpc>
              <a:spcBef>
                <a:spcPts val="95"/>
              </a:spcBef>
            </a:pPr>
            <a:r>
              <a:rPr dirty="0" sz="1400" spc="-395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baseline="11904" sz="2100" spc="-1102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z="1400" spc="-1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sz="1400" spc="-64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11904" sz="2100" spc="-15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baseline="11904" sz="2100" spc="-33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1400" spc="-434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11904" sz="2100" spc="-33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1400" spc="-43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11904" sz="2100" spc="-1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11904" sz="2100" spc="-1042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z="1400" spc="-45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baseline="11904" sz="2100" spc="-1042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sz="1400" spc="-1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1400" spc="-355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11904" sz="2100" spc="-569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1400" spc="-12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11904" sz="2100" spc="-397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1400" spc="-47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baseline="11904" sz="2100" spc="-44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1400" spc="-39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11904" sz="2100" spc="-284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z="1400" spc="-195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baseline="11904" sz="2100" spc="-81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1400" spc="-11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11904" sz="2100" spc="-577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1400" spc="-1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047996" y="5826076"/>
            <a:ext cx="722630" cy="101028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40"/>
              </a:spcBef>
              <a:tabLst>
                <a:tab pos="298450" algn="l"/>
                <a:tab pos="598805" algn="l"/>
              </a:tabLst>
            </a:pPr>
            <a:r>
              <a:rPr dirty="0" sz="1700" spc="-50">
                <a:latin typeface="Times New Roman"/>
                <a:cs typeface="Times New Roman"/>
              </a:rPr>
              <a:t>0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50">
                <a:latin typeface="Times New Roman"/>
                <a:cs typeface="Times New Roman"/>
              </a:rPr>
              <a:t>1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5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5"/>
              </a:spcBef>
              <a:tabLst>
                <a:tab pos="298450" algn="l"/>
                <a:tab pos="600075" algn="l"/>
              </a:tabLst>
            </a:pPr>
            <a:r>
              <a:rPr dirty="0" sz="1700" spc="-50">
                <a:latin typeface="Times New Roman"/>
                <a:cs typeface="Times New Roman"/>
              </a:rPr>
              <a:t>0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50">
                <a:latin typeface="Times New Roman"/>
                <a:cs typeface="Times New Roman"/>
              </a:rPr>
              <a:t>1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5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0"/>
              </a:spcBef>
              <a:tabLst>
                <a:tab pos="299720" algn="l"/>
                <a:tab pos="598805" algn="l"/>
              </a:tabLst>
            </a:pPr>
            <a:r>
              <a:rPr dirty="0" sz="1700" spc="-50">
                <a:latin typeface="Times New Roman"/>
                <a:cs typeface="Times New Roman"/>
              </a:rPr>
              <a:t>0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50">
                <a:latin typeface="Times New Roman"/>
                <a:cs typeface="Times New Roman"/>
              </a:rPr>
              <a:t>0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5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958214" y="4927472"/>
            <a:ext cx="4572000" cy="3429000"/>
            <a:chOff x="958214" y="4927472"/>
            <a:chExt cx="4572000" cy="3429000"/>
          </a:xfrm>
        </p:grpSpPr>
        <p:sp>
          <p:nvSpPr>
            <p:cNvPr id="23" name="object 23" descr=""/>
            <p:cNvSpPr/>
            <p:nvPr/>
          </p:nvSpPr>
          <p:spPr>
            <a:xfrm>
              <a:off x="3393947" y="6073139"/>
              <a:ext cx="281305" cy="601980"/>
            </a:xfrm>
            <a:custGeom>
              <a:avLst/>
              <a:gdLst/>
              <a:ahLst/>
              <a:cxnLst/>
              <a:rect l="l" t="t" r="r" b="b"/>
              <a:pathLst>
                <a:path w="281304" h="601979">
                  <a:moveTo>
                    <a:pt x="0" y="44196"/>
                  </a:moveTo>
                  <a:lnTo>
                    <a:pt x="0" y="230124"/>
                  </a:lnTo>
                </a:path>
                <a:path w="281304" h="601979">
                  <a:moveTo>
                    <a:pt x="35813" y="267462"/>
                  </a:moveTo>
                  <a:lnTo>
                    <a:pt x="251460" y="81534"/>
                  </a:lnTo>
                </a:path>
                <a:path w="281304" h="601979">
                  <a:moveTo>
                    <a:pt x="29717" y="0"/>
                  </a:moveTo>
                  <a:lnTo>
                    <a:pt x="281177" y="0"/>
                  </a:lnTo>
                </a:path>
                <a:path w="281304" h="601979">
                  <a:moveTo>
                    <a:pt x="35813" y="342138"/>
                  </a:moveTo>
                  <a:lnTo>
                    <a:pt x="251460" y="601980"/>
                  </a:lnTo>
                </a:path>
              </a:pathLst>
            </a:custGeom>
            <a:ln w="14287">
              <a:solidFill>
                <a:srgbClr val="80018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64691" y="4933949"/>
              <a:ext cx="4559300" cy="3416300"/>
            </a:xfrm>
            <a:custGeom>
              <a:avLst/>
              <a:gdLst/>
              <a:ahLst/>
              <a:cxnLst/>
              <a:rect l="l" t="t" r="r" b="b"/>
              <a:pathLst>
                <a:path w="4559300" h="3416300">
                  <a:moveTo>
                    <a:pt x="0" y="3416046"/>
                  </a:moveTo>
                  <a:lnTo>
                    <a:pt x="4559046" y="3416046"/>
                  </a:lnTo>
                  <a:lnTo>
                    <a:pt x="4559046" y="0"/>
                  </a:lnTo>
                  <a:lnTo>
                    <a:pt x="0" y="0"/>
                  </a:lnTo>
                  <a:lnTo>
                    <a:pt x="0" y="3416046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5134609" y="8162839"/>
            <a:ext cx="133985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 spc="-25">
                <a:latin typeface="Comic Sans MS"/>
                <a:cs typeface="Comic Sans MS"/>
              </a:rPr>
              <a:t>48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64691" y="28194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marL="615315">
              <a:lnSpc>
                <a:spcPct val="100000"/>
              </a:lnSpc>
            </a:pP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Adjacent</a:t>
            </a:r>
            <a:endParaRPr sz="2200">
              <a:latin typeface="Comic Sans MS"/>
              <a:cs typeface="Comic Sans MS"/>
            </a:endParaRPr>
          </a:p>
          <a:p>
            <a:pPr marL="515620" marR="316230" indent="-171450">
              <a:lnSpc>
                <a:spcPct val="100000"/>
              </a:lnSpc>
              <a:spcBef>
                <a:spcPts val="1410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516255" algn="l"/>
              </a:tabLst>
            </a:pPr>
            <a:r>
              <a:rPr dirty="0" sz="1600">
                <a:latin typeface="Comic Sans MS"/>
                <a:cs typeface="Comic Sans MS"/>
              </a:rPr>
              <a:t>a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pixel p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is adjacent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to a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pixel q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if </a:t>
            </a:r>
            <a:r>
              <a:rPr dirty="0" sz="1600" spc="-20">
                <a:latin typeface="Comic Sans MS"/>
                <a:cs typeface="Comic Sans MS"/>
              </a:rPr>
              <a:t>they </a:t>
            </a:r>
            <a:r>
              <a:rPr dirty="0" sz="1600">
                <a:latin typeface="Comic Sans MS"/>
                <a:cs typeface="Comic Sans MS"/>
              </a:rPr>
              <a:t>are </a:t>
            </a:r>
            <a:r>
              <a:rPr dirty="0" sz="1600" spc="-10">
                <a:latin typeface="Comic Sans MS"/>
                <a:cs typeface="Comic Sans MS"/>
              </a:rPr>
              <a:t>connected.</a:t>
            </a:r>
            <a:endParaRPr sz="1600">
              <a:latin typeface="Comic Sans MS"/>
              <a:cs typeface="Comic Sans MS"/>
            </a:endParaRPr>
          </a:p>
          <a:p>
            <a:pPr marL="515620" marR="308610" indent="-171450">
              <a:lnSpc>
                <a:spcPct val="100000"/>
              </a:lnSpc>
              <a:spcBef>
                <a:spcPts val="375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516255" algn="l"/>
              </a:tabLst>
            </a:pPr>
            <a:r>
              <a:rPr dirty="0" sz="1600">
                <a:latin typeface="Comic Sans MS"/>
                <a:cs typeface="Comic Sans MS"/>
              </a:rPr>
              <a:t>two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image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area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subsets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S1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and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S2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 spc="-25">
                <a:latin typeface="Comic Sans MS"/>
                <a:cs typeface="Comic Sans MS"/>
              </a:rPr>
              <a:t>are </a:t>
            </a:r>
            <a:r>
              <a:rPr dirty="0" sz="1600">
                <a:latin typeface="Comic Sans MS"/>
                <a:cs typeface="Comic Sans MS"/>
              </a:rPr>
              <a:t>adjacent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if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some pixel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in S1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is </a:t>
            </a:r>
            <a:r>
              <a:rPr dirty="0" sz="1600" spc="-10">
                <a:latin typeface="Comic Sans MS"/>
                <a:cs typeface="Comic Sans MS"/>
              </a:rPr>
              <a:t>adjacent </a:t>
            </a:r>
            <a:r>
              <a:rPr dirty="0" sz="1600">
                <a:latin typeface="Comic Sans MS"/>
                <a:cs typeface="Comic Sans MS"/>
              </a:rPr>
              <a:t>to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some pixel </a:t>
            </a:r>
            <a:r>
              <a:rPr dirty="0" sz="1600" spc="-25">
                <a:latin typeface="Comic Sans MS"/>
                <a:cs typeface="Comic Sans MS"/>
              </a:rPr>
              <a:t>S2.</a:t>
            </a:r>
            <a:endParaRPr sz="16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2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Comic Sans MS"/>
              <a:cs typeface="Comic Sans MS"/>
            </a:endParaRPr>
          </a:p>
          <a:p>
            <a:pPr algn="r" marR="260350">
              <a:lnSpc>
                <a:spcPct val="100000"/>
              </a:lnSpc>
              <a:spcBef>
                <a:spcPts val="5"/>
              </a:spcBef>
            </a:pPr>
            <a:r>
              <a:rPr dirty="0" sz="700" spc="-25">
                <a:latin typeface="Comic Sans MS"/>
                <a:cs typeface="Comic Sans MS"/>
              </a:rPr>
              <a:t>49</a:t>
            </a:r>
            <a:endParaRPr sz="700">
              <a:latin typeface="Comic Sans MS"/>
              <a:cs typeface="Comic Sans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4" name="object 4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410716" y="5421879"/>
            <a:ext cx="3764915" cy="2773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</a:pPr>
            <a:r>
              <a:rPr dirty="0" sz="2200" spc="-20">
                <a:solidFill>
                  <a:srgbClr val="33339A"/>
                </a:solidFill>
                <a:latin typeface="Comic Sans MS"/>
                <a:cs typeface="Comic Sans MS"/>
              </a:rPr>
              <a:t>Path</a:t>
            </a:r>
            <a:endParaRPr sz="2200">
              <a:latin typeface="Comic Sans MS"/>
              <a:cs typeface="Comic Sans MS"/>
            </a:endParaRPr>
          </a:p>
          <a:p>
            <a:pPr marL="222250" marR="90805" indent="-171450">
              <a:lnSpc>
                <a:spcPct val="90100"/>
              </a:lnSpc>
              <a:spcBef>
                <a:spcPts val="2515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222250" algn="l"/>
              </a:tabLst>
            </a:pPr>
            <a:r>
              <a:rPr dirty="0" sz="1400">
                <a:latin typeface="Comic Sans MS"/>
                <a:cs typeface="Comic Sans MS"/>
              </a:rPr>
              <a:t>a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path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from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pixel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with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coordinates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(x,y) </a:t>
            </a:r>
            <a:r>
              <a:rPr dirty="0" sz="1400">
                <a:latin typeface="Comic Sans MS"/>
                <a:cs typeface="Comic Sans MS"/>
              </a:rPr>
              <a:t>to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pixel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q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with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coordinates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(s,t)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is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50">
                <a:latin typeface="Comic Sans MS"/>
                <a:cs typeface="Comic Sans MS"/>
              </a:rPr>
              <a:t>a </a:t>
            </a:r>
            <a:r>
              <a:rPr dirty="0" sz="1400">
                <a:latin typeface="Comic Sans MS"/>
                <a:cs typeface="Comic Sans MS"/>
              </a:rPr>
              <a:t>sequence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distinct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pixels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 spc="-20">
                <a:latin typeface="Comic Sans MS"/>
                <a:cs typeface="Comic Sans MS"/>
              </a:rPr>
              <a:t>with </a:t>
            </a:r>
            <a:r>
              <a:rPr dirty="0" sz="1400" spc="-10">
                <a:latin typeface="Comic Sans MS"/>
                <a:cs typeface="Comic Sans MS"/>
              </a:rPr>
              <a:t>coordinates</a:t>
            </a:r>
            <a:endParaRPr sz="1400">
              <a:latin typeface="Comic Sans MS"/>
              <a:cs typeface="Comic Sans MS"/>
            </a:endParaRPr>
          </a:p>
          <a:p>
            <a:pPr marL="1052195">
              <a:lnSpc>
                <a:spcPct val="100000"/>
              </a:lnSpc>
              <a:spcBef>
                <a:spcPts val="170"/>
              </a:spcBef>
            </a:pPr>
            <a:r>
              <a:rPr dirty="0" sz="1400" spc="-10">
                <a:latin typeface="Comic Sans MS"/>
                <a:cs typeface="Comic Sans MS"/>
              </a:rPr>
              <a:t>(x</a:t>
            </a:r>
            <a:r>
              <a:rPr dirty="0" baseline="-20467" sz="1425" spc="-15">
                <a:latin typeface="Comic Sans MS"/>
                <a:cs typeface="Comic Sans MS"/>
              </a:rPr>
              <a:t>0</a:t>
            </a:r>
            <a:r>
              <a:rPr dirty="0" sz="1400" spc="-10">
                <a:latin typeface="Comic Sans MS"/>
                <a:cs typeface="Comic Sans MS"/>
              </a:rPr>
              <a:t>,y</a:t>
            </a:r>
            <a:r>
              <a:rPr dirty="0" baseline="-20467" sz="1425" spc="-15">
                <a:latin typeface="Comic Sans MS"/>
                <a:cs typeface="Comic Sans MS"/>
              </a:rPr>
              <a:t>0</a:t>
            </a:r>
            <a:r>
              <a:rPr dirty="0" sz="1400" spc="-10">
                <a:latin typeface="Comic Sans MS"/>
                <a:cs typeface="Comic Sans MS"/>
              </a:rPr>
              <a:t>),(x</a:t>
            </a:r>
            <a:r>
              <a:rPr dirty="0" baseline="-20467" sz="1425" spc="-15">
                <a:latin typeface="Comic Sans MS"/>
                <a:cs typeface="Comic Sans MS"/>
              </a:rPr>
              <a:t>1</a:t>
            </a:r>
            <a:r>
              <a:rPr dirty="0" sz="1400" spc="-10">
                <a:latin typeface="Comic Sans MS"/>
                <a:cs typeface="Comic Sans MS"/>
              </a:rPr>
              <a:t>,y</a:t>
            </a:r>
            <a:r>
              <a:rPr dirty="0" baseline="-20467" sz="1425" spc="-15">
                <a:latin typeface="Comic Sans MS"/>
                <a:cs typeface="Comic Sans MS"/>
              </a:rPr>
              <a:t>1</a:t>
            </a:r>
            <a:r>
              <a:rPr dirty="0" sz="1400" spc="-10">
                <a:latin typeface="Comic Sans MS"/>
                <a:cs typeface="Comic Sans MS"/>
              </a:rPr>
              <a:t>),</a:t>
            </a:r>
            <a:r>
              <a:rPr dirty="0" sz="1400" spc="-10">
                <a:latin typeface="Times New Roman"/>
                <a:cs typeface="Times New Roman"/>
              </a:rPr>
              <a:t>…</a:t>
            </a:r>
            <a:r>
              <a:rPr dirty="0" sz="1400" spc="-10">
                <a:latin typeface="Comic Sans MS"/>
                <a:cs typeface="Comic Sans MS"/>
              </a:rPr>
              <a:t>(x</a:t>
            </a:r>
            <a:r>
              <a:rPr dirty="0" baseline="-20467" sz="1425" spc="-15">
                <a:latin typeface="Comic Sans MS"/>
                <a:cs typeface="Comic Sans MS"/>
              </a:rPr>
              <a:t>n</a:t>
            </a:r>
            <a:r>
              <a:rPr dirty="0" sz="1400" spc="-10">
                <a:latin typeface="Comic Sans MS"/>
                <a:cs typeface="Comic Sans MS"/>
              </a:rPr>
              <a:t>,y</a:t>
            </a:r>
            <a:r>
              <a:rPr dirty="0" baseline="-20467" sz="1425" spc="-15">
                <a:latin typeface="Comic Sans MS"/>
                <a:cs typeface="Comic Sans MS"/>
              </a:rPr>
              <a:t>n</a:t>
            </a:r>
            <a:r>
              <a:rPr dirty="0" sz="1400" spc="-10">
                <a:latin typeface="Comic Sans MS"/>
                <a:cs typeface="Comic Sans MS"/>
              </a:rPr>
              <a:t>)</a:t>
            </a:r>
            <a:endParaRPr sz="1400">
              <a:latin typeface="Comic Sans MS"/>
              <a:cs typeface="Comic Sans MS"/>
            </a:endParaRPr>
          </a:p>
          <a:p>
            <a:pPr marL="221615" marR="277495">
              <a:lnSpc>
                <a:spcPts val="1510"/>
              </a:lnSpc>
              <a:spcBef>
                <a:spcPts val="359"/>
              </a:spcBef>
            </a:pPr>
            <a:r>
              <a:rPr dirty="0" sz="1400">
                <a:latin typeface="Comic Sans MS"/>
                <a:cs typeface="Comic Sans MS"/>
              </a:rPr>
              <a:t>where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(x</a:t>
            </a:r>
            <a:r>
              <a:rPr dirty="0" baseline="-20467" sz="1425">
                <a:latin typeface="Comic Sans MS"/>
                <a:cs typeface="Comic Sans MS"/>
              </a:rPr>
              <a:t>0</a:t>
            </a:r>
            <a:r>
              <a:rPr dirty="0" sz="1400">
                <a:latin typeface="Comic Sans MS"/>
                <a:cs typeface="Comic Sans MS"/>
              </a:rPr>
              <a:t>,y</a:t>
            </a:r>
            <a:r>
              <a:rPr dirty="0" baseline="-20467" sz="1425">
                <a:latin typeface="Comic Sans MS"/>
                <a:cs typeface="Comic Sans MS"/>
              </a:rPr>
              <a:t>0</a:t>
            </a:r>
            <a:r>
              <a:rPr dirty="0" sz="1400">
                <a:latin typeface="Comic Sans MS"/>
                <a:cs typeface="Comic Sans MS"/>
              </a:rPr>
              <a:t>)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=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(x,y)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,</a:t>
            </a:r>
            <a:r>
              <a:rPr dirty="0" sz="1400" spc="36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(x</a:t>
            </a:r>
            <a:r>
              <a:rPr dirty="0" baseline="-20467" sz="1425">
                <a:latin typeface="Comic Sans MS"/>
                <a:cs typeface="Comic Sans MS"/>
              </a:rPr>
              <a:t>n</a:t>
            </a:r>
            <a:r>
              <a:rPr dirty="0" sz="1400">
                <a:latin typeface="Comic Sans MS"/>
                <a:cs typeface="Comic Sans MS"/>
              </a:rPr>
              <a:t>,y</a:t>
            </a:r>
            <a:r>
              <a:rPr dirty="0" baseline="-20467" sz="1425">
                <a:latin typeface="Comic Sans MS"/>
                <a:cs typeface="Comic Sans MS"/>
              </a:rPr>
              <a:t>n</a:t>
            </a:r>
            <a:r>
              <a:rPr dirty="0" sz="1400">
                <a:latin typeface="Comic Sans MS"/>
                <a:cs typeface="Comic Sans MS"/>
              </a:rPr>
              <a:t>)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=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(s,t)</a:t>
            </a:r>
            <a:r>
              <a:rPr dirty="0" sz="1400" spc="-25">
                <a:latin typeface="Comic Sans MS"/>
                <a:cs typeface="Comic Sans MS"/>
              </a:rPr>
              <a:t> and </a:t>
            </a:r>
            <a:r>
              <a:rPr dirty="0" sz="1400">
                <a:latin typeface="Comic Sans MS"/>
                <a:cs typeface="Comic Sans MS"/>
              </a:rPr>
              <a:t>(x</a:t>
            </a:r>
            <a:r>
              <a:rPr dirty="0" baseline="-20467" sz="1425">
                <a:latin typeface="Comic Sans MS"/>
                <a:cs typeface="Comic Sans MS"/>
              </a:rPr>
              <a:t>i</a:t>
            </a:r>
            <a:r>
              <a:rPr dirty="0" sz="1400">
                <a:latin typeface="Comic Sans MS"/>
                <a:cs typeface="Comic Sans MS"/>
              </a:rPr>
              <a:t>,y</a:t>
            </a:r>
            <a:r>
              <a:rPr dirty="0" baseline="-20467" sz="1425">
                <a:latin typeface="Comic Sans MS"/>
                <a:cs typeface="Comic Sans MS"/>
              </a:rPr>
              <a:t>i</a:t>
            </a:r>
            <a:r>
              <a:rPr dirty="0" sz="1400">
                <a:latin typeface="Comic Sans MS"/>
                <a:cs typeface="Comic Sans MS"/>
              </a:rPr>
              <a:t>)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is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adjacent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to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 spc="-20">
                <a:latin typeface="Comic Sans MS"/>
                <a:cs typeface="Comic Sans MS"/>
              </a:rPr>
              <a:t>(x</a:t>
            </a:r>
            <a:r>
              <a:rPr dirty="0" baseline="-20467" sz="1425" spc="-30">
                <a:latin typeface="Comic Sans MS"/>
                <a:cs typeface="Comic Sans MS"/>
              </a:rPr>
              <a:t>i-</a:t>
            </a:r>
            <a:r>
              <a:rPr dirty="0" baseline="-20467" sz="1425" spc="-15">
                <a:latin typeface="Comic Sans MS"/>
                <a:cs typeface="Comic Sans MS"/>
              </a:rPr>
              <a:t>1</a:t>
            </a:r>
            <a:r>
              <a:rPr dirty="0" sz="1400" spc="-10">
                <a:latin typeface="Comic Sans MS"/>
                <a:cs typeface="Comic Sans MS"/>
              </a:rPr>
              <a:t>,y</a:t>
            </a:r>
            <a:r>
              <a:rPr dirty="0" baseline="-20467" sz="1425" spc="-15">
                <a:latin typeface="Comic Sans MS"/>
                <a:cs typeface="Comic Sans MS"/>
              </a:rPr>
              <a:t>i-</a:t>
            </a:r>
            <a:r>
              <a:rPr dirty="0" baseline="-20467" sz="1425" spc="-37">
                <a:latin typeface="Comic Sans MS"/>
                <a:cs typeface="Comic Sans MS"/>
              </a:rPr>
              <a:t>1</a:t>
            </a:r>
            <a:r>
              <a:rPr dirty="0" sz="1400" spc="-25">
                <a:latin typeface="Comic Sans MS"/>
                <a:cs typeface="Comic Sans MS"/>
              </a:rPr>
              <a:t>)</a:t>
            </a:r>
            <a:endParaRPr sz="1400">
              <a:latin typeface="Comic Sans MS"/>
              <a:cs typeface="Comic Sans MS"/>
            </a:endParaRPr>
          </a:p>
          <a:p>
            <a:pPr marL="222250" indent="-171450">
              <a:lnSpc>
                <a:spcPct val="100000"/>
              </a:lnSpc>
              <a:spcBef>
                <a:spcPts val="150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222250" algn="l"/>
              </a:tabLst>
            </a:pPr>
            <a:r>
              <a:rPr dirty="0" sz="1400">
                <a:latin typeface="Comic Sans MS"/>
                <a:cs typeface="Comic Sans MS"/>
              </a:rPr>
              <a:t>n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is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length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20">
                <a:latin typeface="Comic Sans MS"/>
                <a:cs typeface="Comic Sans MS"/>
              </a:rPr>
              <a:t> path</a:t>
            </a:r>
            <a:endParaRPr sz="1400">
              <a:latin typeface="Comic Sans MS"/>
              <a:cs typeface="Comic Sans MS"/>
            </a:endParaRPr>
          </a:p>
          <a:p>
            <a:pPr marL="222250" marR="43180" indent="-171450">
              <a:lnSpc>
                <a:spcPts val="1510"/>
              </a:lnSpc>
              <a:spcBef>
                <a:spcPts val="360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222250" algn="l"/>
              </a:tabLst>
            </a:pPr>
            <a:r>
              <a:rPr dirty="0" sz="1400">
                <a:latin typeface="Comic Sans MS"/>
                <a:cs typeface="Comic Sans MS"/>
              </a:rPr>
              <a:t>we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can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define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4-,8-</a:t>
            </a:r>
            <a:r>
              <a:rPr dirty="0" sz="1400">
                <a:latin typeface="Comic Sans MS"/>
                <a:cs typeface="Comic Sans MS"/>
              </a:rPr>
              <a:t>,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or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m-</a:t>
            </a:r>
            <a:r>
              <a:rPr dirty="0" sz="1400">
                <a:latin typeface="Comic Sans MS"/>
                <a:cs typeface="Comic Sans MS"/>
              </a:rPr>
              <a:t>paths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depending </a:t>
            </a:r>
            <a:r>
              <a:rPr dirty="0" sz="1400">
                <a:latin typeface="Comic Sans MS"/>
                <a:cs typeface="Comic Sans MS"/>
              </a:rPr>
              <a:t>on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type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adjacency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specified.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964691" y="49339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134609" y="8162839"/>
            <a:ext cx="133985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 spc="-25">
                <a:latin typeface="Comic Sans MS"/>
                <a:cs typeface="Comic Sans MS"/>
              </a:rPr>
              <a:t>50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48326" y="3520690"/>
            <a:ext cx="11938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latin typeface="Comic Sans MS"/>
                <a:cs typeface="Comic Sans MS"/>
              </a:rPr>
              <a:t>51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79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Exercise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639316" y="3491734"/>
            <a:ext cx="10775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54166"/>
              <a:buFont typeface="Arial"/>
              <a:buChar char="■"/>
              <a:tabLst>
                <a:tab pos="156210" algn="l"/>
              </a:tabLst>
            </a:pPr>
            <a:r>
              <a:rPr dirty="0" sz="1200">
                <a:latin typeface="Comic Sans MS"/>
                <a:cs typeface="Comic Sans MS"/>
              </a:rPr>
              <a:t>m-</a:t>
            </a:r>
            <a:r>
              <a:rPr dirty="0" sz="1200" spc="-10">
                <a:latin typeface="Comic Sans MS"/>
                <a:cs typeface="Comic Sans MS"/>
              </a:rPr>
              <a:t>connected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85316" y="2570850"/>
            <a:ext cx="3894454" cy="92900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932815">
              <a:lnSpc>
                <a:spcPct val="100000"/>
              </a:lnSpc>
              <a:spcBef>
                <a:spcPts val="484"/>
              </a:spcBef>
              <a:tabLst>
                <a:tab pos="1149350" algn="l"/>
                <a:tab pos="1365250" algn="l"/>
                <a:tab pos="1581785" algn="l"/>
                <a:tab pos="1797685" algn="l"/>
                <a:tab pos="2016125" algn="l"/>
                <a:tab pos="2232025" algn="l"/>
                <a:tab pos="2447290" algn="l"/>
                <a:tab pos="2663825" algn="l"/>
                <a:tab pos="2879725" algn="l"/>
              </a:tabLst>
            </a:pPr>
            <a:r>
              <a:rPr dirty="0" sz="1200" spc="-50">
                <a:latin typeface="Times New Roman"/>
                <a:cs typeface="Times New Roman"/>
              </a:rPr>
              <a:t>0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50">
                <a:latin typeface="Times New Roman"/>
                <a:cs typeface="Times New Roman"/>
              </a:rPr>
              <a:t>0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50">
                <a:latin typeface="Times New Roman"/>
                <a:cs typeface="Times New Roman"/>
              </a:rPr>
              <a:t>1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50">
                <a:latin typeface="Times New Roman"/>
                <a:cs typeface="Times New Roman"/>
              </a:rPr>
              <a:t>1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50">
                <a:latin typeface="Times New Roman"/>
                <a:cs typeface="Times New Roman"/>
              </a:rPr>
              <a:t>1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50">
                <a:latin typeface="Times New Roman"/>
                <a:cs typeface="Times New Roman"/>
              </a:rPr>
              <a:t>0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50">
                <a:latin typeface="Times New Roman"/>
                <a:cs typeface="Times New Roman"/>
              </a:rPr>
              <a:t>0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50">
                <a:latin typeface="Times New Roman"/>
                <a:cs typeface="Times New Roman"/>
              </a:rPr>
              <a:t>1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50">
                <a:latin typeface="Times New Roman"/>
                <a:cs typeface="Times New Roman"/>
              </a:rPr>
              <a:t>1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5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209550" indent="-171450">
              <a:lnSpc>
                <a:spcPct val="100000"/>
              </a:lnSpc>
              <a:spcBef>
                <a:spcPts val="445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209550" algn="l"/>
              </a:tabLst>
            </a:pPr>
            <a:r>
              <a:rPr dirty="0" sz="1400">
                <a:latin typeface="Comic Sans MS"/>
                <a:cs typeface="Comic Sans MS"/>
              </a:rPr>
              <a:t>For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V={1}</a:t>
            </a:r>
            <a:r>
              <a:rPr dirty="0" sz="1400">
                <a:latin typeface="Comic Sans MS"/>
                <a:cs typeface="Comic Sans MS"/>
              </a:rPr>
              <a:t>,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determine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whether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</a:t>
            </a:r>
            <a:r>
              <a:rPr dirty="0" baseline="-20467" sz="1425">
                <a:latin typeface="Comic Sans MS"/>
                <a:cs typeface="Comic Sans MS"/>
              </a:rPr>
              <a:t>1</a:t>
            </a:r>
            <a:r>
              <a:rPr dirty="0" baseline="-20467" sz="1425" spc="157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and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</a:t>
            </a:r>
            <a:r>
              <a:rPr dirty="0" baseline="-20467" sz="1425">
                <a:latin typeface="Comic Sans MS"/>
                <a:cs typeface="Comic Sans MS"/>
              </a:rPr>
              <a:t>2</a:t>
            </a:r>
            <a:r>
              <a:rPr dirty="0" baseline="-20467" sz="1425" spc="142">
                <a:latin typeface="Comic Sans MS"/>
                <a:cs typeface="Comic Sans MS"/>
              </a:rPr>
              <a:t> </a:t>
            </a:r>
            <a:r>
              <a:rPr dirty="0" sz="1400" spc="-25">
                <a:latin typeface="Comic Sans MS"/>
                <a:cs typeface="Comic Sans MS"/>
              </a:rPr>
              <a:t>are</a:t>
            </a:r>
            <a:endParaRPr sz="1400">
              <a:latin typeface="Comic Sans MS"/>
              <a:cs typeface="Comic Sans MS"/>
            </a:endParaRPr>
          </a:p>
          <a:p>
            <a:pPr lvl="1" marL="409575" indent="-143510">
              <a:lnSpc>
                <a:spcPct val="100000"/>
              </a:lnSpc>
              <a:spcBef>
                <a:spcPts val="140"/>
              </a:spcBef>
              <a:buClr>
                <a:srgbClr val="FF0000"/>
              </a:buClr>
              <a:buSzPct val="54166"/>
              <a:buFont typeface="Arial"/>
              <a:buChar char="■"/>
              <a:tabLst>
                <a:tab pos="410209" algn="l"/>
              </a:tabLst>
            </a:pPr>
            <a:r>
              <a:rPr dirty="0" sz="1200">
                <a:latin typeface="Comic Sans MS"/>
                <a:cs typeface="Comic Sans MS"/>
              </a:rPr>
              <a:t>4-</a:t>
            </a:r>
            <a:r>
              <a:rPr dirty="0" sz="1200" spc="-10">
                <a:latin typeface="Comic Sans MS"/>
                <a:cs typeface="Comic Sans MS"/>
              </a:rPr>
              <a:t>connected</a:t>
            </a:r>
            <a:endParaRPr sz="1200">
              <a:latin typeface="Comic Sans MS"/>
              <a:cs typeface="Comic Sans MS"/>
            </a:endParaRPr>
          </a:p>
          <a:p>
            <a:pPr lvl="1" marL="409575" indent="-143510">
              <a:lnSpc>
                <a:spcPct val="100000"/>
              </a:lnSpc>
              <a:spcBef>
                <a:spcPts val="140"/>
              </a:spcBef>
              <a:buClr>
                <a:srgbClr val="FF0000"/>
              </a:buClr>
              <a:buSzPct val="54166"/>
              <a:buFont typeface="Arial"/>
              <a:buChar char="■"/>
              <a:tabLst>
                <a:tab pos="410209" algn="l"/>
              </a:tabLst>
            </a:pPr>
            <a:r>
              <a:rPr dirty="0" sz="1200">
                <a:latin typeface="Comic Sans MS"/>
                <a:cs typeface="Comic Sans MS"/>
              </a:rPr>
              <a:t>8-</a:t>
            </a:r>
            <a:r>
              <a:rPr dirty="0" sz="1200" spc="-10">
                <a:latin typeface="Comic Sans MS"/>
                <a:cs typeface="Comic Sans MS"/>
              </a:rPr>
              <a:t>connected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252976" y="1655467"/>
            <a:ext cx="103505" cy="943610"/>
          </a:xfrm>
          <a:prstGeom prst="rect">
            <a:avLst/>
          </a:prstGeom>
        </p:spPr>
        <p:txBody>
          <a:bodyPr wrap="square" lIns="0" tIns="59054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464"/>
              </a:spcBef>
            </a:pPr>
            <a:r>
              <a:rPr dirty="0" sz="120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365"/>
              </a:spcBef>
            </a:pPr>
            <a:r>
              <a:rPr dirty="0" sz="120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370"/>
              </a:spcBef>
            </a:pPr>
            <a:r>
              <a:rPr dirty="0" sz="120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2437352" y="1717262"/>
          <a:ext cx="1767205" cy="875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854"/>
                <a:gridCol w="216535"/>
                <a:gridCol w="216534"/>
                <a:gridCol w="207009"/>
                <a:gridCol w="226695"/>
                <a:gridCol w="216534"/>
                <a:gridCol w="216534"/>
                <a:gridCol w="217169"/>
              </a:tblGrid>
              <a:tr h="205104">
                <a:tc>
                  <a:txBody>
                    <a:bodyPr/>
                    <a:lstStyle/>
                    <a:p>
                      <a:pPr algn="ctr" marL="20955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800180"/>
                      </a:solidFill>
                      <a:prstDash val="sysDash"/>
                    </a:lnL>
                    <a:lnT w="19050">
                      <a:solidFill>
                        <a:srgbClr val="80018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80018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80018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800180"/>
                      </a:solidFill>
                      <a:prstDash val="sysDash"/>
                    </a:lnR>
                    <a:lnT w="19050">
                      <a:solidFill>
                        <a:srgbClr val="80018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800180"/>
                      </a:solidFill>
                      <a:prstDash val="sysDash"/>
                    </a:lnL>
                    <a:lnT w="19050">
                      <a:solidFill>
                        <a:srgbClr val="80018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80018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80018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800180"/>
                      </a:solidFill>
                      <a:prstDash val="sysDash"/>
                    </a:lnR>
                    <a:lnT w="19050">
                      <a:solidFill>
                        <a:srgbClr val="800180"/>
                      </a:solidFill>
                      <a:prstDash val="sysDash"/>
                    </a:lnT>
                  </a:tcPr>
                </a:tc>
              </a:tr>
              <a:tr h="229235"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19050">
                      <a:solidFill>
                        <a:srgbClr val="800180"/>
                      </a:solidFill>
                      <a:prstDash val="sysDash"/>
                    </a:ln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R w="19050">
                      <a:solidFill>
                        <a:srgbClr val="800180"/>
                      </a:solidFill>
                      <a:prstDash val="sysDash"/>
                    </a:lnR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19050">
                      <a:solidFill>
                        <a:srgbClr val="800180"/>
                      </a:solidFill>
                      <a:prstDash val="sysDash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R w="19050">
                      <a:solidFill>
                        <a:srgbClr val="800180"/>
                      </a:solidFill>
                      <a:prstDash val="sysDash"/>
                    </a:lnR>
                  </a:tcPr>
                </a:tc>
              </a:tr>
              <a:tr h="229235"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19050">
                      <a:solidFill>
                        <a:srgbClr val="800180"/>
                      </a:solidFill>
                      <a:prstDash val="sysDash"/>
                    </a:ln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R w="19050">
                      <a:solidFill>
                        <a:srgbClr val="800180"/>
                      </a:solidFill>
                      <a:prstDash val="sysDash"/>
                    </a:lnR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19050">
                      <a:solidFill>
                        <a:srgbClr val="800180"/>
                      </a:solidFill>
                      <a:prstDash val="sysDash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R w="19050">
                      <a:solidFill>
                        <a:srgbClr val="800180"/>
                      </a:solidFill>
                      <a:prstDash val="sysDash"/>
                    </a:lnR>
                  </a:tcPr>
                </a:tc>
              </a:tr>
              <a:tr h="211454"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19050">
                      <a:solidFill>
                        <a:srgbClr val="800180"/>
                      </a:solidFill>
                      <a:prstDash val="sysDash"/>
                    </a:lnL>
                    <a:lnB w="19050">
                      <a:solidFill>
                        <a:srgbClr val="80018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B w="19050">
                      <a:solidFill>
                        <a:srgbClr val="80018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B w="19050">
                      <a:solidFill>
                        <a:srgbClr val="80018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R w="19050">
                      <a:solidFill>
                        <a:srgbClr val="800180"/>
                      </a:solidFill>
                      <a:prstDash val="sysDash"/>
                    </a:lnR>
                    <a:lnB w="19050">
                      <a:solidFill>
                        <a:srgbClr val="80018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19050">
                      <a:solidFill>
                        <a:srgbClr val="800180"/>
                      </a:solidFill>
                      <a:prstDash val="sysDash"/>
                    </a:lnL>
                    <a:lnB w="19050">
                      <a:solidFill>
                        <a:srgbClr val="80018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B w="19050">
                      <a:solidFill>
                        <a:srgbClr val="80018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B w="19050">
                      <a:solidFill>
                        <a:srgbClr val="80018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R w="19050">
                      <a:solidFill>
                        <a:srgbClr val="800180"/>
                      </a:solidFill>
                      <a:prstDash val="sysDash"/>
                    </a:lnR>
                    <a:lnB w="19050">
                      <a:solidFill>
                        <a:srgbClr val="800180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2305299" y="1655467"/>
            <a:ext cx="102870" cy="943610"/>
          </a:xfrm>
          <a:prstGeom prst="rect">
            <a:avLst/>
          </a:prstGeom>
        </p:spPr>
        <p:txBody>
          <a:bodyPr wrap="square" lIns="0" tIns="59054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464"/>
              </a:spcBef>
            </a:pPr>
            <a:r>
              <a:rPr dirty="0" sz="120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370"/>
              </a:spcBef>
            </a:pPr>
            <a:r>
              <a:rPr dirty="0" sz="120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898901" y="1391662"/>
            <a:ext cx="9271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5">
                <a:solidFill>
                  <a:srgbClr val="FF0000"/>
                </a:solidFill>
                <a:latin typeface="Century Gothic"/>
                <a:cs typeface="Century Gothic"/>
              </a:rPr>
              <a:t>1</a:t>
            </a:r>
            <a:endParaRPr sz="950">
              <a:latin typeface="Century Gothic"/>
              <a:cs typeface="Century Gothic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385316" y="1214116"/>
            <a:ext cx="380111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9550" indent="-17145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209550" algn="l"/>
              </a:tabLst>
            </a:pPr>
            <a:r>
              <a:rPr dirty="0" sz="1400">
                <a:latin typeface="Comic Sans MS"/>
                <a:cs typeface="Comic Sans MS"/>
              </a:rPr>
              <a:t>Consider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t</a:t>
            </a:r>
            <a:r>
              <a:rPr dirty="0" sz="1400" spc="-705">
                <a:latin typeface="Comic Sans MS"/>
                <a:cs typeface="Comic Sans MS"/>
              </a:rPr>
              <a:t>w</a:t>
            </a:r>
            <a:r>
              <a:rPr dirty="0" baseline="-23809" sz="2100" spc="-44">
                <a:solidFill>
                  <a:srgbClr val="FF0000"/>
                </a:solidFill>
                <a:latin typeface="Century Gothic"/>
                <a:cs typeface="Century Gothic"/>
              </a:rPr>
              <a:t>S</a:t>
            </a:r>
            <a:r>
              <a:rPr dirty="0" sz="1400" spc="-10">
                <a:latin typeface="Comic Sans MS"/>
                <a:cs typeface="Comic Sans MS"/>
              </a:rPr>
              <a:t>o</a:t>
            </a:r>
            <a:r>
              <a:rPr dirty="0" sz="1400">
                <a:latin typeface="Comic Sans MS"/>
                <a:cs typeface="Comic Sans MS"/>
              </a:rPr>
              <a:t> image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s</a:t>
            </a:r>
            <a:r>
              <a:rPr dirty="0" sz="1400" spc="-190">
                <a:latin typeface="Comic Sans MS"/>
                <a:cs typeface="Comic Sans MS"/>
              </a:rPr>
              <a:t>u</a:t>
            </a:r>
            <a:r>
              <a:rPr dirty="0" baseline="-19841" sz="2100" spc="-817">
                <a:solidFill>
                  <a:srgbClr val="FF0000"/>
                </a:solidFill>
                <a:latin typeface="Century Gothic"/>
                <a:cs typeface="Century Gothic"/>
              </a:rPr>
              <a:t>S</a:t>
            </a:r>
            <a:r>
              <a:rPr dirty="0" sz="1400" spc="-10">
                <a:latin typeface="Comic Sans MS"/>
                <a:cs typeface="Comic Sans MS"/>
              </a:rPr>
              <a:t>bsets</a:t>
            </a:r>
            <a:r>
              <a:rPr dirty="0" sz="1400" spc="-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</a:t>
            </a:r>
            <a:r>
              <a:rPr dirty="0" baseline="-20467" sz="1425">
                <a:latin typeface="Comic Sans MS"/>
                <a:cs typeface="Comic Sans MS"/>
              </a:rPr>
              <a:t>1</a:t>
            </a:r>
            <a:r>
              <a:rPr dirty="0" baseline="-20467" sz="1425" spc="179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and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</a:t>
            </a:r>
            <a:r>
              <a:rPr dirty="0" baseline="-20467" sz="1425">
                <a:latin typeface="Comic Sans MS"/>
                <a:cs typeface="Comic Sans MS"/>
              </a:rPr>
              <a:t>2</a:t>
            </a:r>
            <a:r>
              <a:rPr dirty="0" baseline="-20467" sz="1425" spc="172">
                <a:latin typeface="Comic Sans MS"/>
                <a:cs typeface="Comic Sans MS"/>
              </a:rPr>
              <a:t> </a:t>
            </a:r>
            <a:r>
              <a:rPr dirty="0" sz="1400" spc="-50">
                <a:latin typeface="Comic Sans MS"/>
                <a:cs typeface="Comic Sans MS"/>
              </a:rPr>
              <a:t>: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813302" y="1376421"/>
            <a:ext cx="9271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5">
                <a:solidFill>
                  <a:srgbClr val="FF0000"/>
                </a:solidFill>
                <a:latin typeface="Century Gothic"/>
                <a:cs typeface="Century Gothic"/>
              </a:rPr>
              <a:t>2</a:t>
            </a:r>
            <a:endParaRPr sz="950">
              <a:latin typeface="Century Gothic"/>
              <a:cs typeface="Century Gothic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964691" y="28194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14" name="object 14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347216" y="5086599"/>
            <a:ext cx="3696970" cy="2647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3045" marR="582295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Labeling</a:t>
            </a:r>
            <a:r>
              <a:rPr dirty="0" sz="2200" spc="-2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of</a:t>
            </a:r>
            <a:r>
              <a:rPr dirty="0" sz="2200" spc="-2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Connected Components</a:t>
            </a:r>
            <a:endParaRPr sz="2200">
              <a:latin typeface="Comic Sans MS"/>
              <a:cs typeface="Comic Sans MS"/>
            </a:endParaRPr>
          </a:p>
          <a:p>
            <a:pPr marL="171450" indent="-171450">
              <a:lnSpc>
                <a:spcPct val="100000"/>
              </a:lnSpc>
              <a:spcBef>
                <a:spcPts val="1750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171450" algn="l"/>
              </a:tabLst>
            </a:pPr>
            <a:r>
              <a:rPr dirty="0" sz="1400">
                <a:latin typeface="Comic Sans MS"/>
                <a:cs typeface="Comic Sans MS"/>
              </a:rPr>
              <a:t>scan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image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from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left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to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right</a:t>
            </a:r>
            <a:endParaRPr sz="1400">
              <a:latin typeface="Comic Sans MS"/>
              <a:cs typeface="Comic Sans MS"/>
            </a:endParaRPr>
          </a:p>
          <a:p>
            <a:pPr marL="171450" marR="168910" indent="-171450">
              <a:lnSpc>
                <a:spcPts val="1510"/>
              </a:lnSpc>
              <a:spcBef>
                <a:spcPts val="365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171450" algn="l"/>
              </a:tabLst>
            </a:pPr>
            <a:r>
              <a:rPr dirty="0" sz="1400">
                <a:latin typeface="Comic Sans MS"/>
                <a:cs typeface="Comic Sans MS"/>
              </a:rPr>
              <a:t>Let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denote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pixel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at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any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step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in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 spc="-25">
                <a:latin typeface="Comic Sans MS"/>
                <a:cs typeface="Comic Sans MS"/>
              </a:rPr>
              <a:t>the </a:t>
            </a:r>
            <a:r>
              <a:rPr dirty="0" sz="1400">
                <a:latin typeface="Comic Sans MS"/>
                <a:cs typeface="Comic Sans MS"/>
              </a:rPr>
              <a:t>scanning</a:t>
            </a:r>
            <a:r>
              <a:rPr dirty="0" sz="1400" spc="-5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process.</a:t>
            </a:r>
            <a:endParaRPr sz="1400">
              <a:latin typeface="Comic Sans MS"/>
              <a:cs typeface="Comic Sans MS"/>
            </a:endParaRPr>
          </a:p>
          <a:p>
            <a:pPr marL="171450" indent="-171450">
              <a:lnSpc>
                <a:spcPct val="100000"/>
              </a:lnSpc>
              <a:spcBef>
                <a:spcPts val="150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171450" algn="l"/>
              </a:tabLst>
            </a:pPr>
            <a:r>
              <a:rPr dirty="0" sz="1400">
                <a:latin typeface="Comic Sans MS"/>
                <a:cs typeface="Comic Sans MS"/>
              </a:rPr>
              <a:t>Let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r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denote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upper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neighbor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25">
                <a:latin typeface="Comic Sans MS"/>
                <a:cs typeface="Comic Sans MS"/>
              </a:rPr>
              <a:t>p.</a:t>
            </a:r>
            <a:endParaRPr sz="1400">
              <a:latin typeface="Comic Sans MS"/>
              <a:cs typeface="Comic Sans MS"/>
            </a:endParaRPr>
          </a:p>
          <a:p>
            <a:pPr marL="171450" marR="5080" indent="-171450">
              <a:lnSpc>
                <a:spcPts val="1510"/>
              </a:lnSpc>
              <a:spcBef>
                <a:spcPts val="359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171450" algn="l"/>
              </a:tabLst>
            </a:pPr>
            <a:r>
              <a:rPr dirty="0" sz="1400">
                <a:latin typeface="Comic Sans MS"/>
                <a:cs typeface="Comic Sans MS"/>
              </a:rPr>
              <a:t>Let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denote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left-</a:t>
            </a:r>
            <a:r>
              <a:rPr dirty="0" sz="1400">
                <a:latin typeface="Comic Sans MS"/>
                <a:cs typeface="Comic Sans MS"/>
              </a:rPr>
              <a:t>hand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neighbors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25">
                <a:latin typeface="Comic Sans MS"/>
                <a:cs typeface="Comic Sans MS"/>
              </a:rPr>
              <a:t>p, </a:t>
            </a:r>
            <a:r>
              <a:rPr dirty="0" sz="1400" spc="-10">
                <a:latin typeface="Comic Sans MS"/>
                <a:cs typeface="Comic Sans MS"/>
              </a:rPr>
              <a:t>respectively.</a:t>
            </a:r>
            <a:endParaRPr sz="1400">
              <a:latin typeface="Comic Sans MS"/>
              <a:cs typeface="Comic Sans MS"/>
            </a:endParaRPr>
          </a:p>
          <a:p>
            <a:pPr marL="171450" marR="193040" indent="-171450">
              <a:lnSpc>
                <a:spcPts val="1510"/>
              </a:lnSpc>
              <a:spcBef>
                <a:spcPts val="345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171450" algn="l"/>
              </a:tabLst>
            </a:pPr>
            <a:r>
              <a:rPr dirty="0" sz="1400">
                <a:latin typeface="Comic Sans MS"/>
                <a:cs typeface="Comic Sans MS"/>
              </a:rPr>
              <a:t>when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we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get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to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p,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points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r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and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</a:t>
            </a:r>
            <a:r>
              <a:rPr dirty="0" sz="1400" spc="-20">
                <a:latin typeface="Comic Sans MS"/>
                <a:cs typeface="Comic Sans MS"/>
              </a:rPr>
              <a:t> have </a:t>
            </a:r>
            <a:r>
              <a:rPr dirty="0" sz="1400">
                <a:latin typeface="Comic Sans MS"/>
                <a:cs typeface="Comic Sans MS"/>
              </a:rPr>
              <a:t>already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been</a:t>
            </a:r>
            <a:r>
              <a:rPr dirty="0" sz="1400" spc="-4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encountered</a:t>
            </a:r>
            <a:r>
              <a:rPr dirty="0" sz="1400" spc="-4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and</a:t>
            </a:r>
            <a:r>
              <a:rPr dirty="0" sz="1400" spc="-4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labeled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 spc="-25">
                <a:latin typeface="Comic Sans MS"/>
                <a:cs typeface="Comic Sans MS"/>
              </a:rPr>
              <a:t>if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518666" y="7688052"/>
            <a:ext cx="11690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latin typeface="Comic Sans MS"/>
                <a:cs typeface="Comic Sans MS"/>
              </a:rPr>
              <a:t>they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were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20">
                <a:latin typeface="Comic Sans MS"/>
                <a:cs typeface="Comic Sans MS"/>
              </a:rPr>
              <a:t>1</a:t>
            </a:r>
            <a:r>
              <a:rPr dirty="0" sz="1400" spc="-20">
                <a:latin typeface="Times New Roman"/>
                <a:cs typeface="Times New Roman"/>
              </a:rPr>
              <a:t>’</a:t>
            </a:r>
            <a:r>
              <a:rPr dirty="0" sz="1400" spc="-20">
                <a:latin typeface="Comic Sans MS"/>
                <a:cs typeface="Comic Sans MS"/>
              </a:rPr>
              <a:t>s.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244600" y="7596888"/>
            <a:ext cx="422275" cy="64579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algn="r" marR="33020">
              <a:lnSpc>
                <a:spcPct val="100000"/>
              </a:lnSpc>
              <a:spcBef>
                <a:spcPts val="615"/>
              </a:spcBef>
            </a:pPr>
            <a:r>
              <a:rPr dirty="0" sz="1600" spc="10" i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520"/>
              </a:spcBef>
              <a:tabLst>
                <a:tab pos="305435" algn="l"/>
              </a:tabLst>
            </a:pPr>
            <a:r>
              <a:rPr dirty="0" sz="1600" spc="-50" i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1600" i="1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1600" spc="-60" i="1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964691" y="49339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5134609" y="8162839"/>
            <a:ext cx="133985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 spc="-25">
                <a:latin typeface="Comic Sans MS"/>
                <a:cs typeface="Comic Sans MS"/>
              </a:rPr>
              <a:t>52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47309" y="3520690"/>
            <a:ext cx="12128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latin typeface="Comic Sans MS"/>
                <a:cs typeface="Comic Sans MS"/>
              </a:rPr>
              <a:t>53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Labeling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/>
              <a:t>Connected Components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144016" y="1248101"/>
            <a:ext cx="4184650" cy="223329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275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184150" algn="l"/>
              </a:tabLst>
            </a:pPr>
            <a:r>
              <a:rPr dirty="0" sz="1400">
                <a:latin typeface="Comic Sans MS"/>
                <a:cs typeface="Comic Sans MS"/>
              </a:rPr>
              <a:t>if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value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=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0,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move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 spc="-25">
                <a:latin typeface="Comic Sans MS"/>
                <a:cs typeface="Comic Sans MS"/>
              </a:rPr>
              <a:t>on.</a:t>
            </a:r>
            <a:endParaRPr sz="1400">
              <a:latin typeface="Comic Sans MS"/>
              <a:cs typeface="Comic Sans MS"/>
            </a:endParaRPr>
          </a:p>
          <a:p>
            <a:pPr marL="184150" indent="-171450">
              <a:lnSpc>
                <a:spcPct val="100000"/>
              </a:lnSpc>
              <a:spcBef>
                <a:spcPts val="170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184150" algn="l"/>
              </a:tabLst>
            </a:pPr>
            <a:r>
              <a:rPr dirty="0" sz="1400">
                <a:latin typeface="Comic Sans MS"/>
                <a:cs typeface="Comic Sans MS"/>
              </a:rPr>
              <a:t>if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value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=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1,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examine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r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and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 spc="-25">
                <a:latin typeface="Comic Sans MS"/>
                <a:cs typeface="Comic Sans MS"/>
              </a:rPr>
              <a:t>t.</a:t>
            </a:r>
            <a:endParaRPr sz="1400">
              <a:latin typeface="Comic Sans MS"/>
              <a:cs typeface="Comic Sans MS"/>
            </a:endParaRPr>
          </a:p>
          <a:p>
            <a:pPr lvl="1" marL="384175" indent="-143510">
              <a:lnSpc>
                <a:spcPct val="100000"/>
              </a:lnSpc>
              <a:spcBef>
                <a:spcPts val="140"/>
              </a:spcBef>
              <a:buClr>
                <a:srgbClr val="FF0000"/>
              </a:buClr>
              <a:buSzPct val="54166"/>
              <a:buFont typeface="Arial"/>
              <a:buChar char="■"/>
              <a:tabLst>
                <a:tab pos="384810" algn="l"/>
              </a:tabLst>
            </a:pPr>
            <a:r>
              <a:rPr dirty="0" sz="1200">
                <a:latin typeface="Comic Sans MS"/>
                <a:cs typeface="Comic Sans MS"/>
              </a:rPr>
              <a:t>if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they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are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both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0,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assign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new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label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to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25">
                <a:latin typeface="Comic Sans MS"/>
                <a:cs typeface="Comic Sans MS"/>
              </a:rPr>
              <a:t>p.</a:t>
            </a:r>
            <a:endParaRPr sz="1200">
              <a:latin typeface="Comic Sans MS"/>
              <a:cs typeface="Comic Sans MS"/>
            </a:endParaRPr>
          </a:p>
          <a:p>
            <a:pPr lvl="1" marL="384175" indent="-143510">
              <a:lnSpc>
                <a:spcPct val="100000"/>
              </a:lnSpc>
              <a:spcBef>
                <a:spcPts val="145"/>
              </a:spcBef>
              <a:buClr>
                <a:srgbClr val="FF0000"/>
              </a:buClr>
              <a:buSzPct val="54166"/>
              <a:buFont typeface="Arial"/>
              <a:buChar char="■"/>
              <a:tabLst>
                <a:tab pos="384810" algn="l"/>
              </a:tabLst>
            </a:pPr>
            <a:r>
              <a:rPr dirty="0" sz="1200">
                <a:latin typeface="Comic Sans MS"/>
                <a:cs typeface="Comic Sans MS"/>
              </a:rPr>
              <a:t>if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only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one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of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them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is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1,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assign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its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label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to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 spc="-25">
                <a:latin typeface="Comic Sans MS"/>
                <a:cs typeface="Comic Sans MS"/>
              </a:rPr>
              <a:t>p.</a:t>
            </a:r>
            <a:endParaRPr sz="1200">
              <a:latin typeface="Comic Sans MS"/>
              <a:cs typeface="Comic Sans MS"/>
            </a:endParaRPr>
          </a:p>
          <a:p>
            <a:pPr lvl="1" marL="384175" indent="-143510">
              <a:lnSpc>
                <a:spcPct val="100000"/>
              </a:lnSpc>
              <a:spcBef>
                <a:spcPts val="140"/>
              </a:spcBef>
              <a:buClr>
                <a:srgbClr val="FF0000"/>
              </a:buClr>
              <a:buSzPct val="54166"/>
              <a:buFont typeface="Arial"/>
              <a:buChar char="■"/>
              <a:tabLst>
                <a:tab pos="384810" algn="l"/>
              </a:tabLst>
            </a:pPr>
            <a:r>
              <a:rPr dirty="0" sz="1200">
                <a:latin typeface="Comic Sans MS"/>
                <a:cs typeface="Comic Sans MS"/>
              </a:rPr>
              <a:t>if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they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are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both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50">
                <a:latin typeface="Comic Sans MS"/>
                <a:cs typeface="Comic Sans MS"/>
              </a:rPr>
              <a:t>1</a:t>
            </a:r>
            <a:endParaRPr sz="1200">
              <a:latin typeface="Comic Sans MS"/>
              <a:cs typeface="Comic Sans MS"/>
            </a:endParaRPr>
          </a:p>
          <a:p>
            <a:pPr lvl="2" marL="584200" indent="-114300">
              <a:lnSpc>
                <a:spcPct val="100000"/>
              </a:lnSpc>
              <a:spcBef>
                <a:spcPts val="120"/>
              </a:spcBef>
              <a:buClr>
                <a:srgbClr val="3333CC"/>
              </a:buClr>
              <a:buSzPct val="50000"/>
              <a:buFont typeface="Arial"/>
              <a:buChar char="■"/>
              <a:tabLst>
                <a:tab pos="584200" algn="l"/>
              </a:tabLst>
            </a:pPr>
            <a:r>
              <a:rPr dirty="0" sz="1000">
                <a:latin typeface="Comic Sans MS"/>
                <a:cs typeface="Comic Sans MS"/>
              </a:rPr>
              <a:t>if</a:t>
            </a:r>
            <a:r>
              <a:rPr dirty="0" sz="1000" spc="-3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they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have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the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same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label,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assign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that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label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to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25">
                <a:latin typeface="Comic Sans MS"/>
                <a:cs typeface="Comic Sans MS"/>
              </a:rPr>
              <a:t>p.</a:t>
            </a:r>
            <a:endParaRPr sz="1000">
              <a:latin typeface="Comic Sans MS"/>
              <a:cs typeface="Comic Sans MS"/>
            </a:endParaRPr>
          </a:p>
          <a:p>
            <a:pPr lvl="2" marL="584200" marR="5080" indent="-114300">
              <a:lnSpc>
                <a:spcPts val="1080"/>
              </a:lnSpc>
              <a:spcBef>
                <a:spcPts val="254"/>
              </a:spcBef>
              <a:buClr>
                <a:srgbClr val="3333CC"/>
              </a:buClr>
              <a:buSzPct val="50000"/>
              <a:buFont typeface="Arial"/>
              <a:buChar char="■"/>
              <a:tabLst>
                <a:tab pos="584200" algn="l"/>
              </a:tabLst>
            </a:pPr>
            <a:r>
              <a:rPr dirty="0" sz="1000">
                <a:latin typeface="Comic Sans MS"/>
                <a:cs typeface="Comic Sans MS"/>
              </a:rPr>
              <a:t>if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not,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assign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one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of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the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labels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to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p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and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make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a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note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that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 spc="-25">
                <a:latin typeface="Comic Sans MS"/>
                <a:cs typeface="Comic Sans MS"/>
              </a:rPr>
              <a:t>the </a:t>
            </a:r>
            <a:r>
              <a:rPr dirty="0" sz="1000">
                <a:latin typeface="Comic Sans MS"/>
                <a:cs typeface="Comic Sans MS"/>
              </a:rPr>
              <a:t>two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labels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are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equivalent.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(r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and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are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connected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through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25">
                <a:latin typeface="Comic Sans MS"/>
                <a:cs typeface="Comic Sans MS"/>
              </a:rPr>
              <a:t>p).</a:t>
            </a:r>
            <a:endParaRPr sz="1000">
              <a:latin typeface="Comic Sans MS"/>
              <a:cs typeface="Comic Sans MS"/>
            </a:endParaRPr>
          </a:p>
          <a:p>
            <a:pPr marL="184150" marR="279400" indent="-171450">
              <a:lnSpc>
                <a:spcPts val="1510"/>
              </a:lnSpc>
              <a:spcBef>
                <a:spcPts val="340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184150" algn="l"/>
              </a:tabLst>
            </a:pPr>
            <a:r>
              <a:rPr dirty="0" sz="1400">
                <a:latin typeface="Comic Sans MS"/>
                <a:cs typeface="Comic Sans MS"/>
              </a:rPr>
              <a:t>at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end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scan,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all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points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with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value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 spc="-50">
                <a:latin typeface="Comic Sans MS"/>
                <a:cs typeface="Comic Sans MS"/>
              </a:rPr>
              <a:t>1 </a:t>
            </a:r>
            <a:r>
              <a:rPr dirty="0" sz="1400">
                <a:latin typeface="Comic Sans MS"/>
                <a:cs typeface="Comic Sans MS"/>
              </a:rPr>
              <a:t>have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been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labeled.</a:t>
            </a:r>
            <a:endParaRPr sz="1400">
              <a:latin typeface="Comic Sans MS"/>
              <a:cs typeface="Comic Sans MS"/>
            </a:endParaRPr>
          </a:p>
          <a:p>
            <a:pPr marL="184150" indent="-171450">
              <a:lnSpc>
                <a:spcPct val="100000"/>
              </a:lnSpc>
              <a:spcBef>
                <a:spcPts val="155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184150" algn="l"/>
              </a:tabLst>
            </a:pPr>
            <a:r>
              <a:rPr dirty="0" sz="1400">
                <a:latin typeface="Comic Sans MS"/>
                <a:cs typeface="Comic Sans MS"/>
              </a:rPr>
              <a:t>do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second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scan,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assign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new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label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for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 spc="-20">
                <a:latin typeface="Comic Sans MS"/>
                <a:cs typeface="Comic Sans MS"/>
              </a:rPr>
              <a:t>each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28166" y="3434576"/>
            <a:ext cx="14211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latin typeface="Comic Sans MS"/>
                <a:cs typeface="Comic Sans MS"/>
              </a:rPr>
              <a:t>equivalent</a:t>
            </a:r>
            <a:r>
              <a:rPr dirty="0" sz="1400" spc="-7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labels.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964691" y="28194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8" name="object 8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964691" y="493395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65100" rIns="0" bIns="0" rtlCol="0" vert="horz">
            <a:spAutoFit/>
          </a:bodyPr>
          <a:lstStyle/>
          <a:p>
            <a:pPr marL="615315">
              <a:lnSpc>
                <a:spcPct val="100000"/>
              </a:lnSpc>
              <a:spcBef>
                <a:spcPts val="1300"/>
              </a:spcBef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What</a:t>
            </a:r>
            <a:r>
              <a:rPr dirty="0" sz="2200" spc="-2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shall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we</a:t>
            </a:r>
            <a:r>
              <a:rPr dirty="0" sz="2200" spc="-1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do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20">
                <a:solidFill>
                  <a:srgbClr val="33339A"/>
                </a:solidFill>
                <a:latin typeface="Comic Sans MS"/>
                <a:cs typeface="Comic Sans MS"/>
              </a:rPr>
              <a:t>with</a:t>
            </a:r>
            <a:endParaRPr sz="2200">
              <a:latin typeface="Comic Sans MS"/>
              <a:cs typeface="Comic Sans MS"/>
            </a:endParaRPr>
          </a:p>
          <a:p>
            <a:pPr marL="615315">
              <a:lnSpc>
                <a:spcPct val="100000"/>
              </a:lnSpc>
            </a:pP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8-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connected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components</a:t>
            </a:r>
            <a:r>
              <a:rPr dirty="0" sz="2200" spc="-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50">
                <a:solidFill>
                  <a:srgbClr val="33339A"/>
                </a:solidFill>
                <a:latin typeface="Comic Sans MS"/>
                <a:cs typeface="Comic Sans MS"/>
              </a:rPr>
              <a:t>?</a:t>
            </a:r>
            <a:endParaRPr sz="2200">
              <a:latin typeface="Comic Sans MS"/>
              <a:cs typeface="Comic Sans MS"/>
            </a:endParaRPr>
          </a:p>
          <a:p>
            <a:pPr marL="515620" marR="383540" indent="-171450">
              <a:lnSpc>
                <a:spcPct val="100000"/>
              </a:lnSpc>
              <a:spcBef>
                <a:spcPts val="1425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516255" algn="l"/>
              </a:tabLst>
            </a:pPr>
            <a:r>
              <a:rPr dirty="0" sz="1400">
                <a:latin typeface="Comic Sans MS"/>
                <a:cs typeface="Comic Sans MS"/>
              </a:rPr>
              <a:t>do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same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way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but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examine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also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upper </a:t>
            </a:r>
            <a:r>
              <a:rPr dirty="0" sz="1400">
                <a:latin typeface="Comic Sans MS"/>
                <a:cs typeface="Comic Sans MS"/>
              </a:rPr>
              <a:t>diagonal</a:t>
            </a:r>
            <a:r>
              <a:rPr dirty="0" sz="1400" spc="-4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neighbors</a:t>
            </a:r>
            <a:r>
              <a:rPr dirty="0" sz="1400" spc="-4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 spc="-25">
                <a:latin typeface="Comic Sans MS"/>
                <a:cs typeface="Comic Sans MS"/>
              </a:rPr>
              <a:t>p.</a:t>
            </a:r>
            <a:endParaRPr sz="1400">
              <a:latin typeface="Comic Sans MS"/>
              <a:cs typeface="Comic Sans MS"/>
            </a:endParaRPr>
          </a:p>
          <a:p>
            <a:pPr lvl="1" marL="716280" indent="-143510">
              <a:lnSpc>
                <a:spcPct val="100000"/>
              </a:lnSpc>
              <a:spcBef>
                <a:spcPts val="295"/>
              </a:spcBef>
              <a:buClr>
                <a:srgbClr val="FF0000"/>
              </a:buClr>
              <a:buSzPct val="54166"/>
              <a:buFont typeface="Arial"/>
              <a:buChar char="■"/>
              <a:tabLst>
                <a:tab pos="716280" algn="l"/>
              </a:tabLst>
            </a:pPr>
            <a:r>
              <a:rPr dirty="0" sz="1200">
                <a:latin typeface="Comic Sans MS"/>
                <a:cs typeface="Comic Sans MS"/>
              </a:rPr>
              <a:t>if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p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is 0,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move </a:t>
            </a:r>
            <a:r>
              <a:rPr dirty="0" sz="1200" spc="-25">
                <a:latin typeface="Comic Sans MS"/>
                <a:cs typeface="Comic Sans MS"/>
              </a:rPr>
              <a:t>on.</a:t>
            </a:r>
            <a:endParaRPr sz="1200">
              <a:latin typeface="Comic Sans MS"/>
              <a:cs typeface="Comic Sans MS"/>
            </a:endParaRPr>
          </a:p>
          <a:p>
            <a:pPr lvl="1" marL="716280" indent="-143510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4166"/>
              <a:buFont typeface="Arial"/>
              <a:buChar char="■"/>
              <a:tabLst>
                <a:tab pos="716280" algn="l"/>
              </a:tabLst>
            </a:pPr>
            <a:r>
              <a:rPr dirty="0" sz="1200">
                <a:latin typeface="Comic Sans MS"/>
                <a:cs typeface="Comic Sans MS"/>
              </a:rPr>
              <a:t>if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p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is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 spc="-50">
                <a:latin typeface="Comic Sans MS"/>
                <a:cs typeface="Comic Sans MS"/>
              </a:rPr>
              <a:t>1</a:t>
            </a:r>
            <a:endParaRPr sz="1200">
              <a:latin typeface="Comic Sans MS"/>
              <a:cs typeface="Comic Sans MS"/>
            </a:endParaRPr>
          </a:p>
          <a:p>
            <a:pPr lvl="2" marL="915669" indent="-114935">
              <a:lnSpc>
                <a:spcPct val="100000"/>
              </a:lnSpc>
              <a:spcBef>
                <a:spcPts val="240"/>
              </a:spcBef>
              <a:buClr>
                <a:srgbClr val="3333CC"/>
              </a:buClr>
              <a:buSzPct val="50000"/>
              <a:buFont typeface="Arial"/>
              <a:buChar char="■"/>
              <a:tabLst>
                <a:tab pos="916305" algn="l"/>
              </a:tabLst>
            </a:pPr>
            <a:r>
              <a:rPr dirty="0" sz="1000">
                <a:latin typeface="Comic Sans MS"/>
                <a:cs typeface="Comic Sans MS"/>
              </a:rPr>
              <a:t>if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all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four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neighbors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are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0,</a:t>
            </a:r>
            <a:r>
              <a:rPr dirty="0" sz="1000" spc="-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assign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a</a:t>
            </a:r>
            <a:r>
              <a:rPr dirty="0" sz="1000" spc="-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new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label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to</a:t>
            </a:r>
            <a:r>
              <a:rPr dirty="0" sz="1000" spc="-5">
                <a:latin typeface="Comic Sans MS"/>
                <a:cs typeface="Comic Sans MS"/>
              </a:rPr>
              <a:t> </a:t>
            </a:r>
            <a:r>
              <a:rPr dirty="0" sz="1000" spc="-25">
                <a:latin typeface="Comic Sans MS"/>
                <a:cs typeface="Comic Sans MS"/>
              </a:rPr>
              <a:t>p.</a:t>
            </a:r>
            <a:endParaRPr sz="1000">
              <a:latin typeface="Comic Sans MS"/>
              <a:cs typeface="Comic Sans MS"/>
            </a:endParaRPr>
          </a:p>
          <a:p>
            <a:pPr lvl="2" marL="915669" indent="-114935">
              <a:lnSpc>
                <a:spcPct val="100000"/>
              </a:lnSpc>
              <a:spcBef>
                <a:spcPts val="240"/>
              </a:spcBef>
              <a:buClr>
                <a:srgbClr val="3333CC"/>
              </a:buClr>
              <a:buSzPct val="50000"/>
              <a:buFont typeface="Arial"/>
              <a:buChar char="■"/>
              <a:tabLst>
                <a:tab pos="916305" algn="l"/>
              </a:tabLst>
            </a:pPr>
            <a:r>
              <a:rPr dirty="0" sz="1000">
                <a:latin typeface="Comic Sans MS"/>
                <a:cs typeface="Comic Sans MS"/>
              </a:rPr>
              <a:t>if</a:t>
            </a:r>
            <a:r>
              <a:rPr dirty="0" sz="1000" spc="-2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only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one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of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the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neighbors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is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1,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assign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its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label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to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25">
                <a:latin typeface="Comic Sans MS"/>
                <a:cs typeface="Comic Sans MS"/>
              </a:rPr>
              <a:t>p.</a:t>
            </a:r>
            <a:endParaRPr sz="1000">
              <a:latin typeface="Comic Sans MS"/>
              <a:cs typeface="Comic Sans MS"/>
            </a:endParaRPr>
          </a:p>
          <a:p>
            <a:pPr lvl="2" marL="915669" marR="167005" indent="-114300">
              <a:lnSpc>
                <a:spcPct val="100000"/>
              </a:lnSpc>
              <a:spcBef>
                <a:spcPts val="235"/>
              </a:spcBef>
              <a:buClr>
                <a:srgbClr val="3333CC"/>
              </a:buClr>
              <a:buSzPct val="50000"/>
              <a:buFont typeface="Arial"/>
              <a:buChar char="■"/>
              <a:tabLst>
                <a:tab pos="916305" algn="l"/>
              </a:tabLst>
            </a:pPr>
            <a:r>
              <a:rPr dirty="0" sz="1000">
                <a:latin typeface="Comic Sans MS"/>
                <a:cs typeface="Comic Sans MS"/>
              </a:rPr>
              <a:t>if</a:t>
            </a:r>
            <a:r>
              <a:rPr dirty="0" sz="1000" spc="-2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two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or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more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neighbors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are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1,</a:t>
            </a:r>
            <a:r>
              <a:rPr dirty="0" sz="1000" spc="-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assign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one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of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the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label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to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0">
                <a:latin typeface="Comic Sans MS"/>
                <a:cs typeface="Comic Sans MS"/>
              </a:rPr>
              <a:t>p </a:t>
            </a:r>
            <a:r>
              <a:rPr dirty="0" sz="1000">
                <a:latin typeface="Comic Sans MS"/>
                <a:cs typeface="Comic Sans MS"/>
              </a:rPr>
              <a:t>and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make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a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note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of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equivalent</a:t>
            </a:r>
            <a:r>
              <a:rPr dirty="0" sz="1000" spc="-10">
                <a:latin typeface="Comic Sans MS"/>
                <a:cs typeface="Comic Sans MS"/>
              </a:rPr>
              <a:t> classes.</a:t>
            </a:r>
            <a:endParaRPr sz="1000">
              <a:latin typeface="Comic Sans MS"/>
              <a:cs typeface="Comic Sans MS"/>
            </a:endParaRPr>
          </a:p>
          <a:p>
            <a:pPr lvl="2" marL="915669" marR="692150" indent="-114300">
              <a:lnSpc>
                <a:spcPct val="100000"/>
              </a:lnSpc>
              <a:spcBef>
                <a:spcPts val="240"/>
              </a:spcBef>
              <a:buClr>
                <a:srgbClr val="3333CC"/>
              </a:buClr>
              <a:buSzPct val="50000"/>
              <a:buFont typeface="Arial"/>
              <a:buChar char="■"/>
              <a:tabLst>
                <a:tab pos="916305" algn="l"/>
              </a:tabLst>
            </a:pPr>
            <a:r>
              <a:rPr dirty="0" sz="1000">
                <a:latin typeface="Comic Sans MS"/>
                <a:cs typeface="Comic Sans MS"/>
              </a:rPr>
              <a:t>after</a:t>
            </a:r>
            <a:r>
              <a:rPr dirty="0" sz="1000" spc="-3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complete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the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scan,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do</a:t>
            </a:r>
            <a:r>
              <a:rPr dirty="0" sz="1000" spc="-2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the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second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round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 spc="-25">
                <a:latin typeface="Comic Sans MS"/>
                <a:cs typeface="Comic Sans MS"/>
              </a:rPr>
              <a:t>and </a:t>
            </a:r>
            <a:r>
              <a:rPr dirty="0" sz="1000">
                <a:latin typeface="Comic Sans MS"/>
                <a:cs typeface="Comic Sans MS"/>
              </a:rPr>
              <a:t>introduce</a:t>
            </a:r>
            <a:r>
              <a:rPr dirty="0" sz="1000" spc="-2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a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unique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label</a:t>
            </a:r>
            <a:r>
              <a:rPr dirty="0" sz="1000" spc="-2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to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each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equivalent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 spc="-10">
                <a:latin typeface="Comic Sans MS"/>
                <a:cs typeface="Comic Sans MS"/>
              </a:rPr>
              <a:t>class.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134609" y="8162839"/>
            <a:ext cx="133985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 spc="-25">
                <a:latin typeface="Comic Sans MS"/>
                <a:cs typeface="Comic Sans MS"/>
              </a:rPr>
              <a:t>54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64691" y="28194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marL="615315">
              <a:lnSpc>
                <a:spcPct val="100000"/>
              </a:lnSpc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Distance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Measures</a:t>
            </a:r>
            <a:endParaRPr sz="2200">
              <a:latin typeface="Comic Sans MS"/>
              <a:cs typeface="Comic Sans MS"/>
            </a:endParaRPr>
          </a:p>
          <a:p>
            <a:pPr marL="515620" marR="615315" indent="-171450">
              <a:lnSpc>
                <a:spcPts val="1720"/>
              </a:lnSpc>
              <a:spcBef>
                <a:spcPts val="1490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516255" algn="l"/>
              </a:tabLst>
            </a:pPr>
            <a:r>
              <a:rPr dirty="0" sz="1600">
                <a:latin typeface="Comic Sans MS"/>
                <a:cs typeface="Comic Sans MS"/>
              </a:rPr>
              <a:t>for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pixel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p, q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and z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with</a:t>
            </a:r>
            <a:r>
              <a:rPr dirty="0" sz="1600" spc="-10">
                <a:latin typeface="Comic Sans MS"/>
                <a:cs typeface="Comic Sans MS"/>
              </a:rPr>
              <a:t> coordinates </a:t>
            </a:r>
            <a:r>
              <a:rPr dirty="0" sz="1600">
                <a:latin typeface="Comic Sans MS"/>
                <a:cs typeface="Comic Sans MS"/>
              </a:rPr>
              <a:t>(x,y),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(s,t)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and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(u,v)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respectively,</a:t>
            </a:r>
            <a:endParaRPr sz="16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33CC"/>
              </a:buClr>
              <a:buFont typeface="Arial"/>
              <a:buChar char="■"/>
            </a:pPr>
            <a:endParaRPr sz="1600">
              <a:latin typeface="Comic Sans MS"/>
              <a:cs typeface="Comic Sans MS"/>
            </a:endParaRPr>
          </a:p>
          <a:p>
            <a:pPr marL="515620" indent="-172085">
              <a:lnSpc>
                <a:spcPct val="100000"/>
              </a:lnSpc>
              <a:buClr>
                <a:srgbClr val="3333CC"/>
              </a:buClr>
              <a:buSzPct val="59375"/>
              <a:buFont typeface="Arial"/>
              <a:buChar char="■"/>
              <a:tabLst>
                <a:tab pos="516255" algn="l"/>
              </a:tabLst>
            </a:pPr>
            <a:r>
              <a:rPr dirty="0" sz="1600">
                <a:latin typeface="Comic Sans MS"/>
                <a:cs typeface="Comic Sans MS"/>
              </a:rPr>
              <a:t>D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is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distance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function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or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metric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 spc="-25">
                <a:latin typeface="Comic Sans MS"/>
                <a:cs typeface="Comic Sans MS"/>
              </a:rPr>
              <a:t>if</a:t>
            </a:r>
            <a:endParaRPr sz="16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33CC"/>
              </a:buClr>
              <a:buFont typeface="Arial"/>
              <a:buChar char="■"/>
            </a:pPr>
            <a:endParaRPr sz="1600">
              <a:latin typeface="Comic Sans MS"/>
              <a:cs typeface="Comic Sans MS"/>
            </a:endParaRPr>
          </a:p>
          <a:p>
            <a:pPr lvl="1" marL="801370" indent="-229235">
              <a:lnSpc>
                <a:spcPct val="100000"/>
              </a:lnSpc>
              <a:buClr>
                <a:srgbClr val="FF0000"/>
              </a:buClr>
              <a:buSzPct val="53571"/>
              <a:buFont typeface="Arial"/>
              <a:buChar char="■"/>
              <a:tabLst>
                <a:tab pos="801370" algn="l"/>
                <a:tab pos="802005" algn="l"/>
              </a:tabLst>
            </a:pPr>
            <a:r>
              <a:rPr dirty="0" sz="1400">
                <a:latin typeface="Comic Sans MS"/>
                <a:cs typeface="Comic Sans MS"/>
              </a:rPr>
              <a:t>(a)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D(p,q)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Symbol"/>
                <a:cs typeface="Symbol"/>
              </a:rPr>
              <a:t>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Comic Sans MS"/>
                <a:cs typeface="Comic Sans MS"/>
              </a:rPr>
              <a:t>0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;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D(p,q)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=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0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iff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 spc="-25">
                <a:latin typeface="Comic Sans MS"/>
                <a:cs typeface="Comic Sans MS"/>
              </a:rPr>
              <a:t>D=q</a:t>
            </a:r>
            <a:endParaRPr sz="1400">
              <a:latin typeface="Comic Sans MS"/>
              <a:cs typeface="Comic Sans MS"/>
            </a:endParaRPr>
          </a:p>
          <a:p>
            <a:pPr lvl="1" marL="801370" indent="-229235">
              <a:lnSpc>
                <a:spcPct val="100000"/>
              </a:lnSpc>
              <a:spcBef>
                <a:spcPts val="170"/>
              </a:spcBef>
              <a:buClr>
                <a:srgbClr val="FF0000"/>
              </a:buClr>
              <a:buSzPct val="53571"/>
              <a:buFont typeface="Arial"/>
              <a:buChar char="■"/>
              <a:tabLst>
                <a:tab pos="801370" algn="l"/>
                <a:tab pos="802005" algn="l"/>
              </a:tabLst>
            </a:pPr>
            <a:r>
              <a:rPr dirty="0" sz="1400">
                <a:latin typeface="Comic Sans MS"/>
                <a:cs typeface="Comic Sans MS"/>
              </a:rPr>
              <a:t>(b)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D(p,q)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=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D(q,p)</a:t>
            </a:r>
            <a:endParaRPr sz="1400">
              <a:latin typeface="Comic Sans MS"/>
              <a:cs typeface="Comic Sans MS"/>
            </a:endParaRPr>
          </a:p>
          <a:p>
            <a:pPr lvl="1" marL="801370" indent="-229235">
              <a:lnSpc>
                <a:spcPct val="100000"/>
              </a:lnSpc>
              <a:spcBef>
                <a:spcPts val="165"/>
              </a:spcBef>
              <a:buClr>
                <a:srgbClr val="FF0000"/>
              </a:buClr>
              <a:buSzPct val="53571"/>
              <a:buFont typeface="Arial"/>
              <a:buChar char="■"/>
              <a:tabLst>
                <a:tab pos="801370" algn="l"/>
                <a:tab pos="802005" algn="l"/>
              </a:tabLst>
            </a:pPr>
            <a:r>
              <a:rPr dirty="0" sz="1400">
                <a:latin typeface="Comic Sans MS"/>
                <a:cs typeface="Comic Sans MS"/>
              </a:rPr>
              <a:t>(c)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D(p,z)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Symbol"/>
                <a:cs typeface="Symbol"/>
              </a:rPr>
              <a:t>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Comic Sans MS"/>
                <a:cs typeface="Comic Sans MS"/>
              </a:rPr>
              <a:t>D(p,q)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+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D(q,z)</a:t>
            </a:r>
            <a:endParaRPr sz="1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Comic Sans MS"/>
              <a:cs typeface="Comic Sans MS"/>
            </a:endParaRPr>
          </a:p>
          <a:p>
            <a:pPr algn="r" marR="260350">
              <a:lnSpc>
                <a:spcPct val="100000"/>
              </a:lnSpc>
            </a:pPr>
            <a:r>
              <a:rPr dirty="0" sz="700" spc="-25">
                <a:latin typeface="Comic Sans MS"/>
                <a:cs typeface="Comic Sans MS"/>
              </a:rPr>
              <a:t>55</a:t>
            </a:r>
            <a:endParaRPr sz="700">
              <a:latin typeface="Comic Sans MS"/>
              <a:cs typeface="Comic Sans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4" name="object 4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580388" y="5086599"/>
            <a:ext cx="241427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Euclidean</a:t>
            </a:r>
            <a:r>
              <a:rPr dirty="0" sz="2200" spc="-4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distance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between</a:t>
            </a:r>
            <a:r>
              <a:rPr dirty="0" sz="2200" spc="-2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p</a:t>
            </a:r>
            <a:r>
              <a:rPr dirty="0" sz="2200" spc="-1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and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50">
                <a:solidFill>
                  <a:srgbClr val="33339A"/>
                </a:solidFill>
                <a:latin typeface="Comic Sans MS"/>
                <a:cs typeface="Comic Sans MS"/>
              </a:rPr>
              <a:t>q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690365" y="7482327"/>
            <a:ext cx="1596390" cy="452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latin typeface="Comic Sans MS"/>
                <a:cs typeface="Comic Sans MS"/>
              </a:rPr>
              <a:t>radius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(r)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centered </a:t>
            </a:r>
            <a:r>
              <a:rPr dirty="0" sz="1400">
                <a:latin typeface="Comic Sans MS"/>
                <a:cs typeface="Comic Sans MS"/>
              </a:rPr>
              <a:t>at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(x,y)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823459" y="5890259"/>
            <a:ext cx="172720" cy="241935"/>
          </a:xfrm>
          <a:custGeom>
            <a:avLst/>
            <a:gdLst/>
            <a:ahLst/>
            <a:cxnLst/>
            <a:rect l="l" t="t" r="r" b="b"/>
            <a:pathLst>
              <a:path w="172720" h="241935">
                <a:moveTo>
                  <a:pt x="172212" y="0"/>
                </a:moveTo>
                <a:lnTo>
                  <a:pt x="0" y="241553"/>
                </a:lnTo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4922520" y="5960945"/>
            <a:ext cx="92075" cy="215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50" spc="-5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35656" y="5839792"/>
            <a:ext cx="92075" cy="215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50" spc="-5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614936" y="5934279"/>
            <a:ext cx="1119505" cy="215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026794" algn="l"/>
              </a:tabLst>
            </a:pPr>
            <a:r>
              <a:rPr dirty="0" sz="1250" spc="-50">
                <a:latin typeface="Times New Roman"/>
                <a:cs typeface="Times New Roman"/>
              </a:rPr>
              <a:t>2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5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881377" y="6123252"/>
            <a:ext cx="83185" cy="215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50" spc="-5" i="1">
                <a:latin typeface="Times New Roman"/>
                <a:cs typeface="Times New Roman"/>
              </a:rPr>
              <a:t>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693942" y="5763817"/>
            <a:ext cx="3162935" cy="565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2073275" algn="l"/>
              </a:tabLst>
            </a:pPr>
            <a:r>
              <a:rPr dirty="0" sz="2100" i="1">
                <a:latin typeface="Times New Roman"/>
                <a:cs typeface="Times New Roman"/>
              </a:rPr>
              <a:t>D</a:t>
            </a:r>
            <a:r>
              <a:rPr dirty="0" sz="2100" spc="265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(</a:t>
            </a:r>
            <a:r>
              <a:rPr dirty="0" sz="2100" spc="-185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p</a:t>
            </a:r>
            <a:r>
              <a:rPr dirty="0" sz="2100">
                <a:latin typeface="Times New Roman"/>
                <a:cs typeface="Times New Roman"/>
              </a:rPr>
              <a:t>,</a:t>
            </a:r>
            <a:r>
              <a:rPr dirty="0" sz="2100" spc="-250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q</a:t>
            </a:r>
            <a:r>
              <a:rPr dirty="0" sz="2100">
                <a:latin typeface="Times New Roman"/>
                <a:cs typeface="Times New Roman"/>
              </a:rPr>
              <a:t>)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Symbol"/>
                <a:cs typeface="Symbol"/>
              </a:rPr>
              <a:t></a:t>
            </a:r>
            <a:r>
              <a:rPr dirty="0" sz="2100" spc="-65">
                <a:latin typeface="Times New Roman"/>
                <a:cs typeface="Times New Roman"/>
              </a:rPr>
              <a:t> </a:t>
            </a:r>
            <a:r>
              <a:rPr dirty="0" sz="3550" spc="-190">
                <a:latin typeface="Symbol"/>
                <a:cs typeface="Symbol"/>
              </a:rPr>
              <a:t></a:t>
            </a:r>
            <a:r>
              <a:rPr dirty="0" sz="2100" spc="-190">
                <a:latin typeface="Times New Roman"/>
                <a:cs typeface="Times New Roman"/>
              </a:rPr>
              <a:t>(</a:t>
            </a:r>
            <a:r>
              <a:rPr dirty="0" sz="2100" spc="-190" i="1">
                <a:latin typeface="Times New Roman"/>
                <a:cs typeface="Times New Roman"/>
              </a:rPr>
              <a:t>x</a:t>
            </a:r>
            <a:r>
              <a:rPr dirty="0" sz="2100" spc="-120" i="1">
                <a:latin typeface="Times New Roman"/>
                <a:cs typeface="Times New Roman"/>
              </a:rPr>
              <a:t> </a:t>
            </a:r>
            <a:r>
              <a:rPr dirty="0" sz="2100">
                <a:latin typeface="Symbol"/>
                <a:cs typeface="Symbol"/>
              </a:rPr>
              <a:t></a:t>
            </a:r>
            <a:r>
              <a:rPr dirty="0" sz="2100" spc="-95">
                <a:latin typeface="Times New Roman"/>
                <a:cs typeface="Times New Roman"/>
              </a:rPr>
              <a:t> </a:t>
            </a:r>
            <a:r>
              <a:rPr dirty="0" sz="2100" spc="-25" i="1">
                <a:latin typeface="Times New Roman"/>
                <a:cs typeface="Times New Roman"/>
              </a:rPr>
              <a:t>s</a:t>
            </a:r>
            <a:r>
              <a:rPr dirty="0" sz="2100" spc="-25">
                <a:latin typeface="Times New Roman"/>
                <a:cs typeface="Times New Roman"/>
              </a:rPr>
              <a:t>)</a:t>
            </a:r>
            <a:r>
              <a:rPr dirty="0" sz="2100">
                <a:latin typeface="Times New Roman"/>
                <a:cs typeface="Times New Roman"/>
              </a:rPr>
              <a:t>	</a:t>
            </a:r>
            <a:r>
              <a:rPr dirty="0" sz="2100">
                <a:latin typeface="Symbol"/>
                <a:cs typeface="Symbol"/>
              </a:rPr>
              <a:t></a:t>
            </a:r>
            <a:r>
              <a:rPr dirty="0" sz="2100" spc="-16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(</a:t>
            </a:r>
            <a:r>
              <a:rPr dirty="0" sz="2100" spc="-260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y</a:t>
            </a:r>
            <a:r>
              <a:rPr dirty="0" sz="2100" spc="-100" i="1">
                <a:latin typeface="Times New Roman"/>
                <a:cs typeface="Times New Roman"/>
              </a:rPr>
              <a:t> </a:t>
            </a:r>
            <a:r>
              <a:rPr dirty="0" sz="2100">
                <a:latin typeface="Symbol"/>
                <a:cs typeface="Symbol"/>
              </a:rPr>
              <a:t></a:t>
            </a:r>
            <a:r>
              <a:rPr dirty="0" sz="2100" spc="-229">
                <a:latin typeface="Times New Roman"/>
                <a:cs typeface="Times New Roman"/>
              </a:rPr>
              <a:t> </a:t>
            </a:r>
            <a:r>
              <a:rPr dirty="0" sz="2100" spc="75" i="1">
                <a:latin typeface="Times New Roman"/>
                <a:cs typeface="Times New Roman"/>
              </a:rPr>
              <a:t>t</a:t>
            </a:r>
            <a:r>
              <a:rPr dirty="0" sz="2100" spc="75">
                <a:latin typeface="Times New Roman"/>
                <a:cs typeface="Times New Roman"/>
              </a:rPr>
              <a:t>)</a:t>
            </a:r>
            <a:r>
              <a:rPr dirty="0" sz="2100" spc="484">
                <a:latin typeface="Times New Roman"/>
                <a:cs typeface="Times New Roman"/>
              </a:rPr>
              <a:t> </a:t>
            </a:r>
            <a:r>
              <a:rPr dirty="0" sz="3550" spc="-535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1758695" y="6756654"/>
            <a:ext cx="1333500" cy="685800"/>
          </a:xfrm>
          <a:custGeom>
            <a:avLst/>
            <a:gdLst/>
            <a:ahLst/>
            <a:cxnLst/>
            <a:rect l="l" t="t" r="r" b="b"/>
            <a:pathLst>
              <a:path w="1333500" h="685800">
                <a:moveTo>
                  <a:pt x="1333500" y="0"/>
                </a:moveTo>
                <a:lnTo>
                  <a:pt x="1333500" y="685800"/>
                </a:lnTo>
                <a:lnTo>
                  <a:pt x="0" y="685800"/>
                </a:lnTo>
                <a:lnTo>
                  <a:pt x="1333500" y="0"/>
                </a:lnTo>
                <a:close/>
              </a:path>
            </a:pathLst>
          </a:custGeom>
          <a:ln w="14287">
            <a:solidFill>
              <a:srgbClr val="80018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1271016" y="7160764"/>
            <a:ext cx="44386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FF0000"/>
                </a:solidFill>
                <a:latin typeface="Times New Roman"/>
                <a:cs typeface="Times New Roman"/>
              </a:rPr>
              <a:t>p(x,y)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061709" y="6246366"/>
            <a:ext cx="38417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FF0000"/>
                </a:solidFill>
                <a:latin typeface="Times New Roman"/>
                <a:cs typeface="Times New Roman"/>
              </a:rPr>
              <a:t>q(s,t)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758695" y="7594854"/>
            <a:ext cx="1333500" cy="76200"/>
          </a:xfrm>
          <a:custGeom>
            <a:avLst/>
            <a:gdLst/>
            <a:ahLst/>
            <a:cxnLst/>
            <a:rect l="l" t="t" r="r" b="b"/>
            <a:pathLst>
              <a:path w="1333500" h="76200">
                <a:moveTo>
                  <a:pt x="0" y="38100"/>
                </a:moveTo>
                <a:lnTo>
                  <a:pt x="1333500" y="38100"/>
                </a:lnTo>
              </a:path>
              <a:path w="1333500" h="76200">
                <a:moveTo>
                  <a:pt x="0" y="0"/>
                </a:moveTo>
                <a:lnTo>
                  <a:pt x="0" y="76200"/>
                </a:lnTo>
              </a:path>
              <a:path w="1333500" h="76200">
                <a:moveTo>
                  <a:pt x="1333500" y="0"/>
                </a:moveTo>
                <a:lnTo>
                  <a:pt x="1333500" y="76200"/>
                </a:lnTo>
              </a:path>
            </a:pathLst>
          </a:custGeom>
          <a:ln w="4762">
            <a:solidFill>
              <a:srgbClr val="99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2299716" y="7503664"/>
            <a:ext cx="23050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FF0000"/>
                </a:solidFill>
                <a:latin typeface="Times New Roman"/>
                <a:cs typeface="Times New Roman"/>
              </a:rPr>
              <a:t>s-</a:t>
            </a:r>
            <a:r>
              <a:rPr dirty="0" sz="1400" spc="-5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3168395" y="6756654"/>
            <a:ext cx="77470" cy="687070"/>
          </a:xfrm>
          <a:custGeom>
            <a:avLst/>
            <a:gdLst/>
            <a:ahLst/>
            <a:cxnLst/>
            <a:rect l="l" t="t" r="r" b="b"/>
            <a:pathLst>
              <a:path w="77469" h="687070">
                <a:moveTo>
                  <a:pt x="38862" y="686562"/>
                </a:moveTo>
                <a:lnTo>
                  <a:pt x="38862" y="762"/>
                </a:lnTo>
              </a:path>
              <a:path w="77469" h="687070">
                <a:moveTo>
                  <a:pt x="762" y="686562"/>
                </a:moveTo>
                <a:lnTo>
                  <a:pt x="76962" y="686562"/>
                </a:lnTo>
              </a:path>
              <a:path w="77469" h="68707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4762">
            <a:solidFill>
              <a:srgbClr val="99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3328415" y="6779764"/>
            <a:ext cx="21145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FF0000"/>
                </a:solidFill>
                <a:latin typeface="Times New Roman"/>
                <a:cs typeface="Times New Roman"/>
              </a:rPr>
              <a:t>t-</a:t>
            </a:r>
            <a:r>
              <a:rPr dirty="0" sz="1400" spc="-5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375917" y="6695181"/>
            <a:ext cx="9207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964691" y="49339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5134609" y="8162839"/>
            <a:ext cx="133985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 spc="-25">
                <a:latin typeface="Comic Sans MS"/>
                <a:cs typeface="Comic Sans MS"/>
              </a:rPr>
              <a:t>56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34609" y="3520690"/>
            <a:ext cx="13398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latin typeface="Comic Sans MS"/>
                <a:cs typeface="Comic Sans MS"/>
              </a:rPr>
              <a:t>57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4988" y="435351"/>
            <a:ext cx="263525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City-</a:t>
            </a:r>
            <a:r>
              <a:rPr dirty="0"/>
              <a:t>block</a:t>
            </a:r>
            <a:r>
              <a:rPr dirty="0" spc="15"/>
              <a:t> </a:t>
            </a:r>
            <a:r>
              <a:rPr dirty="0" spc="-10"/>
              <a:t>distance: </a:t>
            </a:r>
            <a:r>
              <a:rPr dirty="0"/>
              <a:t>D</a:t>
            </a:r>
            <a:r>
              <a:rPr dirty="0" baseline="-21072" sz="2175"/>
              <a:t>4</a:t>
            </a:r>
            <a:r>
              <a:rPr dirty="0" baseline="-21072" sz="2175" spc="322"/>
              <a:t> </a:t>
            </a:r>
            <a:r>
              <a:rPr dirty="0" sz="2200" spc="-10"/>
              <a:t>distance</a:t>
            </a:r>
            <a:endParaRPr sz="2200"/>
          </a:p>
        </p:txBody>
      </p:sp>
      <p:sp>
        <p:nvSpPr>
          <p:cNvPr id="4" name="object 4" descr=""/>
          <p:cNvSpPr/>
          <p:nvPr/>
        </p:nvSpPr>
        <p:spPr>
          <a:xfrm>
            <a:off x="3914394" y="1407413"/>
            <a:ext cx="1335405" cy="325755"/>
          </a:xfrm>
          <a:custGeom>
            <a:avLst/>
            <a:gdLst/>
            <a:ahLst/>
            <a:cxnLst/>
            <a:rect l="l" t="t" r="r" b="b"/>
            <a:pathLst>
              <a:path w="1335404" h="325755">
                <a:moveTo>
                  <a:pt x="0" y="0"/>
                </a:moveTo>
                <a:lnTo>
                  <a:pt x="0" y="325374"/>
                </a:lnTo>
              </a:path>
              <a:path w="1335404" h="325755">
                <a:moveTo>
                  <a:pt x="537971" y="0"/>
                </a:moveTo>
                <a:lnTo>
                  <a:pt x="537971" y="325374"/>
                </a:lnTo>
              </a:path>
              <a:path w="1335404" h="325755">
                <a:moveTo>
                  <a:pt x="813815" y="0"/>
                </a:moveTo>
                <a:lnTo>
                  <a:pt x="813815" y="325374"/>
                </a:lnTo>
              </a:path>
              <a:path w="1335404" h="325755">
                <a:moveTo>
                  <a:pt x="1335023" y="0"/>
                </a:moveTo>
                <a:lnTo>
                  <a:pt x="1335023" y="325374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185929" y="1466111"/>
          <a:ext cx="1308735" cy="1413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70"/>
                <a:gridCol w="287020"/>
                <a:gridCol w="288290"/>
                <a:gridCol w="224790"/>
              </a:tblGrid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71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2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8450"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2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2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98450">
                <a:tc>
                  <a:txBody>
                    <a:bodyPr/>
                    <a:lstStyle/>
                    <a:p>
                      <a:pPr algn="r" marR="86995"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282575" algn="l"/>
                        </a:tabLst>
                      </a:pPr>
                      <a:r>
                        <a:rPr dirty="0" sz="1550" spc="-5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55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550" spc="-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2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/>
                </a:tc>
              </a:tr>
              <a:tr h="298450"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2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2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789"/>
                        </a:lnSpc>
                        <a:spcBef>
                          <a:spcPts val="15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2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2629916" y="1353258"/>
            <a:ext cx="2715895" cy="151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35"/>
              </a:spcBef>
            </a:pPr>
            <a:r>
              <a:rPr dirty="0" sz="2100" spc="-25" i="1">
                <a:latin typeface="Times New Roman"/>
                <a:cs typeface="Times New Roman"/>
              </a:rPr>
              <a:t>D</a:t>
            </a:r>
            <a:r>
              <a:rPr dirty="0" baseline="-24444" sz="1875" spc="-37">
                <a:latin typeface="Times New Roman"/>
                <a:cs typeface="Times New Roman"/>
              </a:rPr>
              <a:t>4</a:t>
            </a:r>
            <a:r>
              <a:rPr dirty="0" baseline="-24444" sz="1875" spc="-97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(</a:t>
            </a:r>
            <a:r>
              <a:rPr dirty="0" sz="2100" spc="-200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p</a:t>
            </a:r>
            <a:r>
              <a:rPr dirty="0" sz="2100">
                <a:latin typeface="Times New Roman"/>
                <a:cs typeface="Times New Roman"/>
              </a:rPr>
              <a:t>,</a:t>
            </a:r>
            <a:r>
              <a:rPr dirty="0" sz="2100" spc="-250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q</a:t>
            </a:r>
            <a:r>
              <a:rPr dirty="0" sz="2100">
                <a:latin typeface="Times New Roman"/>
                <a:cs typeface="Times New Roman"/>
              </a:rPr>
              <a:t>)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Symbol"/>
                <a:cs typeface="Symbol"/>
              </a:rPr>
              <a:t></a:t>
            </a:r>
            <a:r>
              <a:rPr dirty="0" sz="2100" spc="405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x</a:t>
            </a:r>
            <a:r>
              <a:rPr dirty="0" sz="2100" spc="-125" i="1">
                <a:latin typeface="Times New Roman"/>
                <a:cs typeface="Times New Roman"/>
              </a:rPr>
              <a:t> </a:t>
            </a:r>
            <a:r>
              <a:rPr dirty="0" sz="2100">
                <a:latin typeface="Symbol"/>
                <a:cs typeface="Symbol"/>
              </a:rPr>
              <a:t></a:t>
            </a:r>
            <a:r>
              <a:rPr dirty="0" sz="2100" spc="-114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s</a:t>
            </a:r>
            <a:r>
              <a:rPr dirty="0" sz="2100" spc="204" i="1">
                <a:latin typeface="Times New Roman"/>
                <a:cs typeface="Times New Roman"/>
              </a:rPr>
              <a:t> </a:t>
            </a:r>
            <a:r>
              <a:rPr dirty="0" sz="2100">
                <a:latin typeface="Symbol"/>
                <a:cs typeface="Symbol"/>
              </a:rPr>
              <a:t></a:t>
            </a:r>
            <a:r>
              <a:rPr dirty="0" sz="2100" spc="405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y</a:t>
            </a:r>
            <a:r>
              <a:rPr dirty="0" sz="2100" spc="-95" i="1">
                <a:latin typeface="Times New Roman"/>
                <a:cs typeface="Times New Roman"/>
              </a:rPr>
              <a:t> </a:t>
            </a:r>
            <a:r>
              <a:rPr dirty="0" sz="2100">
                <a:latin typeface="Symbol"/>
                <a:cs typeface="Symbol"/>
              </a:rPr>
              <a:t></a:t>
            </a:r>
            <a:r>
              <a:rPr dirty="0" sz="2100" spc="-215">
                <a:latin typeface="Times New Roman"/>
                <a:cs typeface="Times New Roman"/>
              </a:rPr>
              <a:t> </a:t>
            </a:r>
            <a:r>
              <a:rPr dirty="0" sz="2100" spc="-50" i="1">
                <a:latin typeface="Times New Roman"/>
                <a:cs typeface="Times New Roman"/>
              </a:rPr>
              <a:t>t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222250" indent="-171450">
              <a:lnSpc>
                <a:spcPct val="100000"/>
              </a:lnSpc>
              <a:buClr>
                <a:srgbClr val="3333CC"/>
              </a:buClr>
              <a:buSzPct val="59375"/>
              <a:buFont typeface="Arial"/>
              <a:buChar char="■"/>
              <a:tabLst>
                <a:tab pos="222250" algn="l"/>
              </a:tabLst>
            </a:pPr>
            <a:r>
              <a:rPr dirty="0" sz="1600">
                <a:latin typeface="Comic Sans MS"/>
                <a:cs typeface="Comic Sans MS"/>
              </a:rPr>
              <a:t>diamond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centered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at</a:t>
            </a:r>
            <a:r>
              <a:rPr dirty="0" sz="1600" spc="-10">
                <a:latin typeface="Comic Sans MS"/>
                <a:cs typeface="Comic Sans MS"/>
              </a:rPr>
              <a:t> (x,y)</a:t>
            </a:r>
            <a:endParaRPr sz="1600">
              <a:latin typeface="Comic Sans MS"/>
              <a:cs typeface="Comic Sans MS"/>
            </a:endParaRPr>
          </a:p>
          <a:p>
            <a:pPr marL="222250" marR="161290" indent="-171450">
              <a:lnSpc>
                <a:spcPct val="100000"/>
              </a:lnSpc>
              <a:spcBef>
                <a:spcPts val="380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222250" algn="l"/>
              </a:tabLst>
            </a:pPr>
            <a:r>
              <a:rPr dirty="0" sz="1600">
                <a:latin typeface="Comic Sans MS"/>
                <a:cs typeface="Comic Sans MS"/>
              </a:rPr>
              <a:t>D</a:t>
            </a:r>
            <a:r>
              <a:rPr dirty="0" baseline="-21164" sz="1575">
                <a:latin typeface="Comic Sans MS"/>
                <a:cs typeface="Comic Sans MS"/>
              </a:rPr>
              <a:t>4</a:t>
            </a:r>
            <a:r>
              <a:rPr dirty="0" baseline="-21164" sz="1575" spc="22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=1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are</a:t>
            </a:r>
            <a:r>
              <a:rPr dirty="0" sz="1600" spc="-10">
                <a:latin typeface="Comic Sans MS"/>
                <a:cs typeface="Comic Sans MS"/>
              </a:rPr>
              <a:t> 4-</a:t>
            </a:r>
            <a:r>
              <a:rPr dirty="0" sz="1600">
                <a:latin typeface="Comic Sans MS"/>
                <a:cs typeface="Comic Sans MS"/>
              </a:rPr>
              <a:t>neighbors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25">
                <a:latin typeface="Comic Sans MS"/>
                <a:cs typeface="Comic Sans MS"/>
              </a:rPr>
              <a:t>of </a:t>
            </a:r>
            <a:r>
              <a:rPr dirty="0" sz="1600" spc="-10">
                <a:latin typeface="Comic Sans MS"/>
                <a:cs typeface="Comic Sans MS"/>
              </a:rPr>
              <a:t>(x,y)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964691" y="28194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1021841" y="5423153"/>
            <a:ext cx="4271010" cy="1026794"/>
            <a:chOff x="1021841" y="5423153"/>
            <a:chExt cx="4271010" cy="1026794"/>
          </a:xfrm>
        </p:grpSpPr>
        <p:sp>
          <p:nvSpPr>
            <p:cNvPr id="9" name="object 9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576827" y="6099809"/>
              <a:ext cx="1412240" cy="344170"/>
            </a:xfrm>
            <a:custGeom>
              <a:avLst/>
              <a:gdLst/>
              <a:ahLst/>
              <a:cxnLst/>
              <a:rect l="l" t="t" r="r" b="b"/>
              <a:pathLst>
                <a:path w="1412239" h="344170">
                  <a:moveTo>
                    <a:pt x="0" y="0"/>
                  </a:moveTo>
                  <a:lnTo>
                    <a:pt x="0" y="343662"/>
                  </a:lnTo>
                </a:path>
                <a:path w="1412239" h="344170">
                  <a:moveTo>
                    <a:pt x="569213" y="0"/>
                  </a:moveTo>
                  <a:lnTo>
                    <a:pt x="569213" y="343662"/>
                  </a:lnTo>
                </a:path>
                <a:path w="1412239" h="344170">
                  <a:moveTo>
                    <a:pt x="861060" y="0"/>
                  </a:moveTo>
                  <a:lnTo>
                    <a:pt x="861060" y="343662"/>
                  </a:lnTo>
                </a:path>
                <a:path w="1412239" h="344170">
                  <a:moveTo>
                    <a:pt x="1411986" y="0"/>
                  </a:moveTo>
                  <a:lnTo>
                    <a:pt x="1411986" y="343662"/>
                  </a:lnTo>
                </a:path>
              </a:pathLst>
            </a:custGeom>
            <a:ln w="11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542288" y="5086599"/>
            <a:ext cx="3606165" cy="132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90525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Chessboard</a:t>
            </a:r>
            <a:r>
              <a:rPr dirty="0" sz="2200" spc="-5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distance:</a:t>
            </a:r>
            <a:r>
              <a:rPr dirty="0" sz="2200" spc="-4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25">
                <a:solidFill>
                  <a:srgbClr val="33339A"/>
                </a:solidFill>
                <a:latin typeface="Comic Sans MS"/>
                <a:cs typeface="Comic Sans MS"/>
              </a:rPr>
              <a:t>D</a:t>
            </a:r>
            <a:r>
              <a:rPr dirty="0" baseline="-21072" sz="2175" spc="-37">
                <a:solidFill>
                  <a:srgbClr val="33339A"/>
                </a:solidFill>
                <a:latin typeface="Comic Sans MS"/>
                <a:cs typeface="Comic Sans MS"/>
              </a:rPr>
              <a:t>8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distance</a:t>
            </a:r>
            <a:endParaRPr sz="2200">
              <a:latin typeface="Comic Sans MS"/>
              <a:cs typeface="Comic Sans MS"/>
            </a:endParaRPr>
          </a:p>
          <a:p>
            <a:pPr marL="192405">
              <a:lnSpc>
                <a:spcPct val="100000"/>
              </a:lnSpc>
              <a:spcBef>
                <a:spcPts val="2265"/>
              </a:spcBef>
            </a:pPr>
            <a:r>
              <a:rPr dirty="0" sz="2250" spc="-60" i="1">
                <a:latin typeface="Times New Roman"/>
                <a:cs typeface="Times New Roman"/>
              </a:rPr>
              <a:t>D</a:t>
            </a:r>
            <a:r>
              <a:rPr dirty="0" baseline="-23504" sz="1950" spc="-89">
                <a:latin typeface="Times New Roman"/>
                <a:cs typeface="Times New Roman"/>
              </a:rPr>
              <a:t>8</a:t>
            </a:r>
            <a:r>
              <a:rPr dirty="0" baseline="-23504" sz="1950" spc="-13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(</a:t>
            </a:r>
            <a:r>
              <a:rPr dirty="0" sz="2250" spc="-215">
                <a:latin typeface="Times New Roman"/>
                <a:cs typeface="Times New Roman"/>
              </a:rPr>
              <a:t> </a:t>
            </a:r>
            <a:r>
              <a:rPr dirty="0" sz="2250" i="1">
                <a:latin typeface="Times New Roman"/>
                <a:cs typeface="Times New Roman"/>
              </a:rPr>
              <a:t>p</a:t>
            </a:r>
            <a:r>
              <a:rPr dirty="0" sz="2250">
                <a:latin typeface="Times New Roman"/>
                <a:cs typeface="Times New Roman"/>
              </a:rPr>
              <a:t>,</a:t>
            </a:r>
            <a:r>
              <a:rPr dirty="0" sz="2250" spc="-280">
                <a:latin typeface="Times New Roman"/>
                <a:cs typeface="Times New Roman"/>
              </a:rPr>
              <a:t> </a:t>
            </a:r>
            <a:r>
              <a:rPr dirty="0" sz="2250" i="1">
                <a:latin typeface="Times New Roman"/>
                <a:cs typeface="Times New Roman"/>
              </a:rPr>
              <a:t>q</a:t>
            </a:r>
            <a:r>
              <a:rPr dirty="0" sz="2250">
                <a:latin typeface="Times New Roman"/>
                <a:cs typeface="Times New Roman"/>
              </a:rPr>
              <a:t>)</a:t>
            </a:r>
            <a:r>
              <a:rPr dirty="0" sz="2250" spc="-40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</a:t>
            </a:r>
            <a:r>
              <a:rPr dirty="0" sz="2250" spc="-30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max(</a:t>
            </a:r>
            <a:r>
              <a:rPr dirty="0" sz="2250" spc="-105">
                <a:latin typeface="Times New Roman"/>
                <a:cs typeface="Times New Roman"/>
              </a:rPr>
              <a:t> </a:t>
            </a:r>
            <a:r>
              <a:rPr dirty="0" sz="2250" i="1">
                <a:latin typeface="Times New Roman"/>
                <a:cs typeface="Times New Roman"/>
              </a:rPr>
              <a:t>x</a:t>
            </a:r>
            <a:r>
              <a:rPr dirty="0" sz="2250" spc="-145" i="1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</a:t>
            </a:r>
            <a:r>
              <a:rPr dirty="0" sz="2250" spc="-130">
                <a:latin typeface="Times New Roman"/>
                <a:cs typeface="Times New Roman"/>
              </a:rPr>
              <a:t> </a:t>
            </a:r>
            <a:r>
              <a:rPr dirty="0" sz="2250" i="1">
                <a:latin typeface="Times New Roman"/>
                <a:cs typeface="Times New Roman"/>
              </a:rPr>
              <a:t>s</a:t>
            </a:r>
            <a:r>
              <a:rPr dirty="0" sz="2250" spc="190" i="1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</a:t>
            </a:r>
            <a:r>
              <a:rPr dirty="0" sz="2250" spc="405">
                <a:latin typeface="Times New Roman"/>
                <a:cs typeface="Times New Roman"/>
              </a:rPr>
              <a:t> </a:t>
            </a:r>
            <a:r>
              <a:rPr dirty="0" sz="2250" i="1">
                <a:latin typeface="Times New Roman"/>
                <a:cs typeface="Times New Roman"/>
              </a:rPr>
              <a:t>y</a:t>
            </a:r>
            <a:r>
              <a:rPr dirty="0" sz="2250" spc="-110" i="1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</a:t>
            </a:r>
            <a:r>
              <a:rPr dirty="0" sz="2250" spc="-245">
                <a:latin typeface="Times New Roman"/>
                <a:cs typeface="Times New Roman"/>
              </a:rPr>
              <a:t> </a:t>
            </a:r>
            <a:r>
              <a:rPr dirty="0" sz="2250" i="1">
                <a:latin typeface="Times New Roman"/>
                <a:cs typeface="Times New Roman"/>
              </a:rPr>
              <a:t>t</a:t>
            </a:r>
            <a:r>
              <a:rPr dirty="0" sz="2250" spc="-85" i="1">
                <a:latin typeface="Times New Roman"/>
                <a:cs typeface="Times New Roman"/>
              </a:rPr>
              <a:t> </a:t>
            </a:r>
            <a:r>
              <a:rPr dirty="0" sz="2250" spc="-5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graphicFrame>
        <p:nvGraphicFramePr>
          <p:cNvPr id="15" name="object 15" descr=""/>
          <p:cNvGraphicFramePr>
            <a:graphicFrameLocks noGrp="1"/>
          </p:cNvGraphicFramePr>
          <p:nvPr/>
        </p:nvGraphicFramePr>
        <p:xfrm>
          <a:off x="1371838" y="6649588"/>
          <a:ext cx="1135380" cy="1217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50"/>
                <a:gridCol w="246379"/>
                <a:gridCol w="247014"/>
                <a:gridCol w="247650"/>
                <a:gridCol w="198119"/>
              </a:tblGrid>
              <a:tr h="222885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ts val="147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7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7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7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571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7366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/>
                </a:tc>
              </a:tr>
              <a:tr h="2571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algn="r" marR="736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/>
                </a:tc>
              </a:tr>
              <a:tr h="2571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7366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/>
                </a:tc>
              </a:tr>
              <a:tr h="223520">
                <a:tc>
                  <a:txBody>
                    <a:bodyPr/>
                    <a:lstStyle/>
                    <a:p>
                      <a:pPr marL="31750">
                        <a:lnSpc>
                          <a:spcPts val="1540"/>
                        </a:lnSpc>
                        <a:spcBef>
                          <a:spcPts val="120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ts val="1540"/>
                        </a:lnSpc>
                        <a:spcBef>
                          <a:spcPts val="120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40"/>
                        </a:lnSpc>
                        <a:spcBef>
                          <a:spcPts val="120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40"/>
                        </a:lnSpc>
                        <a:spcBef>
                          <a:spcPts val="120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540"/>
                        </a:lnSpc>
                        <a:spcBef>
                          <a:spcPts val="120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/>
                </a:tc>
              </a:tr>
            </a:tbl>
          </a:graphicData>
        </a:graphic>
      </p:graphicFrame>
      <p:sp>
        <p:nvSpPr>
          <p:cNvPr id="16" name="object 16" descr=""/>
          <p:cNvSpPr txBox="1"/>
          <p:nvPr/>
        </p:nvSpPr>
        <p:spPr>
          <a:xfrm>
            <a:off x="2801366" y="7022841"/>
            <a:ext cx="232219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Comic Sans MS"/>
                <a:cs typeface="Comic Sans MS"/>
              </a:rPr>
              <a:t>square centered at </a:t>
            </a:r>
            <a:r>
              <a:rPr dirty="0" sz="1600" spc="-10">
                <a:latin typeface="Comic Sans MS"/>
                <a:cs typeface="Comic Sans MS"/>
              </a:rPr>
              <a:t>(x,y)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964691" y="49339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5134609" y="8162839"/>
            <a:ext cx="133985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 spc="-25">
                <a:latin typeface="Comic Sans MS"/>
                <a:cs typeface="Comic Sans MS"/>
              </a:rPr>
              <a:t>58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64691" y="28194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marL="615315">
              <a:lnSpc>
                <a:spcPct val="100000"/>
              </a:lnSpc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Test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images</a:t>
            </a:r>
            <a:endParaRPr sz="2200">
              <a:latin typeface="Comic Sans MS"/>
              <a:cs typeface="Comic Sans MS"/>
            </a:endParaRPr>
          </a:p>
          <a:p>
            <a:pPr marL="610870" marR="1017269" indent="-266700">
              <a:lnSpc>
                <a:spcPct val="100000"/>
              </a:lnSpc>
              <a:spcBef>
                <a:spcPts val="1425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610870" algn="l"/>
                <a:tab pos="611505" algn="l"/>
              </a:tabLst>
            </a:pPr>
            <a:r>
              <a:rPr dirty="0" sz="1400">
                <a:latin typeface="Comic Sans MS"/>
                <a:cs typeface="Comic Sans MS"/>
              </a:rPr>
              <a:t>Test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images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for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distances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and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 spc="-20">
                <a:latin typeface="Comic Sans MS"/>
                <a:cs typeface="Comic Sans MS"/>
              </a:rPr>
              <a:t>area </a:t>
            </a:r>
            <a:r>
              <a:rPr dirty="0" sz="1400" spc="-10">
                <a:latin typeface="Comic Sans MS"/>
                <a:cs typeface="Comic Sans MS"/>
              </a:rPr>
              <a:t>estimation:</a:t>
            </a:r>
            <a:endParaRPr sz="1400">
              <a:latin typeface="Comic Sans MS"/>
              <a:cs typeface="Comic Sans MS"/>
            </a:endParaRPr>
          </a:p>
          <a:p>
            <a:pPr lvl="1" marL="801370" indent="-229235">
              <a:lnSpc>
                <a:spcPct val="100000"/>
              </a:lnSpc>
              <a:spcBef>
                <a:spcPts val="295"/>
              </a:spcBef>
              <a:buClr>
                <a:srgbClr val="FF0000"/>
              </a:buClr>
              <a:buSzPct val="91666"/>
              <a:buAutoNum type="alphaLcParenR"/>
              <a:tabLst>
                <a:tab pos="802005" algn="l"/>
              </a:tabLst>
            </a:pPr>
            <a:r>
              <a:rPr dirty="0" sz="1200">
                <a:latin typeface="Comic Sans MS"/>
                <a:cs typeface="Comic Sans MS"/>
              </a:rPr>
              <a:t>Parallel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lines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with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up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to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5%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difference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in </a:t>
            </a:r>
            <a:r>
              <a:rPr dirty="0" sz="1200" spc="-10">
                <a:latin typeface="Comic Sans MS"/>
                <a:cs typeface="Comic Sans MS"/>
              </a:rPr>
              <a:t>length.</a:t>
            </a:r>
            <a:endParaRPr sz="1200">
              <a:latin typeface="Comic Sans MS"/>
              <a:cs typeface="Comic Sans MS"/>
            </a:endParaRPr>
          </a:p>
          <a:p>
            <a:pPr lvl="1" marL="801370" indent="-229235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SzPct val="91666"/>
              <a:buAutoNum type="alphaLcParenR"/>
              <a:tabLst>
                <a:tab pos="802005" algn="l"/>
              </a:tabLst>
            </a:pPr>
            <a:r>
              <a:rPr dirty="0" sz="1200">
                <a:latin typeface="Comic Sans MS"/>
                <a:cs typeface="Comic Sans MS"/>
              </a:rPr>
              <a:t>Circles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with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up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to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10%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difference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in</a:t>
            </a:r>
            <a:r>
              <a:rPr dirty="0" sz="1200" spc="-10">
                <a:latin typeface="Comic Sans MS"/>
                <a:cs typeface="Comic Sans MS"/>
              </a:rPr>
              <a:t> radius.</a:t>
            </a:r>
            <a:endParaRPr sz="1200">
              <a:latin typeface="Comic Sans MS"/>
              <a:cs typeface="Comic Sans MS"/>
            </a:endParaRPr>
          </a:p>
          <a:p>
            <a:pPr lvl="1" marL="801370" marR="345440" indent="-228600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SzPct val="91666"/>
              <a:buAutoNum type="alphaLcParenR"/>
              <a:tabLst>
                <a:tab pos="802005" algn="l"/>
              </a:tabLst>
            </a:pP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vertical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line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appears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longer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but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actually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 spc="-25">
                <a:latin typeface="Comic Sans MS"/>
                <a:cs typeface="Comic Sans MS"/>
              </a:rPr>
              <a:t>has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same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length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as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horizontal</a:t>
            </a:r>
            <a:r>
              <a:rPr dirty="0" sz="1200" spc="-10">
                <a:latin typeface="Comic Sans MS"/>
                <a:cs typeface="Comic Sans MS"/>
              </a:rPr>
              <a:t> line.</a:t>
            </a:r>
            <a:endParaRPr sz="1200">
              <a:latin typeface="Comic Sans MS"/>
              <a:cs typeface="Comic Sans MS"/>
            </a:endParaRPr>
          </a:p>
          <a:p>
            <a:pPr lvl="1" marL="801370" marR="280670" indent="-228600">
              <a:lnSpc>
                <a:spcPct val="100000"/>
              </a:lnSpc>
              <a:spcBef>
                <a:spcPts val="280"/>
              </a:spcBef>
              <a:buClr>
                <a:srgbClr val="FF0000"/>
              </a:buClr>
              <a:buSzPct val="91666"/>
              <a:buAutoNum type="alphaLcParenR"/>
              <a:tabLst>
                <a:tab pos="802005" algn="l"/>
              </a:tabLst>
            </a:pPr>
            <a:r>
              <a:rPr dirty="0" sz="1200">
                <a:latin typeface="Comic Sans MS"/>
                <a:cs typeface="Comic Sans MS"/>
              </a:rPr>
              <a:t>Deception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by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perspective: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upper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line </a:t>
            </a:r>
            <a:r>
              <a:rPr dirty="0" sz="1200" spc="-10">
                <a:latin typeface="Comic Sans MS"/>
                <a:cs typeface="Comic Sans MS"/>
              </a:rPr>
              <a:t>appears </a:t>
            </a:r>
            <a:r>
              <a:rPr dirty="0" sz="1200">
                <a:latin typeface="Comic Sans MS"/>
                <a:cs typeface="Comic Sans MS"/>
              </a:rPr>
              <a:t>longer</a:t>
            </a:r>
            <a:r>
              <a:rPr dirty="0" sz="1200" spc="-3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than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lower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one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but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actually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have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25">
                <a:latin typeface="Comic Sans MS"/>
                <a:cs typeface="Comic Sans MS"/>
              </a:rPr>
              <a:t>the </a:t>
            </a:r>
            <a:r>
              <a:rPr dirty="0" sz="1200">
                <a:latin typeface="Comic Sans MS"/>
                <a:cs typeface="Comic Sans MS"/>
              </a:rPr>
              <a:t>same </a:t>
            </a:r>
            <a:r>
              <a:rPr dirty="0" sz="1200" spc="-10">
                <a:latin typeface="Comic Sans MS"/>
                <a:cs typeface="Comic Sans MS"/>
              </a:rPr>
              <a:t>length.</a:t>
            </a:r>
            <a:endParaRPr sz="1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Comic Sans MS"/>
              <a:cs typeface="Comic Sans MS"/>
            </a:endParaRPr>
          </a:p>
          <a:p>
            <a:pPr algn="r" marR="259715">
              <a:lnSpc>
                <a:spcPct val="100000"/>
              </a:lnSpc>
            </a:pPr>
            <a:r>
              <a:rPr dirty="0" sz="700">
                <a:latin typeface="Comic Sans MS"/>
                <a:cs typeface="Comic Sans MS"/>
              </a:rPr>
              <a:t>5</a:t>
            </a:r>
            <a:endParaRPr sz="700">
              <a:latin typeface="Comic Sans MS"/>
              <a:cs typeface="Comic Sans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021841" y="5423153"/>
            <a:ext cx="4271010" cy="2548255"/>
            <a:chOff x="1021841" y="5423153"/>
            <a:chExt cx="4271010" cy="2548255"/>
          </a:xfrm>
        </p:grpSpPr>
        <p:sp>
          <p:nvSpPr>
            <p:cNvPr id="4" name="object 4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7195" y="5956548"/>
              <a:ext cx="1883108" cy="2014791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964691" y="493395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algn="ctr" marL="389255">
              <a:lnSpc>
                <a:spcPct val="100000"/>
              </a:lnSpc>
              <a:spcBef>
                <a:spcPts val="5"/>
              </a:spcBef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Structure</a:t>
            </a:r>
            <a:r>
              <a:rPr dirty="0" sz="2200" spc="-3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of</a:t>
            </a:r>
            <a:r>
              <a:rPr dirty="0" sz="2200" spc="-2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the</a:t>
            </a:r>
            <a:r>
              <a:rPr dirty="0" sz="2200" spc="-2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Human</a:t>
            </a:r>
            <a:r>
              <a:rPr dirty="0" sz="2200" spc="-2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25">
                <a:solidFill>
                  <a:srgbClr val="33339A"/>
                </a:solidFill>
                <a:latin typeface="Comic Sans MS"/>
                <a:cs typeface="Comic Sans MS"/>
              </a:rPr>
              <a:t>Eye</a:t>
            </a:r>
            <a:endParaRPr sz="2200">
              <a:latin typeface="Comic Sans MS"/>
              <a:cs typeface="Comic Sans MS"/>
            </a:endParaRPr>
          </a:p>
          <a:p>
            <a:pPr marL="2153920" indent="-172085">
              <a:lnSpc>
                <a:spcPct val="100000"/>
              </a:lnSpc>
              <a:spcBef>
                <a:spcPts val="1420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2154555" algn="l"/>
              </a:tabLst>
            </a:pPr>
            <a:r>
              <a:rPr dirty="0" sz="1400">
                <a:latin typeface="Comic Sans MS"/>
                <a:cs typeface="Comic Sans MS"/>
              </a:rPr>
              <a:t>Shape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is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nearly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sphere.</a:t>
            </a:r>
            <a:endParaRPr sz="1400">
              <a:latin typeface="Comic Sans MS"/>
              <a:cs typeface="Comic Sans MS"/>
            </a:endParaRPr>
          </a:p>
          <a:p>
            <a:pPr marL="2153920" indent="-172085">
              <a:lnSpc>
                <a:spcPct val="100000"/>
              </a:lnSpc>
              <a:spcBef>
                <a:spcPts val="345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2154555" algn="l"/>
              </a:tabLst>
            </a:pPr>
            <a:r>
              <a:rPr dirty="0" sz="1400">
                <a:latin typeface="Comic Sans MS"/>
                <a:cs typeface="Comic Sans MS"/>
              </a:rPr>
              <a:t>Average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diameter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=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20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 spc="-25">
                <a:latin typeface="Comic Sans MS"/>
                <a:cs typeface="Comic Sans MS"/>
              </a:rPr>
              <a:t>mm.</a:t>
            </a:r>
            <a:endParaRPr sz="1400">
              <a:latin typeface="Comic Sans MS"/>
              <a:cs typeface="Comic Sans MS"/>
            </a:endParaRPr>
          </a:p>
          <a:p>
            <a:pPr marL="2153920" indent="-172085">
              <a:lnSpc>
                <a:spcPct val="100000"/>
              </a:lnSpc>
              <a:spcBef>
                <a:spcPts val="335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2154555" algn="l"/>
              </a:tabLst>
            </a:pPr>
            <a:r>
              <a:rPr dirty="0" sz="1400">
                <a:latin typeface="Comic Sans MS"/>
                <a:cs typeface="Comic Sans MS"/>
              </a:rPr>
              <a:t>3</a:t>
            </a:r>
            <a:r>
              <a:rPr dirty="0" sz="1400" spc="-10">
                <a:latin typeface="Comic Sans MS"/>
                <a:cs typeface="Comic Sans MS"/>
              </a:rPr>
              <a:t> membranes:</a:t>
            </a:r>
            <a:endParaRPr sz="1400">
              <a:latin typeface="Comic Sans MS"/>
              <a:cs typeface="Comic Sans MS"/>
            </a:endParaRPr>
          </a:p>
          <a:p>
            <a:pPr lvl="1" marL="2354580" marR="368935" indent="-143510">
              <a:lnSpc>
                <a:spcPct val="100000"/>
              </a:lnSpc>
              <a:spcBef>
                <a:spcPts val="295"/>
              </a:spcBef>
              <a:buClr>
                <a:srgbClr val="FF0000"/>
              </a:buClr>
              <a:buSzPct val="54166"/>
              <a:buFont typeface="Arial"/>
              <a:buChar char="■"/>
              <a:tabLst>
                <a:tab pos="2354580" algn="l"/>
              </a:tabLst>
            </a:pPr>
            <a:r>
              <a:rPr dirty="0" sz="1200">
                <a:latin typeface="Comic Sans MS"/>
                <a:cs typeface="Comic Sans MS"/>
              </a:rPr>
              <a:t>Cornea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and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Sclera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-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outer cover</a:t>
            </a:r>
            <a:endParaRPr sz="1200">
              <a:latin typeface="Comic Sans MS"/>
              <a:cs typeface="Comic Sans MS"/>
            </a:endParaRPr>
          </a:p>
          <a:p>
            <a:pPr lvl="1" marL="2354580" indent="-143510">
              <a:lnSpc>
                <a:spcPct val="100000"/>
              </a:lnSpc>
              <a:spcBef>
                <a:spcPts val="284"/>
              </a:spcBef>
              <a:buClr>
                <a:srgbClr val="FF0000"/>
              </a:buClr>
              <a:buSzPct val="54166"/>
              <a:buFont typeface="Arial"/>
              <a:buChar char="■"/>
              <a:tabLst>
                <a:tab pos="2354580" algn="l"/>
              </a:tabLst>
            </a:pPr>
            <a:r>
              <a:rPr dirty="0" sz="1200" spc="-10">
                <a:latin typeface="Comic Sans MS"/>
                <a:cs typeface="Comic Sans MS"/>
              </a:rPr>
              <a:t>Choroid</a:t>
            </a:r>
            <a:endParaRPr sz="1200">
              <a:latin typeface="Comic Sans MS"/>
              <a:cs typeface="Comic Sans MS"/>
            </a:endParaRPr>
          </a:p>
          <a:p>
            <a:pPr lvl="1" marL="2354580" indent="-143510">
              <a:lnSpc>
                <a:spcPct val="100000"/>
              </a:lnSpc>
              <a:spcBef>
                <a:spcPts val="280"/>
              </a:spcBef>
              <a:buClr>
                <a:srgbClr val="FF0000"/>
              </a:buClr>
              <a:buSzPct val="54166"/>
              <a:buFont typeface="Arial"/>
              <a:buChar char="■"/>
              <a:tabLst>
                <a:tab pos="2354580" algn="l"/>
              </a:tabLst>
            </a:pPr>
            <a:r>
              <a:rPr dirty="0" sz="1200">
                <a:latin typeface="Comic Sans MS"/>
                <a:cs typeface="Comic Sans MS"/>
              </a:rPr>
              <a:t>Retina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-enclose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 spc="-25">
                <a:latin typeface="Comic Sans MS"/>
                <a:cs typeface="Comic Sans MS"/>
              </a:rPr>
              <a:t>eye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188711" y="8162839"/>
            <a:ext cx="80010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>
                <a:latin typeface="Comic Sans MS"/>
                <a:cs typeface="Comic Sans MS"/>
              </a:rPr>
              <a:t>6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64691" y="28194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650">
              <a:latin typeface="Times New Roman"/>
              <a:cs typeface="Times New Roman"/>
            </a:endParaRPr>
          </a:p>
          <a:p>
            <a:pPr marL="615315">
              <a:lnSpc>
                <a:spcPct val="100000"/>
              </a:lnSpc>
            </a:pPr>
            <a:r>
              <a:rPr dirty="0" sz="2000">
                <a:solidFill>
                  <a:srgbClr val="33339A"/>
                </a:solidFill>
                <a:latin typeface="Comic Sans MS"/>
                <a:cs typeface="Comic Sans MS"/>
              </a:rPr>
              <a:t>D</a:t>
            </a:r>
            <a:r>
              <a:rPr dirty="0" baseline="-20576" sz="2025">
                <a:solidFill>
                  <a:srgbClr val="33339A"/>
                </a:solidFill>
                <a:latin typeface="Comic Sans MS"/>
                <a:cs typeface="Comic Sans MS"/>
              </a:rPr>
              <a:t>4</a:t>
            </a:r>
            <a:r>
              <a:rPr dirty="0" baseline="-20576" sz="2025" spc="262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000">
                <a:solidFill>
                  <a:srgbClr val="33339A"/>
                </a:solidFill>
                <a:latin typeface="Comic Sans MS"/>
                <a:cs typeface="Comic Sans MS"/>
              </a:rPr>
              <a:t>and</a:t>
            </a:r>
            <a:r>
              <a:rPr dirty="0" sz="2000" spc="-1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000">
                <a:solidFill>
                  <a:srgbClr val="33339A"/>
                </a:solidFill>
                <a:latin typeface="Comic Sans MS"/>
                <a:cs typeface="Comic Sans MS"/>
              </a:rPr>
              <a:t>D</a:t>
            </a:r>
            <a:r>
              <a:rPr dirty="0" baseline="-20576" sz="2025">
                <a:solidFill>
                  <a:srgbClr val="33339A"/>
                </a:solidFill>
                <a:latin typeface="Comic Sans MS"/>
                <a:cs typeface="Comic Sans MS"/>
              </a:rPr>
              <a:t>8</a:t>
            </a:r>
            <a:r>
              <a:rPr dirty="0" baseline="-20576" sz="2025" spc="247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9A"/>
                </a:solidFill>
                <a:latin typeface="Comic Sans MS"/>
                <a:cs typeface="Comic Sans MS"/>
              </a:rPr>
              <a:t>distances</a:t>
            </a:r>
            <a:endParaRPr sz="2000">
              <a:latin typeface="Comic Sans MS"/>
              <a:cs typeface="Comic Sans MS"/>
            </a:endParaRPr>
          </a:p>
          <a:p>
            <a:pPr marL="553720" marR="492759" indent="-171450">
              <a:lnSpc>
                <a:spcPct val="100000"/>
              </a:lnSpc>
              <a:spcBef>
                <a:spcPts val="2460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554355" algn="l"/>
              </a:tabLst>
            </a:pPr>
            <a:r>
              <a:rPr dirty="0" sz="1400">
                <a:latin typeface="Comic Sans MS"/>
                <a:cs typeface="Comic Sans MS"/>
              </a:rPr>
              <a:t>D</a:t>
            </a:r>
            <a:r>
              <a:rPr dirty="0" baseline="-20467" sz="1425">
                <a:latin typeface="Comic Sans MS"/>
                <a:cs typeface="Comic Sans MS"/>
              </a:rPr>
              <a:t>4</a:t>
            </a:r>
            <a:r>
              <a:rPr dirty="0" baseline="-20467" sz="1425" spc="142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distance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and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D</a:t>
            </a:r>
            <a:r>
              <a:rPr dirty="0" baseline="-20467" sz="1425">
                <a:latin typeface="Comic Sans MS"/>
                <a:cs typeface="Comic Sans MS"/>
              </a:rPr>
              <a:t>8</a:t>
            </a:r>
            <a:r>
              <a:rPr dirty="0" baseline="-20467" sz="1425" spc="142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distance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between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pixel </a:t>
            </a:r>
            <a:r>
              <a:rPr dirty="0" sz="1400">
                <a:latin typeface="Comic Sans MS"/>
                <a:cs typeface="Comic Sans MS"/>
              </a:rPr>
              <a:t>p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and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q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=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length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4-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and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8-</a:t>
            </a:r>
            <a:r>
              <a:rPr dirty="0" sz="1400">
                <a:latin typeface="Comic Sans MS"/>
                <a:cs typeface="Comic Sans MS"/>
              </a:rPr>
              <a:t>path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between </a:t>
            </a:r>
            <a:r>
              <a:rPr dirty="0" sz="1400">
                <a:latin typeface="Comic Sans MS"/>
                <a:cs typeface="Comic Sans MS"/>
              </a:rPr>
              <a:t>those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2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points,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respectively.</a:t>
            </a:r>
            <a:endParaRPr sz="1400">
              <a:latin typeface="Comic Sans MS"/>
              <a:cs typeface="Comic Sans MS"/>
            </a:endParaRPr>
          </a:p>
          <a:p>
            <a:pPr marL="553720" marR="455930" indent="-171450">
              <a:lnSpc>
                <a:spcPct val="100000"/>
              </a:lnSpc>
              <a:spcBef>
                <a:spcPts val="345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554355" algn="l"/>
              </a:tabLst>
            </a:pPr>
            <a:r>
              <a:rPr dirty="0" sz="1400">
                <a:latin typeface="Comic Sans MS"/>
                <a:cs typeface="Comic Sans MS"/>
              </a:rPr>
              <a:t>we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can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consider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both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D</a:t>
            </a:r>
            <a:r>
              <a:rPr dirty="0" baseline="-20467" sz="1425">
                <a:latin typeface="Comic Sans MS"/>
                <a:cs typeface="Comic Sans MS"/>
              </a:rPr>
              <a:t>4</a:t>
            </a:r>
            <a:r>
              <a:rPr dirty="0" baseline="-20467" sz="1425" spc="16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and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D</a:t>
            </a:r>
            <a:r>
              <a:rPr dirty="0" baseline="-20467" sz="1425">
                <a:latin typeface="Comic Sans MS"/>
                <a:cs typeface="Comic Sans MS"/>
              </a:rPr>
              <a:t>8</a:t>
            </a:r>
            <a:r>
              <a:rPr dirty="0" baseline="-20467" sz="1425" spc="157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distances </a:t>
            </a:r>
            <a:r>
              <a:rPr dirty="0" sz="1400">
                <a:latin typeface="Comic Sans MS"/>
                <a:cs typeface="Comic Sans MS"/>
              </a:rPr>
              <a:t>b/w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and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q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regardless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whether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 spc="-50">
                <a:latin typeface="Comic Sans MS"/>
                <a:cs typeface="Comic Sans MS"/>
              </a:rPr>
              <a:t>a </a:t>
            </a:r>
            <a:r>
              <a:rPr dirty="0" sz="1400">
                <a:latin typeface="Comic Sans MS"/>
                <a:cs typeface="Comic Sans MS"/>
              </a:rPr>
              <a:t>connected</a:t>
            </a:r>
            <a:r>
              <a:rPr dirty="0" sz="1400" spc="-5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path</a:t>
            </a:r>
            <a:r>
              <a:rPr dirty="0" sz="1400" spc="-5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exists</a:t>
            </a:r>
            <a:r>
              <a:rPr dirty="0" sz="1400" spc="-4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between</a:t>
            </a:r>
            <a:r>
              <a:rPr dirty="0" sz="1400" spc="-50">
                <a:latin typeface="Comic Sans MS"/>
                <a:cs typeface="Comic Sans MS"/>
              </a:rPr>
              <a:t> </a:t>
            </a:r>
            <a:r>
              <a:rPr dirty="0" sz="1400" spc="-20">
                <a:latin typeface="Comic Sans MS"/>
                <a:cs typeface="Comic Sans MS"/>
              </a:rPr>
              <a:t>them </a:t>
            </a:r>
            <a:r>
              <a:rPr dirty="0" sz="1400">
                <a:latin typeface="Comic Sans MS"/>
                <a:cs typeface="Comic Sans MS"/>
              </a:rPr>
              <a:t>because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definitions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these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distances </a:t>
            </a:r>
            <a:r>
              <a:rPr dirty="0" sz="1400">
                <a:latin typeface="Comic Sans MS"/>
                <a:cs typeface="Comic Sans MS"/>
              </a:rPr>
              <a:t>involve</a:t>
            </a:r>
            <a:r>
              <a:rPr dirty="0" sz="1400" spc="-4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only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coordinates.</a:t>
            </a:r>
            <a:endParaRPr sz="1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Comic Sans MS"/>
              <a:cs typeface="Comic Sans MS"/>
            </a:endParaRPr>
          </a:p>
          <a:p>
            <a:pPr algn="r" marR="260350">
              <a:lnSpc>
                <a:spcPct val="100000"/>
              </a:lnSpc>
              <a:spcBef>
                <a:spcPts val="5"/>
              </a:spcBef>
            </a:pPr>
            <a:r>
              <a:rPr dirty="0" sz="700" spc="-25">
                <a:latin typeface="Comic Sans MS"/>
                <a:cs typeface="Comic Sans MS"/>
              </a:rPr>
              <a:t>59</a:t>
            </a:r>
            <a:endParaRPr sz="700">
              <a:latin typeface="Comic Sans MS"/>
              <a:cs typeface="Comic Sans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4" name="object 4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186432" y="7808464"/>
            <a:ext cx="883919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distance</a:t>
            </a:r>
            <a:r>
              <a:rPr dirty="0" sz="140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140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303523" y="7808464"/>
            <a:ext cx="883919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distance</a:t>
            </a:r>
            <a:r>
              <a:rPr dirty="0" sz="140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140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1069355" y="7398646"/>
          <a:ext cx="3917950" cy="48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/>
                <a:gridCol w="639445"/>
                <a:gridCol w="568325"/>
                <a:gridCol w="557530"/>
                <a:gridCol w="556894"/>
                <a:gridCol w="559434"/>
                <a:gridCol w="558800"/>
                <a:gridCol w="207010"/>
              </a:tblGrid>
              <a:tr h="257175">
                <a:tc>
                  <a:txBody>
                    <a:bodyPr/>
                    <a:lstStyle/>
                    <a:p>
                      <a:pPr marL="31750">
                        <a:lnSpc>
                          <a:spcPts val="1595"/>
                        </a:lnSpc>
                      </a:pPr>
                      <a:r>
                        <a:rPr dirty="0" sz="1450" spc="-2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22875" sz="1275" spc="-37">
                          <a:latin typeface="Times New Roman"/>
                          <a:cs typeface="Times New Roman"/>
                        </a:rPr>
                        <a:t>1</a:t>
                      </a:r>
                      <a:endParaRPr baseline="-22875" sz="12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595"/>
                        </a:lnSpc>
                      </a:pPr>
                      <a:r>
                        <a:rPr dirty="0" sz="1450" spc="-2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22875" sz="1275" spc="-37">
                          <a:latin typeface="Times New Roman"/>
                          <a:cs typeface="Times New Roman"/>
                        </a:rPr>
                        <a:t>2</a:t>
                      </a:r>
                      <a:endParaRPr baseline="-22875" sz="12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595"/>
                        </a:lnSpc>
                      </a:pPr>
                      <a:r>
                        <a:rPr dirty="0" sz="1450">
                          <a:solidFill>
                            <a:srgbClr val="CC339A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595"/>
                        </a:lnSpc>
                      </a:pPr>
                      <a:r>
                        <a:rPr dirty="0" sz="1450">
                          <a:solidFill>
                            <a:srgbClr val="CC339A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ts val="1595"/>
                        </a:lnSpc>
                      </a:pPr>
                      <a:r>
                        <a:rPr dirty="0" sz="1450">
                          <a:solidFill>
                            <a:srgbClr val="CC339A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595"/>
                        </a:lnSpc>
                      </a:pPr>
                      <a:r>
                        <a:rPr dirty="0" sz="1450">
                          <a:solidFill>
                            <a:srgbClr val="CC339A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4295">
                        <a:lnSpc>
                          <a:spcPts val="1595"/>
                        </a:lnSpc>
                      </a:pPr>
                      <a:r>
                        <a:rPr dirty="0" sz="1450">
                          <a:solidFill>
                            <a:srgbClr val="CC339A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595"/>
                        </a:lnSpc>
                      </a:pPr>
                      <a:r>
                        <a:rPr dirty="0" sz="1450">
                          <a:solidFill>
                            <a:srgbClr val="CC339A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27329">
                <a:tc>
                  <a:txBody>
                    <a:bodyPr/>
                    <a:lstStyle/>
                    <a:p>
                      <a:pPr marL="62865">
                        <a:lnSpc>
                          <a:spcPts val="1664"/>
                        </a:lnSpc>
                        <a:spcBef>
                          <a:spcPts val="25"/>
                        </a:spcBef>
                      </a:pPr>
                      <a:r>
                        <a:rPr dirty="0" sz="1450">
                          <a:latin typeface="Times New Roman"/>
                          <a:cs typeface="Times New Roman"/>
                        </a:rPr>
                        <a:t>p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664"/>
                        </a:lnSpc>
                        <a:spcBef>
                          <a:spcPts val="25"/>
                        </a:spcBef>
                      </a:pPr>
                      <a:r>
                        <a:rPr dirty="0" sz="1450">
                          <a:solidFill>
                            <a:srgbClr val="CC339A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664"/>
                        </a:lnSpc>
                        <a:spcBef>
                          <a:spcPts val="25"/>
                        </a:spcBef>
                      </a:pPr>
                      <a:r>
                        <a:rPr dirty="0" sz="1450">
                          <a:solidFill>
                            <a:srgbClr val="CC339A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4295">
                        <a:lnSpc>
                          <a:spcPts val="1664"/>
                        </a:lnSpc>
                        <a:spcBef>
                          <a:spcPts val="25"/>
                        </a:spcBef>
                      </a:pPr>
                      <a:r>
                        <a:rPr dirty="0" sz="1450">
                          <a:solidFill>
                            <a:srgbClr val="CC339A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 descr=""/>
          <p:cNvSpPr txBox="1"/>
          <p:nvPr/>
        </p:nvSpPr>
        <p:spPr>
          <a:xfrm>
            <a:off x="1156716" y="5455406"/>
            <a:ext cx="4107179" cy="1880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3545">
              <a:lnSpc>
                <a:spcPct val="100000"/>
              </a:lnSpc>
              <a:spcBef>
                <a:spcPts val="95"/>
              </a:spcBef>
            </a:pPr>
            <a:r>
              <a:rPr dirty="0" sz="2000" spc="-20">
                <a:solidFill>
                  <a:srgbClr val="33339A"/>
                </a:solidFill>
                <a:latin typeface="Comic Sans MS"/>
                <a:cs typeface="Comic Sans MS"/>
              </a:rPr>
              <a:t>m-</a:t>
            </a:r>
            <a:r>
              <a:rPr dirty="0" sz="2000">
                <a:solidFill>
                  <a:srgbClr val="33339A"/>
                </a:solidFill>
                <a:latin typeface="Comic Sans MS"/>
                <a:cs typeface="Comic Sans MS"/>
              </a:rPr>
              <a:t>connectivity</a:t>
            </a:r>
            <a:r>
              <a:rPr dirty="0" sz="2000">
                <a:solidFill>
                  <a:srgbClr val="33339A"/>
                </a:solidFill>
                <a:latin typeface="Times New Roman"/>
                <a:cs typeface="Times New Roman"/>
              </a:rPr>
              <a:t>’</a:t>
            </a:r>
            <a:r>
              <a:rPr dirty="0" sz="2000">
                <a:solidFill>
                  <a:srgbClr val="33339A"/>
                </a:solidFill>
                <a:latin typeface="Comic Sans MS"/>
                <a:cs typeface="Comic Sans MS"/>
              </a:rPr>
              <a:t>s</a:t>
            </a:r>
            <a:r>
              <a:rPr dirty="0" sz="2000" spc="-114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9A"/>
                </a:solidFill>
                <a:latin typeface="Comic Sans MS"/>
                <a:cs typeface="Comic Sans MS"/>
              </a:rPr>
              <a:t>distance</a:t>
            </a:r>
            <a:endParaRPr sz="2000">
              <a:latin typeface="Comic Sans MS"/>
              <a:cs typeface="Comic Sans MS"/>
            </a:endParaRPr>
          </a:p>
          <a:p>
            <a:pPr marL="247650" marR="155575" indent="-171450">
              <a:lnSpc>
                <a:spcPct val="100000"/>
              </a:lnSpc>
              <a:spcBef>
                <a:spcPts val="1860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247650" algn="l"/>
              </a:tabLst>
            </a:pPr>
            <a:r>
              <a:rPr dirty="0" sz="1400">
                <a:latin typeface="Comic Sans MS"/>
                <a:cs typeface="Comic Sans MS"/>
              </a:rPr>
              <a:t>distances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m-connectivity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20">
                <a:latin typeface="Comic Sans MS"/>
                <a:cs typeface="Comic Sans MS"/>
              </a:rPr>
              <a:t> path </a:t>
            </a:r>
            <a:r>
              <a:rPr dirty="0" sz="1400">
                <a:latin typeface="Comic Sans MS"/>
                <a:cs typeface="Comic Sans MS"/>
              </a:rPr>
              <a:t>between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2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pixels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depends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on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values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pixels </a:t>
            </a:r>
            <a:r>
              <a:rPr dirty="0" sz="1400">
                <a:latin typeface="Comic Sans MS"/>
                <a:cs typeface="Comic Sans MS"/>
              </a:rPr>
              <a:t>along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path.</a:t>
            </a:r>
            <a:endParaRPr sz="1400">
              <a:latin typeface="Comic Sans MS"/>
              <a:cs typeface="Comic Sans MS"/>
            </a:endParaRPr>
          </a:p>
          <a:p>
            <a:pPr marL="247650" marR="213360" indent="-171450">
              <a:lnSpc>
                <a:spcPct val="100000"/>
              </a:lnSpc>
              <a:spcBef>
                <a:spcPts val="345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247650" algn="l"/>
              </a:tabLst>
            </a:pPr>
            <a:r>
              <a:rPr dirty="0" sz="1400">
                <a:latin typeface="Comic Sans MS"/>
                <a:cs typeface="Comic Sans MS"/>
              </a:rPr>
              <a:t>e.g.,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if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only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connectivity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pixels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valued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1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25">
                <a:latin typeface="Comic Sans MS"/>
                <a:cs typeface="Comic Sans MS"/>
              </a:rPr>
              <a:t>is </a:t>
            </a:r>
            <a:r>
              <a:rPr dirty="0" sz="1400">
                <a:latin typeface="Comic Sans MS"/>
                <a:cs typeface="Comic Sans MS"/>
              </a:rPr>
              <a:t>allowed.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find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m-</a:t>
            </a:r>
            <a:r>
              <a:rPr dirty="0" sz="1400">
                <a:latin typeface="Comic Sans MS"/>
                <a:cs typeface="Comic Sans MS"/>
              </a:rPr>
              <a:t>distance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b/w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and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25">
                <a:latin typeface="Comic Sans MS"/>
                <a:cs typeface="Comic Sans MS"/>
              </a:rPr>
              <a:t>p</a:t>
            </a:r>
            <a:r>
              <a:rPr dirty="0" baseline="-20467" sz="1425" spc="-37">
                <a:latin typeface="Comic Sans MS"/>
                <a:cs typeface="Comic Sans MS"/>
              </a:rPr>
              <a:t>4</a:t>
            </a:r>
            <a:endParaRPr baseline="-20467" sz="1425">
              <a:latin typeface="Comic Sans MS"/>
              <a:cs typeface="Comic Sans MS"/>
            </a:endParaRPr>
          </a:p>
          <a:p>
            <a:pPr marL="279400">
              <a:lnSpc>
                <a:spcPts val="1600"/>
              </a:lnSpc>
              <a:tabLst>
                <a:tab pos="629285" algn="l"/>
                <a:tab pos="1476375" algn="l"/>
                <a:tab pos="1736089" algn="l"/>
                <a:tab pos="2587625" algn="l"/>
                <a:tab pos="2844800" algn="l"/>
                <a:tab pos="3705225" algn="l"/>
                <a:tab pos="3963035" algn="l"/>
              </a:tabLst>
            </a:pPr>
            <a:r>
              <a:rPr dirty="0" sz="1450" spc="-25">
                <a:latin typeface="Times New Roman"/>
                <a:cs typeface="Times New Roman"/>
              </a:rPr>
              <a:t>p</a:t>
            </a:r>
            <a:r>
              <a:rPr dirty="0" baseline="-22875" sz="1275" spc="-37">
                <a:latin typeface="Times New Roman"/>
                <a:cs typeface="Times New Roman"/>
              </a:rPr>
              <a:t>3</a:t>
            </a:r>
            <a:r>
              <a:rPr dirty="0" baseline="-22875" sz="1275">
                <a:latin typeface="Times New Roman"/>
                <a:cs typeface="Times New Roman"/>
              </a:rPr>
              <a:t>	</a:t>
            </a:r>
            <a:r>
              <a:rPr dirty="0" sz="1450" spc="-25">
                <a:latin typeface="Times New Roman"/>
                <a:cs typeface="Times New Roman"/>
              </a:rPr>
              <a:t>p</a:t>
            </a:r>
            <a:r>
              <a:rPr dirty="0" baseline="-22875" sz="1275" spc="-37">
                <a:latin typeface="Times New Roman"/>
                <a:cs typeface="Times New Roman"/>
              </a:rPr>
              <a:t>4</a:t>
            </a:r>
            <a:r>
              <a:rPr dirty="0" baseline="-22875" sz="1275">
                <a:latin typeface="Times New Roman"/>
                <a:cs typeface="Times New Roman"/>
              </a:rPr>
              <a:t>	</a:t>
            </a:r>
            <a:r>
              <a:rPr dirty="0" sz="1450" spc="-50">
                <a:solidFill>
                  <a:srgbClr val="CC339A"/>
                </a:solidFill>
                <a:latin typeface="Times New Roman"/>
                <a:cs typeface="Times New Roman"/>
              </a:rPr>
              <a:t>0</a:t>
            </a:r>
            <a:r>
              <a:rPr dirty="0" sz="1450">
                <a:solidFill>
                  <a:srgbClr val="CC339A"/>
                </a:solidFill>
                <a:latin typeface="Times New Roman"/>
                <a:cs typeface="Times New Roman"/>
              </a:rPr>
              <a:t>	</a:t>
            </a:r>
            <a:r>
              <a:rPr dirty="0" sz="1450" spc="-50">
                <a:solidFill>
                  <a:srgbClr val="CC339A"/>
                </a:solidFill>
                <a:latin typeface="Times New Roman"/>
                <a:cs typeface="Times New Roman"/>
              </a:rPr>
              <a:t>1</a:t>
            </a:r>
            <a:r>
              <a:rPr dirty="0" sz="1450">
                <a:solidFill>
                  <a:srgbClr val="CC339A"/>
                </a:solidFill>
                <a:latin typeface="Times New Roman"/>
                <a:cs typeface="Times New Roman"/>
              </a:rPr>
              <a:t>	</a:t>
            </a:r>
            <a:r>
              <a:rPr dirty="0" sz="1450" spc="-50">
                <a:solidFill>
                  <a:srgbClr val="CC339A"/>
                </a:solidFill>
                <a:latin typeface="Times New Roman"/>
                <a:cs typeface="Times New Roman"/>
              </a:rPr>
              <a:t>1</a:t>
            </a:r>
            <a:r>
              <a:rPr dirty="0" sz="1450">
                <a:solidFill>
                  <a:srgbClr val="CC339A"/>
                </a:solidFill>
                <a:latin typeface="Times New Roman"/>
                <a:cs typeface="Times New Roman"/>
              </a:rPr>
              <a:t>	</a:t>
            </a:r>
            <a:r>
              <a:rPr dirty="0" sz="1450" spc="-50">
                <a:solidFill>
                  <a:srgbClr val="CC339A"/>
                </a:solidFill>
                <a:latin typeface="Times New Roman"/>
                <a:cs typeface="Times New Roman"/>
              </a:rPr>
              <a:t>1</a:t>
            </a:r>
            <a:r>
              <a:rPr dirty="0" sz="1450">
                <a:solidFill>
                  <a:srgbClr val="CC339A"/>
                </a:solidFill>
                <a:latin typeface="Times New Roman"/>
                <a:cs typeface="Times New Roman"/>
              </a:rPr>
              <a:t>	</a:t>
            </a:r>
            <a:r>
              <a:rPr dirty="0" sz="1450" spc="-50">
                <a:solidFill>
                  <a:srgbClr val="CC339A"/>
                </a:solidFill>
                <a:latin typeface="Times New Roman"/>
                <a:cs typeface="Times New Roman"/>
              </a:rPr>
              <a:t>1</a:t>
            </a:r>
            <a:r>
              <a:rPr dirty="0" sz="1450">
                <a:solidFill>
                  <a:srgbClr val="CC339A"/>
                </a:solidFill>
                <a:latin typeface="Times New Roman"/>
                <a:cs typeface="Times New Roman"/>
              </a:rPr>
              <a:t>	</a:t>
            </a:r>
            <a:r>
              <a:rPr dirty="0" sz="1450" spc="-50">
                <a:solidFill>
                  <a:srgbClr val="CC339A"/>
                </a:solidFill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420615" y="7808464"/>
            <a:ext cx="883919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distance</a:t>
            </a:r>
            <a:r>
              <a:rPr dirty="0" sz="140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140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964691" y="49339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5134609" y="8162839"/>
            <a:ext cx="133985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 spc="-25">
                <a:latin typeface="Comic Sans MS"/>
                <a:cs typeface="Comic Sans MS"/>
              </a:rPr>
              <a:t>60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64691" y="28194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algn="ctr" marR="455295">
              <a:lnSpc>
                <a:spcPct val="100000"/>
              </a:lnSpc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Arithmetic</a:t>
            </a:r>
            <a:r>
              <a:rPr dirty="0" sz="2200" spc="-5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Operators</a:t>
            </a:r>
            <a:endParaRPr sz="2200">
              <a:latin typeface="Comic Sans MS"/>
              <a:cs typeface="Comic Sans MS"/>
            </a:endParaRPr>
          </a:p>
          <a:p>
            <a:pPr marL="325120" marR="633095" indent="-171450">
              <a:lnSpc>
                <a:spcPts val="1510"/>
              </a:lnSpc>
              <a:spcBef>
                <a:spcPts val="1485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325755" algn="l"/>
              </a:tabLst>
            </a:pPr>
            <a:r>
              <a:rPr dirty="0" sz="1400">
                <a:latin typeface="Comic Sans MS"/>
                <a:cs typeface="Comic Sans MS"/>
              </a:rPr>
              <a:t>used</a:t>
            </a:r>
            <a:r>
              <a:rPr dirty="0" sz="1400" spc="-4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extensively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in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most</a:t>
            </a:r>
            <a:r>
              <a:rPr dirty="0" sz="1400" spc="-4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branches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4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image processing.</a:t>
            </a:r>
            <a:endParaRPr sz="1400">
              <a:latin typeface="Comic Sans MS"/>
              <a:cs typeface="Comic Sans MS"/>
            </a:endParaRPr>
          </a:p>
          <a:p>
            <a:pPr marL="325120" indent="-172085">
              <a:lnSpc>
                <a:spcPct val="100000"/>
              </a:lnSpc>
              <a:spcBef>
                <a:spcPts val="150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325755" algn="l"/>
              </a:tabLst>
            </a:pPr>
            <a:r>
              <a:rPr dirty="0" sz="1400">
                <a:latin typeface="Comic Sans MS"/>
                <a:cs typeface="Comic Sans MS"/>
              </a:rPr>
              <a:t>Arithmetic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operations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b/w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2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pixels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and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q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 spc="-50">
                <a:latin typeface="Comic Sans MS"/>
                <a:cs typeface="Comic Sans MS"/>
              </a:rPr>
              <a:t>:</a:t>
            </a:r>
            <a:endParaRPr sz="1400">
              <a:latin typeface="Comic Sans MS"/>
              <a:cs typeface="Comic Sans MS"/>
            </a:endParaRPr>
          </a:p>
          <a:p>
            <a:pPr lvl="1" marL="525780" indent="-143510">
              <a:lnSpc>
                <a:spcPct val="100000"/>
              </a:lnSpc>
              <a:spcBef>
                <a:spcPts val="140"/>
              </a:spcBef>
              <a:buClr>
                <a:srgbClr val="FF0000"/>
              </a:buClr>
              <a:buSzPct val="54166"/>
              <a:buFont typeface="Arial"/>
              <a:buChar char="■"/>
              <a:tabLst>
                <a:tab pos="525780" algn="l"/>
              </a:tabLst>
            </a:pPr>
            <a:r>
              <a:rPr dirty="0" sz="1200">
                <a:latin typeface="Comic Sans MS"/>
                <a:cs typeface="Comic Sans MS"/>
              </a:rPr>
              <a:t>Addition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: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p+q</a:t>
            </a:r>
            <a:r>
              <a:rPr dirty="0" sz="1200" spc="33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used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in</a:t>
            </a:r>
            <a:r>
              <a:rPr dirty="0" sz="1200" spc="33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image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average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to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reduce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noise.</a:t>
            </a:r>
            <a:endParaRPr sz="1200">
              <a:latin typeface="Comic Sans MS"/>
              <a:cs typeface="Comic Sans MS"/>
            </a:endParaRPr>
          </a:p>
          <a:p>
            <a:pPr lvl="1" marL="525780" indent="-143510">
              <a:lnSpc>
                <a:spcPct val="100000"/>
              </a:lnSpc>
              <a:spcBef>
                <a:spcPts val="145"/>
              </a:spcBef>
              <a:buClr>
                <a:srgbClr val="FF0000"/>
              </a:buClr>
              <a:buSzPct val="54166"/>
              <a:buFont typeface="Arial"/>
              <a:buChar char="■"/>
              <a:tabLst>
                <a:tab pos="525780" algn="l"/>
              </a:tabLst>
            </a:pPr>
            <a:r>
              <a:rPr dirty="0" sz="1200">
                <a:latin typeface="Comic Sans MS"/>
                <a:cs typeface="Comic Sans MS"/>
              </a:rPr>
              <a:t>Subtraction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: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p-q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basic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tool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in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medical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imaging.</a:t>
            </a:r>
            <a:endParaRPr sz="1200">
              <a:latin typeface="Comic Sans MS"/>
              <a:cs typeface="Comic Sans MS"/>
            </a:endParaRPr>
          </a:p>
          <a:p>
            <a:pPr lvl="1" marL="525780" indent="-143510">
              <a:lnSpc>
                <a:spcPct val="100000"/>
              </a:lnSpc>
              <a:spcBef>
                <a:spcPts val="140"/>
              </a:spcBef>
              <a:buClr>
                <a:srgbClr val="FF0000"/>
              </a:buClr>
              <a:buSzPct val="54166"/>
              <a:buFont typeface="Arial"/>
              <a:buChar char="■"/>
              <a:tabLst>
                <a:tab pos="525780" algn="l"/>
              </a:tabLst>
            </a:pPr>
            <a:r>
              <a:rPr dirty="0" sz="1200">
                <a:latin typeface="Comic Sans MS"/>
                <a:cs typeface="Comic Sans MS"/>
              </a:rPr>
              <a:t>Multiplication : </a:t>
            </a:r>
            <a:r>
              <a:rPr dirty="0" sz="1200" spc="-25">
                <a:latin typeface="Comic Sans MS"/>
                <a:cs typeface="Comic Sans MS"/>
              </a:rPr>
              <a:t>pxq</a:t>
            </a:r>
            <a:endParaRPr sz="1200">
              <a:latin typeface="Comic Sans MS"/>
              <a:cs typeface="Comic Sans MS"/>
            </a:endParaRPr>
          </a:p>
          <a:p>
            <a:pPr lvl="2" marL="725170" marR="431165" indent="-114300">
              <a:lnSpc>
                <a:spcPts val="1080"/>
              </a:lnSpc>
              <a:spcBef>
                <a:spcPts val="254"/>
              </a:spcBef>
              <a:buClr>
                <a:srgbClr val="3333CC"/>
              </a:buClr>
              <a:buSzPct val="50000"/>
              <a:buFont typeface="Arial"/>
              <a:buChar char="■"/>
              <a:tabLst>
                <a:tab pos="725805" algn="l"/>
              </a:tabLst>
            </a:pPr>
            <a:r>
              <a:rPr dirty="0" sz="1000">
                <a:latin typeface="Comic Sans MS"/>
                <a:cs typeface="Comic Sans MS"/>
              </a:rPr>
              <a:t>to</a:t>
            </a:r>
            <a:r>
              <a:rPr dirty="0" sz="1000" spc="-3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correct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 spc="-10">
                <a:latin typeface="Comic Sans MS"/>
                <a:cs typeface="Comic Sans MS"/>
              </a:rPr>
              <a:t>gray-</a:t>
            </a:r>
            <a:r>
              <a:rPr dirty="0" sz="1000">
                <a:latin typeface="Comic Sans MS"/>
                <a:cs typeface="Comic Sans MS"/>
              </a:rPr>
              <a:t>level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shading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result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from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 spc="-10">
                <a:latin typeface="Comic Sans MS"/>
                <a:cs typeface="Comic Sans MS"/>
              </a:rPr>
              <a:t>nonuniformities </a:t>
            </a:r>
            <a:r>
              <a:rPr dirty="0" sz="1000">
                <a:latin typeface="Comic Sans MS"/>
                <a:cs typeface="Comic Sans MS"/>
              </a:rPr>
              <a:t>in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illumination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or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in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the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sensor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used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to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acquire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the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 spc="-10">
                <a:latin typeface="Comic Sans MS"/>
                <a:cs typeface="Comic Sans MS"/>
              </a:rPr>
              <a:t>image.</a:t>
            </a:r>
            <a:endParaRPr sz="1000">
              <a:latin typeface="Comic Sans MS"/>
              <a:cs typeface="Comic Sans MS"/>
            </a:endParaRPr>
          </a:p>
          <a:p>
            <a:pPr lvl="1" marL="525780" indent="-143510">
              <a:lnSpc>
                <a:spcPct val="100000"/>
              </a:lnSpc>
              <a:spcBef>
                <a:spcPts val="130"/>
              </a:spcBef>
              <a:buClr>
                <a:srgbClr val="FF0000"/>
              </a:buClr>
              <a:buSzPct val="54166"/>
              <a:buFont typeface="Arial"/>
              <a:buChar char="■"/>
              <a:tabLst>
                <a:tab pos="525780" algn="l"/>
              </a:tabLst>
            </a:pPr>
            <a:r>
              <a:rPr dirty="0" sz="1200">
                <a:latin typeface="Comic Sans MS"/>
                <a:cs typeface="Comic Sans MS"/>
              </a:rPr>
              <a:t>Division : </a:t>
            </a:r>
            <a:r>
              <a:rPr dirty="0" sz="1200" spc="-25">
                <a:latin typeface="Comic Sans MS"/>
                <a:cs typeface="Comic Sans MS"/>
              </a:rPr>
              <a:t>p</a:t>
            </a:r>
            <a:r>
              <a:rPr dirty="0" sz="1200" spc="-25">
                <a:latin typeface="Symbol"/>
                <a:cs typeface="Symbol"/>
              </a:rPr>
              <a:t></a:t>
            </a:r>
            <a:r>
              <a:rPr dirty="0" sz="1200" spc="-25">
                <a:latin typeface="Comic Sans MS"/>
                <a:cs typeface="Comic Sans MS"/>
              </a:rPr>
              <a:t>q</a:t>
            </a:r>
            <a:endParaRPr sz="1200">
              <a:latin typeface="Comic Sans MS"/>
              <a:cs typeface="Comic Sans MS"/>
            </a:endParaRPr>
          </a:p>
          <a:p>
            <a:pPr marL="325120" marR="266700" indent="-171450">
              <a:lnSpc>
                <a:spcPts val="1510"/>
              </a:lnSpc>
              <a:spcBef>
                <a:spcPts val="355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325755" algn="l"/>
              </a:tabLst>
            </a:pPr>
            <a:r>
              <a:rPr dirty="0" sz="1400">
                <a:latin typeface="Comic Sans MS"/>
                <a:cs typeface="Comic Sans MS"/>
              </a:rPr>
              <a:t>Arithmetic</a:t>
            </a:r>
            <a:r>
              <a:rPr dirty="0" sz="1400" spc="-4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Operation</a:t>
            </a:r>
            <a:r>
              <a:rPr dirty="0" sz="1400" spc="-4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entire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images</a:t>
            </a:r>
            <a:r>
              <a:rPr dirty="0" sz="1400" spc="-4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are</a:t>
            </a:r>
            <a:r>
              <a:rPr dirty="0" sz="1400" spc="-4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carried </a:t>
            </a:r>
            <a:r>
              <a:rPr dirty="0" sz="1400">
                <a:latin typeface="Comic Sans MS"/>
                <a:cs typeface="Comic Sans MS"/>
              </a:rPr>
              <a:t>out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pixel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by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pixel.</a:t>
            </a:r>
            <a:endParaRPr sz="1400">
              <a:latin typeface="Comic Sans MS"/>
              <a:cs typeface="Comic Sans MS"/>
            </a:endParaRPr>
          </a:p>
          <a:p>
            <a:pPr algn="r" marR="260985">
              <a:lnSpc>
                <a:spcPct val="100000"/>
              </a:lnSpc>
              <a:spcBef>
                <a:spcPts val="575"/>
              </a:spcBef>
            </a:pPr>
            <a:r>
              <a:rPr dirty="0" sz="700" spc="-25">
                <a:latin typeface="Comic Sans MS"/>
                <a:cs typeface="Comic Sans MS"/>
              </a:rPr>
              <a:t>61</a:t>
            </a:r>
            <a:endParaRPr sz="700">
              <a:latin typeface="Comic Sans MS"/>
              <a:cs typeface="Comic Sans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021841" y="5423153"/>
            <a:ext cx="4271010" cy="1029969"/>
            <a:chOff x="1021841" y="5423153"/>
            <a:chExt cx="4271010" cy="1029969"/>
          </a:xfrm>
        </p:grpSpPr>
        <p:sp>
          <p:nvSpPr>
            <p:cNvPr id="4" name="object 4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631691" y="6448805"/>
              <a:ext cx="92710" cy="0"/>
            </a:xfrm>
            <a:custGeom>
              <a:avLst/>
              <a:gdLst/>
              <a:ahLst/>
              <a:cxnLst/>
              <a:rect l="l" t="t" r="r" b="b"/>
              <a:pathLst>
                <a:path w="92710" h="0">
                  <a:moveTo>
                    <a:pt x="0" y="0"/>
                  </a:moveTo>
                  <a:lnTo>
                    <a:pt x="92202" y="0"/>
                  </a:lnTo>
                </a:path>
              </a:pathLst>
            </a:custGeom>
            <a:ln w="7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309116" y="5421879"/>
            <a:ext cx="4079240" cy="2532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1145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Logic</a:t>
            </a:r>
            <a:r>
              <a:rPr dirty="0" sz="2200" spc="-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operations</a:t>
            </a:r>
            <a:endParaRPr sz="2200">
              <a:latin typeface="Comic Sans MS"/>
              <a:cs typeface="Comic Sans MS"/>
            </a:endParaRPr>
          </a:p>
          <a:p>
            <a:pPr marL="171450" indent="-171450">
              <a:lnSpc>
                <a:spcPct val="100000"/>
              </a:lnSpc>
              <a:spcBef>
                <a:spcPts val="1295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171450" algn="l"/>
                <a:tab pos="2063750" algn="l"/>
              </a:tabLst>
            </a:pPr>
            <a:r>
              <a:rPr dirty="0" sz="1400">
                <a:latin typeface="Comic Sans MS"/>
                <a:cs typeface="Comic Sans MS"/>
              </a:rPr>
              <a:t>AND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: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AND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 spc="-50">
                <a:latin typeface="Comic Sans MS"/>
                <a:cs typeface="Comic Sans MS"/>
              </a:rPr>
              <a:t>q</a:t>
            </a:r>
            <a:r>
              <a:rPr dirty="0" sz="1400">
                <a:latin typeface="Comic Sans MS"/>
                <a:cs typeface="Comic Sans MS"/>
              </a:rPr>
              <a:t>	</a:t>
            </a:r>
            <a:r>
              <a:rPr dirty="0" sz="1400" spc="-20">
                <a:latin typeface="Comic Sans MS"/>
                <a:cs typeface="Comic Sans MS"/>
              </a:rPr>
              <a:t>(p</a:t>
            </a:r>
            <a:r>
              <a:rPr dirty="0" sz="1400" spc="-20">
                <a:latin typeface="Times New Roman"/>
                <a:cs typeface="Times New Roman"/>
              </a:rPr>
              <a:t>•</a:t>
            </a:r>
            <a:r>
              <a:rPr dirty="0" sz="1400" spc="-20">
                <a:latin typeface="Comic Sans MS"/>
                <a:cs typeface="Comic Sans MS"/>
              </a:rPr>
              <a:t>q)</a:t>
            </a:r>
            <a:endParaRPr sz="1400">
              <a:latin typeface="Comic Sans MS"/>
              <a:cs typeface="Comic Sans MS"/>
            </a:endParaRPr>
          </a:p>
          <a:p>
            <a:pPr marL="171450" indent="-171450">
              <a:lnSpc>
                <a:spcPct val="100000"/>
              </a:lnSpc>
              <a:spcBef>
                <a:spcPts val="170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171450" algn="l"/>
                <a:tab pos="2038350" algn="l"/>
              </a:tabLst>
            </a:pPr>
            <a:r>
              <a:rPr dirty="0" sz="1400">
                <a:latin typeface="Comic Sans MS"/>
                <a:cs typeface="Comic Sans MS"/>
              </a:rPr>
              <a:t>OR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:</a:t>
            </a:r>
            <a:r>
              <a:rPr dirty="0" sz="1400" spc="40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</a:t>
            </a:r>
            <a:r>
              <a:rPr dirty="0" sz="1400" spc="-1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OR</a:t>
            </a:r>
            <a:r>
              <a:rPr dirty="0" sz="1400" spc="-10">
                <a:latin typeface="Comic Sans MS"/>
                <a:cs typeface="Comic Sans MS"/>
              </a:rPr>
              <a:t> </a:t>
            </a:r>
            <a:r>
              <a:rPr dirty="0" sz="1400" spc="-50">
                <a:latin typeface="Comic Sans MS"/>
                <a:cs typeface="Comic Sans MS"/>
              </a:rPr>
              <a:t>q</a:t>
            </a:r>
            <a:r>
              <a:rPr dirty="0" sz="1400">
                <a:latin typeface="Comic Sans MS"/>
                <a:cs typeface="Comic Sans MS"/>
              </a:rPr>
              <a:t>	</a:t>
            </a:r>
            <a:r>
              <a:rPr dirty="0" sz="1400" spc="-10">
                <a:latin typeface="Comic Sans MS"/>
                <a:cs typeface="Comic Sans MS"/>
              </a:rPr>
              <a:t>(p+q)</a:t>
            </a:r>
            <a:endParaRPr sz="1400">
              <a:latin typeface="Comic Sans MS"/>
              <a:cs typeface="Comic Sans MS"/>
            </a:endParaRPr>
          </a:p>
          <a:p>
            <a:pPr marL="171450" indent="-171450">
              <a:lnSpc>
                <a:spcPct val="100000"/>
              </a:lnSpc>
              <a:spcBef>
                <a:spcPts val="170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171450" algn="l"/>
              </a:tabLst>
            </a:pPr>
            <a:r>
              <a:rPr dirty="0" sz="1400">
                <a:latin typeface="Comic Sans MS"/>
                <a:cs typeface="Comic Sans MS"/>
              </a:rPr>
              <a:t>COMPLEMENT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: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NOT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q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(</a:t>
            </a:r>
            <a:r>
              <a:rPr dirty="0" sz="1400" spc="130">
                <a:latin typeface="Comic Sans MS"/>
                <a:cs typeface="Comic Sans MS"/>
              </a:rPr>
              <a:t> </a:t>
            </a:r>
            <a:r>
              <a:rPr dirty="0" baseline="3968" sz="2100">
                <a:latin typeface="Comic Sans MS"/>
                <a:cs typeface="Comic Sans MS"/>
              </a:rPr>
              <a:t>q</a:t>
            </a:r>
            <a:r>
              <a:rPr dirty="0" baseline="3968" sz="2100" spc="-104">
                <a:latin typeface="Comic Sans MS"/>
                <a:cs typeface="Comic Sans MS"/>
              </a:rPr>
              <a:t> </a:t>
            </a:r>
            <a:r>
              <a:rPr dirty="0" sz="1400" spc="-50">
                <a:latin typeface="Comic Sans MS"/>
                <a:cs typeface="Comic Sans MS"/>
              </a:rPr>
              <a:t>)</a:t>
            </a:r>
            <a:endParaRPr sz="1400">
              <a:latin typeface="Comic Sans MS"/>
              <a:cs typeface="Comic Sans MS"/>
            </a:endParaRPr>
          </a:p>
          <a:p>
            <a:pPr marL="171450" indent="-171450">
              <a:lnSpc>
                <a:spcPct val="100000"/>
              </a:lnSpc>
              <a:spcBef>
                <a:spcPts val="170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171450" algn="l"/>
              </a:tabLst>
            </a:pPr>
            <a:r>
              <a:rPr dirty="0" sz="1400">
                <a:latin typeface="Comic Sans MS"/>
                <a:cs typeface="Comic Sans MS"/>
              </a:rPr>
              <a:t>logic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operations</a:t>
            </a:r>
            <a:r>
              <a:rPr dirty="0" sz="1400" spc="-4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apply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only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to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binary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images.</a:t>
            </a:r>
            <a:endParaRPr sz="1400">
              <a:latin typeface="Comic Sans MS"/>
              <a:cs typeface="Comic Sans MS"/>
            </a:endParaRPr>
          </a:p>
          <a:p>
            <a:pPr marL="171450" marR="408940" indent="-171450">
              <a:lnSpc>
                <a:spcPts val="1510"/>
              </a:lnSpc>
              <a:spcBef>
                <a:spcPts val="365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171450" algn="l"/>
              </a:tabLst>
            </a:pPr>
            <a:r>
              <a:rPr dirty="0" sz="1400">
                <a:latin typeface="Comic Sans MS"/>
                <a:cs typeface="Comic Sans MS"/>
              </a:rPr>
              <a:t>arithmetic</a:t>
            </a:r>
            <a:r>
              <a:rPr dirty="0" sz="1400" spc="-5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operations</a:t>
            </a:r>
            <a:r>
              <a:rPr dirty="0" sz="1400" spc="-4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apply</a:t>
            </a:r>
            <a:r>
              <a:rPr dirty="0" sz="1400" spc="-4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to</a:t>
            </a:r>
            <a:r>
              <a:rPr dirty="0" sz="1400" spc="-4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multivalued pixels.</a:t>
            </a:r>
            <a:endParaRPr sz="1400">
              <a:latin typeface="Comic Sans MS"/>
              <a:cs typeface="Comic Sans MS"/>
            </a:endParaRPr>
          </a:p>
          <a:p>
            <a:pPr marL="171450" marR="5080" indent="-171450">
              <a:lnSpc>
                <a:spcPts val="1510"/>
              </a:lnSpc>
              <a:spcBef>
                <a:spcPts val="340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171450" algn="l"/>
              </a:tabLst>
            </a:pPr>
            <a:r>
              <a:rPr dirty="0" sz="1400">
                <a:latin typeface="Comic Sans MS"/>
                <a:cs typeface="Comic Sans MS"/>
              </a:rPr>
              <a:t>logic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operations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used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for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tasks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such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25">
                <a:latin typeface="Comic Sans MS"/>
                <a:cs typeface="Comic Sans MS"/>
              </a:rPr>
              <a:t>as </a:t>
            </a:r>
            <a:r>
              <a:rPr dirty="0" sz="1400">
                <a:latin typeface="Comic Sans MS"/>
                <a:cs typeface="Comic Sans MS"/>
              </a:rPr>
              <a:t>masking,</a:t>
            </a:r>
            <a:r>
              <a:rPr dirty="0" sz="1400" spc="-5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feature</a:t>
            </a:r>
            <a:r>
              <a:rPr dirty="0" sz="1400" spc="-5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detection,</a:t>
            </a:r>
            <a:r>
              <a:rPr dirty="0" sz="1400" spc="-4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and</a:t>
            </a:r>
            <a:r>
              <a:rPr dirty="0" sz="1400" spc="-5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shape</a:t>
            </a:r>
            <a:r>
              <a:rPr dirty="0" sz="1400" spc="-5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analysis.</a:t>
            </a:r>
            <a:endParaRPr sz="1400">
              <a:latin typeface="Comic Sans MS"/>
              <a:cs typeface="Comic Sans MS"/>
            </a:endParaRPr>
          </a:p>
          <a:p>
            <a:pPr marL="171450" indent="-171450">
              <a:lnSpc>
                <a:spcPct val="100000"/>
              </a:lnSpc>
              <a:spcBef>
                <a:spcPts val="145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171450" algn="l"/>
              </a:tabLst>
            </a:pPr>
            <a:r>
              <a:rPr dirty="0" sz="1400">
                <a:latin typeface="Comic Sans MS"/>
                <a:cs typeface="Comic Sans MS"/>
              </a:rPr>
              <a:t>logic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operations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perform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pixel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by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pixel.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964691" y="49339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134609" y="8162839"/>
            <a:ext cx="133985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 spc="-25">
                <a:latin typeface="Comic Sans MS"/>
                <a:cs typeface="Comic Sans MS"/>
              </a:rPr>
              <a:t>62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34609" y="3520690"/>
            <a:ext cx="13398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latin typeface="Comic Sans MS"/>
                <a:cs typeface="Comic Sans MS"/>
              </a:rPr>
              <a:t>63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79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/>
              <a:t>Mask</a:t>
            </a:r>
            <a:r>
              <a:rPr dirty="0" spc="-5"/>
              <a:t> </a:t>
            </a:r>
            <a:r>
              <a:rPr dirty="0" spc="-10"/>
              <a:t>Operation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296416" y="1286776"/>
            <a:ext cx="3947795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15" marR="508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184150" algn="l"/>
              </a:tabLst>
            </a:pPr>
            <a:r>
              <a:rPr dirty="0" sz="1400">
                <a:latin typeface="Comic Sans MS"/>
                <a:cs typeface="Comic Sans MS"/>
              </a:rPr>
              <a:t>Besides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pixel-by-pixel</a:t>
            </a:r>
            <a:r>
              <a:rPr dirty="0" sz="1400" spc="-1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processing</a:t>
            </a:r>
            <a:r>
              <a:rPr dirty="0" sz="1400" spc="-1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on</a:t>
            </a:r>
            <a:r>
              <a:rPr dirty="0" sz="1400" spc="-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entire </a:t>
            </a:r>
            <a:r>
              <a:rPr dirty="0" sz="1400">
                <a:latin typeface="Comic Sans MS"/>
                <a:cs typeface="Comic Sans MS"/>
              </a:rPr>
              <a:t>images,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arithmetic</a:t>
            </a:r>
            <a:r>
              <a:rPr dirty="0" sz="1400" spc="-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and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Logical operations </a:t>
            </a:r>
            <a:r>
              <a:rPr dirty="0" sz="1400" spc="-25">
                <a:latin typeface="Comic Sans MS"/>
                <a:cs typeface="Comic Sans MS"/>
              </a:rPr>
              <a:t>are </a:t>
            </a:r>
            <a:r>
              <a:rPr dirty="0" sz="1400">
                <a:latin typeface="Comic Sans MS"/>
                <a:cs typeface="Comic Sans MS"/>
              </a:rPr>
              <a:t>used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in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neighborhood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oriented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operations.</a:t>
            </a:r>
            <a:endParaRPr sz="1400">
              <a:latin typeface="Comic Sans MS"/>
              <a:cs typeface="Comic Sans MS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2177795" y="2067305"/>
          <a:ext cx="2476500" cy="1458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/>
                <a:gridCol w="495300"/>
                <a:gridCol w="495300"/>
                <a:gridCol w="495300"/>
                <a:gridCol w="495300"/>
              </a:tblGrid>
              <a:tr h="291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F5151"/>
                      </a:solidFill>
                      <a:prstDash val="solid"/>
                    </a:lnR>
                    <a:lnB w="19050">
                      <a:solidFill>
                        <a:srgbClr val="FF515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5151"/>
                      </a:solidFill>
                      <a:prstDash val="solid"/>
                    </a:lnL>
                    <a:lnR w="19050">
                      <a:solidFill>
                        <a:srgbClr val="FF5151"/>
                      </a:solidFill>
                      <a:prstDash val="solid"/>
                    </a:lnR>
                    <a:lnB w="19050">
                      <a:solidFill>
                        <a:srgbClr val="FF515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FF5151"/>
                      </a:solidFill>
                      <a:prstDash val="solid"/>
                    </a:lnL>
                    <a:lnR w="19050">
                      <a:solidFill>
                        <a:srgbClr val="FF5151"/>
                      </a:solidFill>
                      <a:prstDash val="solid"/>
                    </a:lnR>
                    <a:lnB w="19050">
                      <a:solidFill>
                        <a:srgbClr val="FF515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5151"/>
                      </a:solidFill>
                      <a:prstDash val="solid"/>
                    </a:lnL>
                    <a:lnR w="19050">
                      <a:solidFill>
                        <a:srgbClr val="FF5151"/>
                      </a:solidFill>
                      <a:prstDash val="solid"/>
                    </a:lnR>
                    <a:lnB w="19050">
                      <a:solidFill>
                        <a:srgbClr val="FF515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5151"/>
                      </a:solidFill>
                      <a:prstDash val="solid"/>
                    </a:lnL>
                    <a:lnB w="19050">
                      <a:solidFill>
                        <a:srgbClr val="FF5151"/>
                      </a:solidFill>
                      <a:prstDash val="soli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F5151"/>
                      </a:solidFill>
                      <a:prstDash val="solid"/>
                    </a:lnR>
                    <a:lnT w="19050">
                      <a:solidFill>
                        <a:srgbClr val="FF5151"/>
                      </a:solidFill>
                      <a:prstDash val="solid"/>
                    </a:lnT>
                    <a:lnB w="19050">
                      <a:solidFill>
                        <a:srgbClr val="FF515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25">
                          <a:latin typeface="Comic Sans MS"/>
                          <a:cs typeface="Comic Sans MS"/>
                        </a:rPr>
                        <a:t>Z</a:t>
                      </a:r>
                      <a:r>
                        <a:rPr dirty="0" baseline="-20467" sz="1425" spc="-37">
                          <a:latin typeface="Comic Sans MS"/>
                          <a:cs typeface="Comic Sans MS"/>
                        </a:rPr>
                        <a:t>1</a:t>
                      </a:r>
                      <a:endParaRPr baseline="-20467" sz="1425">
                        <a:latin typeface="Comic Sans MS"/>
                        <a:cs typeface="Comic Sans MS"/>
                      </a:endParaRPr>
                    </a:p>
                  </a:txBody>
                  <a:tcPr marL="0" marR="0" marB="0" marT="30480">
                    <a:lnL w="19050">
                      <a:solidFill>
                        <a:srgbClr val="FF5151"/>
                      </a:solidFill>
                      <a:prstDash val="solid"/>
                    </a:lnL>
                    <a:lnR w="19050">
                      <a:solidFill>
                        <a:srgbClr val="FF5151"/>
                      </a:solidFill>
                      <a:prstDash val="solid"/>
                    </a:lnR>
                    <a:lnT w="19050">
                      <a:solidFill>
                        <a:srgbClr val="FF5151"/>
                      </a:solidFill>
                      <a:prstDash val="solid"/>
                    </a:lnT>
                    <a:lnB w="19050">
                      <a:solidFill>
                        <a:srgbClr val="FF515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25">
                          <a:latin typeface="Comic Sans MS"/>
                          <a:cs typeface="Comic Sans MS"/>
                        </a:rPr>
                        <a:t>Z</a:t>
                      </a:r>
                      <a:r>
                        <a:rPr dirty="0" baseline="-20467" sz="1425" spc="-37">
                          <a:latin typeface="Comic Sans MS"/>
                          <a:cs typeface="Comic Sans MS"/>
                        </a:rPr>
                        <a:t>2</a:t>
                      </a:r>
                      <a:endParaRPr baseline="-20467" sz="1425">
                        <a:latin typeface="Comic Sans MS"/>
                        <a:cs typeface="Comic Sans MS"/>
                      </a:endParaRPr>
                    </a:p>
                  </a:txBody>
                  <a:tcPr marL="0" marR="0" marB="0" marT="30480">
                    <a:lnL w="19050">
                      <a:solidFill>
                        <a:srgbClr val="FF5151"/>
                      </a:solidFill>
                      <a:prstDash val="solid"/>
                    </a:lnL>
                    <a:lnR w="19050">
                      <a:solidFill>
                        <a:srgbClr val="FF5151"/>
                      </a:solidFill>
                      <a:prstDash val="solid"/>
                    </a:lnR>
                    <a:lnT w="19050">
                      <a:solidFill>
                        <a:srgbClr val="FF5151"/>
                      </a:solidFill>
                      <a:prstDash val="solid"/>
                    </a:lnT>
                    <a:lnB w="19050">
                      <a:solidFill>
                        <a:srgbClr val="FF515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25">
                          <a:latin typeface="Comic Sans MS"/>
                          <a:cs typeface="Comic Sans MS"/>
                        </a:rPr>
                        <a:t>Z</a:t>
                      </a:r>
                      <a:r>
                        <a:rPr dirty="0" baseline="-20467" sz="1425" spc="-37">
                          <a:latin typeface="Comic Sans MS"/>
                          <a:cs typeface="Comic Sans MS"/>
                        </a:rPr>
                        <a:t>3</a:t>
                      </a:r>
                      <a:endParaRPr baseline="-20467" sz="1425">
                        <a:latin typeface="Comic Sans MS"/>
                        <a:cs typeface="Comic Sans MS"/>
                      </a:endParaRPr>
                    </a:p>
                  </a:txBody>
                  <a:tcPr marL="0" marR="0" marB="0" marT="30480">
                    <a:lnL w="19050">
                      <a:solidFill>
                        <a:srgbClr val="FF5151"/>
                      </a:solidFill>
                      <a:prstDash val="solid"/>
                    </a:lnL>
                    <a:lnR w="19050">
                      <a:solidFill>
                        <a:srgbClr val="FF5151"/>
                      </a:solidFill>
                      <a:prstDash val="solid"/>
                    </a:lnR>
                    <a:lnT w="19050">
                      <a:solidFill>
                        <a:srgbClr val="FF5151"/>
                      </a:solidFill>
                      <a:prstDash val="solid"/>
                    </a:lnT>
                    <a:lnB w="19050">
                      <a:solidFill>
                        <a:srgbClr val="FF515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5151"/>
                      </a:solidFill>
                      <a:prstDash val="solid"/>
                    </a:lnL>
                    <a:lnT w="19050">
                      <a:solidFill>
                        <a:srgbClr val="FF5151"/>
                      </a:solidFill>
                      <a:prstDash val="solid"/>
                    </a:lnT>
                    <a:lnB w="19050">
                      <a:solidFill>
                        <a:srgbClr val="FF5151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 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9050">
                      <a:solidFill>
                        <a:srgbClr val="FF5151"/>
                      </a:solidFill>
                      <a:prstDash val="solid"/>
                    </a:lnR>
                    <a:lnT w="19050">
                      <a:solidFill>
                        <a:srgbClr val="FF5151"/>
                      </a:solidFill>
                      <a:prstDash val="solid"/>
                    </a:lnT>
                    <a:lnB w="19050">
                      <a:solidFill>
                        <a:srgbClr val="FF515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400" spc="-25">
                          <a:latin typeface="Comic Sans MS"/>
                          <a:cs typeface="Comic Sans MS"/>
                        </a:rPr>
                        <a:t>Z</a:t>
                      </a:r>
                      <a:r>
                        <a:rPr dirty="0" baseline="-20467" sz="1425" spc="-37">
                          <a:latin typeface="Comic Sans MS"/>
                          <a:cs typeface="Comic Sans MS"/>
                        </a:rPr>
                        <a:t>4</a:t>
                      </a:r>
                      <a:endParaRPr baseline="-20467" sz="1425">
                        <a:latin typeface="Comic Sans MS"/>
                        <a:cs typeface="Comic Sans MS"/>
                      </a:endParaRPr>
                    </a:p>
                  </a:txBody>
                  <a:tcPr marL="0" marR="0" marB="0" marT="29845">
                    <a:lnL w="19050">
                      <a:solidFill>
                        <a:srgbClr val="FF5151"/>
                      </a:solidFill>
                      <a:prstDash val="solid"/>
                    </a:lnL>
                    <a:lnR w="19050">
                      <a:solidFill>
                        <a:srgbClr val="FF5151"/>
                      </a:solidFill>
                      <a:prstDash val="solid"/>
                    </a:lnR>
                    <a:lnT w="19050">
                      <a:solidFill>
                        <a:srgbClr val="FF5151"/>
                      </a:solidFill>
                      <a:prstDash val="solid"/>
                    </a:lnT>
                    <a:lnB w="19050">
                      <a:solidFill>
                        <a:srgbClr val="FF515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400" spc="-25">
                          <a:latin typeface="Comic Sans MS"/>
                          <a:cs typeface="Comic Sans MS"/>
                        </a:rPr>
                        <a:t>Z</a:t>
                      </a:r>
                      <a:r>
                        <a:rPr dirty="0" baseline="-20467" sz="1425" spc="-37">
                          <a:latin typeface="Comic Sans MS"/>
                          <a:cs typeface="Comic Sans MS"/>
                        </a:rPr>
                        <a:t>5</a:t>
                      </a:r>
                      <a:endParaRPr baseline="-20467" sz="1425">
                        <a:latin typeface="Comic Sans MS"/>
                        <a:cs typeface="Comic Sans MS"/>
                      </a:endParaRPr>
                    </a:p>
                  </a:txBody>
                  <a:tcPr marL="0" marR="0" marB="0" marT="29845">
                    <a:lnL w="19050">
                      <a:solidFill>
                        <a:srgbClr val="FF5151"/>
                      </a:solidFill>
                      <a:prstDash val="solid"/>
                    </a:lnL>
                    <a:lnR w="19050">
                      <a:solidFill>
                        <a:srgbClr val="FF5151"/>
                      </a:solidFill>
                      <a:prstDash val="solid"/>
                    </a:lnR>
                    <a:lnT w="19050">
                      <a:solidFill>
                        <a:srgbClr val="FF5151"/>
                      </a:solidFill>
                      <a:prstDash val="solid"/>
                    </a:lnT>
                    <a:lnB w="19050">
                      <a:solidFill>
                        <a:srgbClr val="FF515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400" spc="-25">
                          <a:latin typeface="Comic Sans MS"/>
                          <a:cs typeface="Comic Sans MS"/>
                        </a:rPr>
                        <a:t>Z</a:t>
                      </a:r>
                      <a:r>
                        <a:rPr dirty="0" baseline="-20467" sz="1425" spc="-37">
                          <a:latin typeface="Comic Sans MS"/>
                          <a:cs typeface="Comic Sans MS"/>
                        </a:rPr>
                        <a:t>6</a:t>
                      </a:r>
                      <a:endParaRPr baseline="-20467" sz="1425">
                        <a:latin typeface="Comic Sans MS"/>
                        <a:cs typeface="Comic Sans MS"/>
                      </a:endParaRPr>
                    </a:p>
                  </a:txBody>
                  <a:tcPr marL="0" marR="0" marB="0" marT="29845">
                    <a:lnL w="19050">
                      <a:solidFill>
                        <a:srgbClr val="FF5151"/>
                      </a:solidFill>
                      <a:prstDash val="solid"/>
                    </a:lnL>
                    <a:lnR w="19050">
                      <a:solidFill>
                        <a:srgbClr val="FF5151"/>
                      </a:solidFill>
                      <a:prstDash val="solid"/>
                    </a:lnR>
                    <a:lnT w="19050">
                      <a:solidFill>
                        <a:srgbClr val="FF5151"/>
                      </a:solidFill>
                      <a:prstDash val="solid"/>
                    </a:lnT>
                    <a:lnB w="19050">
                      <a:solidFill>
                        <a:srgbClr val="FF515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 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FF5151"/>
                      </a:solidFill>
                      <a:prstDash val="solid"/>
                    </a:lnL>
                    <a:lnT w="19050">
                      <a:solidFill>
                        <a:srgbClr val="FF5151"/>
                      </a:solidFill>
                      <a:prstDash val="solid"/>
                    </a:lnT>
                    <a:lnB w="19050">
                      <a:solidFill>
                        <a:srgbClr val="FF5151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F5151"/>
                      </a:solidFill>
                      <a:prstDash val="solid"/>
                    </a:lnR>
                    <a:lnT w="19050">
                      <a:solidFill>
                        <a:srgbClr val="FF5151"/>
                      </a:solidFill>
                      <a:prstDash val="solid"/>
                    </a:lnT>
                    <a:lnB w="19050">
                      <a:solidFill>
                        <a:srgbClr val="FF515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400" spc="-25">
                          <a:latin typeface="Comic Sans MS"/>
                          <a:cs typeface="Comic Sans MS"/>
                        </a:rPr>
                        <a:t>Z</a:t>
                      </a:r>
                      <a:r>
                        <a:rPr dirty="0" baseline="-20467" sz="1425" spc="-37">
                          <a:latin typeface="Comic Sans MS"/>
                          <a:cs typeface="Comic Sans MS"/>
                        </a:rPr>
                        <a:t>7</a:t>
                      </a:r>
                      <a:endParaRPr baseline="-20467" sz="1425">
                        <a:latin typeface="Comic Sans MS"/>
                        <a:cs typeface="Comic Sans MS"/>
                      </a:endParaRPr>
                    </a:p>
                  </a:txBody>
                  <a:tcPr marL="0" marR="0" marB="0" marT="29845">
                    <a:lnL w="19050">
                      <a:solidFill>
                        <a:srgbClr val="FF5151"/>
                      </a:solidFill>
                      <a:prstDash val="solid"/>
                    </a:lnL>
                    <a:lnR w="19050">
                      <a:solidFill>
                        <a:srgbClr val="FF5151"/>
                      </a:solidFill>
                      <a:prstDash val="solid"/>
                    </a:lnR>
                    <a:lnT w="19050">
                      <a:solidFill>
                        <a:srgbClr val="FF5151"/>
                      </a:solidFill>
                      <a:prstDash val="solid"/>
                    </a:lnT>
                    <a:lnB w="19050">
                      <a:solidFill>
                        <a:srgbClr val="FF515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400" spc="-25">
                          <a:latin typeface="Comic Sans MS"/>
                          <a:cs typeface="Comic Sans MS"/>
                        </a:rPr>
                        <a:t>Z</a:t>
                      </a:r>
                      <a:r>
                        <a:rPr dirty="0" baseline="-20467" sz="1425" spc="-37">
                          <a:latin typeface="Comic Sans MS"/>
                          <a:cs typeface="Comic Sans MS"/>
                        </a:rPr>
                        <a:t>8</a:t>
                      </a:r>
                      <a:endParaRPr baseline="-20467" sz="1425">
                        <a:latin typeface="Comic Sans MS"/>
                        <a:cs typeface="Comic Sans MS"/>
                      </a:endParaRPr>
                    </a:p>
                  </a:txBody>
                  <a:tcPr marL="0" marR="0" marB="0" marT="29845">
                    <a:lnL w="19050">
                      <a:solidFill>
                        <a:srgbClr val="FF5151"/>
                      </a:solidFill>
                      <a:prstDash val="solid"/>
                    </a:lnL>
                    <a:lnR w="19050">
                      <a:solidFill>
                        <a:srgbClr val="FF5151"/>
                      </a:solidFill>
                      <a:prstDash val="solid"/>
                    </a:lnR>
                    <a:lnT w="19050">
                      <a:solidFill>
                        <a:srgbClr val="FF5151"/>
                      </a:solidFill>
                      <a:prstDash val="solid"/>
                    </a:lnT>
                    <a:lnB w="19050">
                      <a:solidFill>
                        <a:srgbClr val="FF515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400" spc="-25">
                          <a:latin typeface="Comic Sans MS"/>
                          <a:cs typeface="Comic Sans MS"/>
                        </a:rPr>
                        <a:t>Z</a:t>
                      </a:r>
                      <a:r>
                        <a:rPr dirty="0" baseline="-20467" sz="1425" spc="-37">
                          <a:latin typeface="Comic Sans MS"/>
                          <a:cs typeface="Comic Sans MS"/>
                        </a:rPr>
                        <a:t>9</a:t>
                      </a:r>
                      <a:endParaRPr baseline="-20467" sz="1425">
                        <a:latin typeface="Comic Sans MS"/>
                        <a:cs typeface="Comic Sans MS"/>
                      </a:endParaRPr>
                    </a:p>
                  </a:txBody>
                  <a:tcPr marL="0" marR="0" marB="0" marT="29845">
                    <a:lnL w="19050">
                      <a:solidFill>
                        <a:srgbClr val="FF5151"/>
                      </a:solidFill>
                      <a:prstDash val="solid"/>
                    </a:lnL>
                    <a:lnR w="19050">
                      <a:solidFill>
                        <a:srgbClr val="FF5151"/>
                      </a:solidFill>
                      <a:prstDash val="solid"/>
                    </a:lnR>
                    <a:lnT w="19050">
                      <a:solidFill>
                        <a:srgbClr val="FF5151"/>
                      </a:solidFill>
                      <a:prstDash val="solid"/>
                    </a:lnT>
                    <a:lnB w="19050">
                      <a:solidFill>
                        <a:srgbClr val="FF515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5151"/>
                      </a:solidFill>
                      <a:prstDash val="solid"/>
                    </a:lnL>
                    <a:lnT w="19050">
                      <a:solidFill>
                        <a:srgbClr val="FF5151"/>
                      </a:solidFill>
                      <a:prstDash val="solid"/>
                    </a:lnT>
                    <a:lnB w="19050">
                      <a:solidFill>
                        <a:srgbClr val="FF5151"/>
                      </a:solidFill>
                      <a:prstDash val="soli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F5151"/>
                      </a:solidFill>
                      <a:prstDash val="solid"/>
                    </a:lnR>
                    <a:lnT w="19050">
                      <a:solidFill>
                        <a:srgbClr val="FF515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5151"/>
                      </a:solidFill>
                      <a:prstDash val="solid"/>
                    </a:lnL>
                    <a:lnR w="19050">
                      <a:solidFill>
                        <a:srgbClr val="FF5151"/>
                      </a:solidFill>
                      <a:prstDash val="solid"/>
                    </a:lnR>
                    <a:lnT w="19050">
                      <a:solidFill>
                        <a:srgbClr val="FF515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9050">
                      <a:solidFill>
                        <a:srgbClr val="FF5151"/>
                      </a:solidFill>
                      <a:prstDash val="solid"/>
                    </a:lnL>
                    <a:lnR w="19050">
                      <a:solidFill>
                        <a:srgbClr val="FF5151"/>
                      </a:solidFill>
                      <a:prstDash val="solid"/>
                    </a:lnR>
                    <a:lnT w="19050">
                      <a:solidFill>
                        <a:srgbClr val="FF515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5151"/>
                      </a:solidFill>
                      <a:prstDash val="solid"/>
                    </a:lnL>
                    <a:lnR w="19050">
                      <a:solidFill>
                        <a:srgbClr val="FF5151"/>
                      </a:solidFill>
                      <a:prstDash val="solid"/>
                    </a:lnR>
                    <a:lnT w="19050">
                      <a:solidFill>
                        <a:srgbClr val="FF515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5151"/>
                      </a:solidFill>
                      <a:prstDash val="solid"/>
                    </a:lnL>
                    <a:lnT w="19050">
                      <a:solidFill>
                        <a:srgbClr val="FF5151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 descr=""/>
          <p:cNvSpPr/>
          <p:nvPr/>
        </p:nvSpPr>
        <p:spPr>
          <a:xfrm>
            <a:off x="964691" y="28194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8" name="object 8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283716" y="5421879"/>
            <a:ext cx="3834129" cy="20504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6545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Mask</a:t>
            </a:r>
            <a:r>
              <a:rPr dirty="0" sz="2200" spc="-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Operation</a:t>
            </a:r>
            <a:endParaRPr sz="2200">
              <a:latin typeface="Comic Sans MS"/>
              <a:cs typeface="Comic Sans MS"/>
            </a:endParaRPr>
          </a:p>
          <a:p>
            <a:pPr marL="196850" marR="34290" indent="-171450">
              <a:lnSpc>
                <a:spcPct val="100000"/>
              </a:lnSpc>
              <a:spcBef>
                <a:spcPts val="1410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196850" algn="l"/>
              </a:tabLst>
            </a:pPr>
            <a:r>
              <a:rPr dirty="0" sz="1600">
                <a:latin typeface="Comic Sans MS"/>
                <a:cs typeface="Comic Sans MS"/>
              </a:rPr>
              <a:t>Let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the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value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assigned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to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pixel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be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50">
                <a:latin typeface="Comic Sans MS"/>
                <a:cs typeface="Comic Sans MS"/>
              </a:rPr>
              <a:t>a </a:t>
            </a:r>
            <a:r>
              <a:rPr dirty="0" sz="1600">
                <a:latin typeface="Comic Sans MS"/>
                <a:cs typeface="Comic Sans MS"/>
              </a:rPr>
              <a:t>function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of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its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gray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level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and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the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20">
                <a:latin typeface="Comic Sans MS"/>
                <a:cs typeface="Comic Sans MS"/>
              </a:rPr>
              <a:t>gray </a:t>
            </a:r>
            <a:r>
              <a:rPr dirty="0" sz="1600">
                <a:latin typeface="Comic Sans MS"/>
                <a:cs typeface="Comic Sans MS"/>
              </a:rPr>
              <a:t>level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of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its </a:t>
            </a:r>
            <a:r>
              <a:rPr dirty="0" sz="1600" spc="-10">
                <a:latin typeface="Comic Sans MS"/>
                <a:cs typeface="Comic Sans MS"/>
              </a:rPr>
              <a:t>neighbors.</a:t>
            </a:r>
            <a:endParaRPr sz="1600">
              <a:latin typeface="Comic Sans MS"/>
              <a:cs typeface="Comic Sans MS"/>
            </a:endParaRPr>
          </a:p>
          <a:p>
            <a:pPr marL="196850" marR="30480" indent="-171450">
              <a:lnSpc>
                <a:spcPct val="100000"/>
              </a:lnSpc>
              <a:spcBef>
                <a:spcPts val="380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196850" algn="l"/>
              </a:tabLst>
            </a:pPr>
            <a:r>
              <a:rPr dirty="0" sz="1600">
                <a:latin typeface="Comic Sans MS"/>
                <a:cs typeface="Comic Sans MS"/>
              </a:rPr>
              <a:t>e.g.,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replace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the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gray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value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of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pixel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25">
                <a:latin typeface="Comic Sans MS"/>
                <a:cs typeface="Comic Sans MS"/>
              </a:rPr>
              <a:t>Z</a:t>
            </a:r>
            <a:r>
              <a:rPr dirty="0" baseline="-21164" sz="1575" spc="-37">
                <a:latin typeface="Comic Sans MS"/>
                <a:cs typeface="Comic Sans MS"/>
              </a:rPr>
              <a:t>5 </a:t>
            </a:r>
            <a:r>
              <a:rPr dirty="0" sz="1600">
                <a:latin typeface="Comic Sans MS"/>
                <a:cs typeface="Comic Sans MS"/>
              </a:rPr>
              <a:t>with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the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average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gray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values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of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20">
                <a:latin typeface="Comic Sans MS"/>
                <a:cs typeface="Comic Sans MS"/>
              </a:rPr>
              <a:t>it</a:t>
            </a:r>
            <a:r>
              <a:rPr dirty="0" sz="1600" spc="-20">
                <a:latin typeface="Times New Roman"/>
                <a:cs typeface="Times New Roman"/>
              </a:rPr>
              <a:t>’</a:t>
            </a:r>
            <a:r>
              <a:rPr dirty="0" sz="1600" spc="-20">
                <a:latin typeface="Comic Sans MS"/>
                <a:cs typeface="Comic Sans MS"/>
              </a:rPr>
              <a:t>s </a:t>
            </a:r>
            <a:r>
              <a:rPr dirty="0" sz="1600">
                <a:latin typeface="Comic Sans MS"/>
                <a:cs typeface="Comic Sans MS"/>
              </a:rPr>
              <a:t>neighborhood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within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3x3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mask.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2614422" y="7869173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 h="0">
                <a:moveTo>
                  <a:pt x="0" y="0"/>
                </a:moveTo>
                <a:lnTo>
                  <a:pt x="127253" y="0"/>
                </a:lnTo>
              </a:path>
            </a:pathLst>
          </a:custGeom>
          <a:ln w="8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2625078" y="7863175"/>
            <a:ext cx="116205" cy="273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600" spc="10" b="1" i="1"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976382" y="7839242"/>
            <a:ext cx="1685289" cy="169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415925" algn="l"/>
                <a:tab pos="837565" algn="l"/>
                <a:tab pos="1612265" algn="l"/>
              </a:tabLst>
            </a:pPr>
            <a:r>
              <a:rPr dirty="0" sz="950" spc="-50" b="1" i="1">
                <a:latin typeface="Times New Roman"/>
                <a:cs typeface="Times New Roman"/>
              </a:rPr>
              <a:t>1</a:t>
            </a:r>
            <a:r>
              <a:rPr dirty="0" sz="950" b="1" i="1">
                <a:latin typeface="Times New Roman"/>
                <a:cs typeface="Times New Roman"/>
              </a:rPr>
              <a:t>	</a:t>
            </a:r>
            <a:r>
              <a:rPr dirty="0" sz="950" spc="-50" b="1" i="1">
                <a:latin typeface="Times New Roman"/>
                <a:cs typeface="Times New Roman"/>
              </a:rPr>
              <a:t>2</a:t>
            </a:r>
            <a:r>
              <a:rPr dirty="0" sz="950" b="1" i="1">
                <a:latin typeface="Times New Roman"/>
                <a:cs typeface="Times New Roman"/>
              </a:rPr>
              <a:t>	</a:t>
            </a:r>
            <a:r>
              <a:rPr dirty="0" sz="950" spc="-50" b="1" i="1">
                <a:latin typeface="Times New Roman"/>
                <a:cs typeface="Times New Roman"/>
              </a:rPr>
              <a:t>3</a:t>
            </a:r>
            <a:r>
              <a:rPr dirty="0" sz="950" b="1" i="1">
                <a:latin typeface="Times New Roman"/>
                <a:cs typeface="Times New Roman"/>
              </a:rPr>
              <a:t>	</a:t>
            </a:r>
            <a:r>
              <a:rPr dirty="0" sz="950" spc="-50" b="1" i="1">
                <a:latin typeface="Times New Roman"/>
                <a:cs typeface="Times New Roman"/>
              </a:rPr>
              <a:t>9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231637" y="7702398"/>
            <a:ext cx="2585720" cy="273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1280160" algn="l"/>
                <a:tab pos="1699895" algn="l"/>
                <a:tab pos="2478405" algn="l"/>
              </a:tabLst>
            </a:pPr>
            <a:r>
              <a:rPr dirty="0" sz="1600" b="1" i="1">
                <a:latin typeface="Times New Roman"/>
                <a:cs typeface="Times New Roman"/>
              </a:rPr>
              <a:t>Z</a:t>
            </a:r>
            <a:r>
              <a:rPr dirty="0" sz="1600" spc="130" b="1" i="1">
                <a:latin typeface="Times New Roman"/>
                <a:cs typeface="Times New Roman"/>
              </a:rPr>
              <a:t> </a:t>
            </a:r>
            <a:r>
              <a:rPr dirty="0" sz="1600">
                <a:latin typeface="Symbol"/>
                <a:cs typeface="Symbol"/>
              </a:rPr>
              <a:t>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baseline="34722" sz="2400" b="1" i="1">
                <a:latin typeface="Times New Roman"/>
                <a:cs typeface="Times New Roman"/>
              </a:rPr>
              <a:t>1</a:t>
            </a:r>
            <a:r>
              <a:rPr dirty="0" baseline="34722" sz="2400" spc="-142" b="1" i="1">
                <a:latin typeface="Times New Roman"/>
                <a:cs typeface="Times New Roman"/>
              </a:rPr>
              <a:t> </a:t>
            </a:r>
            <a:r>
              <a:rPr dirty="0" sz="1600" b="1" i="1">
                <a:latin typeface="Times New Roman"/>
                <a:cs typeface="Times New Roman"/>
              </a:rPr>
              <a:t>(Z</a:t>
            </a:r>
            <a:r>
              <a:rPr dirty="0" sz="1600" spc="95" b="1" i="1">
                <a:latin typeface="Times New Roman"/>
                <a:cs typeface="Times New Roman"/>
              </a:rPr>
              <a:t>  </a:t>
            </a:r>
            <a:r>
              <a:rPr dirty="0" sz="1600">
                <a:latin typeface="Symbol"/>
                <a:cs typeface="Symbol"/>
              </a:rPr>
              <a:t>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50" b="1" i="1">
                <a:latin typeface="Times New Roman"/>
                <a:cs typeface="Times New Roman"/>
              </a:rPr>
              <a:t>Z</a:t>
            </a:r>
            <a:r>
              <a:rPr dirty="0" sz="1600" b="1" i="1">
                <a:latin typeface="Times New Roman"/>
                <a:cs typeface="Times New Roman"/>
              </a:rPr>
              <a:t>	</a:t>
            </a:r>
            <a:r>
              <a:rPr dirty="0" sz="1600">
                <a:latin typeface="Symbol"/>
                <a:cs typeface="Symbol"/>
              </a:rPr>
              <a:t>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0" b="1" i="1">
                <a:latin typeface="Times New Roman"/>
                <a:cs typeface="Times New Roman"/>
              </a:rPr>
              <a:t>Z</a:t>
            </a:r>
            <a:r>
              <a:rPr dirty="0" sz="1600" b="1" i="1">
                <a:latin typeface="Times New Roman"/>
                <a:cs typeface="Times New Roman"/>
              </a:rPr>
              <a:t>	</a:t>
            </a:r>
            <a:r>
              <a:rPr dirty="0" sz="1600" spc="495">
                <a:latin typeface="Symbol"/>
                <a:cs typeface="Symbol"/>
              </a:rPr>
              <a:t></a:t>
            </a:r>
            <a:r>
              <a:rPr dirty="0" sz="1600" spc="495">
                <a:latin typeface="Arial"/>
                <a:cs typeface="Arial"/>
              </a:rPr>
              <a:t>.</a:t>
            </a:r>
            <a:r>
              <a:rPr dirty="0" sz="1600" spc="495">
                <a:latin typeface="Symbol"/>
                <a:cs typeface="Symbol"/>
              </a:rPr>
              <a:t>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0" b="1" i="1">
                <a:latin typeface="Times New Roman"/>
                <a:cs typeface="Times New Roman"/>
              </a:rPr>
              <a:t>Z</a:t>
            </a:r>
            <a:r>
              <a:rPr dirty="0" sz="1600" b="1" i="1">
                <a:latin typeface="Times New Roman"/>
                <a:cs typeface="Times New Roman"/>
              </a:rPr>
              <a:t>	</a:t>
            </a:r>
            <a:r>
              <a:rPr dirty="0" sz="1600" spc="-50" b="1" i="1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964691" y="49339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5134609" y="8162839"/>
            <a:ext cx="133985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 spc="-25">
                <a:latin typeface="Comic Sans MS"/>
                <a:cs typeface="Comic Sans MS"/>
              </a:rPr>
              <a:t>64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34609" y="3520690"/>
            <a:ext cx="13398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latin typeface="Comic Sans MS"/>
                <a:cs typeface="Comic Sans MS"/>
              </a:rPr>
              <a:t>65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79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/>
              <a:t>Mark</a:t>
            </a:r>
            <a:r>
              <a:rPr dirty="0" spc="-25"/>
              <a:t> </a:t>
            </a:r>
            <a:r>
              <a:rPr dirty="0" spc="-10"/>
              <a:t>operator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105916" y="1266694"/>
            <a:ext cx="175450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184150" algn="l"/>
              </a:tabLst>
            </a:pPr>
            <a:r>
              <a:rPr dirty="0" sz="1600">
                <a:latin typeface="Comic Sans MS"/>
                <a:cs typeface="Comic Sans MS"/>
              </a:rPr>
              <a:t>In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general </a:t>
            </a:r>
            <a:r>
              <a:rPr dirty="0" sz="1600" spc="-10">
                <a:latin typeface="Comic Sans MS"/>
                <a:cs typeface="Comic Sans MS"/>
              </a:rPr>
              <a:t>term: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320156" y="1724087"/>
            <a:ext cx="2087245" cy="0"/>
          </a:xfrm>
          <a:custGeom>
            <a:avLst/>
            <a:gdLst/>
            <a:ahLst/>
            <a:cxnLst/>
            <a:rect l="l" t="t" r="r" b="b"/>
            <a:pathLst>
              <a:path w="2087245" h="0">
                <a:moveTo>
                  <a:pt x="0" y="0"/>
                </a:moveTo>
                <a:lnTo>
                  <a:pt x="118870" y="0"/>
                </a:lnTo>
              </a:path>
              <a:path w="2087245" h="0">
                <a:moveTo>
                  <a:pt x="539464" y="0"/>
                </a:moveTo>
                <a:lnTo>
                  <a:pt x="659099" y="0"/>
                </a:lnTo>
              </a:path>
              <a:path w="2087245" h="0">
                <a:moveTo>
                  <a:pt x="1088089" y="0"/>
                </a:moveTo>
                <a:lnTo>
                  <a:pt x="1206946" y="0"/>
                </a:lnTo>
              </a:path>
              <a:path w="2087245" h="0">
                <a:moveTo>
                  <a:pt x="1968151" y="0"/>
                </a:moveTo>
                <a:lnTo>
                  <a:pt x="2087022" y="0"/>
                </a:lnTo>
              </a:path>
            </a:pathLst>
          </a:custGeom>
          <a:ln w="7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375407" y="2218935"/>
            <a:ext cx="76200" cy="146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 i="1">
                <a:latin typeface="Times New Roman"/>
                <a:cs typeface="Times New Roman"/>
              </a:rPr>
              <a:t>9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97172" y="1697727"/>
            <a:ext cx="2032000" cy="146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5625" algn="l"/>
                <a:tab pos="1104265" algn="l"/>
                <a:tab pos="1968500" algn="l"/>
              </a:tabLst>
            </a:pPr>
            <a:r>
              <a:rPr dirty="0" sz="800" spc="-50" b="1" i="1">
                <a:latin typeface="Times New Roman"/>
                <a:cs typeface="Times New Roman"/>
              </a:rPr>
              <a:t>1</a:t>
            </a:r>
            <a:r>
              <a:rPr dirty="0" sz="800" b="1" i="1">
                <a:latin typeface="Times New Roman"/>
                <a:cs typeface="Times New Roman"/>
              </a:rPr>
              <a:t>	</a:t>
            </a:r>
            <a:r>
              <a:rPr dirty="0" sz="800" spc="-50" b="1" i="1">
                <a:latin typeface="Times New Roman"/>
                <a:cs typeface="Times New Roman"/>
              </a:rPr>
              <a:t>2</a:t>
            </a:r>
            <a:r>
              <a:rPr dirty="0" sz="800" b="1" i="1">
                <a:latin typeface="Times New Roman"/>
                <a:cs typeface="Times New Roman"/>
              </a:rPr>
              <a:t>	</a:t>
            </a:r>
            <a:r>
              <a:rPr dirty="0" sz="800" spc="-50" b="1" i="1">
                <a:latin typeface="Times New Roman"/>
                <a:cs typeface="Times New Roman"/>
              </a:rPr>
              <a:t>3</a:t>
            </a:r>
            <a:r>
              <a:rPr dirty="0" sz="800" b="1" i="1">
                <a:latin typeface="Times New Roman"/>
                <a:cs typeface="Times New Roman"/>
              </a:rPr>
              <a:t>	</a:t>
            </a:r>
            <a:r>
              <a:rPr dirty="0" sz="800" spc="-50" b="1" i="1">
                <a:latin typeface="Times New Roman"/>
                <a:cs typeface="Times New Roman"/>
              </a:rPr>
              <a:t>9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317455" y="1717129"/>
            <a:ext cx="208026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52450" algn="l"/>
                <a:tab pos="1100455" algn="l"/>
                <a:tab pos="1980564" algn="l"/>
              </a:tabLst>
            </a:pPr>
            <a:r>
              <a:rPr dirty="0" sz="1350" spc="-50" b="1" i="1">
                <a:latin typeface="Times New Roman"/>
                <a:cs typeface="Times New Roman"/>
              </a:rPr>
              <a:t>9</a:t>
            </a:r>
            <a:r>
              <a:rPr dirty="0" sz="1350" b="1" i="1">
                <a:latin typeface="Times New Roman"/>
                <a:cs typeface="Times New Roman"/>
              </a:rPr>
              <a:t>	</a:t>
            </a:r>
            <a:r>
              <a:rPr dirty="0" sz="1350" spc="-50" b="1" i="1">
                <a:latin typeface="Times New Roman"/>
                <a:cs typeface="Times New Roman"/>
              </a:rPr>
              <a:t>9</a:t>
            </a:r>
            <a:r>
              <a:rPr dirty="0" sz="1350" b="1" i="1">
                <a:latin typeface="Times New Roman"/>
                <a:cs typeface="Times New Roman"/>
              </a:rPr>
              <a:t>	</a:t>
            </a:r>
            <a:r>
              <a:rPr dirty="0" sz="1350" spc="-50" b="1" i="1">
                <a:latin typeface="Times New Roman"/>
                <a:cs typeface="Times New Roman"/>
              </a:rPr>
              <a:t>9</a:t>
            </a:r>
            <a:r>
              <a:rPr dirty="0" sz="1350" b="1" i="1">
                <a:latin typeface="Times New Roman"/>
                <a:cs typeface="Times New Roman"/>
              </a:rPr>
              <a:t>	</a:t>
            </a:r>
            <a:r>
              <a:rPr dirty="0" sz="1350" spc="-50" b="1" i="1">
                <a:latin typeface="Times New Roman"/>
                <a:cs typeface="Times New Roman"/>
              </a:rPr>
              <a:t>9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129027" y="1879269"/>
            <a:ext cx="2493010" cy="826769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dirty="0" sz="1350">
                <a:latin typeface="Symbol"/>
                <a:cs typeface="Symbol"/>
              </a:rPr>
              <a:t></a:t>
            </a:r>
            <a:r>
              <a:rPr dirty="0" sz="1350" spc="125">
                <a:latin typeface="Times New Roman"/>
                <a:cs typeface="Times New Roman"/>
              </a:rPr>
              <a:t> </a:t>
            </a:r>
            <a:r>
              <a:rPr dirty="0" sz="1350" b="1" i="1">
                <a:latin typeface="Times New Roman"/>
                <a:cs typeface="Times New Roman"/>
              </a:rPr>
              <a:t>w</a:t>
            </a:r>
            <a:r>
              <a:rPr dirty="0" sz="1350" spc="-200" b="1" i="1">
                <a:latin typeface="Times New Roman"/>
                <a:cs typeface="Times New Roman"/>
              </a:rPr>
              <a:t> </a:t>
            </a:r>
            <a:r>
              <a:rPr dirty="0" baseline="-24305" sz="1200" spc="-15" b="1" i="1">
                <a:latin typeface="Times New Roman"/>
                <a:cs typeface="Times New Roman"/>
              </a:rPr>
              <a:t>1</a:t>
            </a:r>
            <a:r>
              <a:rPr dirty="0" baseline="-24305" sz="1200" spc="-97" b="1" i="1">
                <a:latin typeface="Times New Roman"/>
                <a:cs typeface="Times New Roman"/>
              </a:rPr>
              <a:t> </a:t>
            </a:r>
            <a:r>
              <a:rPr dirty="0" sz="1350" i="1">
                <a:latin typeface="Times New Roman"/>
                <a:cs typeface="Times New Roman"/>
              </a:rPr>
              <a:t>Z</a:t>
            </a:r>
            <a:r>
              <a:rPr dirty="0" baseline="-24305" sz="1200">
                <a:latin typeface="Times New Roman"/>
                <a:cs typeface="Times New Roman"/>
              </a:rPr>
              <a:t>1</a:t>
            </a:r>
            <a:r>
              <a:rPr dirty="0" baseline="-24305" sz="1200" spc="277">
                <a:latin typeface="Times New Roman"/>
                <a:cs typeface="Times New Roman"/>
              </a:rPr>
              <a:t> </a:t>
            </a:r>
            <a:r>
              <a:rPr dirty="0" sz="1350">
                <a:latin typeface="Symbol"/>
                <a:cs typeface="Symbol"/>
              </a:rPr>
              <a:t></a:t>
            </a:r>
            <a:r>
              <a:rPr dirty="0" sz="1350" spc="50">
                <a:latin typeface="Times New Roman"/>
                <a:cs typeface="Times New Roman"/>
              </a:rPr>
              <a:t> </a:t>
            </a:r>
            <a:r>
              <a:rPr dirty="0" sz="1350" b="1" i="1">
                <a:latin typeface="Times New Roman"/>
                <a:cs typeface="Times New Roman"/>
              </a:rPr>
              <a:t>w</a:t>
            </a:r>
            <a:r>
              <a:rPr dirty="0" sz="1350" spc="-170" b="1" i="1">
                <a:latin typeface="Times New Roman"/>
                <a:cs typeface="Times New Roman"/>
              </a:rPr>
              <a:t> </a:t>
            </a:r>
            <a:r>
              <a:rPr dirty="0" baseline="-24305" sz="1200" b="1" i="1">
                <a:latin typeface="Times New Roman"/>
                <a:cs typeface="Times New Roman"/>
              </a:rPr>
              <a:t>2</a:t>
            </a:r>
            <a:r>
              <a:rPr dirty="0" baseline="-24305" sz="1200" spc="-37" b="1" i="1">
                <a:latin typeface="Times New Roman"/>
                <a:cs typeface="Times New Roman"/>
              </a:rPr>
              <a:t> </a:t>
            </a:r>
            <a:r>
              <a:rPr dirty="0" sz="1350" i="1">
                <a:latin typeface="Times New Roman"/>
                <a:cs typeface="Times New Roman"/>
              </a:rPr>
              <a:t>Z</a:t>
            </a:r>
            <a:r>
              <a:rPr dirty="0" sz="1350" spc="-155" i="1">
                <a:latin typeface="Times New Roman"/>
                <a:cs typeface="Times New Roman"/>
              </a:rPr>
              <a:t> </a:t>
            </a:r>
            <a:r>
              <a:rPr dirty="0" baseline="-24305" sz="1200">
                <a:latin typeface="Times New Roman"/>
                <a:cs typeface="Times New Roman"/>
              </a:rPr>
              <a:t>2</a:t>
            </a:r>
            <a:r>
              <a:rPr dirty="0" baseline="-24305" sz="1200" spc="397">
                <a:latin typeface="Times New Roman"/>
                <a:cs typeface="Times New Roman"/>
              </a:rPr>
              <a:t> </a:t>
            </a:r>
            <a:r>
              <a:rPr dirty="0" sz="1350">
                <a:latin typeface="Symbol"/>
                <a:cs typeface="Symbol"/>
              </a:rPr>
              <a:t></a:t>
            </a:r>
            <a:r>
              <a:rPr dirty="0" sz="1350" spc="50">
                <a:latin typeface="Times New Roman"/>
                <a:cs typeface="Times New Roman"/>
              </a:rPr>
              <a:t> </a:t>
            </a:r>
            <a:r>
              <a:rPr dirty="0" sz="1350" b="1" i="1">
                <a:latin typeface="Times New Roman"/>
                <a:cs typeface="Times New Roman"/>
              </a:rPr>
              <a:t>w</a:t>
            </a:r>
            <a:r>
              <a:rPr dirty="0" sz="1350" spc="-175" b="1" i="1">
                <a:latin typeface="Times New Roman"/>
                <a:cs typeface="Times New Roman"/>
              </a:rPr>
              <a:t> </a:t>
            </a:r>
            <a:r>
              <a:rPr dirty="0" baseline="-24305" sz="1200" b="1" i="1">
                <a:latin typeface="Times New Roman"/>
                <a:cs typeface="Times New Roman"/>
              </a:rPr>
              <a:t>3</a:t>
            </a:r>
            <a:r>
              <a:rPr dirty="0" baseline="-24305" sz="1200" spc="-52" b="1" i="1">
                <a:latin typeface="Times New Roman"/>
                <a:cs typeface="Times New Roman"/>
              </a:rPr>
              <a:t> </a:t>
            </a:r>
            <a:r>
              <a:rPr dirty="0" sz="1350" i="1">
                <a:latin typeface="Times New Roman"/>
                <a:cs typeface="Times New Roman"/>
              </a:rPr>
              <a:t>Z</a:t>
            </a:r>
            <a:r>
              <a:rPr dirty="0" sz="1350" spc="-180" i="1">
                <a:latin typeface="Times New Roman"/>
                <a:cs typeface="Times New Roman"/>
              </a:rPr>
              <a:t> </a:t>
            </a:r>
            <a:r>
              <a:rPr dirty="0" baseline="-24305" sz="1200">
                <a:latin typeface="Times New Roman"/>
                <a:cs typeface="Times New Roman"/>
              </a:rPr>
              <a:t>3</a:t>
            </a:r>
            <a:r>
              <a:rPr dirty="0" baseline="-24305" sz="1200" spc="352">
                <a:latin typeface="Times New Roman"/>
                <a:cs typeface="Times New Roman"/>
              </a:rPr>
              <a:t> </a:t>
            </a:r>
            <a:r>
              <a:rPr dirty="0" sz="1350">
                <a:latin typeface="Symbol"/>
                <a:cs typeface="Symbol"/>
              </a:rPr>
              <a:t></a:t>
            </a:r>
            <a:r>
              <a:rPr dirty="0" sz="1350" spc="-120">
                <a:latin typeface="Times New Roman"/>
                <a:cs typeface="Times New Roman"/>
              </a:rPr>
              <a:t> </a:t>
            </a:r>
            <a:r>
              <a:rPr dirty="0" sz="1350" spc="980">
                <a:latin typeface="Arial"/>
                <a:cs typeface="Arial"/>
              </a:rPr>
              <a:t>.</a:t>
            </a:r>
            <a:r>
              <a:rPr dirty="0" sz="1350" spc="-100">
                <a:latin typeface="Arial"/>
                <a:cs typeface="Arial"/>
              </a:rPr>
              <a:t> </a:t>
            </a:r>
            <a:r>
              <a:rPr dirty="0" sz="1350" b="1" i="1">
                <a:latin typeface="Times New Roman"/>
                <a:cs typeface="Times New Roman"/>
              </a:rPr>
              <a:t>w</a:t>
            </a:r>
            <a:r>
              <a:rPr dirty="0" sz="1350" spc="-200" b="1" i="1">
                <a:latin typeface="Times New Roman"/>
                <a:cs typeface="Times New Roman"/>
              </a:rPr>
              <a:t> </a:t>
            </a:r>
            <a:r>
              <a:rPr dirty="0" baseline="-24305" sz="1200" b="1" i="1">
                <a:latin typeface="Times New Roman"/>
                <a:cs typeface="Times New Roman"/>
              </a:rPr>
              <a:t>9</a:t>
            </a:r>
            <a:r>
              <a:rPr dirty="0" baseline="-24305" sz="1200" spc="-37" b="1" i="1">
                <a:latin typeface="Times New Roman"/>
                <a:cs typeface="Times New Roman"/>
              </a:rPr>
              <a:t> </a:t>
            </a:r>
            <a:r>
              <a:rPr dirty="0" sz="1350" i="1">
                <a:latin typeface="Times New Roman"/>
                <a:cs typeface="Times New Roman"/>
              </a:rPr>
              <a:t>Z</a:t>
            </a:r>
            <a:r>
              <a:rPr dirty="0" sz="1350" spc="-180" i="1">
                <a:latin typeface="Times New Roman"/>
                <a:cs typeface="Times New Roman"/>
              </a:rPr>
              <a:t> </a:t>
            </a:r>
            <a:r>
              <a:rPr dirty="0" baseline="-24305" sz="1200" spc="-75">
                <a:latin typeface="Times New Roman"/>
                <a:cs typeface="Times New Roman"/>
              </a:rPr>
              <a:t>9</a:t>
            </a:r>
            <a:endParaRPr baseline="-24305" sz="1200">
              <a:latin typeface="Times New Roman"/>
              <a:cs typeface="Times New Roman"/>
            </a:endParaRPr>
          </a:p>
          <a:p>
            <a:pPr marL="216535" marR="1732914" indent="-179070">
              <a:lnSpc>
                <a:spcPct val="103699"/>
              </a:lnSpc>
              <a:spcBef>
                <a:spcPts val="605"/>
              </a:spcBef>
            </a:pPr>
            <a:r>
              <a:rPr dirty="0" sz="1350">
                <a:latin typeface="Symbol"/>
                <a:cs typeface="Symbol"/>
              </a:rPr>
              <a:t></a:t>
            </a:r>
            <a:r>
              <a:rPr dirty="0" sz="1350" spc="85">
                <a:latin typeface="Times New Roman"/>
                <a:cs typeface="Times New Roman"/>
              </a:rPr>
              <a:t> </a:t>
            </a:r>
            <a:r>
              <a:rPr dirty="0" baseline="-8130" sz="3075" spc="-30">
                <a:latin typeface="Symbol"/>
                <a:cs typeface="Symbol"/>
              </a:rPr>
              <a:t></a:t>
            </a:r>
            <a:r>
              <a:rPr dirty="0" baseline="-8130" sz="3075" spc="-187">
                <a:latin typeface="Times New Roman"/>
                <a:cs typeface="Times New Roman"/>
              </a:rPr>
              <a:t> </a:t>
            </a:r>
            <a:r>
              <a:rPr dirty="0" sz="1350" spc="75" b="1" i="1">
                <a:latin typeface="Times New Roman"/>
                <a:cs typeface="Times New Roman"/>
              </a:rPr>
              <a:t>w</a:t>
            </a:r>
            <a:r>
              <a:rPr dirty="0" baseline="-24305" sz="1200" spc="112" b="1" i="1">
                <a:latin typeface="Times New Roman"/>
                <a:cs typeface="Times New Roman"/>
              </a:rPr>
              <a:t>i</a:t>
            </a:r>
            <a:r>
              <a:rPr dirty="0" baseline="-24305" sz="1200" spc="-22" b="1" i="1">
                <a:latin typeface="Times New Roman"/>
                <a:cs typeface="Times New Roman"/>
              </a:rPr>
              <a:t> </a:t>
            </a:r>
            <a:r>
              <a:rPr dirty="0" sz="1350" i="1">
                <a:latin typeface="Times New Roman"/>
                <a:cs typeface="Times New Roman"/>
              </a:rPr>
              <a:t>Z</a:t>
            </a:r>
            <a:r>
              <a:rPr dirty="0" sz="1350" spc="-180" i="1">
                <a:latin typeface="Times New Roman"/>
                <a:cs typeface="Times New Roman"/>
              </a:rPr>
              <a:t> </a:t>
            </a:r>
            <a:r>
              <a:rPr dirty="0" baseline="-24305" sz="1200" spc="-75" i="1">
                <a:latin typeface="Times New Roman"/>
                <a:cs typeface="Times New Roman"/>
              </a:rPr>
              <a:t>i</a:t>
            </a:r>
            <a:r>
              <a:rPr dirty="0" baseline="-24305" sz="1200" spc="750" i="1">
                <a:latin typeface="Times New Roman"/>
                <a:cs typeface="Times New Roman"/>
              </a:rPr>
              <a:t> </a:t>
            </a:r>
            <a:r>
              <a:rPr dirty="0" sz="800" spc="-10" i="1">
                <a:latin typeface="Times New Roman"/>
                <a:cs typeface="Times New Roman"/>
              </a:rPr>
              <a:t>i</a:t>
            </a:r>
            <a:r>
              <a:rPr dirty="0" sz="800" spc="-105" i="1">
                <a:latin typeface="Times New Roman"/>
                <a:cs typeface="Times New Roman"/>
              </a:rPr>
              <a:t> </a:t>
            </a:r>
            <a:r>
              <a:rPr dirty="0" sz="800" spc="-25">
                <a:latin typeface="Symbol"/>
                <a:cs typeface="Symbol"/>
              </a:rPr>
              <a:t></a:t>
            </a:r>
            <a:r>
              <a:rPr dirty="0" sz="800" spc="-25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949146" y="1582254"/>
            <a:ext cx="263779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766445" algn="l"/>
                <a:tab pos="1315085" algn="l"/>
                <a:tab pos="1861185" algn="l"/>
              </a:tabLst>
            </a:pPr>
            <a:r>
              <a:rPr dirty="0" sz="1350" b="1" i="1">
                <a:latin typeface="Times New Roman"/>
                <a:cs typeface="Times New Roman"/>
              </a:rPr>
              <a:t>Z</a:t>
            </a:r>
            <a:r>
              <a:rPr dirty="0" sz="1350" spc="240" b="1" i="1">
                <a:latin typeface="Times New Roman"/>
                <a:cs typeface="Times New Roman"/>
              </a:rPr>
              <a:t> </a:t>
            </a:r>
            <a:r>
              <a:rPr dirty="0" sz="1350">
                <a:latin typeface="Symbol"/>
                <a:cs typeface="Symbol"/>
              </a:rPr>
              <a:t></a:t>
            </a:r>
            <a:r>
              <a:rPr dirty="0" sz="1350" spc="229">
                <a:latin typeface="Times New Roman"/>
                <a:cs typeface="Times New Roman"/>
              </a:rPr>
              <a:t> </a:t>
            </a:r>
            <a:r>
              <a:rPr dirty="0" baseline="34979" sz="2025" b="1" i="1">
                <a:latin typeface="Times New Roman"/>
                <a:cs typeface="Times New Roman"/>
              </a:rPr>
              <a:t>1</a:t>
            </a:r>
            <a:r>
              <a:rPr dirty="0" baseline="34979" sz="2025" spc="195" b="1" i="1">
                <a:latin typeface="Times New Roman"/>
                <a:cs typeface="Times New Roman"/>
              </a:rPr>
              <a:t> </a:t>
            </a:r>
            <a:r>
              <a:rPr dirty="0" sz="1350" spc="-50" b="1" i="1">
                <a:latin typeface="Times New Roman"/>
                <a:cs typeface="Times New Roman"/>
              </a:rPr>
              <a:t>Z</a:t>
            </a:r>
            <a:r>
              <a:rPr dirty="0" sz="1350" b="1" i="1">
                <a:latin typeface="Times New Roman"/>
                <a:cs typeface="Times New Roman"/>
              </a:rPr>
              <a:t>	</a:t>
            </a:r>
            <a:r>
              <a:rPr dirty="0" sz="1350">
                <a:latin typeface="Symbol"/>
                <a:cs typeface="Symbol"/>
              </a:rPr>
              <a:t></a:t>
            </a:r>
            <a:r>
              <a:rPr dirty="0" sz="1350" spc="150">
                <a:latin typeface="Times New Roman"/>
                <a:cs typeface="Times New Roman"/>
              </a:rPr>
              <a:t> </a:t>
            </a:r>
            <a:r>
              <a:rPr dirty="0" baseline="34979" sz="2025" b="1" i="1">
                <a:latin typeface="Times New Roman"/>
                <a:cs typeface="Times New Roman"/>
              </a:rPr>
              <a:t>1</a:t>
            </a:r>
            <a:r>
              <a:rPr dirty="0" baseline="34979" sz="2025" spc="209" b="1" i="1">
                <a:latin typeface="Times New Roman"/>
                <a:cs typeface="Times New Roman"/>
              </a:rPr>
              <a:t> </a:t>
            </a:r>
            <a:r>
              <a:rPr dirty="0" sz="1350" spc="-50" b="1" i="1">
                <a:latin typeface="Times New Roman"/>
                <a:cs typeface="Times New Roman"/>
              </a:rPr>
              <a:t>Z</a:t>
            </a:r>
            <a:r>
              <a:rPr dirty="0" sz="1350" b="1" i="1">
                <a:latin typeface="Times New Roman"/>
                <a:cs typeface="Times New Roman"/>
              </a:rPr>
              <a:t>	</a:t>
            </a:r>
            <a:r>
              <a:rPr dirty="0" sz="1350">
                <a:latin typeface="Symbol"/>
                <a:cs typeface="Symbol"/>
              </a:rPr>
              <a:t></a:t>
            </a:r>
            <a:r>
              <a:rPr dirty="0" sz="1350" spc="150">
                <a:latin typeface="Times New Roman"/>
                <a:cs typeface="Times New Roman"/>
              </a:rPr>
              <a:t> </a:t>
            </a:r>
            <a:r>
              <a:rPr dirty="0" baseline="34979" sz="2025" b="1" i="1">
                <a:latin typeface="Times New Roman"/>
                <a:cs typeface="Times New Roman"/>
              </a:rPr>
              <a:t>1</a:t>
            </a:r>
            <a:r>
              <a:rPr dirty="0" baseline="34979" sz="2025" spc="195" b="1" i="1">
                <a:latin typeface="Times New Roman"/>
                <a:cs typeface="Times New Roman"/>
              </a:rPr>
              <a:t> </a:t>
            </a:r>
            <a:r>
              <a:rPr dirty="0" sz="1350" spc="-50" b="1" i="1">
                <a:latin typeface="Times New Roman"/>
                <a:cs typeface="Times New Roman"/>
              </a:rPr>
              <a:t>Z</a:t>
            </a:r>
            <a:r>
              <a:rPr dirty="0" sz="1350" b="1" i="1">
                <a:latin typeface="Times New Roman"/>
                <a:cs typeface="Times New Roman"/>
              </a:rPr>
              <a:t>	</a:t>
            </a:r>
            <a:r>
              <a:rPr dirty="0" sz="1350">
                <a:latin typeface="Symbol"/>
                <a:cs typeface="Symbol"/>
              </a:rPr>
              <a:t></a:t>
            </a:r>
            <a:r>
              <a:rPr dirty="0" sz="1350" spc="-114">
                <a:latin typeface="Times New Roman"/>
                <a:cs typeface="Times New Roman"/>
              </a:rPr>
              <a:t> </a:t>
            </a:r>
            <a:r>
              <a:rPr dirty="0" sz="1350" spc="980">
                <a:latin typeface="Arial"/>
                <a:cs typeface="Arial"/>
              </a:rPr>
              <a:t>.</a:t>
            </a:r>
            <a:r>
              <a:rPr dirty="0" sz="1350" spc="-90">
                <a:latin typeface="Arial"/>
                <a:cs typeface="Arial"/>
              </a:rPr>
              <a:t> </a:t>
            </a:r>
            <a:r>
              <a:rPr dirty="0" sz="1350">
                <a:latin typeface="Symbol"/>
                <a:cs typeface="Symbol"/>
              </a:rPr>
              <a:t></a:t>
            </a:r>
            <a:r>
              <a:rPr dirty="0" sz="1350" spc="165">
                <a:latin typeface="Times New Roman"/>
                <a:cs typeface="Times New Roman"/>
              </a:rPr>
              <a:t> </a:t>
            </a:r>
            <a:r>
              <a:rPr dirty="0" baseline="34979" sz="2025" b="1" i="1">
                <a:latin typeface="Times New Roman"/>
                <a:cs typeface="Times New Roman"/>
              </a:rPr>
              <a:t>1</a:t>
            </a:r>
            <a:r>
              <a:rPr dirty="0" baseline="34979" sz="2025" spc="127" b="1" i="1">
                <a:latin typeface="Times New Roman"/>
                <a:cs typeface="Times New Roman"/>
              </a:rPr>
              <a:t> </a:t>
            </a:r>
            <a:r>
              <a:rPr dirty="0" sz="1350" spc="-50">
                <a:latin typeface="Times New Roman"/>
                <a:cs typeface="Times New Roman"/>
              </a:rPr>
              <a:t>Z</a:t>
            </a:r>
            <a:endParaRPr sz="1350">
              <a:latin typeface="Times New Roman"/>
              <a:cs typeface="Times New Roman"/>
            </a:endParaRPr>
          </a:p>
        </p:txBody>
      </p:sp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3577971" y="2806064"/>
          <a:ext cx="1162050" cy="799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272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400" spc="-25">
                          <a:latin typeface="Century Gothic"/>
                          <a:cs typeface="Century Gothic"/>
                        </a:rPr>
                        <a:t>1/9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26034">
                    <a:lnL w="19050">
                      <a:solidFill>
                        <a:srgbClr val="FF0101"/>
                      </a:solidFill>
                      <a:prstDash val="solid"/>
                    </a:lnL>
                    <a:lnR w="19050">
                      <a:solidFill>
                        <a:srgbClr val="FF0101"/>
                      </a:solidFill>
                      <a:prstDash val="solid"/>
                    </a:lnR>
                    <a:lnT w="19050">
                      <a:solidFill>
                        <a:srgbClr val="FF0101"/>
                      </a:solidFill>
                      <a:prstDash val="solid"/>
                    </a:lnT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400" spc="-25">
                          <a:latin typeface="Century Gothic"/>
                          <a:cs typeface="Century Gothic"/>
                        </a:rPr>
                        <a:t>1/9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26670">
                    <a:lnL w="19050">
                      <a:solidFill>
                        <a:srgbClr val="FF0101"/>
                      </a:solidFill>
                      <a:prstDash val="solid"/>
                    </a:lnL>
                    <a:lnR w="19050">
                      <a:solidFill>
                        <a:srgbClr val="FF0101"/>
                      </a:solidFill>
                      <a:prstDash val="solid"/>
                    </a:lnR>
                    <a:lnT w="19050">
                      <a:solidFill>
                        <a:srgbClr val="FF0101"/>
                      </a:solidFill>
                      <a:prstDash val="solid"/>
                    </a:lnT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400" spc="-25">
                          <a:latin typeface="Century Gothic"/>
                          <a:cs typeface="Century Gothic"/>
                        </a:rPr>
                        <a:t>1/9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26670">
                    <a:lnL w="19050">
                      <a:solidFill>
                        <a:srgbClr val="FF0101"/>
                      </a:solidFill>
                      <a:prstDash val="solid"/>
                    </a:lnL>
                    <a:lnR w="19050">
                      <a:solidFill>
                        <a:srgbClr val="FF0101"/>
                      </a:solidFill>
                      <a:prstDash val="solid"/>
                    </a:lnR>
                    <a:lnT w="19050">
                      <a:solidFill>
                        <a:srgbClr val="FF0101"/>
                      </a:solidFill>
                      <a:prstDash val="solid"/>
                    </a:lnT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25">
                          <a:latin typeface="Century Gothic"/>
                          <a:cs typeface="Century Gothic"/>
                        </a:rPr>
                        <a:t>1/9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0101"/>
                      </a:solidFill>
                      <a:prstDash val="solid"/>
                    </a:lnL>
                    <a:lnR w="19050">
                      <a:solidFill>
                        <a:srgbClr val="FF0101"/>
                      </a:solidFill>
                      <a:prstDash val="solid"/>
                    </a:lnR>
                    <a:lnT w="19050">
                      <a:solidFill>
                        <a:srgbClr val="FF0101"/>
                      </a:solidFill>
                      <a:prstDash val="solid"/>
                    </a:lnT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25">
                          <a:latin typeface="Century Gothic"/>
                          <a:cs typeface="Century Gothic"/>
                        </a:rPr>
                        <a:t>1/9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0101"/>
                      </a:solidFill>
                      <a:prstDash val="solid"/>
                    </a:lnL>
                    <a:lnR w="19050">
                      <a:solidFill>
                        <a:srgbClr val="FF0101"/>
                      </a:solidFill>
                      <a:prstDash val="solid"/>
                    </a:lnR>
                    <a:lnT w="19050">
                      <a:solidFill>
                        <a:srgbClr val="FF0101"/>
                      </a:solidFill>
                      <a:prstDash val="solid"/>
                    </a:lnT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25">
                          <a:latin typeface="Century Gothic"/>
                          <a:cs typeface="Century Gothic"/>
                        </a:rPr>
                        <a:t>1/9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0101"/>
                      </a:solidFill>
                      <a:prstDash val="solid"/>
                    </a:lnL>
                    <a:lnR w="19050">
                      <a:solidFill>
                        <a:srgbClr val="FF0101"/>
                      </a:solidFill>
                      <a:prstDash val="solid"/>
                    </a:lnR>
                    <a:lnT w="19050">
                      <a:solidFill>
                        <a:srgbClr val="FF0101"/>
                      </a:solidFill>
                      <a:prstDash val="solid"/>
                    </a:lnT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400" spc="-25">
                          <a:latin typeface="Century Gothic"/>
                          <a:cs typeface="Century Gothic"/>
                        </a:rPr>
                        <a:t>1/9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FF0101"/>
                      </a:solidFill>
                      <a:prstDash val="solid"/>
                    </a:lnL>
                    <a:lnR w="19050">
                      <a:solidFill>
                        <a:srgbClr val="FF0101"/>
                      </a:solidFill>
                      <a:prstDash val="solid"/>
                    </a:lnR>
                    <a:lnT w="19050">
                      <a:solidFill>
                        <a:srgbClr val="FF0101"/>
                      </a:solidFill>
                      <a:prstDash val="solid"/>
                    </a:lnT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400" spc="-25">
                          <a:latin typeface="Century Gothic"/>
                          <a:cs typeface="Century Gothic"/>
                        </a:rPr>
                        <a:t>1/9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FF0101"/>
                      </a:solidFill>
                      <a:prstDash val="solid"/>
                    </a:lnL>
                    <a:lnR w="19050">
                      <a:solidFill>
                        <a:srgbClr val="FF0101"/>
                      </a:solidFill>
                      <a:prstDash val="solid"/>
                    </a:lnR>
                    <a:lnT w="19050">
                      <a:solidFill>
                        <a:srgbClr val="FF0101"/>
                      </a:solidFill>
                      <a:prstDash val="solid"/>
                    </a:lnT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400" spc="-25">
                          <a:latin typeface="Century Gothic"/>
                          <a:cs typeface="Century Gothic"/>
                        </a:rPr>
                        <a:t>1/9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FF0101"/>
                      </a:solidFill>
                      <a:prstDash val="solid"/>
                    </a:lnL>
                    <a:lnR w="19050">
                      <a:solidFill>
                        <a:srgbClr val="FF0101"/>
                      </a:solidFill>
                      <a:prstDash val="solid"/>
                    </a:lnR>
                    <a:lnT w="19050">
                      <a:solidFill>
                        <a:srgbClr val="FF0101"/>
                      </a:solidFill>
                      <a:prstDash val="solid"/>
                    </a:lnT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1825370" y="2781680"/>
          <a:ext cx="1162050" cy="785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258445">
                <a:tc>
                  <a:txBody>
                    <a:bodyPr/>
                    <a:lstStyle/>
                    <a:p>
                      <a:pPr algn="r" marR="76200">
                        <a:lnSpc>
                          <a:spcPts val="1060"/>
                        </a:lnSpc>
                      </a:pPr>
                      <a:r>
                        <a:rPr dirty="0" sz="1400" spc="-4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baseline="-29761" sz="2100" spc="-60">
                          <a:latin typeface="Century Gothic"/>
                          <a:cs typeface="Century Gothic"/>
                        </a:rPr>
                        <a:t>w</a:t>
                      </a:r>
                      <a:r>
                        <a:rPr dirty="0" baseline="-64327" sz="1425" spc="-60">
                          <a:latin typeface="Century Gothic"/>
                          <a:cs typeface="Century Gothic"/>
                        </a:rPr>
                        <a:t>1</a:t>
                      </a:r>
                      <a:endParaRPr baseline="-64327" sz="1425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9050">
                      <a:solidFill>
                        <a:srgbClr val="FF0101"/>
                      </a:solidFill>
                      <a:prstDash val="solid"/>
                    </a:lnL>
                    <a:lnR w="19050">
                      <a:solidFill>
                        <a:srgbClr val="FF0101"/>
                      </a:solidFill>
                      <a:prstDash val="solid"/>
                    </a:lnR>
                    <a:lnT w="19050">
                      <a:solidFill>
                        <a:srgbClr val="FF0101"/>
                      </a:solidFill>
                      <a:prstDash val="solid"/>
                    </a:lnT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400" spc="-25">
                          <a:latin typeface="Century Gothic"/>
                          <a:cs typeface="Century Gothic"/>
                        </a:rPr>
                        <a:t>w</a:t>
                      </a:r>
                      <a:r>
                        <a:rPr dirty="0" baseline="-20467" sz="1425" spc="-37">
                          <a:latin typeface="Century Gothic"/>
                          <a:cs typeface="Century Gothic"/>
                        </a:rPr>
                        <a:t>2</a:t>
                      </a:r>
                      <a:endParaRPr baseline="-20467" sz="1425">
                        <a:latin typeface="Century Gothic"/>
                        <a:cs typeface="Century Gothic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0101"/>
                      </a:solidFill>
                      <a:prstDash val="solid"/>
                    </a:lnL>
                    <a:lnR w="19050">
                      <a:solidFill>
                        <a:srgbClr val="FF0101"/>
                      </a:solidFill>
                      <a:prstDash val="solid"/>
                    </a:lnR>
                    <a:lnT w="19050">
                      <a:solidFill>
                        <a:srgbClr val="FF0101"/>
                      </a:solidFill>
                      <a:prstDash val="solid"/>
                    </a:lnT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400" spc="-25">
                          <a:latin typeface="Century Gothic"/>
                          <a:cs typeface="Century Gothic"/>
                        </a:rPr>
                        <a:t>w</a:t>
                      </a:r>
                      <a:r>
                        <a:rPr dirty="0" baseline="-20467" sz="1425" spc="-37">
                          <a:latin typeface="Century Gothic"/>
                          <a:cs typeface="Century Gothic"/>
                        </a:rPr>
                        <a:t>3</a:t>
                      </a:r>
                      <a:endParaRPr baseline="-20467" sz="1425">
                        <a:latin typeface="Century Gothic"/>
                        <a:cs typeface="Century Gothic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0101"/>
                      </a:solidFill>
                      <a:prstDash val="solid"/>
                    </a:lnL>
                    <a:lnR w="19050">
                      <a:solidFill>
                        <a:srgbClr val="FF0101"/>
                      </a:solidFill>
                      <a:prstDash val="solid"/>
                    </a:lnR>
                    <a:lnT w="19050">
                      <a:solidFill>
                        <a:srgbClr val="FF0101"/>
                      </a:solidFill>
                      <a:prstDash val="solid"/>
                    </a:lnT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-25">
                          <a:latin typeface="Century Gothic"/>
                          <a:cs typeface="Century Gothic"/>
                        </a:rPr>
                        <a:t>w</a:t>
                      </a:r>
                      <a:r>
                        <a:rPr dirty="0" baseline="-20467" sz="1425" spc="-37">
                          <a:latin typeface="Century Gothic"/>
                          <a:cs typeface="Century Gothic"/>
                        </a:rPr>
                        <a:t>4</a:t>
                      </a:r>
                      <a:endParaRPr baseline="-20467" sz="1425">
                        <a:latin typeface="Century Gothic"/>
                        <a:cs typeface="Century Gothic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0101"/>
                      </a:solidFill>
                      <a:prstDash val="solid"/>
                    </a:lnL>
                    <a:lnR w="19050">
                      <a:solidFill>
                        <a:srgbClr val="FF0101"/>
                      </a:solidFill>
                      <a:prstDash val="solid"/>
                    </a:lnR>
                    <a:lnT w="19050">
                      <a:solidFill>
                        <a:srgbClr val="FF0101"/>
                      </a:solidFill>
                      <a:prstDash val="solid"/>
                    </a:lnT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-25">
                          <a:latin typeface="Century Gothic"/>
                          <a:cs typeface="Century Gothic"/>
                        </a:rPr>
                        <a:t>w</a:t>
                      </a:r>
                      <a:r>
                        <a:rPr dirty="0" baseline="-20467" sz="1425" spc="-37">
                          <a:latin typeface="Century Gothic"/>
                          <a:cs typeface="Century Gothic"/>
                        </a:rPr>
                        <a:t>5</a:t>
                      </a:r>
                      <a:endParaRPr baseline="-20467" sz="1425">
                        <a:latin typeface="Century Gothic"/>
                        <a:cs typeface="Century Gothic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0101"/>
                      </a:solidFill>
                      <a:prstDash val="solid"/>
                    </a:lnL>
                    <a:lnR w="19050">
                      <a:solidFill>
                        <a:srgbClr val="FF0101"/>
                      </a:solidFill>
                      <a:prstDash val="solid"/>
                    </a:lnR>
                    <a:lnT w="19050">
                      <a:solidFill>
                        <a:srgbClr val="FF0101"/>
                      </a:solidFill>
                      <a:prstDash val="solid"/>
                    </a:lnT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-25">
                          <a:latin typeface="Century Gothic"/>
                          <a:cs typeface="Century Gothic"/>
                        </a:rPr>
                        <a:t>w</a:t>
                      </a:r>
                      <a:r>
                        <a:rPr dirty="0" baseline="-20467" sz="1425" spc="-37">
                          <a:latin typeface="Century Gothic"/>
                          <a:cs typeface="Century Gothic"/>
                        </a:rPr>
                        <a:t>6</a:t>
                      </a:r>
                      <a:endParaRPr baseline="-20467" sz="1425">
                        <a:latin typeface="Century Gothic"/>
                        <a:cs typeface="Century Gothic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0101"/>
                      </a:solidFill>
                      <a:prstDash val="solid"/>
                    </a:lnL>
                    <a:lnR w="19050">
                      <a:solidFill>
                        <a:srgbClr val="FF0101"/>
                      </a:solidFill>
                      <a:prstDash val="solid"/>
                    </a:lnR>
                    <a:lnT w="19050">
                      <a:solidFill>
                        <a:srgbClr val="FF0101"/>
                      </a:solidFill>
                      <a:prstDash val="solid"/>
                    </a:lnT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25">
                          <a:latin typeface="Century Gothic"/>
                          <a:cs typeface="Century Gothic"/>
                        </a:rPr>
                        <a:t>w</a:t>
                      </a:r>
                      <a:r>
                        <a:rPr dirty="0" baseline="-20467" sz="1425" spc="-37">
                          <a:latin typeface="Century Gothic"/>
                          <a:cs typeface="Century Gothic"/>
                        </a:rPr>
                        <a:t>7</a:t>
                      </a:r>
                      <a:endParaRPr baseline="-20467" sz="1425">
                        <a:latin typeface="Century Gothic"/>
                        <a:cs typeface="Century Gothic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0101"/>
                      </a:solidFill>
                      <a:prstDash val="solid"/>
                    </a:lnL>
                    <a:lnR w="19050">
                      <a:solidFill>
                        <a:srgbClr val="FF0101"/>
                      </a:solidFill>
                      <a:prstDash val="solid"/>
                    </a:lnR>
                    <a:lnT w="19050">
                      <a:solidFill>
                        <a:srgbClr val="FF0101"/>
                      </a:solidFill>
                      <a:prstDash val="solid"/>
                    </a:lnT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25">
                          <a:latin typeface="Century Gothic"/>
                          <a:cs typeface="Century Gothic"/>
                        </a:rPr>
                        <a:t>w</a:t>
                      </a:r>
                      <a:r>
                        <a:rPr dirty="0" baseline="-20467" sz="1425" spc="-37">
                          <a:latin typeface="Century Gothic"/>
                          <a:cs typeface="Century Gothic"/>
                        </a:rPr>
                        <a:t>8</a:t>
                      </a:r>
                      <a:endParaRPr baseline="-20467" sz="1425">
                        <a:latin typeface="Century Gothic"/>
                        <a:cs typeface="Century Gothic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0101"/>
                      </a:solidFill>
                      <a:prstDash val="solid"/>
                    </a:lnL>
                    <a:lnR w="19050">
                      <a:solidFill>
                        <a:srgbClr val="FF0101"/>
                      </a:solidFill>
                      <a:prstDash val="solid"/>
                    </a:lnR>
                    <a:lnT w="19050">
                      <a:solidFill>
                        <a:srgbClr val="FF0101"/>
                      </a:solidFill>
                      <a:prstDash val="solid"/>
                    </a:lnT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25">
                          <a:latin typeface="Century Gothic"/>
                          <a:cs typeface="Century Gothic"/>
                        </a:rPr>
                        <a:t>w</a:t>
                      </a:r>
                      <a:r>
                        <a:rPr dirty="0" baseline="-20467" sz="1425" spc="-37">
                          <a:latin typeface="Century Gothic"/>
                          <a:cs typeface="Century Gothic"/>
                        </a:rPr>
                        <a:t>9</a:t>
                      </a:r>
                      <a:endParaRPr baseline="-20467" sz="1425">
                        <a:latin typeface="Century Gothic"/>
                        <a:cs typeface="Century Gothic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0101"/>
                      </a:solidFill>
                      <a:prstDash val="solid"/>
                    </a:lnL>
                    <a:lnR w="19050">
                      <a:solidFill>
                        <a:srgbClr val="FF0101"/>
                      </a:solidFill>
                      <a:prstDash val="solid"/>
                    </a:lnR>
                    <a:lnT w="19050">
                      <a:solidFill>
                        <a:srgbClr val="FF0101"/>
                      </a:solidFill>
                      <a:prstDash val="solid"/>
                    </a:lnT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3" name="object 13" descr=""/>
          <p:cNvGrpSpPr/>
          <p:nvPr/>
        </p:nvGrpSpPr>
        <p:grpSpPr>
          <a:xfrm>
            <a:off x="958214" y="275463"/>
            <a:ext cx="4572000" cy="3429000"/>
            <a:chOff x="958214" y="275463"/>
            <a:chExt cx="4572000" cy="3429000"/>
          </a:xfrm>
        </p:grpSpPr>
        <p:sp>
          <p:nvSpPr>
            <p:cNvPr id="14" name="object 14" descr=""/>
            <p:cNvSpPr/>
            <p:nvPr/>
          </p:nvSpPr>
          <p:spPr>
            <a:xfrm>
              <a:off x="3092195" y="3158489"/>
              <a:ext cx="342900" cy="190500"/>
            </a:xfrm>
            <a:custGeom>
              <a:avLst/>
              <a:gdLst/>
              <a:ahLst/>
              <a:cxnLst/>
              <a:rect l="l" t="t" r="r" b="b"/>
              <a:pathLst>
                <a:path w="342900" h="190500">
                  <a:moveTo>
                    <a:pt x="256793" y="0"/>
                  </a:moveTo>
                  <a:lnTo>
                    <a:pt x="256793" y="48005"/>
                  </a:lnTo>
                  <a:lnTo>
                    <a:pt x="0" y="48005"/>
                  </a:lnTo>
                  <a:lnTo>
                    <a:pt x="0" y="143255"/>
                  </a:lnTo>
                  <a:lnTo>
                    <a:pt x="256793" y="143255"/>
                  </a:lnTo>
                  <a:lnTo>
                    <a:pt x="256793" y="190499"/>
                  </a:lnTo>
                  <a:lnTo>
                    <a:pt x="342900" y="95249"/>
                  </a:lnTo>
                  <a:lnTo>
                    <a:pt x="256793" y="0"/>
                  </a:lnTo>
                  <a:close/>
                </a:path>
              </a:pathLst>
            </a:custGeom>
            <a:solidFill>
              <a:srgbClr val="D601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092195" y="3158489"/>
              <a:ext cx="342900" cy="190500"/>
            </a:xfrm>
            <a:custGeom>
              <a:avLst/>
              <a:gdLst/>
              <a:ahLst/>
              <a:cxnLst/>
              <a:rect l="l" t="t" r="r" b="b"/>
              <a:pathLst>
                <a:path w="342900" h="190500">
                  <a:moveTo>
                    <a:pt x="256793" y="0"/>
                  </a:moveTo>
                  <a:lnTo>
                    <a:pt x="256793" y="48005"/>
                  </a:lnTo>
                  <a:lnTo>
                    <a:pt x="0" y="48005"/>
                  </a:lnTo>
                  <a:lnTo>
                    <a:pt x="0" y="143255"/>
                  </a:lnTo>
                  <a:lnTo>
                    <a:pt x="256793" y="143255"/>
                  </a:lnTo>
                  <a:lnTo>
                    <a:pt x="256793" y="190499"/>
                  </a:lnTo>
                  <a:lnTo>
                    <a:pt x="342900" y="95249"/>
                  </a:lnTo>
                  <a:lnTo>
                    <a:pt x="256793" y="0"/>
                  </a:lnTo>
                  <a:close/>
                </a:path>
              </a:pathLst>
            </a:custGeom>
            <a:ln w="4762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64691" y="281940"/>
              <a:ext cx="4559300" cy="3416300"/>
            </a:xfrm>
            <a:custGeom>
              <a:avLst/>
              <a:gdLst/>
              <a:ahLst/>
              <a:cxnLst/>
              <a:rect l="l" t="t" r="r" b="b"/>
              <a:pathLst>
                <a:path w="4559300" h="3416300">
                  <a:moveTo>
                    <a:pt x="0" y="3416045"/>
                  </a:moveTo>
                  <a:lnTo>
                    <a:pt x="4559046" y="3416045"/>
                  </a:lnTo>
                  <a:lnTo>
                    <a:pt x="4559046" y="0"/>
                  </a:lnTo>
                  <a:lnTo>
                    <a:pt x="0" y="0"/>
                  </a:lnTo>
                  <a:lnTo>
                    <a:pt x="0" y="3416045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18" name="object 18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964691" y="493395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marL="615315">
              <a:lnSpc>
                <a:spcPct val="100000"/>
              </a:lnSpc>
              <a:spcBef>
                <a:spcPts val="5"/>
              </a:spcBef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Mask</a:t>
            </a:r>
            <a:r>
              <a:rPr dirty="0" sz="2200" spc="-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coefficient</a:t>
            </a:r>
            <a:endParaRPr sz="2200">
              <a:latin typeface="Comic Sans MS"/>
              <a:cs typeface="Comic Sans MS"/>
            </a:endParaRPr>
          </a:p>
          <a:p>
            <a:pPr marL="515620" marR="268605" indent="-171450">
              <a:lnSpc>
                <a:spcPct val="100000"/>
              </a:lnSpc>
              <a:spcBef>
                <a:spcPts val="1420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516255" algn="l"/>
              </a:tabLst>
            </a:pPr>
            <a:r>
              <a:rPr dirty="0" sz="1400">
                <a:latin typeface="Comic Sans MS"/>
                <a:cs typeface="Comic Sans MS"/>
              </a:rPr>
              <a:t>Proper</a:t>
            </a:r>
            <a:r>
              <a:rPr dirty="0" sz="1400" spc="-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selection of</a:t>
            </a:r>
            <a:r>
              <a:rPr dirty="0" sz="1400" spc="-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 coefficients </a:t>
            </a:r>
            <a:r>
              <a:rPr dirty="0" sz="1400" spc="-25">
                <a:latin typeface="Comic Sans MS"/>
                <a:cs typeface="Comic Sans MS"/>
              </a:rPr>
              <a:t>and </a:t>
            </a:r>
            <a:r>
              <a:rPr dirty="0" sz="1400">
                <a:latin typeface="Comic Sans MS"/>
                <a:cs typeface="Comic Sans MS"/>
              </a:rPr>
              <a:t>application</a:t>
            </a:r>
            <a:r>
              <a:rPr dirty="0" sz="1400" spc="-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mask</a:t>
            </a:r>
            <a:r>
              <a:rPr dirty="0" sz="1400" spc="-1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at</a:t>
            </a:r>
            <a:r>
              <a:rPr dirty="0" sz="1400" spc="-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each</a:t>
            </a:r>
            <a:r>
              <a:rPr dirty="0" sz="1400" spc="-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pixel </a:t>
            </a:r>
            <a:r>
              <a:rPr dirty="0" sz="1400" spc="-10">
                <a:latin typeface="Comic Sans MS"/>
                <a:cs typeface="Comic Sans MS"/>
              </a:rPr>
              <a:t>position </a:t>
            </a:r>
            <a:r>
              <a:rPr dirty="0" sz="1400">
                <a:latin typeface="Comic Sans MS"/>
                <a:cs typeface="Comic Sans MS"/>
              </a:rPr>
              <a:t>in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an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image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makes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possible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variety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useful </a:t>
            </a:r>
            <a:r>
              <a:rPr dirty="0" sz="1400">
                <a:latin typeface="Comic Sans MS"/>
                <a:cs typeface="Comic Sans MS"/>
              </a:rPr>
              <a:t>image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operations</a:t>
            </a:r>
            <a:endParaRPr sz="1400">
              <a:latin typeface="Comic Sans MS"/>
              <a:cs typeface="Comic Sans MS"/>
            </a:endParaRPr>
          </a:p>
          <a:p>
            <a:pPr lvl="1" marL="716280" indent="-143510">
              <a:lnSpc>
                <a:spcPct val="100000"/>
              </a:lnSpc>
              <a:spcBef>
                <a:spcPts val="305"/>
              </a:spcBef>
              <a:buClr>
                <a:srgbClr val="FF0000"/>
              </a:buClr>
              <a:buSzPct val="54166"/>
              <a:buFont typeface="Arial"/>
              <a:buChar char="■"/>
              <a:tabLst>
                <a:tab pos="716280" algn="l"/>
              </a:tabLst>
            </a:pPr>
            <a:r>
              <a:rPr dirty="0" sz="1200">
                <a:latin typeface="Comic Sans MS"/>
                <a:cs typeface="Comic Sans MS"/>
              </a:rPr>
              <a:t>noise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reduction</a:t>
            </a:r>
            <a:endParaRPr sz="1200">
              <a:latin typeface="Comic Sans MS"/>
              <a:cs typeface="Comic Sans MS"/>
            </a:endParaRPr>
          </a:p>
          <a:p>
            <a:pPr lvl="1" marL="716280" indent="-143510">
              <a:lnSpc>
                <a:spcPct val="100000"/>
              </a:lnSpc>
              <a:spcBef>
                <a:spcPts val="280"/>
              </a:spcBef>
              <a:buClr>
                <a:srgbClr val="FF0000"/>
              </a:buClr>
              <a:buSzPct val="54166"/>
              <a:buFont typeface="Arial"/>
              <a:buChar char="■"/>
              <a:tabLst>
                <a:tab pos="716280" algn="l"/>
              </a:tabLst>
            </a:pPr>
            <a:r>
              <a:rPr dirty="0" sz="1200">
                <a:latin typeface="Comic Sans MS"/>
                <a:cs typeface="Comic Sans MS"/>
              </a:rPr>
              <a:t>region</a:t>
            </a:r>
            <a:r>
              <a:rPr dirty="0" sz="1200" spc="-25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thinning</a:t>
            </a:r>
            <a:endParaRPr sz="1200">
              <a:latin typeface="Comic Sans MS"/>
              <a:cs typeface="Comic Sans MS"/>
            </a:endParaRPr>
          </a:p>
          <a:p>
            <a:pPr lvl="1" marL="716280" indent="-143510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4166"/>
              <a:buFont typeface="Arial"/>
              <a:buChar char="■"/>
              <a:tabLst>
                <a:tab pos="716280" algn="l"/>
              </a:tabLst>
            </a:pPr>
            <a:r>
              <a:rPr dirty="0" sz="1200">
                <a:latin typeface="Comic Sans MS"/>
                <a:cs typeface="Comic Sans MS"/>
              </a:rPr>
              <a:t>edge </a:t>
            </a:r>
            <a:r>
              <a:rPr dirty="0" sz="1200" spc="-10">
                <a:latin typeface="Comic Sans MS"/>
                <a:cs typeface="Comic Sans MS"/>
              </a:rPr>
              <a:t>detection</a:t>
            </a:r>
            <a:endParaRPr sz="1200">
              <a:latin typeface="Comic Sans MS"/>
              <a:cs typeface="Comic Sans MS"/>
            </a:endParaRPr>
          </a:p>
          <a:p>
            <a:pPr marL="515620" marR="480059" indent="-171450">
              <a:lnSpc>
                <a:spcPct val="100000"/>
              </a:lnSpc>
              <a:spcBef>
                <a:spcPts val="325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516255" algn="l"/>
              </a:tabLst>
            </a:pPr>
            <a:r>
              <a:rPr dirty="0" sz="1400">
                <a:latin typeface="Comic Sans MS"/>
                <a:cs typeface="Comic Sans MS"/>
              </a:rPr>
              <a:t>Applying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mask</a:t>
            </a:r>
            <a:r>
              <a:rPr dirty="0" sz="1400" spc="-1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at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each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pixel</a:t>
            </a:r>
            <a:r>
              <a:rPr dirty="0" sz="1400" spc="-1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location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in</a:t>
            </a:r>
            <a:r>
              <a:rPr dirty="0" sz="1400" spc="-10">
                <a:latin typeface="Comic Sans MS"/>
                <a:cs typeface="Comic Sans MS"/>
              </a:rPr>
              <a:t> </a:t>
            </a:r>
            <a:r>
              <a:rPr dirty="0" sz="1400" spc="-25">
                <a:latin typeface="Comic Sans MS"/>
                <a:cs typeface="Comic Sans MS"/>
              </a:rPr>
              <a:t>an </a:t>
            </a:r>
            <a:r>
              <a:rPr dirty="0" sz="1400">
                <a:latin typeface="Comic Sans MS"/>
                <a:cs typeface="Comic Sans MS"/>
              </a:rPr>
              <a:t>image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is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computationally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expensive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task.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134609" y="8162839"/>
            <a:ext cx="133985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 spc="-25">
                <a:latin typeface="Comic Sans MS"/>
                <a:cs typeface="Comic Sans MS"/>
              </a:rPr>
              <a:t>66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64691" y="28194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marL="615315">
              <a:lnSpc>
                <a:spcPct val="100000"/>
              </a:lnSpc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Image</a:t>
            </a:r>
            <a:r>
              <a:rPr dirty="0" sz="2200" spc="-2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Geometry</a:t>
            </a:r>
            <a:endParaRPr sz="2200">
              <a:latin typeface="Comic Sans MS"/>
              <a:cs typeface="Comic Sans MS"/>
            </a:endParaRPr>
          </a:p>
          <a:p>
            <a:pPr marL="515620" marR="182245" indent="-171450">
              <a:lnSpc>
                <a:spcPct val="100000"/>
              </a:lnSpc>
              <a:spcBef>
                <a:spcPts val="1410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516255" algn="l"/>
              </a:tabLst>
            </a:pPr>
            <a:r>
              <a:rPr dirty="0" sz="1600">
                <a:latin typeface="Comic Sans MS"/>
                <a:cs typeface="Comic Sans MS"/>
              </a:rPr>
              <a:t>Basic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Transformations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: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expressed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in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 spc="-25">
                <a:latin typeface="Comic Sans MS"/>
                <a:cs typeface="Comic Sans MS"/>
              </a:rPr>
              <a:t>3D </a:t>
            </a:r>
            <a:r>
              <a:rPr dirty="0" sz="1600">
                <a:latin typeface="Comic Sans MS"/>
                <a:cs typeface="Comic Sans MS"/>
              </a:rPr>
              <a:t>Cartesian coordinate system </a:t>
            </a:r>
            <a:r>
              <a:rPr dirty="0" sz="1600" spc="-10">
                <a:latin typeface="Comic Sans MS"/>
                <a:cs typeface="Comic Sans MS"/>
              </a:rPr>
              <a:t>(x,y,z)</a:t>
            </a:r>
            <a:endParaRPr sz="1600">
              <a:latin typeface="Comic Sans MS"/>
              <a:cs typeface="Comic Sans MS"/>
            </a:endParaRPr>
          </a:p>
          <a:p>
            <a:pPr lvl="1" marL="716280" indent="-143510">
              <a:lnSpc>
                <a:spcPct val="100000"/>
              </a:lnSpc>
              <a:spcBef>
                <a:spcPts val="350"/>
              </a:spcBef>
              <a:buClr>
                <a:srgbClr val="FF0000"/>
              </a:buClr>
              <a:buSzPct val="53571"/>
              <a:buFont typeface="Arial"/>
              <a:buChar char="■"/>
              <a:tabLst>
                <a:tab pos="716280" algn="l"/>
              </a:tabLst>
            </a:pPr>
            <a:r>
              <a:rPr dirty="0" sz="1400" spc="-10">
                <a:latin typeface="Comic Sans MS"/>
                <a:cs typeface="Comic Sans MS"/>
              </a:rPr>
              <a:t>Translation</a:t>
            </a:r>
            <a:endParaRPr sz="1400">
              <a:latin typeface="Comic Sans MS"/>
              <a:cs typeface="Comic Sans MS"/>
            </a:endParaRPr>
          </a:p>
          <a:p>
            <a:pPr lvl="1" marL="716280" indent="-143510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SzPct val="53571"/>
              <a:buFont typeface="Arial"/>
              <a:buChar char="■"/>
              <a:tabLst>
                <a:tab pos="716280" algn="l"/>
              </a:tabLst>
            </a:pPr>
            <a:r>
              <a:rPr dirty="0" sz="1400" spc="-10">
                <a:latin typeface="Comic Sans MS"/>
                <a:cs typeface="Comic Sans MS"/>
              </a:rPr>
              <a:t>Scaling</a:t>
            </a:r>
            <a:endParaRPr sz="1400">
              <a:latin typeface="Comic Sans MS"/>
              <a:cs typeface="Comic Sans MS"/>
            </a:endParaRPr>
          </a:p>
          <a:p>
            <a:pPr lvl="1" marL="716280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SzPct val="53571"/>
              <a:buFont typeface="Arial"/>
              <a:buChar char="■"/>
              <a:tabLst>
                <a:tab pos="716280" algn="l"/>
              </a:tabLst>
            </a:pPr>
            <a:r>
              <a:rPr dirty="0" sz="1400" spc="-10">
                <a:latin typeface="Comic Sans MS"/>
                <a:cs typeface="Comic Sans MS"/>
              </a:rPr>
              <a:t>Rotation</a:t>
            </a:r>
            <a:endParaRPr sz="1400">
              <a:latin typeface="Comic Sans MS"/>
              <a:cs typeface="Comic Sans MS"/>
            </a:endParaRPr>
          </a:p>
          <a:p>
            <a:pPr lvl="1" marL="716280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SzPct val="53571"/>
              <a:buFont typeface="Arial"/>
              <a:buChar char="■"/>
              <a:tabLst>
                <a:tab pos="716280" algn="l"/>
              </a:tabLst>
            </a:pPr>
            <a:r>
              <a:rPr dirty="0" sz="1400">
                <a:latin typeface="Comic Sans MS"/>
                <a:cs typeface="Comic Sans MS"/>
              </a:rPr>
              <a:t>Concatenation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and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inverse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transformation</a:t>
            </a:r>
            <a:endParaRPr sz="1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9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Comic Sans MS"/>
              <a:cs typeface="Comic Sans MS"/>
            </a:endParaRPr>
          </a:p>
          <a:p>
            <a:pPr algn="r" marR="260350">
              <a:lnSpc>
                <a:spcPct val="100000"/>
              </a:lnSpc>
            </a:pPr>
            <a:r>
              <a:rPr dirty="0" sz="700" spc="-25">
                <a:latin typeface="Comic Sans MS"/>
                <a:cs typeface="Comic Sans MS"/>
              </a:rPr>
              <a:t>67</a:t>
            </a:r>
            <a:endParaRPr sz="700">
              <a:latin typeface="Comic Sans MS"/>
              <a:cs typeface="Comic Sans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4" name="object 4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997197" y="4879642"/>
            <a:ext cx="1058545" cy="901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40005" marR="30480" indent="-15240">
              <a:lnSpc>
                <a:spcPct val="119800"/>
              </a:lnSpc>
              <a:spcBef>
                <a:spcPts val="95"/>
              </a:spcBef>
            </a:pPr>
            <a:r>
              <a:rPr dirty="0" sz="1600">
                <a:latin typeface="Comic Sans MS"/>
                <a:cs typeface="Comic Sans MS"/>
              </a:rPr>
              <a:t>x*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= x + </a:t>
            </a:r>
            <a:r>
              <a:rPr dirty="0" sz="1600" spc="-25">
                <a:latin typeface="Comic Sans MS"/>
                <a:cs typeface="Comic Sans MS"/>
              </a:rPr>
              <a:t>x</a:t>
            </a:r>
            <a:r>
              <a:rPr dirty="0" baseline="-21164" sz="1575" spc="-37">
                <a:latin typeface="Comic Sans MS"/>
                <a:cs typeface="Comic Sans MS"/>
              </a:rPr>
              <a:t>0 </a:t>
            </a:r>
            <a:r>
              <a:rPr dirty="0" sz="1600">
                <a:latin typeface="Comic Sans MS"/>
                <a:cs typeface="Comic Sans MS"/>
              </a:rPr>
              <a:t>y* = y + </a:t>
            </a:r>
            <a:r>
              <a:rPr dirty="0" sz="1600" spc="-25">
                <a:latin typeface="Comic Sans MS"/>
                <a:cs typeface="Comic Sans MS"/>
              </a:rPr>
              <a:t>y</a:t>
            </a:r>
            <a:r>
              <a:rPr dirty="0" baseline="-21164" sz="1575" spc="-37">
                <a:latin typeface="Comic Sans MS"/>
                <a:cs typeface="Comic Sans MS"/>
              </a:rPr>
              <a:t>0 </a:t>
            </a:r>
            <a:r>
              <a:rPr dirty="0" sz="1600">
                <a:latin typeface="Comic Sans MS"/>
                <a:cs typeface="Comic Sans MS"/>
              </a:rPr>
              <a:t>z* = z + </a:t>
            </a:r>
            <a:r>
              <a:rPr dirty="0" sz="1600" spc="-25">
                <a:latin typeface="Comic Sans MS"/>
                <a:cs typeface="Comic Sans MS"/>
              </a:rPr>
              <a:t>z</a:t>
            </a:r>
            <a:r>
              <a:rPr dirty="0" baseline="-21164" sz="1575" spc="-37">
                <a:latin typeface="Comic Sans MS"/>
                <a:cs typeface="Comic Sans MS"/>
              </a:rPr>
              <a:t>0</a:t>
            </a:r>
            <a:endParaRPr baseline="-21164" sz="1575">
              <a:latin typeface="Comic Sans MS"/>
              <a:cs typeface="Comic Sans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294193" y="6177851"/>
            <a:ext cx="1919605" cy="2033905"/>
            <a:chOff x="1294193" y="6177851"/>
            <a:chExt cx="1919605" cy="2033905"/>
          </a:xfrm>
        </p:grpSpPr>
        <p:sp>
          <p:nvSpPr>
            <p:cNvPr id="10" name="object 10" descr=""/>
            <p:cNvSpPr/>
            <p:nvPr/>
          </p:nvSpPr>
          <p:spPr>
            <a:xfrm>
              <a:off x="2200655" y="6604254"/>
              <a:ext cx="387985" cy="387985"/>
            </a:xfrm>
            <a:custGeom>
              <a:avLst/>
              <a:gdLst/>
              <a:ahLst/>
              <a:cxnLst/>
              <a:rect l="l" t="t" r="r" b="b"/>
              <a:pathLst>
                <a:path w="387985" h="387984">
                  <a:moveTo>
                    <a:pt x="340115" y="33278"/>
                  </a:moveTo>
                  <a:lnTo>
                    <a:pt x="0" y="374142"/>
                  </a:lnTo>
                  <a:lnTo>
                    <a:pt x="12954" y="387858"/>
                  </a:lnTo>
                  <a:lnTo>
                    <a:pt x="353696" y="47115"/>
                  </a:lnTo>
                  <a:lnTo>
                    <a:pt x="340115" y="33278"/>
                  </a:lnTo>
                  <a:close/>
                </a:path>
                <a:path w="387985" h="387984">
                  <a:moveTo>
                    <a:pt x="378856" y="26670"/>
                  </a:moveTo>
                  <a:lnTo>
                    <a:pt x="346710" y="26670"/>
                  </a:lnTo>
                  <a:lnTo>
                    <a:pt x="360425" y="40386"/>
                  </a:lnTo>
                  <a:lnTo>
                    <a:pt x="353696" y="47115"/>
                  </a:lnTo>
                  <a:lnTo>
                    <a:pt x="367283" y="60960"/>
                  </a:lnTo>
                  <a:lnTo>
                    <a:pt x="378856" y="26670"/>
                  </a:lnTo>
                  <a:close/>
                </a:path>
                <a:path w="387985" h="387984">
                  <a:moveTo>
                    <a:pt x="346710" y="26670"/>
                  </a:moveTo>
                  <a:lnTo>
                    <a:pt x="340115" y="33278"/>
                  </a:lnTo>
                  <a:lnTo>
                    <a:pt x="353696" y="47115"/>
                  </a:lnTo>
                  <a:lnTo>
                    <a:pt x="360425" y="40386"/>
                  </a:lnTo>
                  <a:lnTo>
                    <a:pt x="346710" y="26670"/>
                  </a:lnTo>
                  <a:close/>
                </a:path>
                <a:path w="387985" h="387984">
                  <a:moveTo>
                    <a:pt x="387857" y="0"/>
                  </a:moveTo>
                  <a:lnTo>
                    <a:pt x="326898" y="19812"/>
                  </a:lnTo>
                  <a:lnTo>
                    <a:pt x="340115" y="33278"/>
                  </a:lnTo>
                  <a:lnTo>
                    <a:pt x="346710" y="26670"/>
                  </a:lnTo>
                  <a:lnTo>
                    <a:pt x="378856" y="26670"/>
                  </a:lnTo>
                  <a:lnTo>
                    <a:pt x="387857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169413" y="6955536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w="0" h="723900">
                  <a:moveTo>
                    <a:pt x="0" y="0"/>
                  </a:moveTo>
                  <a:lnTo>
                    <a:pt x="0" y="723899"/>
                  </a:lnTo>
                </a:path>
              </a:pathLst>
            </a:custGeom>
            <a:ln w="14287">
              <a:solidFill>
                <a:srgbClr val="80018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301495" y="6185154"/>
              <a:ext cx="1905000" cy="2019300"/>
            </a:xfrm>
            <a:custGeom>
              <a:avLst/>
              <a:gdLst/>
              <a:ahLst/>
              <a:cxnLst/>
              <a:rect l="l" t="t" r="r" b="b"/>
              <a:pathLst>
                <a:path w="1905000" h="2019300">
                  <a:moveTo>
                    <a:pt x="533400" y="0"/>
                  </a:moveTo>
                  <a:lnTo>
                    <a:pt x="533400" y="1181100"/>
                  </a:lnTo>
                </a:path>
                <a:path w="1905000" h="2019300">
                  <a:moveTo>
                    <a:pt x="533400" y="1181100"/>
                  </a:moveTo>
                  <a:lnTo>
                    <a:pt x="1905000" y="1181100"/>
                  </a:lnTo>
                </a:path>
                <a:path w="1905000" h="2019300">
                  <a:moveTo>
                    <a:pt x="533400" y="1181100"/>
                  </a:moveTo>
                  <a:lnTo>
                    <a:pt x="0" y="2019300"/>
                  </a:lnTo>
                </a:path>
              </a:pathLst>
            </a:custGeom>
            <a:ln w="14287">
              <a:solidFill>
                <a:srgbClr val="FF010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9695" y="6947154"/>
              <a:ext cx="76200" cy="7620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2552" y="6940010"/>
              <a:ext cx="90487" cy="90487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2177795" y="7366254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0"/>
                  </a:lnTo>
                </a:path>
              </a:pathLst>
            </a:custGeom>
            <a:ln w="14287">
              <a:solidFill>
                <a:srgbClr val="80018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8795" y="6566154"/>
              <a:ext cx="76200" cy="7620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1652" y="6559010"/>
              <a:ext cx="90487" cy="90487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568195" y="6642354"/>
              <a:ext cx="1219200" cy="1143000"/>
            </a:xfrm>
            <a:custGeom>
              <a:avLst/>
              <a:gdLst/>
              <a:ahLst/>
              <a:cxnLst/>
              <a:rect l="l" t="t" r="r" b="b"/>
              <a:pathLst>
                <a:path w="1219200" h="1143000">
                  <a:moveTo>
                    <a:pt x="1028700" y="0"/>
                  </a:moveTo>
                  <a:lnTo>
                    <a:pt x="1028700" y="1143000"/>
                  </a:lnTo>
                </a:path>
                <a:path w="1219200" h="1143000">
                  <a:moveTo>
                    <a:pt x="1028700" y="1143000"/>
                  </a:moveTo>
                  <a:lnTo>
                    <a:pt x="1219200" y="723900"/>
                  </a:lnTo>
                </a:path>
                <a:path w="1219200" h="1143000">
                  <a:moveTo>
                    <a:pt x="1028700" y="1143000"/>
                  </a:moveTo>
                  <a:lnTo>
                    <a:pt x="0" y="1143000"/>
                  </a:lnTo>
                </a:path>
              </a:pathLst>
            </a:custGeom>
            <a:ln w="14287">
              <a:solidFill>
                <a:srgbClr val="CC3499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156714" y="7914382"/>
            <a:ext cx="1409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061712" y="7304778"/>
            <a:ext cx="1409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918706" y="6618971"/>
            <a:ext cx="4762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10" b="1">
                <a:latin typeface="Times New Roman"/>
                <a:cs typeface="Times New Roman"/>
              </a:rPr>
              <a:t>(x,y,z)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580388" y="5421879"/>
            <a:ext cx="1484630" cy="1054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Translation</a:t>
            </a:r>
            <a:endParaRPr sz="2200">
              <a:latin typeface="Comic Sans MS"/>
              <a:cs typeface="Comic Sans MS"/>
            </a:endParaRPr>
          </a:p>
          <a:p>
            <a:pPr marL="109220">
              <a:lnSpc>
                <a:spcPct val="100000"/>
              </a:lnSpc>
              <a:spcBef>
                <a:spcPts val="1385"/>
              </a:spcBef>
            </a:pPr>
            <a:r>
              <a:rPr dirty="0" sz="1400" spc="-5" b="1">
                <a:latin typeface="Times New Roman"/>
                <a:cs typeface="Times New Roman"/>
              </a:rPr>
              <a:t>Z</a:t>
            </a:r>
            <a:endParaRPr sz="1400">
              <a:latin typeface="Times New Roman"/>
              <a:cs typeface="Times New Roman"/>
            </a:endParaRPr>
          </a:p>
          <a:p>
            <a:pPr marL="680720">
              <a:lnSpc>
                <a:spcPct val="100000"/>
              </a:lnSpc>
              <a:spcBef>
                <a:spcPts val="715"/>
              </a:spcBef>
            </a:pPr>
            <a:r>
              <a:rPr dirty="0" sz="1400" spc="-10" b="1">
                <a:latin typeface="Times New Roman"/>
                <a:cs typeface="Times New Roman"/>
              </a:rPr>
              <a:t>(x*,y*,z*)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2703893" y="6596951"/>
            <a:ext cx="388620" cy="395605"/>
            <a:chOff x="2703893" y="6596951"/>
            <a:chExt cx="388620" cy="395605"/>
          </a:xfrm>
        </p:grpSpPr>
        <p:sp>
          <p:nvSpPr>
            <p:cNvPr id="24" name="object 24" descr=""/>
            <p:cNvSpPr/>
            <p:nvPr/>
          </p:nvSpPr>
          <p:spPr>
            <a:xfrm>
              <a:off x="2711195" y="6604254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14954" y="2536"/>
                  </a:lnTo>
                  <a:lnTo>
                    <a:pt x="27051" y="9429"/>
                  </a:lnTo>
                  <a:lnTo>
                    <a:pt x="35147" y="19609"/>
                  </a:lnTo>
                  <a:lnTo>
                    <a:pt x="38100" y="32004"/>
                  </a:lnTo>
                  <a:lnTo>
                    <a:pt x="38100" y="158496"/>
                  </a:lnTo>
                  <a:lnTo>
                    <a:pt x="41052" y="170890"/>
                  </a:lnTo>
                  <a:lnTo>
                    <a:pt x="49149" y="181070"/>
                  </a:lnTo>
                  <a:lnTo>
                    <a:pt x="61245" y="187963"/>
                  </a:lnTo>
                  <a:lnTo>
                    <a:pt x="76200" y="190500"/>
                  </a:lnTo>
                  <a:lnTo>
                    <a:pt x="61245" y="193036"/>
                  </a:lnTo>
                  <a:lnTo>
                    <a:pt x="49149" y="199929"/>
                  </a:lnTo>
                  <a:lnTo>
                    <a:pt x="41052" y="210109"/>
                  </a:lnTo>
                  <a:lnTo>
                    <a:pt x="38100" y="222504"/>
                  </a:lnTo>
                  <a:lnTo>
                    <a:pt x="38100" y="348996"/>
                  </a:lnTo>
                  <a:lnTo>
                    <a:pt x="35147" y="361390"/>
                  </a:lnTo>
                  <a:lnTo>
                    <a:pt x="27051" y="371570"/>
                  </a:lnTo>
                  <a:lnTo>
                    <a:pt x="14954" y="378463"/>
                  </a:lnTo>
                  <a:lnTo>
                    <a:pt x="0" y="381000"/>
                  </a:lnTo>
                </a:path>
              </a:pathLst>
            </a:custGeom>
            <a:ln w="14287">
              <a:solidFill>
                <a:srgbClr val="FF99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5495" y="6642354"/>
              <a:ext cx="266700" cy="68576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5495" y="6710930"/>
              <a:ext cx="266700" cy="69342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25495" y="6780272"/>
              <a:ext cx="266700" cy="121923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2889504" y="6580882"/>
            <a:ext cx="9207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Times New Roman"/>
                <a:cs typeface="Times New Roman"/>
              </a:rPr>
              <a:t>z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967227" y="6682227"/>
            <a:ext cx="7302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950" spc="-5" b="1">
                <a:latin typeface="Times New Roman"/>
                <a:cs typeface="Times New Roman"/>
              </a:rPr>
              <a:t>0</a:t>
            </a:r>
            <a:endParaRPr sz="950">
              <a:latin typeface="Times New Roman"/>
              <a:cs typeface="Times New Roman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1110996" y="7480554"/>
            <a:ext cx="474345" cy="320040"/>
            <a:chOff x="1110996" y="7480554"/>
            <a:chExt cx="474345" cy="320040"/>
          </a:xfrm>
        </p:grpSpPr>
        <p:pic>
          <p:nvPicPr>
            <p:cNvPr id="31" name="object 3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94" y="7610653"/>
              <a:ext cx="147447" cy="189559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0996" y="7480554"/>
              <a:ext cx="266700" cy="68576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0996" y="7549130"/>
              <a:ext cx="266700" cy="69342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0996" y="7618472"/>
              <a:ext cx="266700" cy="121923"/>
            </a:xfrm>
            <a:prstGeom prst="rect">
              <a:avLst/>
            </a:prstGeom>
          </p:spPr>
        </p:pic>
      </p:grpSp>
      <p:sp>
        <p:nvSpPr>
          <p:cNvPr id="35" name="object 35" descr=""/>
          <p:cNvSpPr txBox="1"/>
          <p:nvPr/>
        </p:nvSpPr>
        <p:spPr>
          <a:xfrm>
            <a:off x="1143508" y="7419082"/>
            <a:ext cx="2133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400" spc="-25" b="1">
                <a:latin typeface="Times New Roman"/>
                <a:cs typeface="Times New Roman"/>
              </a:rPr>
              <a:t>x</a:t>
            </a:r>
            <a:r>
              <a:rPr dirty="0" baseline="-20467" sz="1425" spc="-37" b="1">
                <a:latin typeface="Times New Roman"/>
                <a:cs typeface="Times New Roman"/>
              </a:rPr>
              <a:t>0</a:t>
            </a:r>
            <a:endParaRPr baseline="-20467" sz="1425">
              <a:latin typeface="Times New Roman"/>
              <a:cs typeface="Times New Roman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2170493" y="7854251"/>
            <a:ext cx="395605" cy="419734"/>
            <a:chOff x="2170493" y="7854251"/>
            <a:chExt cx="395605" cy="419734"/>
          </a:xfrm>
        </p:grpSpPr>
        <p:sp>
          <p:nvSpPr>
            <p:cNvPr id="37" name="object 37" descr=""/>
            <p:cNvSpPr/>
            <p:nvPr/>
          </p:nvSpPr>
          <p:spPr>
            <a:xfrm>
              <a:off x="2177795" y="7861554"/>
              <a:ext cx="381000" cy="76200"/>
            </a:xfrm>
            <a:custGeom>
              <a:avLst/>
              <a:gdLst/>
              <a:ahLst/>
              <a:cxnLst/>
              <a:rect l="l" t="t" r="r" b="b"/>
              <a:pathLst>
                <a:path w="381000" h="76200">
                  <a:moveTo>
                    <a:pt x="381000" y="0"/>
                  </a:moveTo>
                  <a:lnTo>
                    <a:pt x="378463" y="14954"/>
                  </a:lnTo>
                  <a:lnTo>
                    <a:pt x="371570" y="27051"/>
                  </a:lnTo>
                  <a:lnTo>
                    <a:pt x="361390" y="35147"/>
                  </a:lnTo>
                  <a:lnTo>
                    <a:pt x="348996" y="38100"/>
                  </a:lnTo>
                  <a:lnTo>
                    <a:pt x="222504" y="38100"/>
                  </a:lnTo>
                  <a:lnTo>
                    <a:pt x="210109" y="41052"/>
                  </a:lnTo>
                  <a:lnTo>
                    <a:pt x="199929" y="49149"/>
                  </a:lnTo>
                  <a:lnTo>
                    <a:pt x="193036" y="61245"/>
                  </a:lnTo>
                  <a:lnTo>
                    <a:pt x="190500" y="76200"/>
                  </a:lnTo>
                  <a:lnTo>
                    <a:pt x="187963" y="61245"/>
                  </a:lnTo>
                  <a:lnTo>
                    <a:pt x="181070" y="49149"/>
                  </a:lnTo>
                  <a:lnTo>
                    <a:pt x="170890" y="41052"/>
                  </a:lnTo>
                  <a:lnTo>
                    <a:pt x="158496" y="38100"/>
                  </a:lnTo>
                  <a:lnTo>
                    <a:pt x="32004" y="38100"/>
                  </a:lnTo>
                  <a:lnTo>
                    <a:pt x="19609" y="35147"/>
                  </a:lnTo>
                  <a:lnTo>
                    <a:pt x="9429" y="27050"/>
                  </a:lnTo>
                  <a:lnTo>
                    <a:pt x="2536" y="14954"/>
                  </a:lnTo>
                  <a:lnTo>
                    <a:pt x="0" y="0"/>
                  </a:lnTo>
                </a:path>
              </a:pathLst>
            </a:custGeom>
            <a:ln w="14287">
              <a:solidFill>
                <a:srgbClr val="FF99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53995" y="8013954"/>
              <a:ext cx="266700" cy="68576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53995" y="8082530"/>
              <a:ext cx="266700" cy="69341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53995" y="8151872"/>
              <a:ext cx="266700" cy="121923"/>
            </a:xfrm>
            <a:prstGeom prst="rect">
              <a:avLst/>
            </a:prstGeom>
          </p:spPr>
        </p:pic>
      </p:grpSp>
      <p:sp>
        <p:nvSpPr>
          <p:cNvPr id="41" name="object 41" descr=""/>
          <p:cNvSpPr txBox="1"/>
          <p:nvPr/>
        </p:nvSpPr>
        <p:spPr>
          <a:xfrm>
            <a:off x="1644395" y="7520427"/>
            <a:ext cx="54610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532765" algn="l"/>
              </a:tabLst>
            </a:pPr>
            <a:r>
              <a:rPr dirty="0" u="heavy" sz="950" b="1">
                <a:uFill>
                  <a:solidFill>
                    <a:srgbClr val="800180"/>
                  </a:solidFill>
                </a:uFill>
                <a:latin typeface="Times New Roman"/>
                <a:cs typeface="Times New Roman"/>
              </a:rPr>
              <a:t>	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2286507" y="7952482"/>
            <a:ext cx="2133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400" spc="-25" b="1">
                <a:latin typeface="Times New Roman"/>
                <a:cs typeface="Times New Roman"/>
              </a:rPr>
              <a:t>y</a:t>
            </a:r>
            <a:r>
              <a:rPr dirty="0" baseline="-20467" sz="1425" spc="-37" b="1">
                <a:latin typeface="Times New Roman"/>
                <a:cs typeface="Times New Roman"/>
              </a:rPr>
              <a:t>0</a:t>
            </a:r>
            <a:endParaRPr baseline="-20467" sz="1425">
              <a:latin typeface="Times New Roman"/>
              <a:cs typeface="Times New Roman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4910325" y="6953719"/>
            <a:ext cx="519430" cy="2419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59715" algn="l"/>
              </a:tabLst>
            </a:pPr>
            <a:r>
              <a:rPr dirty="0" sz="1400" spc="-50">
                <a:latin typeface="Symbol"/>
                <a:cs typeface="Symbol"/>
              </a:rPr>
              <a:t>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>
                <a:latin typeface="Symbol"/>
                <a:cs typeface="Symbol"/>
              </a:rPr>
              <a:t></a:t>
            </a:r>
            <a:r>
              <a:rPr dirty="0" sz="1400" spc="75">
                <a:latin typeface="Times New Roman"/>
                <a:cs typeface="Times New Roman"/>
              </a:rPr>
              <a:t>  </a:t>
            </a:r>
            <a:r>
              <a:rPr dirty="0" sz="1400" spc="-50">
                <a:latin typeface="Symbol"/>
                <a:cs typeface="Symbol"/>
              </a:rPr>
              <a:t>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3325132" y="6457629"/>
            <a:ext cx="668655" cy="2419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301625" algn="l"/>
              </a:tabLst>
            </a:pPr>
            <a:r>
              <a:rPr dirty="0" sz="1400" spc="-50">
                <a:latin typeface="Symbol"/>
                <a:cs typeface="Symbol"/>
              </a:rPr>
              <a:t>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>
                <a:latin typeface="Symbol"/>
                <a:cs typeface="Symbol"/>
              </a:rPr>
              <a:t>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baseline="-13888" sz="2100">
                <a:latin typeface="Symbol"/>
                <a:cs typeface="Symbol"/>
              </a:rPr>
              <a:t></a:t>
            </a:r>
            <a:r>
              <a:rPr dirty="0" baseline="-13888" sz="2100" spc="7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Symbol"/>
                <a:cs typeface="Symbol"/>
              </a:rPr>
              <a:t>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3350532" y="6953683"/>
            <a:ext cx="617855" cy="2419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76225" algn="l"/>
                <a:tab pos="535305" algn="l"/>
              </a:tabLst>
            </a:pPr>
            <a:r>
              <a:rPr dirty="0" sz="1400" spc="-50">
                <a:latin typeface="Symbol"/>
                <a:cs typeface="Symbol"/>
              </a:rPr>
              <a:t>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50">
                <a:latin typeface="Symbol"/>
                <a:cs typeface="Symbol"/>
              </a:rPr>
              <a:t>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50">
                <a:latin typeface="Symbol"/>
                <a:cs typeface="Symbol"/>
              </a:rPr>
              <a:t>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4744731" y="6803624"/>
            <a:ext cx="710565" cy="2419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424815" algn="l"/>
              </a:tabLst>
            </a:pPr>
            <a:r>
              <a:rPr dirty="0" baseline="-33730" sz="2100">
                <a:latin typeface="Times New Roman"/>
                <a:cs typeface="Times New Roman"/>
              </a:rPr>
              <a:t>1</a:t>
            </a:r>
            <a:r>
              <a:rPr dirty="0" baseline="-33730" sz="2100" spc="67">
                <a:latin typeface="Times New Roman"/>
                <a:cs typeface="Times New Roman"/>
              </a:rPr>
              <a:t> </a:t>
            </a:r>
            <a:r>
              <a:rPr dirty="0" sz="1400" spc="-60">
                <a:latin typeface="Symbol"/>
                <a:cs typeface="Symbol"/>
              </a:rPr>
              <a:t>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25">
                <a:latin typeface="Symbol"/>
                <a:cs typeface="Symbol"/>
              </a:rPr>
              <a:t></a:t>
            </a:r>
            <a:r>
              <a:rPr dirty="0" baseline="-33730" sz="2100" spc="37">
                <a:latin typeface="Times New Roman"/>
                <a:cs typeface="Times New Roman"/>
              </a:rPr>
              <a:t>1</a:t>
            </a:r>
            <a:r>
              <a:rPr dirty="0" sz="1400" spc="25">
                <a:latin typeface="Symbol"/>
                <a:cs typeface="Symbol"/>
              </a:rPr>
              <a:t>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4710431" y="6284685"/>
            <a:ext cx="744855" cy="2419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459105" algn="l"/>
              </a:tabLst>
            </a:pPr>
            <a:r>
              <a:rPr dirty="0" baseline="-25793" sz="2100">
                <a:latin typeface="Times New Roman"/>
                <a:cs typeface="Times New Roman"/>
              </a:rPr>
              <a:t>y</a:t>
            </a:r>
            <a:r>
              <a:rPr dirty="0" baseline="-25793" sz="2100" spc="472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Symbol"/>
                <a:cs typeface="Symbol"/>
              </a:rPr>
              <a:t>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25">
                <a:latin typeface="Symbol"/>
                <a:cs typeface="Symbol"/>
              </a:rPr>
              <a:t></a:t>
            </a:r>
            <a:r>
              <a:rPr dirty="0" baseline="-25793" sz="2100" spc="37">
                <a:latin typeface="Times New Roman"/>
                <a:cs typeface="Times New Roman"/>
              </a:rPr>
              <a:t>y</a:t>
            </a:r>
            <a:r>
              <a:rPr dirty="0" sz="1400" spc="25">
                <a:latin typeface="Symbol"/>
                <a:cs typeface="Symbol"/>
              </a:rPr>
              <a:t>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3325132" y="6803588"/>
            <a:ext cx="759460" cy="2419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560705" algn="l"/>
              </a:tabLst>
            </a:pPr>
            <a:r>
              <a:rPr dirty="0" sz="1400">
                <a:latin typeface="Symbol"/>
                <a:cs typeface="Symbol"/>
              </a:rPr>
              <a:t>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baseline="-33730" sz="2100">
                <a:latin typeface="Times New Roman"/>
                <a:cs typeface="Times New Roman"/>
              </a:rPr>
              <a:t>1</a:t>
            </a:r>
            <a:r>
              <a:rPr dirty="0" baseline="-33730" sz="2100" spc="195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Symbol"/>
                <a:cs typeface="Symbol"/>
              </a:rPr>
              <a:t>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25">
                <a:latin typeface="Symbol"/>
                <a:cs typeface="Symbol"/>
              </a:rPr>
              <a:t></a:t>
            </a:r>
            <a:r>
              <a:rPr dirty="0" baseline="-33730" sz="2100" spc="-37">
                <a:latin typeface="Times New Roman"/>
                <a:cs typeface="Times New Roman"/>
              </a:rPr>
              <a:t>0</a:t>
            </a:r>
            <a:endParaRPr baseline="-33730" sz="2100">
              <a:latin typeface="Times New Roman"/>
              <a:cs typeface="Times New Roman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3325132" y="6284649"/>
            <a:ext cx="759460" cy="2419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560705" algn="l"/>
              </a:tabLst>
            </a:pPr>
            <a:r>
              <a:rPr dirty="0" sz="1400" spc="35">
                <a:latin typeface="Symbol"/>
                <a:cs typeface="Symbol"/>
              </a:rPr>
              <a:t></a:t>
            </a:r>
            <a:r>
              <a:rPr dirty="0" baseline="-25793" sz="2100" spc="52">
                <a:latin typeface="Times New Roman"/>
                <a:cs typeface="Times New Roman"/>
              </a:rPr>
              <a:t>y*</a:t>
            </a:r>
            <a:r>
              <a:rPr dirty="0" sz="1400" spc="35">
                <a:latin typeface="Symbol"/>
                <a:cs typeface="Symbol"/>
              </a:rPr>
              <a:t>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25">
                <a:latin typeface="Symbol"/>
                <a:cs typeface="Symbol"/>
              </a:rPr>
              <a:t></a:t>
            </a:r>
            <a:r>
              <a:rPr dirty="0" baseline="-25793" sz="2100" spc="-37">
                <a:latin typeface="Times New Roman"/>
                <a:cs typeface="Times New Roman"/>
              </a:rPr>
              <a:t>0</a:t>
            </a:r>
            <a:endParaRPr baseline="-25793" sz="2100">
              <a:latin typeface="Times New Roman"/>
              <a:cs typeface="Times New Roman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3350532" y="6044692"/>
            <a:ext cx="1221740" cy="110744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45"/>
              </a:spcBef>
              <a:tabLst>
                <a:tab pos="535305" algn="l"/>
                <a:tab pos="862330" algn="l"/>
                <a:tab pos="1118235" algn="l"/>
              </a:tabLst>
            </a:pPr>
            <a:r>
              <a:rPr dirty="0" baseline="-3968" sz="2100">
                <a:latin typeface="Symbol"/>
                <a:cs typeface="Symbol"/>
              </a:rPr>
              <a:t></a:t>
            </a:r>
            <a:r>
              <a:rPr dirty="0" sz="1400">
                <a:latin typeface="Times New Roman"/>
                <a:cs typeface="Times New Roman"/>
              </a:rPr>
              <a:t>x</a:t>
            </a:r>
            <a:r>
              <a:rPr dirty="0" sz="1400" spc="-9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*</a:t>
            </a:r>
            <a:r>
              <a:rPr dirty="0" baseline="-3968" sz="2100" spc="-37">
                <a:latin typeface="Symbol"/>
                <a:cs typeface="Symbol"/>
              </a:rPr>
              <a:t></a:t>
            </a:r>
            <a:r>
              <a:rPr dirty="0" baseline="-3968" sz="2100">
                <a:latin typeface="Times New Roman"/>
                <a:cs typeface="Times New Roman"/>
              </a:rPr>
              <a:t>	</a:t>
            </a:r>
            <a:r>
              <a:rPr dirty="0" baseline="-3968" sz="2100" spc="-52">
                <a:latin typeface="Symbol"/>
                <a:cs typeface="Symbol"/>
              </a:rPr>
              <a:t></a:t>
            </a:r>
            <a:r>
              <a:rPr dirty="0" sz="1400" spc="-35">
                <a:latin typeface="Times New Roman"/>
                <a:cs typeface="Times New Roman"/>
              </a:rPr>
              <a:t>1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50">
                <a:latin typeface="Times New Roman"/>
                <a:cs typeface="Times New Roman"/>
              </a:rPr>
              <a:t>0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5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450"/>
              </a:spcBef>
              <a:tabLst>
                <a:tab pos="257175" algn="l"/>
              </a:tabLst>
            </a:pPr>
            <a:r>
              <a:rPr dirty="0" sz="1400" spc="-50">
                <a:latin typeface="Times New Roman"/>
                <a:cs typeface="Times New Roman"/>
              </a:rPr>
              <a:t>1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5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  <a:p>
            <a:pPr algn="r" marR="6350">
              <a:lnSpc>
                <a:spcPct val="100000"/>
              </a:lnSpc>
              <a:spcBef>
                <a:spcPts val="450"/>
              </a:spcBef>
              <a:tabLst>
                <a:tab pos="535305" algn="l"/>
                <a:tab pos="862330" algn="l"/>
                <a:tab pos="1116965" algn="l"/>
              </a:tabLst>
            </a:pPr>
            <a:r>
              <a:rPr dirty="0" baseline="1984" sz="2100" spc="82">
                <a:latin typeface="Symbol"/>
                <a:cs typeface="Symbol"/>
              </a:rPr>
              <a:t></a:t>
            </a:r>
            <a:r>
              <a:rPr dirty="0" sz="1400" spc="55">
                <a:latin typeface="Times New Roman"/>
                <a:cs typeface="Times New Roman"/>
              </a:rPr>
              <a:t>z*</a:t>
            </a:r>
            <a:r>
              <a:rPr dirty="0" baseline="1984" sz="2100" spc="82">
                <a:latin typeface="Symbol"/>
                <a:cs typeface="Symbol"/>
              </a:rPr>
              <a:t></a:t>
            </a:r>
            <a:r>
              <a:rPr dirty="0" baseline="1984" sz="2100">
                <a:latin typeface="Times New Roman"/>
                <a:cs typeface="Times New Roman"/>
              </a:rPr>
              <a:t>	</a:t>
            </a:r>
            <a:r>
              <a:rPr dirty="0" baseline="1984" sz="2100" spc="-37">
                <a:latin typeface="Symbol"/>
                <a:cs typeface="Symbol"/>
              </a:rPr>
              <a:t></a:t>
            </a:r>
            <a:r>
              <a:rPr dirty="0" sz="1400" spc="-25">
                <a:latin typeface="Times New Roman"/>
                <a:cs typeface="Times New Roman"/>
              </a:rPr>
              <a:t>0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50">
                <a:latin typeface="Times New Roman"/>
                <a:cs typeface="Times New Roman"/>
              </a:rPr>
              <a:t>0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5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450"/>
              </a:spcBef>
              <a:tabLst>
                <a:tab pos="255904" algn="l"/>
              </a:tabLst>
            </a:pPr>
            <a:r>
              <a:rPr dirty="0" sz="1400" spc="-50">
                <a:latin typeface="Times New Roman"/>
                <a:cs typeface="Times New Roman"/>
              </a:rPr>
              <a:t>0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5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4711206" y="6639769"/>
            <a:ext cx="744220" cy="2419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458470" algn="l"/>
              </a:tabLst>
            </a:pPr>
            <a:r>
              <a:rPr dirty="0" sz="1400">
                <a:latin typeface="Times New Roman"/>
                <a:cs typeface="Times New Roman"/>
              </a:rPr>
              <a:t>z</a:t>
            </a:r>
            <a:r>
              <a:rPr dirty="0" baseline="-24305" sz="1200">
                <a:latin typeface="Times New Roman"/>
                <a:cs typeface="Times New Roman"/>
              </a:rPr>
              <a:t>0</a:t>
            </a:r>
            <a:r>
              <a:rPr dirty="0" baseline="-24305" sz="1200" spc="202">
                <a:latin typeface="Times New Roman"/>
                <a:cs typeface="Times New Roman"/>
              </a:rPr>
              <a:t> </a:t>
            </a:r>
            <a:r>
              <a:rPr dirty="0" baseline="1984" sz="2100" spc="-89">
                <a:latin typeface="Symbol"/>
                <a:cs typeface="Symbol"/>
              </a:rPr>
              <a:t></a:t>
            </a:r>
            <a:r>
              <a:rPr dirty="0" baseline="1984" sz="2100">
                <a:latin typeface="Times New Roman"/>
                <a:cs typeface="Times New Roman"/>
              </a:rPr>
              <a:t>	</a:t>
            </a:r>
            <a:r>
              <a:rPr dirty="0" baseline="1984" sz="2100" spc="75">
                <a:latin typeface="Symbol"/>
                <a:cs typeface="Symbol"/>
              </a:rPr>
              <a:t></a:t>
            </a:r>
            <a:r>
              <a:rPr dirty="0" sz="1400" spc="50">
                <a:latin typeface="Times New Roman"/>
                <a:cs typeface="Times New Roman"/>
              </a:rPr>
              <a:t>z</a:t>
            </a:r>
            <a:r>
              <a:rPr dirty="0" baseline="1984" sz="2100" spc="75">
                <a:latin typeface="Symbol"/>
                <a:cs typeface="Symbol"/>
              </a:rPr>
              <a:t></a:t>
            </a:r>
            <a:endParaRPr baseline="1984" sz="2100">
              <a:latin typeface="Symbol"/>
              <a:cs typeface="Symbol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4807966" y="6457665"/>
            <a:ext cx="647065" cy="2419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24305" sz="1200">
                <a:latin typeface="Times New Roman"/>
                <a:cs typeface="Times New Roman"/>
              </a:rPr>
              <a:t>0</a:t>
            </a:r>
            <a:r>
              <a:rPr dirty="0" baseline="24305" sz="12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Symbol"/>
                <a:cs typeface="Symbol"/>
              </a:rPr>
              <a:t>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baseline="-13888" sz="2100">
                <a:latin typeface="Symbol"/>
                <a:cs typeface="Symbol"/>
              </a:rPr>
              <a:t></a:t>
            </a:r>
            <a:r>
              <a:rPr dirty="0" baseline="-13888" sz="21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Symbol"/>
                <a:cs typeface="Symbol"/>
              </a:rPr>
              <a:t></a:t>
            </a:r>
            <a:r>
              <a:rPr dirty="0" sz="1400" spc="80">
                <a:latin typeface="Times New Roman"/>
                <a:cs typeface="Times New Roman"/>
              </a:rPr>
              <a:t>  </a:t>
            </a:r>
            <a:r>
              <a:rPr dirty="0" sz="1400" spc="-50">
                <a:latin typeface="Symbol"/>
                <a:cs typeface="Symbol"/>
              </a:rPr>
              <a:t>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4705850" y="6112481"/>
            <a:ext cx="749300" cy="2419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464184" algn="l"/>
              </a:tabLst>
            </a:pPr>
            <a:r>
              <a:rPr dirty="0" baseline="3968" sz="2100" spc="89">
                <a:latin typeface="Times New Roman"/>
                <a:cs typeface="Times New Roman"/>
              </a:rPr>
              <a:t>x</a:t>
            </a:r>
            <a:r>
              <a:rPr dirty="0" baseline="-17361" sz="1200" spc="89">
                <a:latin typeface="Times New Roman"/>
                <a:cs typeface="Times New Roman"/>
              </a:rPr>
              <a:t>0</a:t>
            </a:r>
            <a:r>
              <a:rPr dirty="0" baseline="-17361" sz="1200" spc="-37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Symbol"/>
                <a:cs typeface="Symbol"/>
              </a:rPr>
              <a:t>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25">
                <a:latin typeface="Symbol"/>
                <a:cs typeface="Symbol"/>
              </a:rPr>
              <a:t></a:t>
            </a:r>
            <a:r>
              <a:rPr dirty="0" baseline="3968" sz="2100" spc="37">
                <a:latin typeface="Times New Roman"/>
                <a:cs typeface="Times New Roman"/>
              </a:rPr>
              <a:t>x</a:t>
            </a:r>
            <a:r>
              <a:rPr dirty="0" sz="1400" spc="25">
                <a:latin typeface="Symbol"/>
                <a:cs typeface="Symbol"/>
              </a:rPr>
              <a:t>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54" name="object 54" descr=""/>
          <p:cNvSpPr/>
          <p:nvPr/>
        </p:nvSpPr>
        <p:spPr>
          <a:xfrm>
            <a:off x="964691" y="49339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 txBox="1"/>
          <p:nvPr/>
        </p:nvSpPr>
        <p:spPr>
          <a:xfrm>
            <a:off x="5134609" y="8162839"/>
            <a:ext cx="133985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 spc="-25">
                <a:latin typeface="Comic Sans MS"/>
                <a:cs typeface="Comic Sans MS"/>
              </a:rPr>
              <a:t>68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47309" y="3520690"/>
            <a:ext cx="12128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latin typeface="Comic Sans MS"/>
                <a:cs typeface="Comic Sans MS"/>
              </a:rPr>
              <a:t>69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67688" y="770632"/>
            <a:ext cx="312864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Geometry</a:t>
            </a:r>
            <a:r>
              <a:rPr dirty="0" sz="2200" spc="-4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General</a:t>
            </a:r>
            <a:r>
              <a:rPr dirty="0" sz="2200" spc="-3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20">
                <a:solidFill>
                  <a:srgbClr val="33339A"/>
                </a:solidFill>
                <a:latin typeface="Comic Sans MS"/>
                <a:cs typeface="Comic Sans MS"/>
              </a:rPr>
              <a:t>Form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80970" y="1342894"/>
            <a:ext cx="11645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V*</a:t>
            </a:r>
            <a:r>
              <a:rPr dirty="0" sz="2400" spc="-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= </a:t>
            </a:r>
            <a:r>
              <a:rPr dirty="0" sz="2400" spc="-25" b="1">
                <a:solidFill>
                  <a:srgbClr val="000000"/>
                </a:solidFill>
                <a:latin typeface="Times New Roman"/>
                <a:cs typeface="Times New Roman"/>
              </a:rPr>
              <a:t>AV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10716" y="1816093"/>
            <a:ext cx="481965" cy="68580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  <a:tabLst>
                <a:tab pos="415290" algn="l"/>
              </a:tabLst>
            </a:pPr>
            <a:r>
              <a:rPr dirty="0" sz="1800" spc="-50" b="1">
                <a:latin typeface="Times New Roman"/>
                <a:cs typeface="Times New Roman"/>
              </a:rPr>
              <a:t>A</a:t>
            </a:r>
            <a:r>
              <a:rPr dirty="0" sz="1800" b="1">
                <a:latin typeface="Times New Roman"/>
                <a:cs typeface="Times New Roman"/>
              </a:rPr>
              <a:t>	</a:t>
            </a:r>
            <a:r>
              <a:rPr dirty="0" sz="1400" spc="-50">
                <a:latin typeface="Comic Sans MS"/>
                <a:cs typeface="Comic Sans MS"/>
              </a:rPr>
              <a:t>:</a:t>
            </a:r>
            <a:endParaRPr sz="1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415290" algn="l"/>
              </a:tabLst>
            </a:pPr>
            <a:r>
              <a:rPr dirty="0" sz="1800" spc="-50" b="1">
                <a:latin typeface="Times New Roman"/>
                <a:cs typeface="Times New Roman"/>
              </a:rPr>
              <a:t>V</a:t>
            </a:r>
            <a:r>
              <a:rPr dirty="0" sz="1800" b="1">
                <a:latin typeface="Times New Roman"/>
                <a:cs typeface="Times New Roman"/>
              </a:rPr>
              <a:t>	</a:t>
            </a:r>
            <a:r>
              <a:rPr dirty="0" sz="1400" spc="-50">
                <a:latin typeface="Comic Sans MS"/>
                <a:cs typeface="Comic Sans MS"/>
              </a:rPr>
              <a:t>: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23416" y="1805980"/>
            <a:ext cx="3732529" cy="1539240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685800">
              <a:lnSpc>
                <a:spcPct val="100000"/>
              </a:lnSpc>
              <a:spcBef>
                <a:spcPts val="1015"/>
              </a:spcBef>
            </a:pPr>
            <a:r>
              <a:rPr dirty="0" sz="1400">
                <a:latin typeface="Comic Sans MS"/>
                <a:cs typeface="Comic Sans MS"/>
              </a:rPr>
              <a:t>4x4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transformation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matrix</a:t>
            </a:r>
            <a:endParaRPr sz="1400">
              <a:latin typeface="Comic Sans MS"/>
              <a:cs typeface="Comic Sans MS"/>
            </a:endParaRPr>
          </a:p>
          <a:p>
            <a:pPr marL="685800" marR="5080" indent="-635">
              <a:lnSpc>
                <a:spcPct val="125400"/>
              </a:lnSpc>
              <a:spcBef>
                <a:spcPts val="490"/>
              </a:spcBef>
            </a:pPr>
            <a:r>
              <a:rPr dirty="0" sz="1400">
                <a:latin typeface="Comic Sans MS"/>
                <a:cs typeface="Comic Sans MS"/>
              </a:rPr>
              <a:t>column</a:t>
            </a:r>
            <a:r>
              <a:rPr dirty="0" sz="1400" spc="-1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vector</a:t>
            </a:r>
            <a:r>
              <a:rPr dirty="0" sz="1400" spc="-1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containing</a:t>
            </a:r>
            <a:r>
              <a:rPr dirty="0" sz="1400" spc="-1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original coordinates</a:t>
            </a:r>
            <a:endParaRPr sz="1400">
              <a:latin typeface="Comic Sans MS"/>
              <a:cs typeface="Comic Sans MS"/>
            </a:endParaRPr>
          </a:p>
          <a:p>
            <a:pPr marL="685800" marR="297180" indent="-685800">
              <a:lnSpc>
                <a:spcPct val="116300"/>
              </a:lnSpc>
              <a:spcBef>
                <a:spcPts val="70"/>
              </a:spcBef>
              <a:tabLst>
                <a:tab pos="685165" algn="l"/>
              </a:tabLst>
            </a:pPr>
            <a:r>
              <a:rPr dirty="0" sz="1800" b="1">
                <a:latin typeface="Times New Roman"/>
                <a:cs typeface="Times New Roman"/>
              </a:rPr>
              <a:t>V*</a:t>
            </a:r>
            <a:r>
              <a:rPr dirty="0" sz="1800" spc="35" b="1">
                <a:latin typeface="Times New Roman"/>
                <a:cs typeface="Times New Roman"/>
              </a:rPr>
              <a:t>  </a:t>
            </a:r>
            <a:r>
              <a:rPr dirty="0" sz="1400" spc="-50">
                <a:latin typeface="Comic Sans MS"/>
                <a:cs typeface="Comic Sans MS"/>
              </a:rPr>
              <a:t>:</a:t>
            </a:r>
            <a:r>
              <a:rPr dirty="0" sz="1400">
                <a:latin typeface="Comic Sans MS"/>
                <a:cs typeface="Comic Sans MS"/>
              </a:rPr>
              <a:t>	column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vector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whose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components </a:t>
            </a:r>
            <a:r>
              <a:rPr dirty="0" sz="1400">
                <a:latin typeface="Comic Sans MS"/>
                <a:cs typeface="Comic Sans MS"/>
              </a:rPr>
              <a:t>are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transformed</a:t>
            </a:r>
            <a:r>
              <a:rPr dirty="0" sz="1400" spc="-10">
                <a:latin typeface="Comic Sans MS"/>
                <a:cs typeface="Comic Sans MS"/>
              </a:rPr>
              <a:t> coordinates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964691" y="28194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9" name="object 9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580388" y="5421879"/>
            <a:ext cx="243649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Translation</a:t>
            </a:r>
            <a:r>
              <a:rPr dirty="0" sz="2200" spc="-5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matrix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992373" y="7250927"/>
            <a:ext cx="106045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900">
                <a:latin typeface="Symbol"/>
                <a:cs typeface="Symbol"/>
              </a:rPr>
              <a:t>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622302" y="7250903"/>
            <a:ext cx="106045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900">
                <a:latin typeface="Symbol"/>
                <a:cs typeface="Symbol"/>
              </a:rPr>
              <a:t>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783328" y="7048244"/>
            <a:ext cx="340360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baseline="-33625" sz="2850">
                <a:latin typeface="Times New Roman"/>
                <a:cs typeface="Times New Roman"/>
              </a:rPr>
              <a:t>1</a:t>
            </a:r>
            <a:r>
              <a:rPr dirty="0" baseline="-33625" sz="2850" spc="22">
                <a:latin typeface="Times New Roman"/>
                <a:cs typeface="Times New Roman"/>
              </a:rPr>
              <a:t> </a:t>
            </a:r>
            <a:r>
              <a:rPr dirty="0" sz="1900" spc="-50">
                <a:latin typeface="Symbol"/>
                <a:cs typeface="Symbol"/>
              </a:rPr>
              <a:t>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596902" y="6815815"/>
            <a:ext cx="280670" cy="5492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ts val="2055"/>
              </a:lnSpc>
              <a:spcBef>
                <a:spcPts val="110"/>
              </a:spcBef>
            </a:pPr>
            <a:r>
              <a:rPr dirty="0" sz="1900" spc="-25">
                <a:latin typeface="Symbol"/>
                <a:cs typeface="Symbol"/>
              </a:rPr>
              <a:t></a:t>
            </a:r>
            <a:r>
              <a:rPr dirty="0" baseline="-2923" sz="2850" spc="-37">
                <a:latin typeface="Times New Roman"/>
                <a:cs typeface="Times New Roman"/>
              </a:rPr>
              <a:t>0</a:t>
            </a:r>
            <a:endParaRPr baseline="-2923" sz="2850">
              <a:latin typeface="Times New Roman"/>
              <a:cs typeface="Times New Roman"/>
            </a:endParaRPr>
          </a:p>
          <a:p>
            <a:pPr marL="25400">
              <a:lnSpc>
                <a:spcPts val="2055"/>
              </a:lnSpc>
            </a:pPr>
            <a:r>
              <a:rPr dirty="0" sz="1900" spc="-25">
                <a:latin typeface="Symbol"/>
                <a:cs typeface="Symbol"/>
              </a:rPr>
              <a:t></a:t>
            </a:r>
            <a:r>
              <a:rPr dirty="0" baseline="-33625" sz="2850" spc="-37">
                <a:latin typeface="Times New Roman"/>
                <a:cs typeface="Times New Roman"/>
              </a:rPr>
              <a:t>0</a:t>
            </a:r>
            <a:endParaRPr baseline="-33625" sz="28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864863" y="6524745"/>
            <a:ext cx="259079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baseline="-13157" sz="2850" spc="-89">
                <a:latin typeface="Symbol"/>
                <a:cs typeface="Symbol"/>
              </a:rPr>
              <a:t></a:t>
            </a:r>
            <a:endParaRPr baseline="-13157" sz="2850">
              <a:latin typeface="Symbol"/>
              <a:cs typeface="Symbo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754376" y="6815840"/>
            <a:ext cx="369570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baseline="-2923" sz="2850" i="1">
                <a:latin typeface="Times New Roman"/>
                <a:cs typeface="Times New Roman"/>
              </a:rPr>
              <a:t>z</a:t>
            </a:r>
            <a:r>
              <a:rPr dirty="0" baseline="-30303" sz="1650">
                <a:latin typeface="Times New Roman"/>
                <a:cs typeface="Times New Roman"/>
              </a:rPr>
              <a:t>0</a:t>
            </a:r>
            <a:r>
              <a:rPr dirty="0" baseline="-30303" sz="1650" spc="150">
                <a:latin typeface="Times New Roman"/>
                <a:cs typeface="Times New Roman"/>
              </a:rPr>
              <a:t> </a:t>
            </a:r>
            <a:r>
              <a:rPr dirty="0" sz="1900" spc="-50">
                <a:latin typeface="Symbol"/>
                <a:cs typeface="Symbol"/>
              </a:rPr>
              <a:t>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754376" y="6350254"/>
            <a:ext cx="369570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baseline="-26315" sz="2850" i="1">
                <a:latin typeface="Times New Roman"/>
                <a:cs typeface="Times New Roman"/>
              </a:rPr>
              <a:t>y</a:t>
            </a:r>
            <a:r>
              <a:rPr dirty="0" baseline="-26315" sz="2850" spc="525" i="1">
                <a:latin typeface="Times New Roman"/>
                <a:cs typeface="Times New Roman"/>
              </a:rPr>
              <a:t> </a:t>
            </a:r>
            <a:r>
              <a:rPr dirty="0" sz="1900" spc="-50">
                <a:latin typeface="Symbol"/>
                <a:cs typeface="Symbol"/>
              </a:rPr>
              <a:t>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584202" y="6027447"/>
            <a:ext cx="1565275" cy="148272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85"/>
              </a:spcBef>
              <a:tabLst>
                <a:tab pos="478155" algn="l"/>
                <a:tab pos="823594" algn="l"/>
                <a:tab pos="1191260" algn="l"/>
              </a:tabLst>
            </a:pPr>
            <a:r>
              <a:rPr dirty="0" baseline="-4385" sz="2850" spc="-37">
                <a:latin typeface="Symbol"/>
                <a:cs typeface="Symbol"/>
              </a:rPr>
              <a:t></a:t>
            </a:r>
            <a:r>
              <a:rPr dirty="0" sz="1900" spc="-25">
                <a:latin typeface="Times New Roman"/>
                <a:cs typeface="Times New Roman"/>
              </a:rPr>
              <a:t>1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-50">
                <a:latin typeface="Times New Roman"/>
                <a:cs typeface="Times New Roman"/>
              </a:rPr>
              <a:t>0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-50">
                <a:latin typeface="Times New Roman"/>
                <a:cs typeface="Times New Roman"/>
              </a:rPr>
              <a:t>0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i="1">
                <a:latin typeface="Times New Roman"/>
                <a:cs typeface="Times New Roman"/>
              </a:rPr>
              <a:t>x</a:t>
            </a:r>
            <a:r>
              <a:rPr dirty="0" baseline="-22727" sz="1650">
                <a:latin typeface="Times New Roman"/>
                <a:cs typeface="Times New Roman"/>
              </a:rPr>
              <a:t>0</a:t>
            </a:r>
            <a:r>
              <a:rPr dirty="0" baseline="-22727" sz="1650" spc="37">
                <a:latin typeface="Times New Roman"/>
                <a:cs typeface="Times New Roman"/>
              </a:rPr>
              <a:t> </a:t>
            </a:r>
            <a:r>
              <a:rPr dirty="0" baseline="-4385" sz="2850" spc="-75">
                <a:latin typeface="Symbol"/>
                <a:cs typeface="Symbol"/>
              </a:rPr>
              <a:t></a:t>
            </a:r>
            <a:endParaRPr baseline="-4385" sz="285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585"/>
              </a:spcBef>
              <a:tabLst>
                <a:tab pos="475615" algn="l"/>
                <a:tab pos="823594" algn="l"/>
              </a:tabLst>
            </a:pPr>
            <a:r>
              <a:rPr dirty="0" baseline="26315" sz="2850" spc="-37">
                <a:latin typeface="Symbol"/>
                <a:cs typeface="Symbol"/>
              </a:rPr>
              <a:t></a:t>
            </a:r>
            <a:r>
              <a:rPr dirty="0" sz="1900" spc="-25">
                <a:latin typeface="Times New Roman"/>
                <a:cs typeface="Times New Roman"/>
              </a:rPr>
              <a:t>0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-50">
                <a:latin typeface="Times New Roman"/>
                <a:cs typeface="Times New Roman"/>
              </a:rPr>
              <a:t>1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-50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590"/>
              </a:spcBef>
              <a:tabLst>
                <a:tab pos="821690" algn="l"/>
              </a:tabLst>
            </a:pPr>
            <a:r>
              <a:rPr dirty="0" sz="1900" spc="-50">
                <a:latin typeface="Times New Roman"/>
                <a:cs typeface="Times New Roman"/>
              </a:rPr>
              <a:t>0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-5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590"/>
              </a:spcBef>
              <a:tabLst>
                <a:tab pos="823594" algn="l"/>
              </a:tabLst>
            </a:pPr>
            <a:r>
              <a:rPr dirty="0" sz="1900" spc="-50">
                <a:latin typeface="Times New Roman"/>
                <a:cs typeface="Times New Roman"/>
              </a:rPr>
              <a:t>0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-50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183126" y="6642860"/>
            <a:ext cx="570865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900" i="1">
                <a:latin typeface="Times New Roman"/>
                <a:cs typeface="Times New Roman"/>
              </a:rPr>
              <a:t>T</a:t>
            </a:r>
            <a:r>
              <a:rPr dirty="0" sz="1900" spc="195" i="1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</a:t>
            </a:r>
            <a:r>
              <a:rPr dirty="0" sz="1900" spc="-5">
                <a:latin typeface="Times New Roman"/>
                <a:cs typeface="Times New Roman"/>
              </a:rPr>
              <a:t> </a:t>
            </a:r>
            <a:r>
              <a:rPr dirty="0" baseline="13157" sz="2850" spc="-89">
                <a:latin typeface="Symbol"/>
                <a:cs typeface="Symbol"/>
              </a:rPr>
              <a:t></a:t>
            </a:r>
            <a:endParaRPr baseline="13157" sz="2850">
              <a:latin typeface="Symbol"/>
              <a:cs typeface="Symbo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575309" y="6518290"/>
            <a:ext cx="1473200" cy="535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3350" spc="-30" i="1">
                <a:latin typeface="Times New Roman"/>
                <a:cs typeface="Times New Roman"/>
              </a:rPr>
              <a:t>V</a:t>
            </a:r>
            <a:r>
              <a:rPr dirty="0" sz="3350" spc="-290" i="1">
                <a:latin typeface="Times New Roman"/>
                <a:cs typeface="Times New Roman"/>
              </a:rPr>
              <a:t> </a:t>
            </a:r>
            <a:r>
              <a:rPr dirty="0" sz="3350">
                <a:latin typeface="Times New Roman"/>
                <a:cs typeface="Times New Roman"/>
              </a:rPr>
              <a:t>*</a:t>
            </a:r>
            <a:r>
              <a:rPr dirty="0" sz="3350" spc="-114">
                <a:latin typeface="Times New Roman"/>
                <a:cs typeface="Times New Roman"/>
              </a:rPr>
              <a:t> </a:t>
            </a:r>
            <a:r>
              <a:rPr dirty="0" sz="3350">
                <a:latin typeface="Symbol"/>
                <a:cs typeface="Symbol"/>
              </a:rPr>
              <a:t></a:t>
            </a:r>
            <a:r>
              <a:rPr dirty="0" sz="3350" spc="-100">
                <a:latin typeface="Times New Roman"/>
                <a:cs typeface="Times New Roman"/>
              </a:rPr>
              <a:t> </a:t>
            </a:r>
            <a:r>
              <a:rPr dirty="0" sz="3350" spc="-25" i="1">
                <a:latin typeface="Times New Roman"/>
                <a:cs typeface="Times New Roman"/>
              </a:rPr>
              <a:t>TV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964691" y="49339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5134609" y="8162839"/>
            <a:ext cx="133985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 spc="-25">
                <a:latin typeface="Comic Sans MS"/>
                <a:cs typeface="Comic Sans MS"/>
              </a:rPr>
              <a:t>70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61026" y="3520690"/>
            <a:ext cx="10668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latin typeface="Comic Sans MS"/>
                <a:cs typeface="Comic Sans MS"/>
              </a:rPr>
              <a:t>71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79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Scaling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321816" y="1342894"/>
            <a:ext cx="3734435" cy="770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215" marR="1778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196850" algn="l"/>
              </a:tabLst>
            </a:pPr>
            <a:r>
              <a:rPr dirty="0" sz="1600">
                <a:latin typeface="Comic Sans MS"/>
                <a:cs typeface="Comic Sans MS"/>
              </a:rPr>
              <a:t>scaling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by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factors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</a:t>
            </a:r>
            <a:r>
              <a:rPr dirty="0" baseline="-21164" sz="1575">
                <a:latin typeface="Comic Sans MS"/>
                <a:cs typeface="Comic Sans MS"/>
              </a:rPr>
              <a:t>x</a:t>
            </a:r>
            <a:r>
              <a:rPr dirty="0" sz="1600">
                <a:latin typeface="Comic Sans MS"/>
                <a:cs typeface="Comic Sans MS"/>
              </a:rPr>
              <a:t>,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</a:t>
            </a:r>
            <a:r>
              <a:rPr dirty="0" baseline="-21164" sz="1575">
                <a:latin typeface="Comic Sans MS"/>
                <a:cs typeface="Comic Sans MS"/>
              </a:rPr>
              <a:t>y</a:t>
            </a:r>
            <a:r>
              <a:rPr dirty="0" baseline="-21164" sz="1575" spc="232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and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</a:t>
            </a:r>
            <a:r>
              <a:rPr dirty="0" baseline="-21164" sz="1575">
                <a:latin typeface="Comic Sans MS"/>
                <a:cs typeface="Comic Sans MS"/>
              </a:rPr>
              <a:t>z</a:t>
            </a:r>
            <a:r>
              <a:rPr dirty="0" baseline="-21164" sz="1575" spc="232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along </a:t>
            </a:r>
            <a:r>
              <a:rPr dirty="0" sz="1600">
                <a:latin typeface="Comic Sans MS"/>
                <a:cs typeface="Comic Sans MS"/>
              </a:rPr>
              <a:t>the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X,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Y,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Z </a:t>
            </a:r>
            <a:r>
              <a:rPr dirty="0" sz="1600" spc="-20">
                <a:latin typeface="Comic Sans MS"/>
                <a:cs typeface="Comic Sans MS"/>
              </a:rPr>
              <a:t>axes</a:t>
            </a:r>
            <a:endParaRPr sz="1600">
              <a:latin typeface="Comic Sans MS"/>
              <a:cs typeface="Comic Sans MS"/>
            </a:endParaRPr>
          </a:p>
          <a:p>
            <a:pPr algn="r" marR="147955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latin typeface="Century Gothic"/>
                <a:cs typeface="Century Gothic"/>
              </a:rPr>
              <a:t>x* = </a:t>
            </a:r>
            <a:r>
              <a:rPr dirty="0" sz="1600" spc="-25" b="1">
                <a:latin typeface="Century Gothic"/>
                <a:cs typeface="Century Gothic"/>
              </a:rPr>
              <a:t>S</a:t>
            </a:r>
            <a:r>
              <a:rPr dirty="0" baseline="-21164" sz="1575" spc="-37" b="1">
                <a:latin typeface="Century Gothic"/>
                <a:cs typeface="Century Gothic"/>
              </a:rPr>
              <a:t>x</a:t>
            </a:r>
            <a:r>
              <a:rPr dirty="0" sz="1600" spc="-25" b="1">
                <a:latin typeface="Century Gothic"/>
                <a:cs typeface="Century Gothic"/>
              </a:rPr>
              <a:t>x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41224" y="2135383"/>
            <a:ext cx="80899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Century Gothic"/>
                <a:cs typeface="Century Gothic"/>
              </a:rPr>
              <a:t>y*</a:t>
            </a:r>
            <a:r>
              <a:rPr dirty="0" sz="1600" spc="-5" b="1">
                <a:latin typeface="Century Gothic"/>
                <a:cs typeface="Century Gothic"/>
              </a:rPr>
              <a:t> </a:t>
            </a:r>
            <a:r>
              <a:rPr dirty="0" sz="1600" b="1">
                <a:latin typeface="Century Gothic"/>
                <a:cs typeface="Century Gothic"/>
              </a:rPr>
              <a:t>= </a:t>
            </a:r>
            <a:r>
              <a:rPr dirty="0" sz="1600" spc="-25" b="1">
                <a:latin typeface="Century Gothic"/>
                <a:cs typeface="Century Gothic"/>
              </a:rPr>
              <a:t>S</a:t>
            </a:r>
            <a:r>
              <a:rPr dirty="0" baseline="-21164" sz="1575" spc="-37" b="1">
                <a:latin typeface="Century Gothic"/>
                <a:cs typeface="Century Gothic"/>
              </a:rPr>
              <a:t>y</a:t>
            </a:r>
            <a:r>
              <a:rPr dirty="0" sz="1600" spc="-25" b="1">
                <a:latin typeface="Century Gothic"/>
                <a:cs typeface="Century Gothic"/>
              </a:rPr>
              <a:t>y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91634" y="2549140"/>
            <a:ext cx="7429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latin typeface="Century Gothic"/>
                <a:cs typeface="Century Gothic"/>
              </a:rPr>
              <a:t>z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166615" y="2427981"/>
            <a:ext cx="6927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Century Gothic"/>
                <a:cs typeface="Century Gothic"/>
              </a:rPr>
              <a:t>z* = S</a:t>
            </a:r>
            <a:r>
              <a:rPr dirty="0" sz="1600" spc="30" b="1">
                <a:latin typeface="Century Gothic"/>
                <a:cs typeface="Century Gothic"/>
              </a:rPr>
              <a:t> </a:t>
            </a:r>
            <a:r>
              <a:rPr dirty="0" sz="1600" spc="-50" b="1">
                <a:latin typeface="Century Gothic"/>
                <a:cs typeface="Century Gothic"/>
              </a:rPr>
              <a:t>z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426714" y="3171179"/>
            <a:ext cx="106045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900">
                <a:latin typeface="Symbol"/>
                <a:cs typeface="Symbol"/>
              </a:rPr>
              <a:t>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808988" y="3171155"/>
            <a:ext cx="106045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900">
                <a:latin typeface="Symbol"/>
                <a:cs typeface="Symbol"/>
              </a:rPr>
              <a:t>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274051" y="2968496"/>
            <a:ext cx="284480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baseline="-33625" sz="2850" spc="-37">
                <a:latin typeface="Times New Roman"/>
                <a:cs typeface="Times New Roman"/>
              </a:rPr>
              <a:t>1</a:t>
            </a:r>
            <a:r>
              <a:rPr dirty="0" sz="1900" spc="-25">
                <a:latin typeface="Symbol"/>
                <a:cs typeface="Symbol"/>
              </a:rPr>
              <a:t>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301758" y="2503687"/>
            <a:ext cx="231140" cy="5492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4460">
              <a:lnSpc>
                <a:spcPts val="2055"/>
              </a:lnSpc>
              <a:spcBef>
                <a:spcPts val="110"/>
              </a:spcBef>
            </a:pPr>
            <a:r>
              <a:rPr dirty="0" sz="1900">
                <a:latin typeface="Symbol"/>
                <a:cs typeface="Symbol"/>
              </a:rPr>
              <a:t></a:t>
            </a:r>
            <a:endParaRPr sz="1900">
              <a:latin typeface="Symbol"/>
              <a:cs typeface="Symbol"/>
            </a:endParaRPr>
          </a:p>
          <a:p>
            <a:pPr>
              <a:lnSpc>
                <a:spcPts val="2055"/>
              </a:lnSpc>
            </a:pPr>
            <a:r>
              <a:rPr dirty="0" baseline="-2923" sz="2850" spc="-37">
                <a:latin typeface="Times New Roman"/>
                <a:cs typeface="Times New Roman"/>
              </a:rPr>
              <a:t>0</a:t>
            </a:r>
            <a:r>
              <a:rPr dirty="0" sz="1900" spc="-25">
                <a:latin typeface="Symbol"/>
                <a:cs typeface="Symbol"/>
              </a:rPr>
              <a:t>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783588" y="2736068"/>
            <a:ext cx="339725" cy="5492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ts val="2055"/>
              </a:lnSpc>
              <a:spcBef>
                <a:spcPts val="110"/>
              </a:spcBef>
            </a:pPr>
            <a:r>
              <a:rPr dirty="0" sz="1900">
                <a:latin typeface="Symbol"/>
                <a:cs typeface="Symbol"/>
              </a:rPr>
              <a:t>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baseline="-2923" sz="2850" spc="-75">
                <a:latin typeface="Times New Roman"/>
                <a:cs typeface="Times New Roman"/>
              </a:rPr>
              <a:t>0</a:t>
            </a:r>
            <a:endParaRPr baseline="-2923" sz="2850">
              <a:latin typeface="Times New Roman"/>
              <a:cs typeface="Times New Roman"/>
            </a:endParaRPr>
          </a:p>
          <a:p>
            <a:pPr marL="25400">
              <a:lnSpc>
                <a:spcPts val="2055"/>
              </a:lnSpc>
            </a:pPr>
            <a:r>
              <a:rPr dirty="0" sz="1900">
                <a:latin typeface="Symbol"/>
                <a:cs typeface="Symbol"/>
              </a:rPr>
              <a:t>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baseline="-33625" sz="2850" spc="-75">
                <a:latin typeface="Times New Roman"/>
                <a:cs typeface="Times New Roman"/>
              </a:rPr>
              <a:t>0</a:t>
            </a:r>
            <a:endParaRPr baseline="-33625" sz="28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276358" y="2270506"/>
            <a:ext cx="281940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baseline="-26315" sz="2850" spc="-37">
                <a:latin typeface="Times New Roman"/>
                <a:cs typeface="Times New Roman"/>
              </a:rPr>
              <a:t>0</a:t>
            </a:r>
            <a:r>
              <a:rPr dirty="0" sz="1900" spc="-25">
                <a:latin typeface="Symbol"/>
                <a:cs typeface="Symbol"/>
              </a:rPr>
              <a:t>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521459" y="2546172"/>
            <a:ext cx="7556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100" spc="5" i="1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732788" y="1947759"/>
            <a:ext cx="1863725" cy="148272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685"/>
              </a:spcBef>
              <a:tabLst>
                <a:tab pos="699135" algn="l"/>
                <a:tab pos="1165225" algn="l"/>
                <a:tab pos="1568450" algn="l"/>
              </a:tabLst>
            </a:pPr>
            <a:r>
              <a:rPr dirty="0" baseline="-4385" sz="2850" spc="67">
                <a:latin typeface="Symbol"/>
                <a:cs typeface="Symbol"/>
              </a:rPr>
              <a:t></a:t>
            </a:r>
            <a:r>
              <a:rPr dirty="0" sz="1900" spc="45" i="1">
                <a:latin typeface="Times New Roman"/>
                <a:cs typeface="Times New Roman"/>
              </a:rPr>
              <a:t>S</a:t>
            </a:r>
            <a:r>
              <a:rPr dirty="0" baseline="-22727" sz="1650" spc="67" i="1">
                <a:latin typeface="Times New Roman"/>
                <a:cs typeface="Times New Roman"/>
              </a:rPr>
              <a:t>x</a:t>
            </a:r>
            <a:r>
              <a:rPr dirty="0" baseline="-22727" sz="1650" i="1">
                <a:latin typeface="Times New Roman"/>
                <a:cs typeface="Times New Roman"/>
              </a:rPr>
              <a:t>	</a:t>
            </a:r>
            <a:r>
              <a:rPr dirty="0" sz="1900" spc="-50">
                <a:latin typeface="Times New Roman"/>
                <a:cs typeface="Times New Roman"/>
              </a:rPr>
              <a:t>0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-50">
                <a:latin typeface="Times New Roman"/>
                <a:cs typeface="Times New Roman"/>
              </a:rPr>
              <a:t>0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-25">
                <a:latin typeface="Times New Roman"/>
                <a:cs typeface="Times New Roman"/>
              </a:rPr>
              <a:t>0</a:t>
            </a:r>
            <a:r>
              <a:rPr dirty="0" baseline="-4385" sz="2850" spc="-37">
                <a:latin typeface="Symbol"/>
                <a:cs typeface="Symbol"/>
              </a:rPr>
              <a:t></a:t>
            </a:r>
            <a:endParaRPr baseline="-4385" sz="2850">
              <a:latin typeface="Symbol"/>
              <a:cs typeface="Symbol"/>
            </a:endParaRPr>
          </a:p>
          <a:p>
            <a:pPr marL="76200">
              <a:lnSpc>
                <a:spcPct val="100000"/>
              </a:lnSpc>
              <a:spcBef>
                <a:spcPts val="585"/>
              </a:spcBef>
              <a:tabLst>
                <a:tab pos="642620" algn="l"/>
                <a:tab pos="1165225" algn="l"/>
              </a:tabLst>
            </a:pPr>
            <a:r>
              <a:rPr dirty="0" baseline="26315" sz="2850">
                <a:latin typeface="Symbol"/>
                <a:cs typeface="Symbol"/>
              </a:rPr>
              <a:t></a:t>
            </a:r>
            <a:r>
              <a:rPr dirty="0" baseline="26315" sz="2850" spc="7">
                <a:latin typeface="Times New Roman"/>
                <a:cs typeface="Times New Roman"/>
              </a:rPr>
              <a:t> </a:t>
            </a:r>
            <a:r>
              <a:rPr dirty="0" sz="1900" spc="-50">
                <a:latin typeface="Times New Roman"/>
                <a:cs typeface="Times New Roman"/>
              </a:rPr>
              <a:t>0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-50" i="1">
                <a:latin typeface="Times New Roman"/>
                <a:cs typeface="Times New Roman"/>
              </a:rPr>
              <a:t>S</a:t>
            </a:r>
            <a:r>
              <a:rPr dirty="0" sz="1900" i="1">
                <a:latin typeface="Times New Roman"/>
                <a:cs typeface="Times New Roman"/>
              </a:rPr>
              <a:t>	</a:t>
            </a:r>
            <a:r>
              <a:rPr dirty="0" sz="1900" spc="-50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  <a:p>
            <a:pPr marL="699135">
              <a:lnSpc>
                <a:spcPct val="100000"/>
              </a:lnSpc>
              <a:spcBef>
                <a:spcPts val="590"/>
              </a:spcBef>
              <a:tabLst>
                <a:tab pos="1115695" algn="l"/>
              </a:tabLst>
            </a:pPr>
            <a:r>
              <a:rPr dirty="0" sz="1900" spc="-50">
                <a:latin typeface="Times New Roman"/>
                <a:cs typeface="Times New Roman"/>
              </a:rPr>
              <a:t>0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35" i="1">
                <a:latin typeface="Times New Roman"/>
                <a:cs typeface="Times New Roman"/>
              </a:rPr>
              <a:t>S</a:t>
            </a:r>
            <a:r>
              <a:rPr dirty="0" baseline="-22727" sz="1650" spc="52" i="1">
                <a:latin typeface="Times New Roman"/>
                <a:cs typeface="Times New Roman"/>
              </a:rPr>
              <a:t>z</a:t>
            </a:r>
            <a:endParaRPr baseline="-22727" sz="1650">
              <a:latin typeface="Times New Roman"/>
              <a:cs typeface="Times New Roman"/>
            </a:endParaRPr>
          </a:p>
          <a:p>
            <a:pPr marL="699135">
              <a:lnSpc>
                <a:spcPct val="100000"/>
              </a:lnSpc>
              <a:spcBef>
                <a:spcPts val="590"/>
              </a:spcBef>
              <a:tabLst>
                <a:tab pos="1165225" algn="l"/>
              </a:tabLst>
            </a:pPr>
            <a:r>
              <a:rPr dirty="0" sz="1900" spc="-50">
                <a:latin typeface="Times New Roman"/>
                <a:cs typeface="Times New Roman"/>
              </a:rPr>
              <a:t>0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-50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392674" y="2563112"/>
            <a:ext cx="548005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900" i="1">
                <a:latin typeface="Times New Roman"/>
                <a:cs typeface="Times New Roman"/>
              </a:rPr>
              <a:t>S</a:t>
            </a:r>
            <a:r>
              <a:rPr dirty="0" sz="1900" spc="120" i="1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</a:t>
            </a:r>
            <a:r>
              <a:rPr dirty="0" sz="1900" spc="-5">
                <a:latin typeface="Times New Roman"/>
                <a:cs typeface="Times New Roman"/>
              </a:rPr>
              <a:t> </a:t>
            </a:r>
            <a:r>
              <a:rPr dirty="0" baseline="13157" sz="2850" spc="-89">
                <a:latin typeface="Symbol"/>
                <a:cs typeface="Symbol"/>
              </a:rPr>
              <a:t></a:t>
            </a:r>
            <a:endParaRPr baseline="13157" sz="2850">
              <a:latin typeface="Symbol"/>
              <a:cs typeface="Symbo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964691" y="28194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19" name="object 19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5147309" y="8171938"/>
            <a:ext cx="12128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latin typeface="Comic Sans MS"/>
                <a:cs typeface="Comic Sans MS"/>
              </a:rPr>
              <a:t>72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1319783" y="6489191"/>
            <a:ext cx="1708150" cy="1813560"/>
          </a:xfrm>
          <a:custGeom>
            <a:avLst/>
            <a:gdLst/>
            <a:ahLst/>
            <a:cxnLst/>
            <a:rect l="l" t="t" r="r" b="b"/>
            <a:pathLst>
              <a:path w="1708150" h="1813559">
                <a:moveTo>
                  <a:pt x="477774" y="0"/>
                </a:moveTo>
                <a:lnTo>
                  <a:pt x="477774" y="1061465"/>
                </a:lnTo>
              </a:path>
              <a:path w="1708150" h="1813559">
                <a:moveTo>
                  <a:pt x="477774" y="1061465"/>
                </a:moveTo>
                <a:lnTo>
                  <a:pt x="1707642" y="1061465"/>
                </a:lnTo>
              </a:path>
              <a:path w="1708150" h="1813559">
                <a:moveTo>
                  <a:pt x="477774" y="1061465"/>
                </a:moveTo>
                <a:lnTo>
                  <a:pt x="0" y="1813559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1194812" y="8036309"/>
            <a:ext cx="1409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902449" y="7489201"/>
            <a:ext cx="1409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1149096" y="6613394"/>
            <a:ext cx="1026160" cy="1251585"/>
            <a:chOff x="1149096" y="6613394"/>
            <a:chExt cx="1026160" cy="1251585"/>
          </a:xfrm>
        </p:grpSpPr>
        <p:pic>
          <p:nvPicPr>
            <p:cNvPr id="28" name="object 2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4718" y="6613394"/>
              <a:ext cx="240030" cy="69342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4718" y="6682736"/>
              <a:ext cx="240030" cy="69342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4718" y="6752078"/>
              <a:ext cx="240030" cy="121161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9096" y="7606283"/>
              <a:ext cx="239268" cy="68576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9096" y="7674860"/>
              <a:ext cx="239268" cy="69342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9096" y="7744202"/>
              <a:ext cx="239268" cy="120399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1212341" y="7544812"/>
            <a:ext cx="12509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Symbol"/>
                <a:cs typeface="Symbol"/>
              </a:rPr>
              <a:t></a:t>
            </a:r>
            <a:endParaRPr sz="1400">
              <a:latin typeface="Symbol"/>
              <a:cs typeface="Symbol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2378964" y="7639811"/>
            <a:ext cx="238760" cy="260350"/>
            <a:chOff x="2378964" y="7639811"/>
            <a:chExt cx="238760" cy="260350"/>
          </a:xfrm>
        </p:grpSpPr>
        <p:pic>
          <p:nvPicPr>
            <p:cNvPr id="36" name="object 3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78964" y="7639811"/>
              <a:ext cx="238506" cy="68576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78964" y="7708388"/>
              <a:ext cx="238506" cy="69342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78964" y="7777730"/>
              <a:ext cx="238506" cy="121923"/>
            </a:xfrm>
            <a:prstGeom prst="rect">
              <a:avLst/>
            </a:prstGeom>
          </p:spPr>
        </p:pic>
      </p:grpSp>
      <p:sp>
        <p:nvSpPr>
          <p:cNvPr id="39" name="object 39" descr=""/>
          <p:cNvSpPr txBox="1"/>
          <p:nvPr/>
        </p:nvSpPr>
        <p:spPr>
          <a:xfrm>
            <a:off x="2449067" y="7579102"/>
            <a:ext cx="110489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Symbol"/>
                <a:cs typeface="Symbol"/>
              </a:rPr>
              <a:t></a:t>
            </a:r>
            <a:endParaRPr sz="1400">
              <a:latin typeface="Symbol"/>
              <a:cs typeface="Symbol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1385982" y="6797040"/>
            <a:ext cx="1045210" cy="1237615"/>
            <a:chOff x="1385982" y="6797040"/>
            <a:chExt cx="1045210" cy="1237615"/>
          </a:xfrm>
        </p:grpSpPr>
        <p:sp>
          <p:nvSpPr>
            <p:cNvPr id="41" name="object 41" descr=""/>
            <p:cNvSpPr/>
            <p:nvPr/>
          </p:nvSpPr>
          <p:spPr>
            <a:xfrm>
              <a:off x="1585721" y="6797040"/>
              <a:ext cx="456565" cy="260350"/>
            </a:xfrm>
            <a:custGeom>
              <a:avLst/>
              <a:gdLst/>
              <a:ahLst/>
              <a:cxnLst/>
              <a:rect l="l" t="t" r="r" b="b"/>
              <a:pathLst>
                <a:path w="456564" h="260350">
                  <a:moveTo>
                    <a:pt x="105362" y="19749"/>
                  </a:moveTo>
                  <a:lnTo>
                    <a:pt x="102869" y="21335"/>
                  </a:lnTo>
                  <a:lnTo>
                    <a:pt x="68579" y="48767"/>
                  </a:lnTo>
                  <a:lnTo>
                    <a:pt x="57911" y="57911"/>
                  </a:lnTo>
                  <a:lnTo>
                    <a:pt x="48005" y="66293"/>
                  </a:lnTo>
                  <a:lnTo>
                    <a:pt x="38861" y="75437"/>
                  </a:lnTo>
                  <a:lnTo>
                    <a:pt x="22859" y="92963"/>
                  </a:lnTo>
                  <a:lnTo>
                    <a:pt x="16001" y="101345"/>
                  </a:lnTo>
                  <a:lnTo>
                    <a:pt x="10667" y="110489"/>
                  </a:lnTo>
                  <a:lnTo>
                    <a:pt x="7619" y="114299"/>
                  </a:lnTo>
                  <a:lnTo>
                    <a:pt x="5333" y="118871"/>
                  </a:lnTo>
                  <a:lnTo>
                    <a:pt x="3809" y="123443"/>
                  </a:lnTo>
                  <a:lnTo>
                    <a:pt x="2285" y="127253"/>
                  </a:lnTo>
                  <a:lnTo>
                    <a:pt x="761" y="131825"/>
                  </a:lnTo>
                  <a:lnTo>
                    <a:pt x="126" y="135635"/>
                  </a:lnTo>
                  <a:lnTo>
                    <a:pt x="0" y="149351"/>
                  </a:lnTo>
                  <a:lnTo>
                    <a:pt x="761" y="153923"/>
                  </a:lnTo>
                  <a:lnTo>
                    <a:pt x="2285" y="158495"/>
                  </a:lnTo>
                  <a:lnTo>
                    <a:pt x="3809" y="162305"/>
                  </a:lnTo>
                  <a:lnTo>
                    <a:pt x="5333" y="166877"/>
                  </a:lnTo>
                  <a:lnTo>
                    <a:pt x="32003" y="202691"/>
                  </a:lnTo>
                  <a:lnTo>
                    <a:pt x="67817" y="228599"/>
                  </a:lnTo>
                  <a:lnTo>
                    <a:pt x="107441" y="246887"/>
                  </a:lnTo>
                  <a:lnTo>
                    <a:pt x="167639" y="258317"/>
                  </a:lnTo>
                  <a:lnTo>
                    <a:pt x="195833" y="259841"/>
                  </a:lnTo>
                  <a:lnTo>
                    <a:pt x="224789" y="259841"/>
                  </a:lnTo>
                  <a:lnTo>
                    <a:pt x="280415" y="255269"/>
                  </a:lnTo>
                  <a:lnTo>
                    <a:pt x="319125" y="246125"/>
                  </a:lnTo>
                  <a:lnTo>
                    <a:pt x="210311" y="246125"/>
                  </a:lnTo>
                  <a:lnTo>
                    <a:pt x="195833" y="245363"/>
                  </a:lnTo>
                  <a:lnTo>
                    <a:pt x="182879" y="245363"/>
                  </a:lnTo>
                  <a:lnTo>
                    <a:pt x="162687" y="243077"/>
                  </a:lnTo>
                  <a:lnTo>
                    <a:pt x="156209" y="243077"/>
                  </a:lnTo>
                  <a:lnTo>
                    <a:pt x="112013" y="233171"/>
                  </a:lnTo>
                  <a:lnTo>
                    <a:pt x="94615" y="226313"/>
                  </a:lnTo>
                  <a:lnTo>
                    <a:pt x="93725" y="226313"/>
                  </a:lnTo>
                  <a:lnTo>
                    <a:pt x="85235" y="221741"/>
                  </a:lnTo>
                  <a:lnTo>
                    <a:pt x="84581" y="221741"/>
                  </a:lnTo>
                  <a:lnTo>
                    <a:pt x="74675" y="216407"/>
                  </a:lnTo>
                  <a:lnTo>
                    <a:pt x="75437" y="216407"/>
                  </a:lnTo>
                  <a:lnTo>
                    <a:pt x="66770" y="211073"/>
                  </a:lnTo>
                  <a:lnTo>
                    <a:pt x="66293" y="211073"/>
                  </a:lnTo>
                  <a:lnTo>
                    <a:pt x="57150" y="204977"/>
                  </a:lnTo>
                  <a:lnTo>
                    <a:pt x="57911" y="204977"/>
                  </a:lnTo>
                  <a:lnTo>
                    <a:pt x="50461" y="198881"/>
                  </a:lnTo>
                  <a:lnTo>
                    <a:pt x="49529" y="198881"/>
                  </a:lnTo>
                  <a:lnTo>
                    <a:pt x="41909" y="192023"/>
                  </a:lnTo>
                  <a:lnTo>
                    <a:pt x="35051" y="185165"/>
                  </a:lnTo>
                  <a:lnTo>
                    <a:pt x="28955" y="178307"/>
                  </a:lnTo>
                  <a:lnTo>
                    <a:pt x="29717" y="178307"/>
                  </a:lnTo>
                  <a:lnTo>
                    <a:pt x="23621" y="171449"/>
                  </a:lnTo>
                  <a:lnTo>
                    <a:pt x="24383" y="171449"/>
                  </a:lnTo>
                  <a:lnTo>
                    <a:pt x="20269" y="164591"/>
                  </a:lnTo>
                  <a:lnTo>
                    <a:pt x="19811" y="164591"/>
                  </a:lnTo>
                  <a:lnTo>
                    <a:pt x="18592" y="161543"/>
                  </a:lnTo>
                  <a:lnTo>
                    <a:pt x="18287" y="161543"/>
                  </a:lnTo>
                  <a:lnTo>
                    <a:pt x="16763" y="157733"/>
                  </a:lnTo>
                  <a:lnTo>
                    <a:pt x="16154" y="154685"/>
                  </a:lnTo>
                  <a:lnTo>
                    <a:pt x="16001" y="154685"/>
                  </a:lnTo>
                  <a:lnTo>
                    <a:pt x="14477" y="150875"/>
                  </a:lnTo>
                  <a:lnTo>
                    <a:pt x="15239" y="150875"/>
                  </a:lnTo>
                  <a:lnTo>
                    <a:pt x="14630" y="147827"/>
                  </a:lnTo>
                  <a:lnTo>
                    <a:pt x="14477" y="147827"/>
                  </a:lnTo>
                  <a:lnTo>
                    <a:pt x="13868" y="144779"/>
                  </a:lnTo>
                  <a:lnTo>
                    <a:pt x="13715" y="144779"/>
                  </a:lnTo>
                  <a:lnTo>
                    <a:pt x="13715" y="140969"/>
                  </a:lnTo>
                  <a:lnTo>
                    <a:pt x="13868" y="140969"/>
                  </a:lnTo>
                  <a:lnTo>
                    <a:pt x="14477" y="137921"/>
                  </a:lnTo>
                  <a:lnTo>
                    <a:pt x="14630" y="137921"/>
                  </a:lnTo>
                  <a:lnTo>
                    <a:pt x="15087" y="135635"/>
                  </a:lnTo>
                  <a:lnTo>
                    <a:pt x="14477" y="135635"/>
                  </a:lnTo>
                  <a:lnTo>
                    <a:pt x="16001" y="131825"/>
                  </a:lnTo>
                  <a:lnTo>
                    <a:pt x="16763" y="128015"/>
                  </a:lnTo>
                  <a:lnTo>
                    <a:pt x="17068" y="128015"/>
                  </a:lnTo>
                  <a:lnTo>
                    <a:pt x="18287" y="124967"/>
                  </a:lnTo>
                  <a:lnTo>
                    <a:pt x="22402" y="118109"/>
                  </a:lnTo>
                  <a:lnTo>
                    <a:pt x="22097" y="118109"/>
                  </a:lnTo>
                  <a:lnTo>
                    <a:pt x="27431" y="109727"/>
                  </a:lnTo>
                  <a:lnTo>
                    <a:pt x="27986" y="109727"/>
                  </a:lnTo>
                  <a:lnTo>
                    <a:pt x="33527" y="102107"/>
                  </a:lnTo>
                  <a:lnTo>
                    <a:pt x="41147" y="93725"/>
                  </a:lnTo>
                  <a:lnTo>
                    <a:pt x="49529" y="85343"/>
                  </a:lnTo>
                  <a:lnTo>
                    <a:pt x="48767" y="85343"/>
                  </a:lnTo>
                  <a:lnTo>
                    <a:pt x="57911" y="76961"/>
                  </a:lnTo>
                  <a:lnTo>
                    <a:pt x="67817" y="68579"/>
                  </a:lnTo>
                  <a:lnTo>
                    <a:pt x="77723" y="59435"/>
                  </a:lnTo>
                  <a:lnTo>
                    <a:pt x="89153" y="51053"/>
                  </a:lnTo>
                  <a:lnTo>
                    <a:pt x="99821" y="41909"/>
                  </a:lnTo>
                  <a:lnTo>
                    <a:pt x="112013" y="32765"/>
                  </a:lnTo>
                  <a:lnTo>
                    <a:pt x="114096" y="31308"/>
                  </a:lnTo>
                  <a:lnTo>
                    <a:pt x="105362" y="19749"/>
                  </a:lnTo>
                  <a:close/>
                </a:path>
                <a:path w="456564" h="260350">
                  <a:moveTo>
                    <a:pt x="332994" y="225551"/>
                  </a:moveTo>
                  <a:lnTo>
                    <a:pt x="322325" y="230123"/>
                  </a:lnTo>
                  <a:lnTo>
                    <a:pt x="323088" y="230123"/>
                  </a:lnTo>
                  <a:lnTo>
                    <a:pt x="312419" y="233171"/>
                  </a:lnTo>
                  <a:lnTo>
                    <a:pt x="313181" y="233171"/>
                  </a:lnTo>
                  <a:lnTo>
                    <a:pt x="301751" y="236219"/>
                  </a:lnTo>
                  <a:lnTo>
                    <a:pt x="302513" y="236219"/>
                  </a:lnTo>
                  <a:lnTo>
                    <a:pt x="278129" y="240791"/>
                  </a:lnTo>
                  <a:lnTo>
                    <a:pt x="251459" y="243839"/>
                  </a:lnTo>
                  <a:lnTo>
                    <a:pt x="252221" y="243839"/>
                  </a:lnTo>
                  <a:lnTo>
                    <a:pt x="237744" y="245363"/>
                  </a:lnTo>
                  <a:lnTo>
                    <a:pt x="224027" y="245363"/>
                  </a:lnTo>
                  <a:lnTo>
                    <a:pt x="210311" y="246125"/>
                  </a:lnTo>
                  <a:lnTo>
                    <a:pt x="319125" y="246125"/>
                  </a:lnTo>
                  <a:lnTo>
                    <a:pt x="338327" y="239267"/>
                  </a:lnTo>
                  <a:lnTo>
                    <a:pt x="348233" y="233933"/>
                  </a:lnTo>
                  <a:lnTo>
                    <a:pt x="358139" y="229361"/>
                  </a:lnTo>
                  <a:lnTo>
                    <a:pt x="362711" y="226313"/>
                  </a:lnTo>
                  <a:lnTo>
                    <a:pt x="332231" y="226313"/>
                  </a:lnTo>
                  <a:lnTo>
                    <a:pt x="332994" y="225551"/>
                  </a:lnTo>
                  <a:close/>
                </a:path>
                <a:path w="456564" h="260350">
                  <a:moveTo>
                    <a:pt x="156209" y="242315"/>
                  </a:moveTo>
                  <a:lnTo>
                    <a:pt x="156209" y="243077"/>
                  </a:lnTo>
                  <a:lnTo>
                    <a:pt x="162687" y="243077"/>
                  </a:lnTo>
                  <a:lnTo>
                    <a:pt x="156209" y="242315"/>
                  </a:lnTo>
                  <a:close/>
                </a:path>
                <a:path w="456564" h="260350">
                  <a:moveTo>
                    <a:pt x="92963" y="225551"/>
                  </a:moveTo>
                  <a:lnTo>
                    <a:pt x="93725" y="226313"/>
                  </a:lnTo>
                  <a:lnTo>
                    <a:pt x="94615" y="226313"/>
                  </a:lnTo>
                  <a:lnTo>
                    <a:pt x="92963" y="225551"/>
                  </a:lnTo>
                  <a:close/>
                </a:path>
                <a:path w="456564" h="260350">
                  <a:moveTo>
                    <a:pt x="377189" y="198881"/>
                  </a:moveTo>
                  <a:lnTo>
                    <a:pt x="368045" y="205739"/>
                  </a:lnTo>
                  <a:lnTo>
                    <a:pt x="368807" y="205739"/>
                  </a:lnTo>
                  <a:lnTo>
                    <a:pt x="359663" y="211073"/>
                  </a:lnTo>
                  <a:lnTo>
                    <a:pt x="360425" y="211073"/>
                  </a:lnTo>
                  <a:lnTo>
                    <a:pt x="342138" y="221741"/>
                  </a:lnTo>
                  <a:lnTo>
                    <a:pt x="332231" y="226313"/>
                  </a:lnTo>
                  <a:lnTo>
                    <a:pt x="362711" y="226313"/>
                  </a:lnTo>
                  <a:lnTo>
                    <a:pt x="376427" y="217169"/>
                  </a:lnTo>
                  <a:lnTo>
                    <a:pt x="385571" y="210311"/>
                  </a:lnTo>
                  <a:lnTo>
                    <a:pt x="393953" y="204215"/>
                  </a:lnTo>
                  <a:lnTo>
                    <a:pt x="398983" y="199643"/>
                  </a:lnTo>
                  <a:lnTo>
                    <a:pt x="377189" y="199643"/>
                  </a:lnTo>
                  <a:lnTo>
                    <a:pt x="377189" y="198881"/>
                  </a:lnTo>
                  <a:close/>
                </a:path>
                <a:path w="456564" h="260350">
                  <a:moveTo>
                    <a:pt x="83819" y="220979"/>
                  </a:moveTo>
                  <a:lnTo>
                    <a:pt x="84581" y="221741"/>
                  </a:lnTo>
                  <a:lnTo>
                    <a:pt x="85235" y="221741"/>
                  </a:lnTo>
                  <a:lnTo>
                    <a:pt x="83819" y="220979"/>
                  </a:lnTo>
                  <a:close/>
                </a:path>
                <a:path w="456564" h="260350">
                  <a:moveTo>
                    <a:pt x="65531" y="210311"/>
                  </a:moveTo>
                  <a:lnTo>
                    <a:pt x="66293" y="211073"/>
                  </a:lnTo>
                  <a:lnTo>
                    <a:pt x="66770" y="211073"/>
                  </a:lnTo>
                  <a:lnTo>
                    <a:pt x="65531" y="210311"/>
                  </a:lnTo>
                  <a:close/>
                </a:path>
                <a:path w="456564" h="260350">
                  <a:moveTo>
                    <a:pt x="446531" y="132587"/>
                  </a:moveTo>
                  <a:lnTo>
                    <a:pt x="431291" y="148589"/>
                  </a:lnTo>
                  <a:lnTo>
                    <a:pt x="416051" y="163829"/>
                  </a:lnTo>
                  <a:lnTo>
                    <a:pt x="416813" y="163829"/>
                  </a:lnTo>
                  <a:lnTo>
                    <a:pt x="400811" y="179069"/>
                  </a:lnTo>
                  <a:lnTo>
                    <a:pt x="393191" y="185927"/>
                  </a:lnTo>
                  <a:lnTo>
                    <a:pt x="384809" y="192785"/>
                  </a:lnTo>
                  <a:lnTo>
                    <a:pt x="385571" y="192785"/>
                  </a:lnTo>
                  <a:lnTo>
                    <a:pt x="377189" y="199643"/>
                  </a:lnTo>
                  <a:lnTo>
                    <a:pt x="398983" y="199643"/>
                  </a:lnTo>
                  <a:lnTo>
                    <a:pt x="410717" y="188975"/>
                  </a:lnTo>
                  <a:lnTo>
                    <a:pt x="426719" y="173735"/>
                  </a:lnTo>
                  <a:lnTo>
                    <a:pt x="441959" y="158495"/>
                  </a:lnTo>
                  <a:lnTo>
                    <a:pt x="456438" y="142493"/>
                  </a:lnTo>
                  <a:lnTo>
                    <a:pt x="446531" y="132587"/>
                  </a:lnTo>
                  <a:close/>
                </a:path>
                <a:path w="456564" h="260350">
                  <a:moveTo>
                    <a:pt x="49529" y="198119"/>
                  </a:moveTo>
                  <a:lnTo>
                    <a:pt x="49529" y="198881"/>
                  </a:lnTo>
                  <a:lnTo>
                    <a:pt x="50461" y="198881"/>
                  </a:lnTo>
                  <a:lnTo>
                    <a:pt x="49529" y="198119"/>
                  </a:lnTo>
                  <a:close/>
                </a:path>
                <a:path w="456564" h="260350">
                  <a:moveTo>
                    <a:pt x="19811" y="163829"/>
                  </a:moveTo>
                  <a:lnTo>
                    <a:pt x="19811" y="164591"/>
                  </a:lnTo>
                  <a:lnTo>
                    <a:pt x="20269" y="164591"/>
                  </a:lnTo>
                  <a:lnTo>
                    <a:pt x="19811" y="163829"/>
                  </a:lnTo>
                  <a:close/>
                </a:path>
                <a:path w="456564" h="260350">
                  <a:moveTo>
                    <a:pt x="18287" y="160781"/>
                  </a:moveTo>
                  <a:lnTo>
                    <a:pt x="18287" y="161543"/>
                  </a:lnTo>
                  <a:lnTo>
                    <a:pt x="18592" y="161543"/>
                  </a:lnTo>
                  <a:lnTo>
                    <a:pt x="18287" y="160781"/>
                  </a:lnTo>
                  <a:close/>
                </a:path>
                <a:path w="456564" h="260350">
                  <a:moveTo>
                    <a:pt x="16001" y="153923"/>
                  </a:moveTo>
                  <a:lnTo>
                    <a:pt x="16001" y="154685"/>
                  </a:lnTo>
                  <a:lnTo>
                    <a:pt x="16154" y="154685"/>
                  </a:lnTo>
                  <a:lnTo>
                    <a:pt x="16001" y="153923"/>
                  </a:lnTo>
                  <a:close/>
                </a:path>
                <a:path w="456564" h="260350">
                  <a:moveTo>
                    <a:pt x="14477" y="147065"/>
                  </a:moveTo>
                  <a:lnTo>
                    <a:pt x="14477" y="147827"/>
                  </a:lnTo>
                  <a:lnTo>
                    <a:pt x="14630" y="147827"/>
                  </a:lnTo>
                  <a:lnTo>
                    <a:pt x="14477" y="147065"/>
                  </a:lnTo>
                  <a:close/>
                </a:path>
                <a:path w="456564" h="260350">
                  <a:moveTo>
                    <a:pt x="13715" y="144017"/>
                  </a:moveTo>
                  <a:lnTo>
                    <a:pt x="13715" y="144779"/>
                  </a:lnTo>
                  <a:lnTo>
                    <a:pt x="13868" y="144779"/>
                  </a:lnTo>
                  <a:lnTo>
                    <a:pt x="13715" y="144017"/>
                  </a:lnTo>
                  <a:close/>
                </a:path>
                <a:path w="456564" h="260350">
                  <a:moveTo>
                    <a:pt x="13868" y="140969"/>
                  </a:moveTo>
                  <a:lnTo>
                    <a:pt x="13715" y="140969"/>
                  </a:lnTo>
                  <a:lnTo>
                    <a:pt x="13715" y="141731"/>
                  </a:lnTo>
                  <a:lnTo>
                    <a:pt x="13868" y="140969"/>
                  </a:lnTo>
                  <a:close/>
                </a:path>
                <a:path w="456564" h="260350">
                  <a:moveTo>
                    <a:pt x="14630" y="137921"/>
                  </a:moveTo>
                  <a:lnTo>
                    <a:pt x="14477" y="137921"/>
                  </a:lnTo>
                  <a:lnTo>
                    <a:pt x="14477" y="138683"/>
                  </a:lnTo>
                  <a:lnTo>
                    <a:pt x="14630" y="137921"/>
                  </a:lnTo>
                  <a:close/>
                </a:path>
                <a:path w="456564" h="260350">
                  <a:moveTo>
                    <a:pt x="15239" y="134873"/>
                  </a:moveTo>
                  <a:lnTo>
                    <a:pt x="14477" y="135635"/>
                  </a:lnTo>
                  <a:lnTo>
                    <a:pt x="15087" y="135635"/>
                  </a:lnTo>
                  <a:lnTo>
                    <a:pt x="15239" y="134873"/>
                  </a:lnTo>
                  <a:close/>
                </a:path>
                <a:path w="456564" h="260350">
                  <a:moveTo>
                    <a:pt x="17068" y="128015"/>
                  </a:moveTo>
                  <a:lnTo>
                    <a:pt x="16763" y="128015"/>
                  </a:lnTo>
                  <a:lnTo>
                    <a:pt x="16763" y="128777"/>
                  </a:lnTo>
                  <a:lnTo>
                    <a:pt x="17068" y="128015"/>
                  </a:lnTo>
                  <a:close/>
                </a:path>
                <a:path w="456564" h="260350">
                  <a:moveTo>
                    <a:pt x="22859" y="117347"/>
                  </a:moveTo>
                  <a:lnTo>
                    <a:pt x="22097" y="118109"/>
                  </a:lnTo>
                  <a:lnTo>
                    <a:pt x="22402" y="118109"/>
                  </a:lnTo>
                  <a:lnTo>
                    <a:pt x="22859" y="117347"/>
                  </a:lnTo>
                  <a:close/>
                </a:path>
                <a:path w="456564" h="260350">
                  <a:moveTo>
                    <a:pt x="27986" y="109727"/>
                  </a:moveTo>
                  <a:lnTo>
                    <a:pt x="27431" y="109727"/>
                  </a:lnTo>
                  <a:lnTo>
                    <a:pt x="27431" y="110489"/>
                  </a:lnTo>
                  <a:lnTo>
                    <a:pt x="27986" y="109727"/>
                  </a:lnTo>
                  <a:close/>
                </a:path>
                <a:path w="456564" h="260350">
                  <a:moveTo>
                    <a:pt x="136016" y="16001"/>
                  </a:moveTo>
                  <a:lnTo>
                    <a:pt x="111251" y="16001"/>
                  </a:lnTo>
                  <a:lnTo>
                    <a:pt x="119633" y="27431"/>
                  </a:lnTo>
                  <a:lnTo>
                    <a:pt x="114096" y="31308"/>
                  </a:lnTo>
                  <a:lnTo>
                    <a:pt x="122681" y="42671"/>
                  </a:lnTo>
                  <a:lnTo>
                    <a:pt x="136016" y="16001"/>
                  </a:lnTo>
                  <a:close/>
                </a:path>
                <a:path w="456564" h="260350">
                  <a:moveTo>
                    <a:pt x="111251" y="16001"/>
                  </a:moveTo>
                  <a:lnTo>
                    <a:pt x="105362" y="19749"/>
                  </a:lnTo>
                  <a:lnTo>
                    <a:pt x="114096" y="31308"/>
                  </a:lnTo>
                  <a:lnTo>
                    <a:pt x="119633" y="27431"/>
                  </a:lnTo>
                  <a:lnTo>
                    <a:pt x="111251" y="16001"/>
                  </a:lnTo>
                  <a:close/>
                </a:path>
                <a:path w="456564" h="260350">
                  <a:moveTo>
                    <a:pt x="144017" y="0"/>
                  </a:moveTo>
                  <a:lnTo>
                    <a:pt x="96773" y="8381"/>
                  </a:lnTo>
                  <a:lnTo>
                    <a:pt x="105362" y="19749"/>
                  </a:lnTo>
                  <a:lnTo>
                    <a:pt x="111251" y="16001"/>
                  </a:lnTo>
                  <a:lnTo>
                    <a:pt x="136016" y="16001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8001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00916" y="6898290"/>
              <a:ext cx="72580" cy="72580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2170937" y="7308342"/>
              <a:ext cx="260350" cy="457200"/>
            </a:xfrm>
            <a:custGeom>
              <a:avLst/>
              <a:gdLst/>
              <a:ahLst/>
              <a:cxnLst/>
              <a:rect l="l" t="t" r="r" b="b"/>
              <a:pathLst>
                <a:path w="260350" h="457200">
                  <a:moveTo>
                    <a:pt x="122681" y="0"/>
                  </a:moveTo>
                  <a:lnTo>
                    <a:pt x="118872" y="0"/>
                  </a:lnTo>
                  <a:lnTo>
                    <a:pt x="105156" y="2285"/>
                  </a:lnTo>
                  <a:lnTo>
                    <a:pt x="101345" y="3809"/>
                  </a:lnTo>
                  <a:lnTo>
                    <a:pt x="96774" y="5333"/>
                  </a:lnTo>
                  <a:lnTo>
                    <a:pt x="53339" y="39623"/>
                  </a:lnTo>
                  <a:lnTo>
                    <a:pt x="28956" y="76199"/>
                  </a:lnTo>
                  <a:lnTo>
                    <a:pt x="12192" y="116585"/>
                  </a:lnTo>
                  <a:lnTo>
                    <a:pt x="2793" y="168401"/>
                  </a:lnTo>
                  <a:lnTo>
                    <a:pt x="0" y="208787"/>
                  </a:lnTo>
                  <a:lnTo>
                    <a:pt x="0" y="223265"/>
                  </a:lnTo>
                  <a:lnTo>
                    <a:pt x="762" y="236981"/>
                  </a:lnTo>
                  <a:lnTo>
                    <a:pt x="1524" y="251459"/>
                  </a:lnTo>
                  <a:lnTo>
                    <a:pt x="6095" y="291845"/>
                  </a:lnTo>
                  <a:lnTo>
                    <a:pt x="23622" y="347471"/>
                  </a:lnTo>
                  <a:lnTo>
                    <a:pt x="34289" y="366521"/>
                  </a:lnTo>
                  <a:lnTo>
                    <a:pt x="39624" y="375665"/>
                  </a:lnTo>
                  <a:lnTo>
                    <a:pt x="46481" y="384809"/>
                  </a:lnTo>
                  <a:lnTo>
                    <a:pt x="52578" y="393191"/>
                  </a:lnTo>
                  <a:lnTo>
                    <a:pt x="59436" y="402335"/>
                  </a:lnTo>
                  <a:lnTo>
                    <a:pt x="81534" y="426719"/>
                  </a:lnTo>
                  <a:lnTo>
                    <a:pt x="97536" y="441959"/>
                  </a:lnTo>
                  <a:lnTo>
                    <a:pt x="112775" y="457199"/>
                  </a:lnTo>
                  <a:lnTo>
                    <a:pt x="122681" y="447293"/>
                  </a:lnTo>
                  <a:lnTo>
                    <a:pt x="107442" y="432053"/>
                  </a:lnTo>
                  <a:lnTo>
                    <a:pt x="92927" y="416813"/>
                  </a:lnTo>
                  <a:lnTo>
                    <a:pt x="92201" y="416813"/>
                  </a:lnTo>
                  <a:lnTo>
                    <a:pt x="77724" y="400811"/>
                  </a:lnTo>
                  <a:lnTo>
                    <a:pt x="71489" y="393191"/>
                  </a:lnTo>
                  <a:lnTo>
                    <a:pt x="70866" y="393191"/>
                  </a:lnTo>
                  <a:lnTo>
                    <a:pt x="64007" y="384809"/>
                  </a:lnTo>
                  <a:lnTo>
                    <a:pt x="51816" y="368045"/>
                  </a:lnTo>
                  <a:lnTo>
                    <a:pt x="45719" y="358901"/>
                  </a:lnTo>
                  <a:lnTo>
                    <a:pt x="46071" y="358901"/>
                  </a:lnTo>
                  <a:lnTo>
                    <a:pt x="41558" y="350519"/>
                  </a:lnTo>
                  <a:lnTo>
                    <a:pt x="41148" y="350519"/>
                  </a:lnTo>
                  <a:lnTo>
                    <a:pt x="35813" y="340613"/>
                  </a:lnTo>
                  <a:lnTo>
                    <a:pt x="36224" y="340613"/>
                  </a:lnTo>
                  <a:lnTo>
                    <a:pt x="32004" y="331469"/>
                  </a:lnTo>
                  <a:lnTo>
                    <a:pt x="28487" y="322325"/>
                  </a:lnTo>
                  <a:lnTo>
                    <a:pt x="28193" y="322325"/>
                  </a:lnTo>
                  <a:lnTo>
                    <a:pt x="22098" y="300989"/>
                  </a:lnTo>
                  <a:lnTo>
                    <a:pt x="22860" y="300989"/>
                  </a:lnTo>
                  <a:lnTo>
                    <a:pt x="20002" y="289559"/>
                  </a:lnTo>
                  <a:lnTo>
                    <a:pt x="19812" y="289559"/>
                  </a:lnTo>
                  <a:lnTo>
                    <a:pt x="15239" y="250697"/>
                  </a:lnTo>
                  <a:lnTo>
                    <a:pt x="16001" y="250697"/>
                  </a:lnTo>
                  <a:lnTo>
                    <a:pt x="15239" y="236981"/>
                  </a:lnTo>
                  <a:lnTo>
                    <a:pt x="14518" y="223265"/>
                  </a:lnTo>
                  <a:lnTo>
                    <a:pt x="14478" y="208787"/>
                  </a:lnTo>
                  <a:lnTo>
                    <a:pt x="16763" y="167639"/>
                  </a:lnTo>
                  <a:lnTo>
                    <a:pt x="19050" y="154685"/>
                  </a:lnTo>
                  <a:lnTo>
                    <a:pt x="20574" y="142493"/>
                  </a:lnTo>
                  <a:lnTo>
                    <a:pt x="20716" y="142493"/>
                  </a:lnTo>
                  <a:lnTo>
                    <a:pt x="22860" y="131063"/>
                  </a:lnTo>
                  <a:lnTo>
                    <a:pt x="25907" y="120395"/>
                  </a:lnTo>
                  <a:lnTo>
                    <a:pt x="28956" y="110489"/>
                  </a:lnTo>
                  <a:lnTo>
                    <a:pt x="29249" y="110489"/>
                  </a:lnTo>
                  <a:lnTo>
                    <a:pt x="32472" y="102107"/>
                  </a:lnTo>
                  <a:lnTo>
                    <a:pt x="32004" y="102107"/>
                  </a:lnTo>
                  <a:lnTo>
                    <a:pt x="36575" y="92201"/>
                  </a:lnTo>
                  <a:lnTo>
                    <a:pt x="36927" y="92201"/>
                  </a:lnTo>
                  <a:lnTo>
                    <a:pt x="41148" y="83057"/>
                  </a:lnTo>
                  <a:lnTo>
                    <a:pt x="46481" y="73913"/>
                  </a:lnTo>
                  <a:lnTo>
                    <a:pt x="46989" y="73913"/>
                  </a:lnTo>
                  <a:lnTo>
                    <a:pt x="52578" y="65531"/>
                  </a:lnTo>
                  <a:lnTo>
                    <a:pt x="51816" y="65531"/>
                  </a:lnTo>
                  <a:lnTo>
                    <a:pt x="58674" y="57149"/>
                  </a:lnTo>
                  <a:lnTo>
                    <a:pt x="57912" y="57149"/>
                  </a:lnTo>
                  <a:lnTo>
                    <a:pt x="64769" y="48767"/>
                  </a:lnTo>
                  <a:lnTo>
                    <a:pt x="65455" y="48767"/>
                  </a:lnTo>
                  <a:lnTo>
                    <a:pt x="71628" y="41909"/>
                  </a:lnTo>
                  <a:lnTo>
                    <a:pt x="70866" y="41909"/>
                  </a:lnTo>
                  <a:lnTo>
                    <a:pt x="78486" y="35051"/>
                  </a:lnTo>
                  <a:lnTo>
                    <a:pt x="77724" y="35051"/>
                  </a:lnTo>
                  <a:lnTo>
                    <a:pt x="85343" y="28955"/>
                  </a:lnTo>
                  <a:lnTo>
                    <a:pt x="84581" y="28955"/>
                  </a:lnTo>
                  <a:lnTo>
                    <a:pt x="92201" y="23621"/>
                  </a:lnTo>
                  <a:lnTo>
                    <a:pt x="92710" y="23621"/>
                  </a:lnTo>
                  <a:lnTo>
                    <a:pt x="99060" y="19811"/>
                  </a:lnTo>
                  <a:lnTo>
                    <a:pt x="100330" y="19811"/>
                  </a:lnTo>
                  <a:lnTo>
                    <a:pt x="102869" y="18287"/>
                  </a:lnTo>
                  <a:lnTo>
                    <a:pt x="102107" y="18287"/>
                  </a:lnTo>
                  <a:lnTo>
                    <a:pt x="105918" y="16763"/>
                  </a:lnTo>
                  <a:lnTo>
                    <a:pt x="107823" y="16763"/>
                  </a:lnTo>
                  <a:lnTo>
                    <a:pt x="109728" y="16001"/>
                  </a:lnTo>
                  <a:lnTo>
                    <a:pt x="108966" y="16001"/>
                  </a:lnTo>
                  <a:lnTo>
                    <a:pt x="112775" y="15239"/>
                  </a:lnTo>
                  <a:lnTo>
                    <a:pt x="112013" y="15239"/>
                  </a:lnTo>
                  <a:lnTo>
                    <a:pt x="115824" y="14477"/>
                  </a:lnTo>
                  <a:lnTo>
                    <a:pt x="157352" y="14477"/>
                  </a:lnTo>
                  <a:lnTo>
                    <a:pt x="153162" y="11429"/>
                  </a:lnTo>
                  <a:lnTo>
                    <a:pt x="148589" y="9143"/>
                  </a:lnTo>
                  <a:lnTo>
                    <a:pt x="144780" y="6857"/>
                  </a:lnTo>
                  <a:lnTo>
                    <a:pt x="140207" y="4571"/>
                  </a:lnTo>
                  <a:lnTo>
                    <a:pt x="136398" y="3047"/>
                  </a:lnTo>
                  <a:lnTo>
                    <a:pt x="131825" y="1523"/>
                  </a:lnTo>
                  <a:lnTo>
                    <a:pt x="122681" y="0"/>
                  </a:lnTo>
                  <a:close/>
                </a:path>
                <a:path w="260350" h="457200">
                  <a:moveTo>
                    <a:pt x="92201" y="416051"/>
                  </a:moveTo>
                  <a:lnTo>
                    <a:pt x="92201" y="416813"/>
                  </a:lnTo>
                  <a:lnTo>
                    <a:pt x="92927" y="416813"/>
                  </a:lnTo>
                  <a:lnTo>
                    <a:pt x="92201" y="416051"/>
                  </a:lnTo>
                  <a:close/>
                </a:path>
                <a:path w="260350" h="457200">
                  <a:moveTo>
                    <a:pt x="70866" y="392429"/>
                  </a:moveTo>
                  <a:lnTo>
                    <a:pt x="70866" y="393191"/>
                  </a:lnTo>
                  <a:lnTo>
                    <a:pt x="71489" y="393191"/>
                  </a:lnTo>
                  <a:lnTo>
                    <a:pt x="70866" y="392429"/>
                  </a:lnTo>
                  <a:close/>
                </a:path>
                <a:path w="260350" h="457200">
                  <a:moveTo>
                    <a:pt x="46071" y="358901"/>
                  </a:moveTo>
                  <a:lnTo>
                    <a:pt x="45719" y="358901"/>
                  </a:lnTo>
                  <a:lnTo>
                    <a:pt x="46481" y="359663"/>
                  </a:lnTo>
                  <a:lnTo>
                    <a:pt x="46071" y="358901"/>
                  </a:lnTo>
                  <a:close/>
                </a:path>
                <a:path w="260350" h="457200">
                  <a:moveTo>
                    <a:pt x="41148" y="349757"/>
                  </a:moveTo>
                  <a:lnTo>
                    <a:pt x="41148" y="350519"/>
                  </a:lnTo>
                  <a:lnTo>
                    <a:pt x="41558" y="350519"/>
                  </a:lnTo>
                  <a:lnTo>
                    <a:pt x="41148" y="349757"/>
                  </a:lnTo>
                  <a:close/>
                </a:path>
                <a:path w="260350" h="457200">
                  <a:moveTo>
                    <a:pt x="36224" y="340613"/>
                  </a:moveTo>
                  <a:lnTo>
                    <a:pt x="35813" y="340613"/>
                  </a:lnTo>
                  <a:lnTo>
                    <a:pt x="36575" y="341375"/>
                  </a:lnTo>
                  <a:lnTo>
                    <a:pt x="36224" y="340613"/>
                  </a:lnTo>
                  <a:close/>
                </a:path>
                <a:path w="260350" h="457200">
                  <a:moveTo>
                    <a:pt x="28193" y="321563"/>
                  </a:moveTo>
                  <a:lnTo>
                    <a:pt x="28193" y="322325"/>
                  </a:lnTo>
                  <a:lnTo>
                    <a:pt x="28487" y="322325"/>
                  </a:lnTo>
                  <a:lnTo>
                    <a:pt x="28193" y="321563"/>
                  </a:lnTo>
                  <a:close/>
                </a:path>
                <a:path w="260350" h="457200">
                  <a:moveTo>
                    <a:pt x="19812" y="288797"/>
                  </a:moveTo>
                  <a:lnTo>
                    <a:pt x="19812" y="289559"/>
                  </a:lnTo>
                  <a:lnTo>
                    <a:pt x="20002" y="289559"/>
                  </a:lnTo>
                  <a:lnTo>
                    <a:pt x="19812" y="288797"/>
                  </a:lnTo>
                  <a:close/>
                </a:path>
                <a:path w="260350" h="457200">
                  <a:moveTo>
                    <a:pt x="14478" y="222503"/>
                  </a:moveTo>
                  <a:lnTo>
                    <a:pt x="14478" y="223265"/>
                  </a:lnTo>
                  <a:lnTo>
                    <a:pt x="14478" y="222503"/>
                  </a:lnTo>
                  <a:close/>
                </a:path>
                <a:path w="260350" h="457200">
                  <a:moveTo>
                    <a:pt x="16890" y="167639"/>
                  </a:moveTo>
                  <a:lnTo>
                    <a:pt x="16763" y="168401"/>
                  </a:lnTo>
                  <a:lnTo>
                    <a:pt x="16890" y="167639"/>
                  </a:lnTo>
                  <a:close/>
                </a:path>
                <a:path w="260350" h="457200">
                  <a:moveTo>
                    <a:pt x="19139" y="154685"/>
                  </a:moveTo>
                  <a:lnTo>
                    <a:pt x="19050" y="155447"/>
                  </a:lnTo>
                  <a:lnTo>
                    <a:pt x="19139" y="154685"/>
                  </a:lnTo>
                  <a:close/>
                </a:path>
                <a:path w="260350" h="457200">
                  <a:moveTo>
                    <a:pt x="229412" y="116549"/>
                  </a:moveTo>
                  <a:lnTo>
                    <a:pt x="217931" y="124967"/>
                  </a:lnTo>
                  <a:lnTo>
                    <a:pt x="259842" y="147065"/>
                  </a:lnTo>
                  <a:lnTo>
                    <a:pt x="255786" y="121919"/>
                  </a:lnTo>
                  <a:lnTo>
                    <a:pt x="233172" y="121919"/>
                  </a:lnTo>
                  <a:lnTo>
                    <a:pt x="229412" y="116549"/>
                  </a:lnTo>
                  <a:close/>
                </a:path>
                <a:path w="260350" h="457200">
                  <a:moveTo>
                    <a:pt x="20716" y="142493"/>
                  </a:moveTo>
                  <a:lnTo>
                    <a:pt x="20574" y="142493"/>
                  </a:lnTo>
                  <a:lnTo>
                    <a:pt x="20574" y="143255"/>
                  </a:lnTo>
                  <a:lnTo>
                    <a:pt x="20716" y="142493"/>
                  </a:lnTo>
                  <a:close/>
                </a:path>
                <a:path w="260350" h="457200">
                  <a:moveTo>
                    <a:pt x="240984" y="108063"/>
                  </a:moveTo>
                  <a:lnTo>
                    <a:pt x="229412" y="116549"/>
                  </a:lnTo>
                  <a:lnTo>
                    <a:pt x="233172" y="121919"/>
                  </a:lnTo>
                  <a:lnTo>
                    <a:pt x="245363" y="113537"/>
                  </a:lnTo>
                  <a:lnTo>
                    <a:pt x="240984" y="108063"/>
                  </a:lnTo>
                  <a:close/>
                </a:path>
                <a:path w="260350" h="457200">
                  <a:moveTo>
                    <a:pt x="252222" y="99821"/>
                  </a:moveTo>
                  <a:lnTo>
                    <a:pt x="240984" y="108063"/>
                  </a:lnTo>
                  <a:lnTo>
                    <a:pt x="245363" y="113537"/>
                  </a:lnTo>
                  <a:lnTo>
                    <a:pt x="233172" y="121919"/>
                  </a:lnTo>
                  <a:lnTo>
                    <a:pt x="255786" y="121919"/>
                  </a:lnTo>
                  <a:lnTo>
                    <a:pt x="252222" y="99821"/>
                  </a:lnTo>
                  <a:close/>
                </a:path>
                <a:path w="260350" h="457200">
                  <a:moveTo>
                    <a:pt x="228447" y="90677"/>
                  </a:moveTo>
                  <a:lnTo>
                    <a:pt x="210312" y="90677"/>
                  </a:lnTo>
                  <a:lnTo>
                    <a:pt x="219456" y="102869"/>
                  </a:lnTo>
                  <a:lnTo>
                    <a:pt x="218694" y="102869"/>
                  </a:lnTo>
                  <a:lnTo>
                    <a:pt x="227837" y="114299"/>
                  </a:lnTo>
                  <a:lnTo>
                    <a:pt x="229412" y="116549"/>
                  </a:lnTo>
                  <a:lnTo>
                    <a:pt x="240984" y="108063"/>
                  </a:lnTo>
                  <a:lnTo>
                    <a:pt x="239268" y="105917"/>
                  </a:lnTo>
                  <a:lnTo>
                    <a:pt x="230886" y="93725"/>
                  </a:lnTo>
                  <a:lnTo>
                    <a:pt x="228447" y="90677"/>
                  </a:lnTo>
                  <a:close/>
                </a:path>
                <a:path w="260350" h="457200">
                  <a:moveTo>
                    <a:pt x="29249" y="110489"/>
                  </a:moveTo>
                  <a:lnTo>
                    <a:pt x="28956" y="110489"/>
                  </a:lnTo>
                  <a:lnTo>
                    <a:pt x="28956" y="111251"/>
                  </a:lnTo>
                  <a:lnTo>
                    <a:pt x="29249" y="110489"/>
                  </a:lnTo>
                  <a:close/>
                </a:path>
                <a:path w="260350" h="457200">
                  <a:moveTo>
                    <a:pt x="32766" y="101345"/>
                  </a:moveTo>
                  <a:lnTo>
                    <a:pt x="32004" y="102107"/>
                  </a:lnTo>
                  <a:lnTo>
                    <a:pt x="32472" y="102107"/>
                  </a:lnTo>
                  <a:lnTo>
                    <a:pt x="32766" y="101345"/>
                  </a:lnTo>
                  <a:close/>
                </a:path>
                <a:path w="260350" h="457200">
                  <a:moveTo>
                    <a:pt x="36927" y="92201"/>
                  </a:moveTo>
                  <a:lnTo>
                    <a:pt x="36575" y="92201"/>
                  </a:lnTo>
                  <a:lnTo>
                    <a:pt x="36575" y="92963"/>
                  </a:lnTo>
                  <a:lnTo>
                    <a:pt x="36927" y="92201"/>
                  </a:lnTo>
                  <a:close/>
                </a:path>
                <a:path w="260350" h="457200">
                  <a:moveTo>
                    <a:pt x="203571" y="59435"/>
                  </a:moveTo>
                  <a:lnTo>
                    <a:pt x="185166" y="59435"/>
                  </a:lnTo>
                  <a:lnTo>
                    <a:pt x="193548" y="69341"/>
                  </a:lnTo>
                  <a:lnTo>
                    <a:pt x="201930" y="80009"/>
                  </a:lnTo>
                  <a:lnTo>
                    <a:pt x="210312" y="91439"/>
                  </a:lnTo>
                  <a:lnTo>
                    <a:pt x="210312" y="90677"/>
                  </a:lnTo>
                  <a:lnTo>
                    <a:pt x="228447" y="90677"/>
                  </a:lnTo>
                  <a:lnTo>
                    <a:pt x="221742" y="82295"/>
                  </a:lnTo>
                  <a:lnTo>
                    <a:pt x="213360" y="70865"/>
                  </a:lnTo>
                  <a:lnTo>
                    <a:pt x="203571" y="59435"/>
                  </a:lnTo>
                  <a:close/>
                </a:path>
                <a:path w="260350" h="457200">
                  <a:moveTo>
                    <a:pt x="46989" y="73913"/>
                  </a:moveTo>
                  <a:lnTo>
                    <a:pt x="46481" y="73913"/>
                  </a:lnTo>
                  <a:lnTo>
                    <a:pt x="46481" y="74675"/>
                  </a:lnTo>
                  <a:lnTo>
                    <a:pt x="46989" y="73913"/>
                  </a:lnTo>
                  <a:close/>
                </a:path>
                <a:path w="260350" h="457200">
                  <a:moveTo>
                    <a:pt x="195834" y="50291"/>
                  </a:moveTo>
                  <a:lnTo>
                    <a:pt x="176784" y="50291"/>
                  </a:lnTo>
                  <a:lnTo>
                    <a:pt x="185166" y="60197"/>
                  </a:lnTo>
                  <a:lnTo>
                    <a:pt x="185166" y="59435"/>
                  </a:lnTo>
                  <a:lnTo>
                    <a:pt x="203571" y="59435"/>
                  </a:lnTo>
                  <a:lnTo>
                    <a:pt x="195834" y="50291"/>
                  </a:lnTo>
                  <a:close/>
                </a:path>
                <a:path w="260350" h="457200">
                  <a:moveTo>
                    <a:pt x="163406" y="19049"/>
                  </a:moveTo>
                  <a:lnTo>
                    <a:pt x="137922" y="19049"/>
                  </a:lnTo>
                  <a:lnTo>
                    <a:pt x="145542" y="23621"/>
                  </a:lnTo>
                  <a:lnTo>
                    <a:pt x="144780" y="23621"/>
                  </a:lnTo>
                  <a:lnTo>
                    <a:pt x="153162" y="28955"/>
                  </a:lnTo>
                  <a:lnTo>
                    <a:pt x="152400" y="28955"/>
                  </a:lnTo>
                  <a:lnTo>
                    <a:pt x="160781" y="35051"/>
                  </a:lnTo>
                  <a:lnTo>
                    <a:pt x="176784" y="51053"/>
                  </a:lnTo>
                  <a:lnTo>
                    <a:pt x="176784" y="50291"/>
                  </a:lnTo>
                  <a:lnTo>
                    <a:pt x="195834" y="50291"/>
                  </a:lnTo>
                  <a:lnTo>
                    <a:pt x="187451" y="41147"/>
                  </a:lnTo>
                  <a:lnTo>
                    <a:pt x="178307" y="32003"/>
                  </a:lnTo>
                  <a:lnTo>
                    <a:pt x="169925" y="24383"/>
                  </a:lnTo>
                  <a:lnTo>
                    <a:pt x="163406" y="19049"/>
                  </a:lnTo>
                  <a:close/>
                </a:path>
                <a:path w="260350" h="457200">
                  <a:moveTo>
                    <a:pt x="65455" y="48767"/>
                  </a:moveTo>
                  <a:lnTo>
                    <a:pt x="64769" y="48767"/>
                  </a:lnTo>
                  <a:lnTo>
                    <a:pt x="64769" y="49529"/>
                  </a:lnTo>
                  <a:lnTo>
                    <a:pt x="65455" y="48767"/>
                  </a:lnTo>
                  <a:close/>
                </a:path>
                <a:path w="260350" h="457200">
                  <a:moveTo>
                    <a:pt x="92710" y="23621"/>
                  </a:moveTo>
                  <a:lnTo>
                    <a:pt x="92201" y="23621"/>
                  </a:lnTo>
                  <a:lnTo>
                    <a:pt x="91439" y="24383"/>
                  </a:lnTo>
                  <a:lnTo>
                    <a:pt x="92710" y="23621"/>
                  </a:lnTo>
                  <a:close/>
                </a:path>
                <a:path w="260350" h="457200">
                  <a:moveTo>
                    <a:pt x="100330" y="19811"/>
                  </a:moveTo>
                  <a:lnTo>
                    <a:pt x="99060" y="19811"/>
                  </a:lnTo>
                  <a:lnTo>
                    <a:pt x="99060" y="20573"/>
                  </a:lnTo>
                  <a:lnTo>
                    <a:pt x="100330" y="19811"/>
                  </a:lnTo>
                  <a:close/>
                </a:path>
                <a:path w="260350" h="457200">
                  <a:moveTo>
                    <a:pt x="161544" y="17525"/>
                  </a:moveTo>
                  <a:lnTo>
                    <a:pt x="134874" y="17525"/>
                  </a:lnTo>
                  <a:lnTo>
                    <a:pt x="138684" y="19811"/>
                  </a:lnTo>
                  <a:lnTo>
                    <a:pt x="137922" y="19049"/>
                  </a:lnTo>
                  <a:lnTo>
                    <a:pt x="163406" y="19049"/>
                  </a:lnTo>
                  <a:lnTo>
                    <a:pt x="161544" y="17525"/>
                  </a:lnTo>
                  <a:close/>
                </a:path>
                <a:path w="260350" h="457200">
                  <a:moveTo>
                    <a:pt x="157352" y="14477"/>
                  </a:moveTo>
                  <a:lnTo>
                    <a:pt x="121919" y="14477"/>
                  </a:lnTo>
                  <a:lnTo>
                    <a:pt x="125730" y="15239"/>
                  </a:lnTo>
                  <a:lnTo>
                    <a:pt x="128016" y="15239"/>
                  </a:lnTo>
                  <a:lnTo>
                    <a:pt x="131825" y="16763"/>
                  </a:lnTo>
                  <a:lnTo>
                    <a:pt x="131063" y="16763"/>
                  </a:lnTo>
                  <a:lnTo>
                    <a:pt x="134874" y="18287"/>
                  </a:lnTo>
                  <a:lnTo>
                    <a:pt x="134874" y="17525"/>
                  </a:lnTo>
                  <a:lnTo>
                    <a:pt x="161544" y="17525"/>
                  </a:lnTo>
                  <a:lnTo>
                    <a:pt x="157352" y="14477"/>
                  </a:lnTo>
                  <a:close/>
                </a:path>
                <a:path w="260350" h="457200">
                  <a:moveTo>
                    <a:pt x="107823" y="16763"/>
                  </a:moveTo>
                  <a:lnTo>
                    <a:pt x="105918" y="16763"/>
                  </a:lnTo>
                  <a:lnTo>
                    <a:pt x="105918" y="17525"/>
                  </a:lnTo>
                  <a:lnTo>
                    <a:pt x="107823" y="16763"/>
                  </a:lnTo>
                  <a:close/>
                </a:path>
                <a:path w="260350" h="457200">
                  <a:moveTo>
                    <a:pt x="128016" y="15239"/>
                  </a:moveTo>
                  <a:lnTo>
                    <a:pt x="124968" y="15239"/>
                  </a:lnTo>
                  <a:lnTo>
                    <a:pt x="128778" y="16001"/>
                  </a:lnTo>
                  <a:lnTo>
                    <a:pt x="128016" y="15239"/>
                  </a:lnTo>
                  <a:close/>
                </a:path>
              </a:pathLst>
            </a:custGeom>
            <a:solidFill>
              <a:srgbClr val="8001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52376" y="7723536"/>
              <a:ext cx="73342" cy="72580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1412747" y="7712964"/>
              <a:ext cx="453390" cy="321945"/>
            </a:xfrm>
            <a:custGeom>
              <a:avLst/>
              <a:gdLst/>
              <a:ahLst/>
              <a:cxnLst/>
              <a:rect l="l" t="t" r="r" b="b"/>
              <a:pathLst>
                <a:path w="453389" h="321945">
                  <a:moveTo>
                    <a:pt x="255269" y="264414"/>
                  </a:moveTo>
                  <a:lnTo>
                    <a:pt x="195833" y="287274"/>
                  </a:lnTo>
                  <a:lnTo>
                    <a:pt x="249935" y="321564"/>
                  </a:lnTo>
                  <a:lnTo>
                    <a:pt x="251730" y="302334"/>
                  </a:lnTo>
                  <a:lnTo>
                    <a:pt x="242315" y="300990"/>
                  </a:lnTo>
                  <a:lnTo>
                    <a:pt x="243839" y="282702"/>
                  </a:lnTo>
                  <a:lnTo>
                    <a:pt x="253563" y="282702"/>
                  </a:lnTo>
                  <a:lnTo>
                    <a:pt x="255269" y="264414"/>
                  </a:lnTo>
                  <a:close/>
                </a:path>
                <a:path w="453389" h="321945">
                  <a:moveTo>
                    <a:pt x="253477" y="283619"/>
                  </a:moveTo>
                  <a:lnTo>
                    <a:pt x="251730" y="302334"/>
                  </a:lnTo>
                  <a:lnTo>
                    <a:pt x="258318" y="303276"/>
                  </a:lnTo>
                  <a:lnTo>
                    <a:pt x="303275" y="306324"/>
                  </a:lnTo>
                  <a:lnTo>
                    <a:pt x="334518" y="306324"/>
                  </a:lnTo>
                  <a:lnTo>
                    <a:pt x="375665" y="295656"/>
                  </a:lnTo>
                  <a:lnTo>
                    <a:pt x="392125" y="287274"/>
                  </a:lnTo>
                  <a:lnTo>
                    <a:pt x="304038" y="287274"/>
                  </a:lnTo>
                  <a:lnTo>
                    <a:pt x="292607" y="286512"/>
                  </a:lnTo>
                  <a:lnTo>
                    <a:pt x="293369" y="286512"/>
                  </a:lnTo>
                  <a:lnTo>
                    <a:pt x="259841" y="284226"/>
                  </a:lnTo>
                  <a:lnTo>
                    <a:pt x="253477" y="283619"/>
                  </a:lnTo>
                  <a:close/>
                </a:path>
                <a:path w="453389" h="321945">
                  <a:moveTo>
                    <a:pt x="243839" y="282702"/>
                  </a:moveTo>
                  <a:lnTo>
                    <a:pt x="242315" y="300990"/>
                  </a:lnTo>
                  <a:lnTo>
                    <a:pt x="251730" y="302334"/>
                  </a:lnTo>
                  <a:lnTo>
                    <a:pt x="253477" y="283619"/>
                  </a:lnTo>
                  <a:lnTo>
                    <a:pt x="243839" y="282702"/>
                  </a:lnTo>
                  <a:close/>
                </a:path>
                <a:path w="453389" h="321945">
                  <a:moveTo>
                    <a:pt x="341375" y="285750"/>
                  </a:moveTo>
                  <a:lnTo>
                    <a:pt x="332231" y="287274"/>
                  </a:lnTo>
                  <a:lnTo>
                    <a:pt x="392125" y="287274"/>
                  </a:lnTo>
                  <a:lnTo>
                    <a:pt x="393496" y="286512"/>
                  </a:lnTo>
                  <a:lnTo>
                    <a:pt x="340613" y="286512"/>
                  </a:lnTo>
                  <a:lnTo>
                    <a:pt x="341375" y="285750"/>
                  </a:lnTo>
                  <a:close/>
                </a:path>
                <a:path w="453389" h="321945">
                  <a:moveTo>
                    <a:pt x="355091" y="282702"/>
                  </a:moveTo>
                  <a:lnTo>
                    <a:pt x="348233" y="284988"/>
                  </a:lnTo>
                  <a:lnTo>
                    <a:pt x="340613" y="286512"/>
                  </a:lnTo>
                  <a:lnTo>
                    <a:pt x="393496" y="286512"/>
                  </a:lnTo>
                  <a:lnTo>
                    <a:pt x="396239" y="284988"/>
                  </a:lnTo>
                  <a:lnTo>
                    <a:pt x="398678" y="283464"/>
                  </a:lnTo>
                  <a:lnTo>
                    <a:pt x="355091" y="283464"/>
                  </a:lnTo>
                  <a:lnTo>
                    <a:pt x="355091" y="282702"/>
                  </a:lnTo>
                  <a:close/>
                </a:path>
                <a:path w="453389" h="321945">
                  <a:moveTo>
                    <a:pt x="253563" y="282702"/>
                  </a:moveTo>
                  <a:lnTo>
                    <a:pt x="243839" y="282702"/>
                  </a:lnTo>
                  <a:lnTo>
                    <a:pt x="253477" y="283619"/>
                  </a:lnTo>
                  <a:lnTo>
                    <a:pt x="253563" y="282702"/>
                  </a:lnTo>
                  <a:close/>
                </a:path>
                <a:path w="453389" h="321945">
                  <a:moveTo>
                    <a:pt x="361950" y="280416"/>
                  </a:moveTo>
                  <a:lnTo>
                    <a:pt x="355091" y="283464"/>
                  </a:lnTo>
                  <a:lnTo>
                    <a:pt x="398678" y="283464"/>
                  </a:lnTo>
                  <a:lnTo>
                    <a:pt x="402335" y="281178"/>
                  </a:lnTo>
                  <a:lnTo>
                    <a:pt x="361188" y="281178"/>
                  </a:lnTo>
                  <a:lnTo>
                    <a:pt x="361950" y="280416"/>
                  </a:lnTo>
                  <a:close/>
                </a:path>
                <a:path w="453389" h="321945">
                  <a:moveTo>
                    <a:pt x="374141" y="275082"/>
                  </a:moveTo>
                  <a:lnTo>
                    <a:pt x="368045" y="278130"/>
                  </a:lnTo>
                  <a:lnTo>
                    <a:pt x="361188" y="281178"/>
                  </a:lnTo>
                  <a:lnTo>
                    <a:pt x="402335" y="281178"/>
                  </a:lnTo>
                  <a:lnTo>
                    <a:pt x="408431" y="276606"/>
                  </a:lnTo>
                  <a:lnTo>
                    <a:pt x="409320" y="275844"/>
                  </a:lnTo>
                  <a:lnTo>
                    <a:pt x="374141" y="275844"/>
                  </a:lnTo>
                  <a:lnTo>
                    <a:pt x="374141" y="275082"/>
                  </a:lnTo>
                  <a:close/>
                </a:path>
                <a:path w="453389" h="321945">
                  <a:moveTo>
                    <a:pt x="380238" y="272034"/>
                  </a:moveTo>
                  <a:lnTo>
                    <a:pt x="374141" y="275844"/>
                  </a:lnTo>
                  <a:lnTo>
                    <a:pt x="409320" y="275844"/>
                  </a:lnTo>
                  <a:lnTo>
                    <a:pt x="412876" y="272796"/>
                  </a:lnTo>
                  <a:lnTo>
                    <a:pt x="380238" y="272796"/>
                  </a:lnTo>
                  <a:lnTo>
                    <a:pt x="380238" y="272034"/>
                  </a:lnTo>
                  <a:close/>
                </a:path>
                <a:path w="453389" h="321945">
                  <a:moveTo>
                    <a:pt x="391668" y="265176"/>
                  </a:moveTo>
                  <a:lnTo>
                    <a:pt x="385571" y="268986"/>
                  </a:lnTo>
                  <a:lnTo>
                    <a:pt x="386333" y="268986"/>
                  </a:lnTo>
                  <a:lnTo>
                    <a:pt x="380238" y="272796"/>
                  </a:lnTo>
                  <a:lnTo>
                    <a:pt x="412876" y="272796"/>
                  </a:lnTo>
                  <a:lnTo>
                    <a:pt x="420878" y="265938"/>
                  </a:lnTo>
                  <a:lnTo>
                    <a:pt x="391668" y="265938"/>
                  </a:lnTo>
                  <a:lnTo>
                    <a:pt x="391668" y="265176"/>
                  </a:lnTo>
                  <a:close/>
                </a:path>
                <a:path w="453389" h="321945">
                  <a:moveTo>
                    <a:pt x="397001" y="261366"/>
                  </a:moveTo>
                  <a:lnTo>
                    <a:pt x="391668" y="265938"/>
                  </a:lnTo>
                  <a:lnTo>
                    <a:pt x="420878" y="265938"/>
                  </a:lnTo>
                  <a:lnTo>
                    <a:pt x="424433" y="262890"/>
                  </a:lnTo>
                  <a:lnTo>
                    <a:pt x="425087" y="262128"/>
                  </a:lnTo>
                  <a:lnTo>
                    <a:pt x="397001" y="262128"/>
                  </a:lnTo>
                  <a:lnTo>
                    <a:pt x="397001" y="261366"/>
                  </a:lnTo>
                  <a:close/>
                </a:path>
                <a:path w="453389" h="321945">
                  <a:moveTo>
                    <a:pt x="439292" y="244602"/>
                  </a:moveTo>
                  <a:lnTo>
                    <a:pt x="415289" y="244602"/>
                  </a:lnTo>
                  <a:lnTo>
                    <a:pt x="406145" y="253746"/>
                  </a:lnTo>
                  <a:lnTo>
                    <a:pt x="406907" y="253746"/>
                  </a:lnTo>
                  <a:lnTo>
                    <a:pt x="401574" y="257556"/>
                  </a:lnTo>
                  <a:lnTo>
                    <a:pt x="402335" y="257556"/>
                  </a:lnTo>
                  <a:lnTo>
                    <a:pt x="397001" y="262128"/>
                  </a:lnTo>
                  <a:lnTo>
                    <a:pt x="425087" y="262128"/>
                  </a:lnTo>
                  <a:lnTo>
                    <a:pt x="433577" y="252222"/>
                  </a:lnTo>
                  <a:lnTo>
                    <a:pt x="437388" y="246888"/>
                  </a:lnTo>
                  <a:lnTo>
                    <a:pt x="439292" y="244602"/>
                  </a:lnTo>
                  <a:close/>
                </a:path>
                <a:path w="453389" h="321945">
                  <a:moveTo>
                    <a:pt x="418338" y="240030"/>
                  </a:moveTo>
                  <a:lnTo>
                    <a:pt x="414527" y="245364"/>
                  </a:lnTo>
                  <a:lnTo>
                    <a:pt x="415289" y="244602"/>
                  </a:lnTo>
                  <a:lnTo>
                    <a:pt x="439292" y="244602"/>
                  </a:lnTo>
                  <a:lnTo>
                    <a:pt x="441197" y="242316"/>
                  </a:lnTo>
                  <a:lnTo>
                    <a:pt x="441959" y="240792"/>
                  </a:lnTo>
                  <a:lnTo>
                    <a:pt x="418338" y="240792"/>
                  </a:lnTo>
                  <a:lnTo>
                    <a:pt x="418338" y="240030"/>
                  </a:lnTo>
                  <a:close/>
                </a:path>
                <a:path w="453389" h="321945">
                  <a:moveTo>
                    <a:pt x="427481" y="227076"/>
                  </a:moveTo>
                  <a:lnTo>
                    <a:pt x="424433" y="231648"/>
                  </a:lnTo>
                  <a:lnTo>
                    <a:pt x="425195" y="231648"/>
                  </a:lnTo>
                  <a:lnTo>
                    <a:pt x="421385" y="236220"/>
                  </a:lnTo>
                  <a:lnTo>
                    <a:pt x="422147" y="236220"/>
                  </a:lnTo>
                  <a:lnTo>
                    <a:pt x="418338" y="240792"/>
                  </a:lnTo>
                  <a:lnTo>
                    <a:pt x="441959" y="240792"/>
                  </a:lnTo>
                  <a:lnTo>
                    <a:pt x="444245" y="236220"/>
                  </a:lnTo>
                  <a:lnTo>
                    <a:pt x="446531" y="230886"/>
                  </a:lnTo>
                  <a:lnTo>
                    <a:pt x="447675" y="227838"/>
                  </a:lnTo>
                  <a:lnTo>
                    <a:pt x="427481" y="227838"/>
                  </a:lnTo>
                  <a:lnTo>
                    <a:pt x="427481" y="227076"/>
                  </a:lnTo>
                  <a:close/>
                </a:path>
                <a:path w="453389" h="321945">
                  <a:moveTo>
                    <a:pt x="449389" y="223266"/>
                  </a:moveTo>
                  <a:lnTo>
                    <a:pt x="429768" y="223266"/>
                  </a:lnTo>
                  <a:lnTo>
                    <a:pt x="427481" y="227838"/>
                  </a:lnTo>
                  <a:lnTo>
                    <a:pt x="447675" y="227838"/>
                  </a:lnTo>
                  <a:lnTo>
                    <a:pt x="449389" y="223266"/>
                  </a:lnTo>
                  <a:close/>
                </a:path>
                <a:path w="453389" h="321945">
                  <a:moveTo>
                    <a:pt x="431291" y="218694"/>
                  </a:moveTo>
                  <a:lnTo>
                    <a:pt x="429006" y="224028"/>
                  </a:lnTo>
                  <a:lnTo>
                    <a:pt x="429768" y="223266"/>
                  </a:lnTo>
                  <a:lnTo>
                    <a:pt x="449389" y="223266"/>
                  </a:lnTo>
                  <a:lnTo>
                    <a:pt x="450818" y="219456"/>
                  </a:lnTo>
                  <a:lnTo>
                    <a:pt x="431291" y="219456"/>
                  </a:lnTo>
                  <a:lnTo>
                    <a:pt x="431291" y="218694"/>
                  </a:lnTo>
                  <a:close/>
                </a:path>
                <a:path w="453389" h="321945">
                  <a:moveTo>
                    <a:pt x="451675" y="214122"/>
                  </a:moveTo>
                  <a:lnTo>
                    <a:pt x="432815" y="214122"/>
                  </a:lnTo>
                  <a:lnTo>
                    <a:pt x="431291" y="219456"/>
                  </a:lnTo>
                  <a:lnTo>
                    <a:pt x="450818" y="219456"/>
                  </a:lnTo>
                  <a:lnTo>
                    <a:pt x="451103" y="218694"/>
                  </a:lnTo>
                  <a:lnTo>
                    <a:pt x="451675" y="214122"/>
                  </a:lnTo>
                  <a:close/>
                </a:path>
                <a:path w="453389" h="321945">
                  <a:moveTo>
                    <a:pt x="249174" y="0"/>
                  </a:moveTo>
                  <a:lnTo>
                    <a:pt x="204977" y="0"/>
                  </a:lnTo>
                  <a:lnTo>
                    <a:pt x="169163" y="2286"/>
                  </a:lnTo>
                  <a:lnTo>
                    <a:pt x="156971" y="3810"/>
                  </a:lnTo>
                  <a:lnTo>
                    <a:pt x="145541" y="6096"/>
                  </a:lnTo>
                  <a:lnTo>
                    <a:pt x="133350" y="8382"/>
                  </a:lnTo>
                  <a:lnTo>
                    <a:pt x="89915" y="23622"/>
                  </a:lnTo>
                  <a:lnTo>
                    <a:pt x="56387" y="51816"/>
                  </a:lnTo>
                  <a:lnTo>
                    <a:pt x="33527" y="90678"/>
                  </a:lnTo>
                  <a:lnTo>
                    <a:pt x="17525" y="137160"/>
                  </a:lnTo>
                  <a:lnTo>
                    <a:pt x="5333" y="187452"/>
                  </a:lnTo>
                  <a:lnTo>
                    <a:pt x="0" y="212598"/>
                  </a:lnTo>
                  <a:lnTo>
                    <a:pt x="19050" y="217170"/>
                  </a:lnTo>
                  <a:lnTo>
                    <a:pt x="24383" y="191262"/>
                  </a:lnTo>
                  <a:lnTo>
                    <a:pt x="29718" y="166116"/>
                  </a:lnTo>
                  <a:lnTo>
                    <a:pt x="32765" y="153924"/>
                  </a:lnTo>
                  <a:lnTo>
                    <a:pt x="35813" y="142494"/>
                  </a:lnTo>
                  <a:lnTo>
                    <a:pt x="39624" y="130302"/>
                  </a:lnTo>
                  <a:lnTo>
                    <a:pt x="39827" y="130302"/>
                  </a:lnTo>
                  <a:lnTo>
                    <a:pt x="42671" y="119634"/>
                  </a:lnTo>
                  <a:lnTo>
                    <a:pt x="47243" y="108966"/>
                  </a:lnTo>
                  <a:lnTo>
                    <a:pt x="46481" y="108966"/>
                  </a:lnTo>
                  <a:lnTo>
                    <a:pt x="51053" y="98298"/>
                  </a:lnTo>
                  <a:lnTo>
                    <a:pt x="51405" y="98298"/>
                  </a:lnTo>
                  <a:lnTo>
                    <a:pt x="55625" y="89154"/>
                  </a:lnTo>
                  <a:lnTo>
                    <a:pt x="60515" y="80772"/>
                  </a:lnTo>
                  <a:lnTo>
                    <a:pt x="60197" y="80772"/>
                  </a:lnTo>
                  <a:lnTo>
                    <a:pt x="65531" y="71628"/>
                  </a:lnTo>
                  <a:lnTo>
                    <a:pt x="66086" y="71628"/>
                  </a:lnTo>
                  <a:lnTo>
                    <a:pt x="71627" y="64008"/>
                  </a:lnTo>
                  <a:lnTo>
                    <a:pt x="70865" y="64008"/>
                  </a:lnTo>
                  <a:lnTo>
                    <a:pt x="77724" y="57150"/>
                  </a:lnTo>
                  <a:lnTo>
                    <a:pt x="76962" y="57150"/>
                  </a:lnTo>
                  <a:lnTo>
                    <a:pt x="84581" y="50292"/>
                  </a:lnTo>
                  <a:lnTo>
                    <a:pt x="84772" y="50292"/>
                  </a:lnTo>
                  <a:lnTo>
                    <a:pt x="91439" y="44958"/>
                  </a:lnTo>
                  <a:lnTo>
                    <a:pt x="91875" y="44958"/>
                  </a:lnTo>
                  <a:lnTo>
                    <a:pt x="99059" y="40386"/>
                  </a:lnTo>
                  <a:lnTo>
                    <a:pt x="99948" y="40386"/>
                  </a:lnTo>
                  <a:lnTo>
                    <a:pt x="108203" y="36576"/>
                  </a:lnTo>
                  <a:lnTo>
                    <a:pt x="107441" y="36576"/>
                  </a:lnTo>
                  <a:lnTo>
                    <a:pt x="117347" y="32766"/>
                  </a:lnTo>
                  <a:lnTo>
                    <a:pt x="116585" y="32766"/>
                  </a:lnTo>
                  <a:lnTo>
                    <a:pt x="137921" y="26670"/>
                  </a:lnTo>
                  <a:lnTo>
                    <a:pt x="137159" y="26670"/>
                  </a:lnTo>
                  <a:lnTo>
                    <a:pt x="148589" y="24384"/>
                  </a:lnTo>
                  <a:lnTo>
                    <a:pt x="182879" y="19812"/>
                  </a:lnTo>
                  <a:lnTo>
                    <a:pt x="194309" y="19812"/>
                  </a:lnTo>
                  <a:lnTo>
                    <a:pt x="205739" y="19050"/>
                  </a:lnTo>
                  <a:lnTo>
                    <a:pt x="340918" y="19050"/>
                  </a:lnTo>
                  <a:lnTo>
                    <a:pt x="339089" y="18288"/>
                  </a:lnTo>
                  <a:lnTo>
                    <a:pt x="329183" y="15240"/>
                  </a:lnTo>
                  <a:lnTo>
                    <a:pt x="320039" y="12192"/>
                  </a:lnTo>
                  <a:lnTo>
                    <a:pt x="279653" y="3048"/>
                  </a:lnTo>
                  <a:lnTo>
                    <a:pt x="268985" y="1524"/>
                  </a:lnTo>
                  <a:lnTo>
                    <a:pt x="249174" y="0"/>
                  </a:lnTo>
                  <a:close/>
                </a:path>
                <a:path w="453389" h="321945">
                  <a:moveTo>
                    <a:pt x="433577" y="208788"/>
                  </a:moveTo>
                  <a:lnTo>
                    <a:pt x="432053" y="214884"/>
                  </a:lnTo>
                  <a:lnTo>
                    <a:pt x="432815" y="214122"/>
                  </a:lnTo>
                  <a:lnTo>
                    <a:pt x="451675" y="214122"/>
                  </a:lnTo>
                  <a:lnTo>
                    <a:pt x="451865" y="212598"/>
                  </a:lnTo>
                  <a:lnTo>
                    <a:pt x="452627" y="209550"/>
                  </a:lnTo>
                  <a:lnTo>
                    <a:pt x="433577" y="209550"/>
                  </a:lnTo>
                  <a:lnTo>
                    <a:pt x="433577" y="208788"/>
                  </a:lnTo>
                  <a:close/>
                </a:path>
                <a:path w="453389" h="321945">
                  <a:moveTo>
                    <a:pt x="453389" y="187452"/>
                  </a:moveTo>
                  <a:lnTo>
                    <a:pt x="434339" y="187452"/>
                  </a:lnTo>
                  <a:lnTo>
                    <a:pt x="434339" y="204216"/>
                  </a:lnTo>
                  <a:lnTo>
                    <a:pt x="433577" y="209550"/>
                  </a:lnTo>
                  <a:lnTo>
                    <a:pt x="452627" y="209550"/>
                  </a:lnTo>
                  <a:lnTo>
                    <a:pt x="453389" y="206502"/>
                  </a:lnTo>
                  <a:lnTo>
                    <a:pt x="453389" y="187452"/>
                  </a:lnTo>
                  <a:close/>
                </a:path>
                <a:path w="453389" h="321945">
                  <a:moveTo>
                    <a:pt x="452762" y="176022"/>
                  </a:moveTo>
                  <a:lnTo>
                    <a:pt x="433577" y="176022"/>
                  </a:lnTo>
                  <a:lnTo>
                    <a:pt x="434339" y="188214"/>
                  </a:lnTo>
                  <a:lnTo>
                    <a:pt x="434339" y="187452"/>
                  </a:lnTo>
                  <a:lnTo>
                    <a:pt x="453389" y="187452"/>
                  </a:lnTo>
                  <a:lnTo>
                    <a:pt x="453389" y="186690"/>
                  </a:lnTo>
                  <a:lnTo>
                    <a:pt x="452762" y="176022"/>
                  </a:lnTo>
                  <a:close/>
                </a:path>
                <a:path w="453389" h="321945">
                  <a:moveTo>
                    <a:pt x="448770" y="152400"/>
                  </a:moveTo>
                  <a:lnTo>
                    <a:pt x="429006" y="152400"/>
                  </a:lnTo>
                  <a:lnTo>
                    <a:pt x="433577" y="176784"/>
                  </a:lnTo>
                  <a:lnTo>
                    <a:pt x="433577" y="176022"/>
                  </a:lnTo>
                  <a:lnTo>
                    <a:pt x="452762" y="176022"/>
                  </a:lnTo>
                  <a:lnTo>
                    <a:pt x="452627" y="173736"/>
                  </a:lnTo>
                  <a:lnTo>
                    <a:pt x="450341" y="160782"/>
                  </a:lnTo>
                  <a:lnTo>
                    <a:pt x="448770" y="152400"/>
                  </a:lnTo>
                  <a:close/>
                </a:path>
                <a:path w="453389" h="321945">
                  <a:moveTo>
                    <a:pt x="440245" y="118872"/>
                  </a:moveTo>
                  <a:lnTo>
                    <a:pt x="420624" y="118872"/>
                  </a:lnTo>
                  <a:lnTo>
                    <a:pt x="426719" y="141732"/>
                  </a:lnTo>
                  <a:lnTo>
                    <a:pt x="429006" y="153162"/>
                  </a:lnTo>
                  <a:lnTo>
                    <a:pt x="429006" y="152400"/>
                  </a:lnTo>
                  <a:lnTo>
                    <a:pt x="448770" y="152400"/>
                  </a:lnTo>
                  <a:lnTo>
                    <a:pt x="448056" y="148590"/>
                  </a:lnTo>
                  <a:lnTo>
                    <a:pt x="441959" y="125730"/>
                  </a:lnTo>
                  <a:lnTo>
                    <a:pt x="440245" y="118872"/>
                  </a:lnTo>
                  <a:close/>
                </a:path>
                <a:path w="453389" h="321945">
                  <a:moveTo>
                    <a:pt x="39827" y="130302"/>
                  </a:moveTo>
                  <a:lnTo>
                    <a:pt x="39624" y="130302"/>
                  </a:lnTo>
                  <a:lnTo>
                    <a:pt x="39624" y="131064"/>
                  </a:lnTo>
                  <a:lnTo>
                    <a:pt x="39827" y="130302"/>
                  </a:lnTo>
                  <a:close/>
                </a:path>
                <a:path w="453389" h="321945">
                  <a:moveTo>
                    <a:pt x="436625" y="107442"/>
                  </a:moveTo>
                  <a:lnTo>
                    <a:pt x="416813" y="107442"/>
                  </a:lnTo>
                  <a:lnTo>
                    <a:pt x="420624" y="119634"/>
                  </a:lnTo>
                  <a:lnTo>
                    <a:pt x="420624" y="118872"/>
                  </a:lnTo>
                  <a:lnTo>
                    <a:pt x="440245" y="118872"/>
                  </a:lnTo>
                  <a:lnTo>
                    <a:pt x="438912" y="113538"/>
                  </a:lnTo>
                  <a:lnTo>
                    <a:pt x="436625" y="107442"/>
                  </a:lnTo>
                  <a:close/>
                </a:path>
                <a:path w="453389" h="321945">
                  <a:moveTo>
                    <a:pt x="432625" y="96774"/>
                  </a:moveTo>
                  <a:lnTo>
                    <a:pt x="412241" y="96774"/>
                  </a:lnTo>
                  <a:lnTo>
                    <a:pt x="416813" y="108204"/>
                  </a:lnTo>
                  <a:lnTo>
                    <a:pt x="416813" y="107442"/>
                  </a:lnTo>
                  <a:lnTo>
                    <a:pt x="436625" y="107442"/>
                  </a:lnTo>
                  <a:lnTo>
                    <a:pt x="432625" y="96774"/>
                  </a:lnTo>
                  <a:close/>
                </a:path>
                <a:path w="453389" h="321945">
                  <a:moveTo>
                    <a:pt x="51405" y="98298"/>
                  </a:moveTo>
                  <a:lnTo>
                    <a:pt x="51053" y="98298"/>
                  </a:lnTo>
                  <a:lnTo>
                    <a:pt x="51053" y="99060"/>
                  </a:lnTo>
                  <a:lnTo>
                    <a:pt x="51405" y="98298"/>
                  </a:lnTo>
                  <a:close/>
                </a:path>
                <a:path w="453389" h="321945">
                  <a:moveTo>
                    <a:pt x="428625" y="86868"/>
                  </a:moveTo>
                  <a:lnTo>
                    <a:pt x="406907" y="86868"/>
                  </a:lnTo>
                  <a:lnTo>
                    <a:pt x="409956" y="92202"/>
                  </a:lnTo>
                  <a:lnTo>
                    <a:pt x="412241" y="97536"/>
                  </a:lnTo>
                  <a:lnTo>
                    <a:pt x="412241" y="96774"/>
                  </a:lnTo>
                  <a:lnTo>
                    <a:pt x="432625" y="96774"/>
                  </a:lnTo>
                  <a:lnTo>
                    <a:pt x="429768" y="89154"/>
                  </a:lnTo>
                  <a:lnTo>
                    <a:pt x="428625" y="86868"/>
                  </a:lnTo>
                  <a:close/>
                </a:path>
                <a:path w="453389" h="321945">
                  <a:moveTo>
                    <a:pt x="403859" y="82296"/>
                  </a:moveTo>
                  <a:lnTo>
                    <a:pt x="406907" y="87630"/>
                  </a:lnTo>
                  <a:lnTo>
                    <a:pt x="406907" y="86868"/>
                  </a:lnTo>
                  <a:lnTo>
                    <a:pt x="428625" y="86868"/>
                  </a:lnTo>
                  <a:lnTo>
                    <a:pt x="426719" y="83058"/>
                  </a:lnTo>
                  <a:lnTo>
                    <a:pt x="404621" y="83058"/>
                  </a:lnTo>
                  <a:lnTo>
                    <a:pt x="403859" y="82296"/>
                  </a:lnTo>
                  <a:close/>
                </a:path>
                <a:path w="453389" h="321945">
                  <a:moveTo>
                    <a:pt x="420814" y="73152"/>
                  </a:moveTo>
                  <a:lnTo>
                    <a:pt x="397001" y="73152"/>
                  </a:lnTo>
                  <a:lnTo>
                    <a:pt x="400812" y="77724"/>
                  </a:lnTo>
                  <a:lnTo>
                    <a:pt x="404621" y="83058"/>
                  </a:lnTo>
                  <a:lnTo>
                    <a:pt x="426719" y="83058"/>
                  </a:lnTo>
                  <a:lnTo>
                    <a:pt x="423671" y="77724"/>
                  </a:lnTo>
                  <a:lnTo>
                    <a:pt x="420814" y="73152"/>
                  </a:lnTo>
                  <a:close/>
                </a:path>
                <a:path w="453389" h="321945">
                  <a:moveTo>
                    <a:pt x="60959" y="80010"/>
                  </a:moveTo>
                  <a:lnTo>
                    <a:pt x="60197" y="80772"/>
                  </a:lnTo>
                  <a:lnTo>
                    <a:pt x="60515" y="80772"/>
                  </a:lnTo>
                  <a:lnTo>
                    <a:pt x="60959" y="80010"/>
                  </a:lnTo>
                  <a:close/>
                </a:path>
                <a:path w="453389" h="321945">
                  <a:moveTo>
                    <a:pt x="413983" y="64770"/>
                  </a:moveTo>
                  <a:lnTo>
                    <a:pt x="387857" y="64770"/>
                  </a:lnTo>
                  <a:lnTo>
                    <a:pt x="393191" y="69342"/>
                  </a:lnTo>
                  <a:lnTo>
                    <a:pt x="392429" y="69342"/>
                  </a:lnTo>
                  <a:lnTo>
                    <a:pt x="397001" y="73914"/>
                  </a:lnTo>
                  <a:lnTo>
                    <a:pt x="397001" y="73152"/>
                  </a:lnTo>
                  <a:lnTo>
                    <a:pt x="420814" y="73152"/>
                  </a:lnTo>
                  <a:lnTo>
                    <a:pt x="419862" y="71628"/>
                  </a:lnTo>
                  <a:lnTo>
                    <a:pt x="413983" y="64770"/>
                  </a:lnTo>
                  <a:close/>
                </a:path>
                <a:path w="453389" h="321945">
                  <a:moveTo>
                    <a:pt x="66086" y="71628"/>
                  </a:moveTo>
                  <a:lnTo>
                    <a:pt x="65531" y="71628"/>
                  </a:lnTo>
                  <a:lnTo>
                    <a:pt x="65531" y="72390"/>
                  </a:lnTo>
                  <a:lnTo>
                    <a:pt x="66086" y="71628"/>
                  </a:lnTo>
                  <a:close/>
                </a:path>
                <a:path w="453389" h="321945">
                  <a:moveTo>
                    <a:pt x="389077" y="42672"/>
                  </a:moveTo>
                  <a:lnTo>
                    <a:pt x="348995" y="42672"/>
                  </a:lnTo>
                  <a:lnTo>
                    <a:pt x="364235" y="50292"/>
                  </a:lnTo>
                  <a:lnTo>
                    <a:pt x="377951" y="57912"/>
                  </a:lnTo>
                  <a:lnTo>
                    <a:pt x="377189" y="57912"/>
                  </a:lnTo>
                  <a:lnTo>
                    <a:pt x="383285" y="61722"/>
                  </a:lnTo>
                  <a:lnTo>
                    <a:pt x="388619" y="65532"/>
                  </a:lnTo>
                  <a:lnTo>
                    <a:pt x="387857" y="64770"/>
                  </a:lnTo>
                  <a:lnTo>
                    <a:pt x="413983" y="64770"/>
                  </a:lnTo>
                  <a:lnTo>
                    <a:pt x="406145" y="55626"/>
                  </a:lnTo>
                  <a:lnTo>
                    <a:pt x="400050" y="50292"/>
                  </a:lnTo>
                  <a:lnTo>
                    <a:pt x="393953" y="45720"/>
                  </a:lnTo>
                  <a:lnTo>
                    <a:pt x="389077" y="42672"/>
                  </a:lnTo>
                  <a:close/>
                </a:path>
                <a:path w="453389" h="321945">
                  <a:moveTo>
                    <a:pt x="84772" y="50292"/>
                  </a:moveTo>
                  <a:lnTo>
                    <a:pt x="84581" y="50292"/>
                  </a:lnTo>
                  <a:lnTo>
                    <a:pt x="83819" y="51054"/>
                  </a:lnTo>
                  <a:lnTo>
                    <a:pt x="84772" y="50292"/>
                  </a:lnTo>
                  <a:close/>
                </a:path>
                <a:path w="453389" h="321945">
                  <a:moveTo>
                    <a:pt x="91875" y="44958"/>
                  </a:moveTo>
                  <a:lnTo>
                    <a:pt x="91439" y="44958"/>
                  </a:lnTo>
                  <a:lnTo>
                    <a:pt x="90677" y="45720"/>
                  </a:lnTo>
                  <a:lnTo>
                    <a:pt x="91875" y="44958"/>
                  </a:lnTo>
                  <a:close/>
                </a:path>
                <a:path w="453389" h="321945">
                  <a:moveTo>
                    <a:pt x="377189" y="35814"/>
                  </a:moveTo>
                  <a:lnTo>
                    <a:pt x="332231" y="35814"/>
                  </a:lnTo>
                  <a:lnTo>
                    <a:pt x="348995" y="43434"/>
                  </a:lnTo>
                  <a:lnTo>
                    <a:pt x="348995" y="42672"/>
                  </a:lnTo>
                  <a:lnTo>
                    <a:pt x="389077" y="42672"/>
                  </a:lnTo>
                  <a:lnTo>
                    <a:pt x="387857" y="41910"/>
                  </a:lnTo>
                  <a:lnTo>
                    <a:pt x="380238" y="37338"/>
                  </a:lnTo>
                  <a:lnTo>
                    <a:pt x="377189" y="35814"/>
                  </a:lnTo>
                  <a:close/>
                </a:path>
                <a:path w="453389" h="321945">
                  <a:moveTo>
                    <a:pt x="99948" y="40386"/>
                  </a:moveTo>
                  <a:lnTo>
                    <a:pt x="99059" y="40386"/>
                  </a:lnTo>
                  <a:lnTo>
                    <a:pt x="98297" y="41148"/>
                  </a:lnTo>
                  <a:lnTo>
                    <a:pt x="99948" y="40386"/>
                  </a:lnTo>
                  <a:close/>
                </a:path>
                <a:path w="453389" h="321945">
                  <a:moveTo>
                    <a:pt x="371094" y="32766"/>
                  </a:moveTo>
                  <a:lnTo>
                    <a:pt x="323088" y="32766"/>
                  </a:lnTo>
                  <a:lnTo>
                    <a:pt x="332231" y="36576"/>
                  </a:lnTo>
                  <a:lnTo>
                    <a:pt x="332231" y="35814"/>
                  </a:lnTo>
                  <a:lnTo>
                    <a:pt x="377189" y="35814"/>
                  </a:lnTo>
                  <a:lnTo>
                    <a:pt x="371094" y="32766"/>
                  </a:lnTo>
                  <a:close/>
                </a:path>
                <a:path w="453389" h="321945">
                  <a:moveTo>
                    <a:pt x="340918" y="19050"/>
                  </a:moveTo>
                  <a:lnTo>
                    <a:pt x="248412" y="19050"/>
                  </a:lnTo>
                  <a:lnTo>
                    <a:pt x="267462" y="20574"/>
                  </a:lnTo>
                  <a:lnTo>
                    <a:pt x="266700" y="20574"/>
                  </a:lnTo>
                  <a:lnTo>
                    <a:pt x="276606" y="21336"/>
                  </a:lnTo>
                  <a:lnTo>
                    <a:pt x="286512" y="23622"/>
                  </a:lnTo>
                  <a:lnTo>
                    <a:pt x="285750" y="23622"/>
                  </a:lnTo>
                  <a:lnTo>
                    <a:pt x="295656" y="25146"/>
                  </a:lnTo>
                  <a:lnTo>
                    <a:pt x="304800" y="27432"/>
                  </a:lnTo>
                  <a:lnTo>
                    <a:pt x="314706" y="30480"/>
                  </a:lnTo>
                  <a:lnTo>
                    <a:pt x="313944" y="30480"/>
                  </a:lnTo>
                  <a:lnTo>
                    <a:pt x="323850" y="33528"/>
                  </a:lnTo>
                  <a:lnTo>
                    <a:pt x="323088" y="32766"/>
                  </a:lnTo>
                  <a:lnTo>
                    <a:pt x="371094" y="32766"/>
                  </a:lnTo>
                  <a:lnTo>
                    <a:pt x="364997" y="29718"/>
                  </a:lnTo>
                  <a:lnTo>
                    <a:pt x="348233" y="22098"/>
                  </a:lnTo>
                  <a:lnTo>
                    <a:pt x="340918" y="19050"/>
                  </a:lnTo>
                  <a:close/>
                </a:path>
                <a:path w="453389" h="321945">
                  <a:moveTo>
                    <a:pt x="194309" y="19812"/>
                  </a:moveTo>
                  <a:lnTo>
                    <a:pt x="182879" y="19812"/>
                  </a:lnTo>
                  <a:lnTo>
                    <a:pt x="182879" y="20574"/>
                  </a:lnTo>
                  <a:lnTo>
                    <a:pt x="194309" y="19812"/>
                  </a:lnTo>
                  <a:close/>
                </a:path>
              </a:pathLst>
            </a:custGeom>
            <a:solidFill>
              <a:srgbClr val="8001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5982" y="7891176"/>
              <a:ext cx="71818" cy="73342"/>
            </a:xfrm>
            <a:prstGeom prst="rect">
              <a:avLst/>
            </a:prstGeom>
          </p:spPr>
        </p:pic>
      </p:grpSp>
      <p:sp>
        <p:nvSpPr>
          <p:cNvPr id="47" name="object 47" descr=""/>
          <p:cNvSpPr txBox="1"/>
          <p:nvPr/>
        </p:nvSpPr>
        <p:spPr>
          <a:xfrm>
            <a:off x="1131316" y="4884966"/>
            <a:ext cx="4247515" cy="190627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2272665">
              <a:lnSpc>
                <a:spcPct val="100000"/>
              </a:lnSpc>
              <a:spcBef>
                <a:spcPts val="475"/>
              </a:spcBef>
            </a:pPr>
            <a:r>
              <a:rPr dirty="0" sz="1600" b="1">
                <a:latin typeface="Century Gothic"/>
                <a:cs typeface="Century Gothic"/>
              </a:rPr>
              <a:t>x*</a:t>
            </a:r>
            <a:r>
              <a:rPr dirty="0" sz="1600" spc="-5" b="1">
                <a:latin typeface="Century Gothic"/>
                <a:cs typeface="Century Gothic"/>
              </a:rPr>
              <a:t> </a:t>
            </a:r>
            <a:r>
              <a:rPr dirty="0" sz="1600" b="1">
                <a:latin typeface="Century Gothic"/>
                <a:cs typeface="Century Gothic"/>
              </a:rPr>
              <a:t>=</a:t>
            </a:r>
            <a:r>
              <a:rPr dirty="0" sz="1600" spc="-5" b="1">
                <a:latin typeface="Century Gothic"/>
                <a:cs typeface="Century Gothic"/>
              </a:rPr>
              <a:t> </a:t>
            </a:r>
            <a:r>
              <a:rPr dirty="0" sz="1600" b="1">
                <a:latin typeface="Century Gothic"/>
                <a:cs typeface="Century Gothic"/>
              </a:rPr>
              <a:t>x</a:t>
            </a:r>
            <a:r>
              <a:rPr dirty="0" sz="1600" spc="-5" b="1">
                <a:latin typeface="Century Gothic"/>
                <a:cs typeface="Century Gothic"/>
              </a:rPr>
              <a:t> </a:t>
            </a:r>
            <a:r>
              <a:rPr dirty="0" sz="1600" b="1">
                <a:latin typeface="Century Gothic"/>
                <a:cs typeface="Century Gothic"/>
              </a:rPr>
              <a:t>cos</a:t>
            </a:r>
            <a:r>
              <a:rPr dirty="0" sz="1600">
                <a:latin typeface="Symbol"/>
                <a:cs typeface="Symbol"/>
              </a:rPr>
              <a:t>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b="1">
                <a:latin typeface="Century Gothic"/>
                <a:cs typeface="Century Gothic"/>
              </a:rPr>
              <a:t>+</a:t>
            </a:r>
            <a:r>
              <a:rPr dirty="0" sz="1600" spc="-5" b="1">
                <a:latin typeface="Century Gothic"/>
                <a:cs typeface="Century Gothic"/>
              </a:rPr>
              <a:t> </a:t>
            </a:r>
            <a:r>
              <a:rPr dirty="0" sz="1600" b="1">
                <a:latin typeface="Century Gothic"/>
                <a:cs typeface="Century Gothic"/>
              </a:rPr>
              <a:t>y</a:t>
            </a:r>
            <a:r>
              <a:rPr dirty="0" sz="1600" spc="-5" b="1">
                <a:latin typeface="Century Gothic"/>
                <a:cs typeface="Century Gothic"/>
              </a:rPr>
              <a:t> </a:t>
            </a:r>
            <a:r>
              <a:rPr dirty="0" sz="1600" b="1">
                <a:latin typeface="Century Gothic"/>
                <a:cs typeface="Century Gothic"/>
              </a:rPr>
              <a:t>sin </a:t>
            </a:r>
            <a:r>
              <a:rPr dirty="0" sz="1600" spc="-50">
                <a:latin typeface="Symbol"/>
                <a:cs typeface="Symbol"/>
              </a:rPr>
              <a:t></a:t>
            </a:r>
            <a:endParaRPr sz="1600">
              <a:latin typeface="Symbol"/>
              <a:cs typeface="Symbol"/>
            </a:endParaRPr>
          </a:p>
          <a:p>
            <a:pPr marL="2273300">
              <a:lnSpc>
                <a:spcPts val="1735"/>
              </a:lnSpc>
              <a:spcBef>
                <a:spcPts val="380"/>
              </a:spcBef>
            </a:pPr>
            <a:r>
              <a:rPr dirty="0" sz="1600" b="1">
                <a:latin typeface="Century Gothic"/>
                <a:cs typeface="Century Gothic"/>
              </a:rPr>
              <a:t>y*</a:t>
            </a:r>
            <a:r>
              <a:rPr dirty="0" sz="1600" spc="-5" b="1">
                <a:latin typeface="Century Gothic"/>
                <a:cs typeface="Century Gothic"/>
              </a:rPr>
              <a:t> </a:t>
            </a:r>
            <a:r>
              <a:rPr dirty="0" sz="1600" b="1">
                <a:latin typeface="Century Gothic"/>
                <a:cs typeface="Century Gothic"/>
              </a:rPr>
              <a:t>=</a:t>
            </a:r>
            <a:r>
              <a:rPr dirty="0" sz="1600" spc="-5" b="1">
                <a:latin typeface="Century Gothic"/>
                <a:cs typeface="Century Gothic"/>
              </a:rPr>
              <a:t> </a:t>
            </a:r>
            <a:r>
              <a:rPr dirty="0" sz="1600" b="1">
                <a:latin typeface="Century Gothic"/>
                <a:cs typeface="Century Gothic"/>
              </a:rPr>
              <a:t>-x</a:t>
            </a:r>
            <a:r>
              <a:rPr dirty="0" sz="1600" spc="-5" b="1">
                <a:latin typeface="Century Gothic"/>
                <a:cs typeface="Century Gothic"/>
              </a:rPr>
              <a:t> </a:t>
            </a:r>
            <a:r>
              <a:rPr dirty="0" sz="1600" b="1">
                <a:latin typeface="Century Gothic"/>
                <a:cs typeface="Century Gothic"/>
              </a:rPr>
              <a:t>sin</a:t>
            </a:r>
            <a:r>
              <a:rPr dirty="0" sz="1600">
                <a:latin typeface="Symbol"/>
                <a:cs typeface="Symbol"/>
              </a:rPr>
              <a:t>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b="1">
                <a:latin typeface="Century Gothic"/>
                <a:cs typeface="Century Gothic"/>
              </a:rPr>
              <a:t>+</a:t>
            </a:r>
            <a:r>
              <a:rPr dirty="0" sz="1600" spc="-5" b="1">
                <a:latin typeface="Century Gothic"/>
                <a:cs typeface="Century Gothic"/>
              </a:rPr>
              <a:t> </a:t>
            </a:r>
            <a:r>
              <a:rPr dirty="0" sz="1600" b="1">
                <a:latin typeface="Century Gothic"/>
                <a:cs typeface="Century Gothic"/>
              </a:rPr>
              <a:t>y</a:t>
            </a:r>
            <a:r>
              <a:rPr dirty="0" sz="1600" spc="5" b="1">
                <a:latin typeface="Century Gothic"/>
                <a:cs typeface="Century Gothic"/>
              </a:rPr>
              <a:t> </a:t>
            </a:r>
            <a:r>
              <a:rPr dirty="0" sz="1600" spc="-20" b="1">
                <a:latin typeface="Century Gothic"/>
                <a:cs typeface="Century Gothic"/>
              </a:rPr>
              <a:t>cos</a:t>
            </a:r>
            <a:r>
              <a:rPr dirty="0" sz="1600" spc="-20">
                <a:latin typeface="Symbol"/>
                <a:cs typeface="Symbol"/>
              </a:rPr>
              <a:t></a:t>
            </a:r>
            <a:endParaRPr sz="1600">
              <a:latin typeface="Symbol"/>
              <a:cs typeface="Symbol"/>
            </a:endParaRPr>
          </a:p>
          <a:p>
            <a:pPr marL="448945">
              <a:lnSpc>
                <a:spcPts val="2455"/>
              </a:lnSpc>
              <a:tabLst>
                <a:tab pos="2272665" algn="l"/>
              </a:tabLst>
            </a:pP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Rotation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	</a:t>
            </a:r>
            <a:r>
              <a:rPr dirty="0" baseline="-5208" sz="2400" b="1">
                <a:latin typeface="Century Gothic"/>
                <a:cs typeface="Century Gothic"/>
              </a:rPr>
              <a:t>z*</a:t>
            </a:r>
            <a:r>
              <a:rPr dirty="0" baseline="-5208" sz="2400" spc="-22" b="1">
                <a:latin typeface="Century Gothic"/>
                <a:cs typeface="Century Gothic"/>
              </a:rPr>
              <a:t> </a:t>
            </a:r>
            <a:r>
              <a:rPr dirty="0" baseline="-5208" sz="2400" b="1">
                <a:latin typeface="Century Gothic"/>
                <a:cs typeface="Century Gothic"/>
              </a:rPr>
              <a:t>= </a:t>
            </a:r>
            <a:r>
              <a:rPr dirty="0" baseline="-5208" sz="2400" spc="-75" b="1">
                <a:latin typeface="Century Gothic"/>
                <a:cs typeface="Century Gothic"/>
              </a:rPr>
              <a:t>z</a:t>
            </a:r>
            <a:endParaRPr baseline="-5208" sz="2400">
              <a:latin typeface="Century Gothic"/>
              <a:cs typeface="Century Gothic"/>
            </a:endParaRPr>
          </a:p>
          <a:p>
            <a:pPr marL="196850" marR="499109" indent="-171450">
              <a:lnSpc>
                <a:spcPct val="100000"/>
              </a:lnSpc>
              <a:spcBef>
                <a:spcPts val="965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196850" algn="l"/>
              </a:tabLst>
            </a:pPr>
            <a:r>
              <a:rPr dirty="0" sz="1600">
                <a:latin typeface="Comic Sans MS"/>
                <a:cs typeface="Comic Sans MS"/>
              </a:rPr>
              <a:t>rotation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of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point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about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Z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axis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by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25">
                <a:latin typeface="Comic Sans MS"/>
                <a:cs typeface="Comic Sans MS"/>
              </a:rPr>
              <a:t>an </a:t>
            </a:r>
            <a:r>
              <a:rPr dirty="0" sz="1600" spc="-5">
                <a:latin typeface="Comic Sans MS"/>
                <a:cs typeface="Comic Sans MS"/>
              </a:rPr>
              <a:t>ang</a:t>
            </a:r>
            <a:r>
              <a:rPr dirty="0" sz="1600" spc="-240">
                <a:latin typeface="Comic Sans MS"/>
                <a:cs typeface="Comic Sans MS"/>
              </a:rPr>
              <a:t>l</a:t>
            </a:r>
            <a:r>
              <a:rPr dirty="0" baseline="-33730" sz="2100" spc="-1087" b="1">
                <a:latin typeface="Times New Roman"/>
                <a:cs typeface="Times New Roman"/>
              </a:rPr>
              <a:t>Z</a:t>
            </a:r>
            <a:r>
              <a:rPr dirty="0" sz="1600" spc="-5">
                <a:latin typeface="Comic Sans MS"/>
                <a:cs typeface="Comic Sans MS"/>
              </a:rPr>
              <a:t>e</a:t>
            </a:r>
            <a:r>
              <a:rPr dirty="0" sz="1600" spc="15">
                <a:latin typeface="Comic Sans MS"/>
                <a:cs typeface="Comic Sans MS"/>
              </a:rPr>
              <a:t> </a:t>
            </a:r>
            <a:r>
              <a:rPr dirty="0" sz="1600">
                <a:latin typeface="Symbol"/>
                <a:cs typeface="Symbol"/>
              </a:rPr>
              <a:t>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(clockwise)</a:t>
            </a:r>
            <a:endParaRPr sz="1600">
              <a:latin typeface="Comic Sans MS"/>
              <a:cs typeface="Comic Sans MS"/>
            </a:endParaRPr>
          </a:p>
          <a:p>
            <a:pPr marL="876935">
              <a:lnSpc>
                <a:spcPct val="100000"/>
              </a:lnSpc>
              <a:spcBef>
                <a:spcPts val="1455"/>
              </a:spcBef>
            </a:pPr>
            <a:r>
              <a:rPr dirty="0" sz="1400" spc="-5">
                <a:latin typeface="Symbol"/>
                <a:cs typeface="Symbol"/>
              </a:rPr>
              <a:t>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5182361" y="7355174"/>
            <a:ext cx="86995" cy="2571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500" spc="5">
                <a:latin typeface="Symbol"/>
                <a:cs typeface="Symbol"/>
              </a:rPr>
              <a:t>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3483872" y="7194401"/>
            <a:ext cx="86995" cy="2571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500" spc="5">
                <a:latin typeface="Symbol"/>
                <a:cs typeface="Symbol"/>
              </a:rPr>
              <a:t>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3483872" y="7355154"/>
            <a:ext cx="86995" cy="2571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500" spc="5">
                <a:latin typeface="Symbol"/>
                <a:cs typeface="Symbol"/>
              </a:rPr>
              <a:t>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5055623" y="7194420"/>
            <a:ext cx="239395" cy="2571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baseline="-33333" sz="2250" spc="-37">
                <a:latin typeface="Times New Roman"/>
                <a:cs typeface="Times New Roman"/>
              </a:rPr>
              <a:t>1</a:t>
            </a:r>
            <a:r>
              <a:rPr dirty="0" sz="1500" spc="-25">
                <a:latin typeface="Symbol"/>
                <a:cs typeface="Symbol"/>
              </a:rPr>
              <a:t>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3483872" y="6961497"/>
            <a:ext cx="387985" cy="60515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  <a:tabLst>
                <a:tab pos="278765" algn="l"/>
              </a:tabLst>
            </a:pPr>
            <a:r>
              <a:rPr dirty="0" baseline="3703" sz="2250" spc="-75">
                <a:latin typeface="Symbol"/>
                <a:cs typeface="Symbol"/>
              </a:rPr>
              <a:t></a:t>
            </a:r>
            <a:r>
              <a:rPr dirty="0" baseline="3703" sz="2250">
                <a:latin typeface="Times New Roman"/>
                <a:cs typeface="Times New Roman"/>
              </a:rPr>
              <a:t>	</a:t>
            </a:r>
            <a:r>
              <a:rPr dirty="0" sz="1500" spc="-5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480"/>
              </a:spcBef>
            </a:pPr>
            <a:r>
              <a:rPr dirty="0" sz="1500" spc="5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5057145" y="6641184"/>
            <a:ext cx="237490" cy="2571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baseline="-25925" sz="2250" spc="-37">
                <a:latin typeface="Times New Roman"/>
                <a:cs typeface="Times New Roman"/>
              </a:rPr>
              <a:t>0</a:t>
            </a:r>
            <a:r>
              <a:rPr dirty="0" sz="1500" spc="-25">
                <a:latin typeface="Symbol"/>
                <a:cs typeface="Symbol"/>
              </a:rPr>
              <a:t>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3433072" y="6386871"/>
            <a:ext cx="1874520" cy="117919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50"/>
              </a:spcBef>
              <a:tabLst>
                <a:tab pos="817244" algn="l"/>
                <a:tab pos="1375410" algn="l"/>
                <a:tab pos="1649095" algn="l"/>
              </a:tabLst>
            </a:pPr>
            <a:r>
              <a:rPr dirty="0" baseline="-3703" sz="2250">
                <a:latin typeface="Symbol"/>
                <a:cs typeface="Symbol"/>
              </a:rPr>
              <a:t></a:t>
            </a:r>
            <a:r>
              <a:rPr dirty="0" baseline="-3703" sz="2250" spc="112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cos</a:t>
            </a:r>
            <a:r>
              <a:rPr dirty="0" sz="1600" spc="-20" i="1">
                <a:latin typeface="Symbol"/>
                <a:cs typeface="Symbol"/>
              </a:rPr>
              <a:t>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500" spc="-20">
                <a:latin typeface="Times New Roman"/>
                <a:cs typeface="Times New Roman"/>
              </a:rPr>
              <a:t>sin</a:t>
            </a:r>
            <a:r>
              <a:rPr dirty="0" sz="1600" spc="-20" i="1">
                <a:latin typeface="Symbol"/>
                <a:cs typeface="Symbol"/>
              </a:rPr>
              <a:t>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500" spc="-50">
                <a:latin typeface="Times New Roman"/>
                <a:cs typeface="Times New Roman"/>
              </a:rPr>
              <a:t>0</a:t>
            </a:r>
            <a:r>
              <a:rPr dirty="0" sz="1500">
                <a:latin typeface="Times New Roman"/>
                <a:cs typeface="Times New Roman"/>
              </a:rPr>
              <a:t>	</a:t>
            </a:r>
            <a:r>
              <a:rPr dirty="0" sz="1500" spc="-25">
                <a:latin typeface="Times New Roman"/>
                <a:cs typeface="Times New Roman"/>
              </a:rPr>
              <a:t>0</a:t>
            </a:r>
            <a:r>
              <a:rPr dirty="0" baseline="-3703" sz="2250" spc="-37">
                <a:latin typeface="Symbol"/>
                <a:cs typeface="Symbol"/>
              </a:rPr>
              <a:t></a:t>
            </a:r>
            <a:endParaRPr baseline="-3703" sz="2250">
              <a:latin typeface="Symbol"/>
              <a:cs typeface="Symbol"/>
            </a:endParaRPr>
          </a:p>
          <a:p>
            <a:pPr marL="50800">
              <a:lnSpc>
                <a:spcPct val="100000"/>
              </a:lnSpc>
              <a:spcBef>
                <a:spcPts val="355"/>
              </a:spcBef>
              <a:tabLst>
                <a:tab pos="806450" algn="l"/>
                <a:tab pos="1375410" algn="l"/>
                <a:tab pos="1748789" algn="l"/>
              </a:tabLst>
            </a:pPr>
            <a:r>
              <a:rPr dirty="0" baseline="25925" sz="2250">
                <a:latin typeface="Symbol"/>
                <a:cs typeface="Symbol"/>
              </a:rPr>
              <a:t></a:t>
            </a:r>
            <a:r>
              <a:rPr dirty="0" sz="1500">
                <a:latin typeface="Symbol"/>
                <a:cs typeface="Symbol"/>
              </a:rPr>
              <a:t></a:t>
            </a:r>
            <a:r>
              <a:rPr dirty="0" sz="1500" spc="-12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sin</a:t>
            </a:r>
            <a:r>
              <a:rPr dirty="0" sz="1600" spc="-20" i="1">
                <a:latin typeface="Symbol"/>
                <a:cs typeface="Symbol"/>
              </a:rPr>
              <a:t>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500" spc="-20">
                <a:latin typeface="Times New Roman"/>
                <a:cs typeface="Times New Roman"/>
              </a:rPr>
              <a:t>cos</a:t>
            </a:r>
            <a:r>
              <a:rPr dirty="0" sz="1600" spc="-20" i="1">
                <a:latin typeface="Symbol"/>
                <a:cs typeface="Symbol"/>
              </a:rPr>
              <a:t>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500" spc="-50">
                <a:latin typeface="Times New Roman"/>
                <a:cs typeface="Times New Roman"/>
              </a:rPr>
              <a:t>0</a:t>
            </a:r>
            <a:r>
              <a:rPr dirty="0" sz="1500">
                <a:latin typeface="Times New Roman"/>
                <a:cs typeface="Times New Roman"/>
              </a:rPr>
              <a:t>	</a:t>
            </a:r>
            <a:r>
              <a:rPr dirty="0" baseline="-27777" sz="2250" spc="-75">
                <a:latin typeface="Symbol"/>
                <a:cs typeface="Symbol"/>
              </a:rPr>
              <a:t></a:t>
            </a:r>
            <a:endParaRPr baseline="-27777" sz="2250">
              <a:latin typeface="Symbol"/>
              <a:cs typeface="Symbol"/>
            </a:endParaRPr>
          </a:p>
          <a:p>
            <a:pPr marL="954405">
              <a:lnSpc>
                <a:spcPct val="100000"/>
              </a:lnSpc>
              <a:spcBef>
                <a:spcPts val="455"/>
              </a:spcBef>
              <a:tabLst>
                <a:tab pos="1374140" algn="l"/>
                <a:tab pos="1649095" algn="l"/>
              </a:tabLst>
            </a:pPr>
            <a:r>
              <a:rPr dirty="0" sz="1500" spc="-50">
                <a:latin typeface="Times New Roman"/>
                <a:cs typeface="Times New Roman"/>
              </a:rPr>
              <a:t>0</a:t>
            </a:r>
            <a:r>
              <a:rPr dirty="0" sz="1500">
                <a:latin typeface="Times New Roman"/>
                <a:cs typeface="Times New Roman"/>
              </a:rPr>
              <a:t>	</a:t>
            </a:r>
            <a:r>
              <a:rPr dirty="0" sz="1500" spc="-50">
                <a:latin typeface="Times New Roman"/>
                <a:cs typeface="Times New Roman"/>
              </a:rPr>
              <a:t>1</a:t>
            </a:r>
            <a:r>
              <a:rPr dirty="0" sz="1500">
                <a:latin typeface="Times New Roman"/>
                <a:cs typeface="Times New Roman"/>
              </a:rPr>
              <a:t>	</a:t>
            </a:r>
            <a:r>
              <a:rPr dirty="0" sz="1500" spc="-25">
                <a:latin typeface="Times New Roman"/>
                <a:cs typeface="Times New Roman"/>
              </a:rPr>
              <a:t>0</a:t>
            </a:r>
            <a:r>
              <a:rPr dirty="0" baseline="3703" sz="2250" spc="-37">
                <a:latin typeface="Symbol"/>
                <a:cs typeface="Symbol"/>
              </a:rPr>
              <a:t></a:t>
            </a:r>
            <a:endParaRPr baseline="3703" sz="2250">
              <a:latin typeface="Symbol"/>
              <a:cs typeface="Symbol"/>
            </a:endParaRPr>
          </a:p>
          <a:p>
            <a:pPr marL="954405">
              <a:lnSpc>
                <a:spcPct val="100000"/>
              </a:lnSpc>
              <a:spcBef>
                <a:spcPts val="480"/>
              </a:spcBef>
              <a:tabLst>
                <a:tab pos="1375410" algn="l"/>
              </a:tabLst>
            </a:pPr>
            <a:r>
              <a:rPr dirty="0" sz="1500" spc="-50">
                <a:latin typeface="Times New Roman"/>
                <a:cs typeface="Times New Roman"/>
              </a:rPr>
              <a:t>0</a:t>
            </a:r>
            <a:r>
              <a:rPr dirty="0" sz="1500">
                <a:latin typeface="Times New Roman"/>
                <a:cs typeface="Times New Roman"/>
              </a:rPr>
              <a:t>	</a:t>
            </a:r>
            <a:r>
              <a:rPr dirty="0" sz="1500" spc="-5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3063748" y="6872856"/>
            <a:ext cx="532765" cy="2571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500" i="1">
                <a:latin typeface="Times New Roman"/>
                <a:cs typeface="Times New Roman"/>
              </a:rPr>
              <a:t>R</a:t>
            </a:r>
            <a:r>
              <a:rPr dirty="0" baseline="-24691" sz="1350" i="1">
                <a:latin typeface="Symbol"/>
                <a:cs typeface="Symbol"/>
              </a:rPr>
              <a:t></a:t>
            </a:r>
            <a:r>
              <a:rPr dirty="0" baseline="-24691" sz="1350" spc="502">
                <a:latin typeface="Times New Roman"/>
                <a:cs typeface="Times New Roman"/>
              </a:rPr>
              <a:t> </a:t>
            </a:r>
            <a:r>
              <a:rPr dirty="0" sz="1500">
                <a:latin typeface="Symbol"/>
                <a:cs typeface="Symbol"/>
              </a:rPr>
              <a:t>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baseline="12962" sz="2250" spc="-75">
                <a:latin typeface="Symbol"/>
                <a:cs typeface="Symbol"/>
              </a:rPr>
              <a:t></a:t>
            </a:r>
            <a:endParaRPr baseline="12962" sz="2250">
              <a:latin typeface="Symbol"/>
              <a:cs typeface="Symbol"/>
            </a:endParaRPr>
          </a:p>
        </p:txBody>
      </p:sp>
      <p:sp>
        <p:nvSpPr>
          <p:cNvPr id="56" name="object 56" descr=""/>
          <p:cNvSpPr/>
          <p:nvPr/>
        </p:nvSpPr>
        <p:spPr>
          <a:xfrm>
            <a:off x="964691" y="49339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47309" y="3520690"/>
            <a:ext cx="12128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latin typeface="Comic Sans MS"/>
                <a:cs typeface="Comic Sans MS"/>
              </a:rPr>
              <a:t>73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79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Rotation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296416" y="1284982"/>
            <a:ext cx="3745229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184150" algn="l"/>
              </a:tabLst>
            </a:pPr>
            <a:r>
              <a:rPr dirty="0" sz="1600">
                <a:latin typeface="Comic Sans MS"/>
                <a:cs typeface="Comic Sans MS"/>
              </a:rPr>
              <a:t>rotation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of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point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about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X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axis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by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25">
                <a:latin typeface="Comic Sans MS"/>
                <a:cs typeface="Comic Sans MS"/>
              </a:rPr>
              <a:t>an </a:t>
            </a:r>
            <a:r>
              <a:rPr dirty="0" sz="1600">
                <a:latin typeface="Comic Sans MS"/>
                <a:cs typeface="Comic Sans MS"/>
              </a:rPr>
              <a:t>angle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 spc="-50">
                <a:latin typeface="Symbol"/>
                <a:cs typeface="Symbol"/>
              </a:rPr>
              <a:t>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612385" y="3042804"/>
            <a:ext cx="95885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700" spc="-5">
                <a:latin typeface="Symbol"/>
                <a:cs typeface="Symbol"/>
              </a:rPr>
              <a:t>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670818" y="3042804"/>
            <a:ext cx="95885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700" spc="-5">
                <a:latin typeface="Symbol"/>
                <a:cs typeface="Symbol"/>
              </a:rPr>
              <a:t>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474202" y="2862959"/>
            <a:ext cx="259715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-32679" sz="2550" spc="-37">
                <a:latin typeface="Times New Roman"/>
                <a:cs typeface="Times New Roman"/>
              </a:rPr>
              <a:t>1</a:t>
            </a:r>
            <a:r>
              <a:rPr dirty="0" sz="1700" spc="-25">
                <a:latin typeface="Symbol"/>
                <a:cs typeface="Symbol"/>
              </a:rPr>
              <a:t>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475713" y="2242705"/>
            <a:ext cx="257810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-26143" sz="2550" spc="-37">
                <a:latin typeface="Times New Roman"/>
                <a:cs typeface="Times New Roman"/>
              </a:rPr>
              <a:t>0</a:t>
            </a:r>
            <a:r>
              <a:rPr dirty="0" sz="1700" spc="-25">
                <a:latin typeface="Symbol"/>
                <a:cs typeface="Symbol"/>
              </a:rPr>
              <a:t>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607318" y="1971076"/>
            <a:ext cx="2151380" cy="130429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484"/>
              </a:spcBef>
              <a:tabLst>
                <a:tab pos="691515" algn="l"/>
                <a:tab pos="1411605" algn="l"/>
                <a:tab pos="1893570" algn="l"/>
              </a:tabLst>
            </a:pPr>
            <a:r>
              <a:rPr dirty="0" baseline="-3267" sz="2550" spc="-37">
                <a:latin typeface="Symbol"/>
                <a:cs typeface="Symbol"/>
              </a:rPr>
              <a:t></a:t>
            </a:r>
            <a:r>
              <a:rPr dirty="0" sz="1700" spc="-25">
                <a:latin typeface="Times New Roman"/>
                <a:cs typeface="Times New Roman"/>
              </a:rPr>
              <a:t>1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50">
                <a:latin typeface="Times New Roman"/>
                <a:cs typeface="Times New Roman"/>
              </a:rPr>
              <a:t>0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50">
                <a:latin typeface="Times New Roman"/>
                <a:cs typeface="Times New Roman"/>
              </a:rPr>
              <a:t>0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25">
                <a:latin typeface="Times New Roman"/>
                <a:cs typeface="Times New Roman"/>
              </a:rPr>
              <a:t>0</a:t>
            </a:r>
            <a:r>
              <a:rPr dirty="0" baseline="-3267" sz="2550" spc="-37">
                <a:latin typeface="Symbol"/>
                <a:cs typeface="Symbol"/>
              </a:rPr>
              <a:t></a:t>
            </a:r>
            <a:endParaRPr baseline="-3267" sz="2550">
              <a:latin typeface="Symbol"/>
              <a:cs typeface="Symbol"/>
            </a:endParaRPr>
          </a:p>
          <a:p>
            <a:pPr marL="63500">
              <a:lnSpc>
                <a:spcPct val="100000"/>
              </a:lnSpc>
              <a:spcBef>
                <a:spcPts val="405"/>
              </a:spcBef>
              <a:tabLst>
                <a:tab pos="516255" algn="l"/>
                <a:tab pos="1247775" algn="l"/>
                <a:tab pos="2004695" algn="l"/>
              </a:tabLst>
            </a:pPr>
            <a:r>
              <a:rPr dirty="0" baseline="26143" sz="2550" spc="-37">
                <a:latin typeface="Symbol"/>
                <a:cs typeface="Symbol"/>
              </a:rPr>
              <a:t></a:t>
            </a:r>
            <a:r>
              <a:rPr dirty="0" sz="1700" spc="-25">
                <a:latin typeface="Times New Roman"/>
                <a:cs typeface="Times New Roman"/>
              </a:rPr>
              <a:t>0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20">
                <a:latin typeface="Times New Roman"/>
                <a:cs typeface="Times New Roman"/>
              </a:rPr>
              <a:t>cos</a:t>
            </a:r>
            <a:r>
              <a:rPr dirty="0" sz="1800" spc="-20" i="1">
                <a:latin typeface="Symbol"/>
                <a:cs typeface="Symbol"/>
              </a:rPr>
              <a:t>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700" spc="-20">
                <a:latin typeface="Times New Roman"/>
                <a:cs typeface="Times New Roman"/>
              </a:rPr>
              <a:t>sin</a:t>
            </a:r>
            <a:r>
              <a:rPr dirty="0" sz="1800" spc="-20" i="1">
                <a:latin typeface="Symbol"/>
                <a:cs typeface="Symbol"/>
              </a:rPr>
              <a:t>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baseline="-27777" sz="2550" spc="-75">
                <a:latin typeface="Symbol"/>
                <a:cs typeface="Symbol"/>
              </a:rPr>
              <a:t></a:t>
            </a:r>
            <a:endParaRPr baseline="-27777" sz="2550">
              <a:latin typeface="Symbol"/>
              <a:cs typeface="Symbol"/>
            </a:endParaRPr>
          </a:p>
          <a:p>
            <a:pPr marL="63500">
              <a:lnSpc>
                <a:spcPct val="100000"/>
              </a:lnSpc>
              <a:spcBef>
                <a:spcPts val="390"/>
              </a:spcBef>
              <a:tabLst>
                <a:tab pos="457834" algn="l"/>
                <a:tab pos="1236345" algn="l"/>
                <a:tab pos="1893570" algn="l"/>
              </a:tabLst>
            </a:pPr>
            <a:r>
              <a:rPr dirty="0" baseline="3267" sz="2550" spc="-37">
                <a:latin typeface="Symbol"/>
                <a:cs typeface="Symbol"/>
              </a:rPr>
              <a:t></a:t>
            </a:r>
            <a:r>
              <a:rPr dirty="0" sz="1700" spc="-25">
                <a:latin typeface="Times New Roman"/>
                <a:cs typeface="Times New Roman"/>
              </a:rPr>
              <a:t>0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10">
                <a:latin typeface="Symbol"/>
                <a:cs typeface="Symbol"/>
              </a:rPr>
              <a:t></a:t>
            </a:r>
            <a:r>
              <a:rPr dirty="0" sz="1700" spc="-195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Times New Roman"/>
                <a:cs typeface="Times New Roman"/>
              </a:rPr>
              <a:t>sin</a:t>
            </a:r>
            <a:r>
              <a:rPr dirty="0" sz="1800" spc="-20" i="1">
                <a:latin typeface="Symbol"/>
                <a:cs typeface="Symbol"/>
              </a:rPr>
              <a:t>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700" spc="-20">
                <a:latin typeface="Times New Roman"/>
                <a:cs typeface="Times New Roman"/>
              </a:rPr>
              <a:t>cos</a:t>
            </a:r>
            <a:r>
              <a:rPr dirty="0" sz="1800" spc="-20" i="1">
                <a:latin typeface="Symbol"/>
                <a:cs typeface="Symbol"/>
              </a:rPr>
              <a:t>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700" spc="-25">
                <a:latin typeface="Times New Roman"/>
                <a:cs typeface="Times New Roman"/>
              </a:rPr>
              <a:t>0</a:t>
            </a:r>
            <a:r>
              <a:rPr dirty="0" baseline="3267" sz="2550" spc="-37">
                <a:latin typeface="Symbol"/>
                <a:cs typeface="Symbol"/>
              </a:rPr>
              <a:t></a:t>
            </a:r>
            <a:endParaRPr baseline="3267" sz="2550">
              <a:latin typeface="Symbol"/>
              <a:cs typeface="Symbol"/>
            </a:endParaRPr>
          </a:p>
          <a:p>
            <a:pPr marL="63500">
              <a:lnSpc>
                <a:spcPct val="100000"/>
              </a:lnSpc>
              <a:spcBef>
                <a:spcPts val="489"/>
              </a:spcBef>
              <a:tabLst>
                <a:tab pos="691515" algn="l"/>
                <a:tab pos="1411605" algn="l"/>
              </a:tabLst>
            </a:pPr>
            <a:r>
              <a:rPr dirty="0" baseline="32679" sz="2550" spc="-37">
                <a:latin typeface="Symbol"/>
                <a:cs typeface="Symbol"/>
              </a:rPr>
              <a:t></a:t>
            </a:r>
            <a:r>
              <a:rPr dirty="0" sz="1700" spc="-25">
                <a:latin typeface="Times New Roman"/>
                <a:cs typeface="Times New Roman"/>
              </a:rPr>
              <a:t>0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50">
                <a:latin typeface="Times New Roman"/>
                <a:cs typeface="Times New Roman"/>
              </a:rPr>
              <a:t>0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5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192020" y="2501771"/>
            <a:ext cx="600075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700" i="1">
                <a:latin typeface="Times New Roman"/>
                <a:cs typeface="Times New Roman"/>
              </a:rPr>
              <a:t>R</a:t>
            </a:r>
            <a:r>
              <a:rPr dirty="0" baseline="-23809" sz="1575" i="1">
                <a:latin typeface="Symbol"/>
                <a:cs typeface="Symbol"/>
              </a:rPr>
              <a:t></a:t>
            </a:r>
            <a:r>
              <a:rPr dirty="0" baseline="-23809" sz="1575" spc="450">
                <a:latin typeface="Times New Roman"/>
                <a:cs typeface="Times New Roman"/>
              </a:rPr>
              <a:t> </a:t>
            </a:r>
            <a:r>
              <a:rPr dirty="0" sz="1700">
                <a:latin typeface="Symbol"/>
                <a:cs typeface="Symbol"/>
              </a:rPr>
              <a:t></a:t>
            </a:r>
            <a:r>
              <a:rPr dirty="0" sz="1700" spc="-80">
                <a:latin typeface="Times New Roman"/>
                <a:cs typeface="Times New Roman"/>
              </a:rPr>
              <a:t> </a:t>
            </a:r>
            <a:r>
              <a:rPr dirty="0" baseline="13071" sz="2550" spc="-75">
                <a:latin typeface="Symbol"/>
                <a:cs typeface="Symbol"/>
              </a:rPr>
              <a:t></a:t>
            </a:r>
            <a:endParaRPr baseline="13071" sz="2550">
              <a:latin typeface="Symbol"/>
              <a:cs typeface="Symbo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964691" y="28194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13" name="object 13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271016" y="5421879"/>
            <a:ext cx="3715385" cy="784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9245">
              <a:lnSpc>
                <a:spcPct val="100000"/>
              </a:lnSpc>
              <a:spcBef>
                <a:spcPts val="100"/>
              </a:spcBef>
            </a:pP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Rotation</a:t>
            </a:r>
            <a:endParaRPr sz="2200">
              <a:latin typeface="Comic Sans MS"/>
              <a:cs typeface="Comic Sans MS"/>
            </a:endParaRPr>
          </a:p>
          <a:p>
            <a:pPr marL="171450" indent="-171450">
              <a:lnSpc>
                <a:spcPct val="100000"/>
              </a:lnSpc>
              <a:spcBef>
                <a:spcPts val="1410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171450" algn="l"/>
              </a:tabLst>
            </a:pPr>
            <a:r>
              <a:rPr dirty="0" sz="1600">
                <a:latin typeface="Comic Sans MS"/>
                <a:cs typeface="Comic Sans MS"/>
              </a:rPr>
              <a:t>rotation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of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point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about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Y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axis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by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25">
                <a:latin typeface="Comic Sans MS"/>
                <a:cs typeface="Comic Sans MS"/>
              </a:rPr>
              <a:t>an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442466" y="6180068"/>
            <a:ext cx="67119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Comic Sans MS"/>
                <a:cs typeface="Comic Sans MS"/>
              </a:rPr>
              <a:t>angle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 spc="-50">
                <a:latin typeface="Symbol"/>
                <a:cs typeface="Symbol"/>
              </a:rPr>
              <a:t>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693920" y="7351152"/>
            <a:ext cx="95885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700" spc="-5">
                <a:latin typeface="Symbol"/>
                <a:cs typeface="Symbol"/>
              </a:rPr>
              <a:t>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718822" y="7171308"/>
            <a:ext cx="95885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700" spc="-5">
                <a:latin typeface="Symbol"/>
                <a:cs typeface="Symbol"/>
              </a:rPr>
              <a:t>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718822" y="6551053"/>
            <a:ext cx="95885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700" spc="-5">
                <a:latin typeface="Symbol"/>
                <a:cs typeface="Symbol"/>
              </a:rPr>
              <a:t>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718822" y="7351152"/>
            <a:ext cx="95885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700" spc="-5">
                <a:latin typeface="Symbol"/>
                <a:cs typeface="Symbol"/>
              </a:rPr>
              <a:t>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555758" y="7171308"/>
            <a:ext cx="259079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-32679" sz="2550" spc="-37">
                <a:latin typeface="Times New Roman"/>
                <a:cs typeface="Times New Roman"/>
              </a:rPr>
              <a:t>1</a:t>
            </a:r>
            <a:r>
              <a:rPr dirty="0" sz="1700" spc="-25">
                <a:latin typeface="Symbol"/>
                <a:cs typeface="Symbol"/>
              </a:rPr>
              <a:t>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987046" y="7299324"/>
            <a:ext cx="120650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700" spc="-5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582668" y="6757546"/>
            <a:ext cx="207010" cy="5022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1125">
              <a:lnSpc>
                <a:spcPts val="1880"/>
              </a:lnSpc>
              <a:spcBef>
                <a:spcPts val="95"/>
              </a:spcBef>
            </a:pPr>
            <a:r>
              <a:rPr dirty="0" sz="1700" spc="-5">
                <a:latin typeface="Symbol"/>
                <a:cs typeface="Symbol"/>
              </a:rPr>
              <a:t></a:t>
            </a:r>
            <a:endParaRPr sz="1700">
              <a:latin typeface="Symbol"/>
              <a:cs typeface="Symbol"/>
            </a:endParaRPr>
          </a:p>
          <a:p>
            <a:pPr>
              <a:lnSpc>
                <a:spcPts val="1880"/>
              </a:lnSpc>
            </a:pPr>
            <a:r>
              <a:rPr dirty="0" sz="1700" spc="-25">
                <a:latin typeface="Times New Roman"/>
                <a:cs typeface="Times New Roman"/>
              </a:rPr>
              <a:t>0</a:t>
            </a:r>
            <a:r>
              <a:rPr dirty="0" baseline="3267" sz="2550" spc="-37">
                <a:latin typeface="Symbol"/>
                <a:cs typeface="Symbol"/>
              </a:rPr>
              <a:t></a:t>
            </a:r>
            <a:endParaRPr baseline="3267" sz="2550">
              <a:latin typeface="Symbol"/>
              <a:cs typeface="Symbo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557268" y="6551053"/>
            <a:ext cx="257810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-26143" sz="2550" spc="-37">
                <a:latin typeface="Times New Roman"/>
                <a:cs typeface="Times New Roman"/>
              </a:rPr>
              <a:t>0</a:t>
            </a:r>
            <a:r>
              <a:rPr dirty="0" sz="1700" spc="-25">
                <a:latin typeface="Symbol"/>
                <a:cs typeface="Symbol"/>
              </a:rPr>
              <a:t>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718822" y="6963202"/>
            <a:ext cx="523875" cy="299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3267" sz="2550">
                <a:latin typeface="Symbol"/>
                <a:cs typeface="Symbol"/>
              </a:rPr>
              <a:t></a:t>
            </a:r>
            <a:r>
              <a:rPr dirty="0" sz="1700">
                <a:latin typeface="Times New Roman"/>
                <a:cs typeface="Times New Roman"/>
              </a:rPr>
              <a:t>sin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800" spc="-50" i="1">
                <a:latin typeface="Symbol"/>
                <a:cs typeface="Symbol"/>
              </a:rPr>
              <a:t>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718822" y="6251032"/>
            <a:ext cx="2070735" cy="133286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10"/>
              </a:spcBef>
              <a:tabLst>
                <a:tab pos="757555" algn="l"/>
                <a:tab pos="1068070" algn="l"/>
                <a:tab pos="1863725" algn="l"/>
              </a:tabLst>
            </a:pPr>
            <a:r>
              <a:rPr dirty="0" baseline="-3267" sz="2550" spc="-15">
                <a:latin typeface="Symbol"/>
                <a:cs typeface="Symbol"/>
              </a:rPr>
              <a:t></a:t>
            </a:r>
            <a:r>
              <a:rPr dirty="0" sz="1700" spc="-10">
                <a:latin typeface="Times New Roman"/>
                <a:cs typeface="Times New Roman"/>
              </a:rPr>
              <a:t>cos</a:t>
            </a:r>
            <a:r>
              <a:rPr dirty="0" sz="1700" spc="-130">
                <a:latin typeface="Times New Roman"/>
                <a:cs typeface="Times New Roman"/>
              </a:rPr>
              <a:t> </a:t>
            </a:r>
            <a:r>
              <a:rPr dirty="0" sz="1800" spc="-60" i="1">
                <a:latin typeface="Symbol"/>
                <a:cs typeface="Symbol"/>
              </a:rPr>
              <a:t>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700" spc="-50">
                <a:latin typeface="Times New Roman"/>
                <a:cs typeface="Times New Roman"/>
              </a:rPr>
              <a:t>0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10">
                <a:latin typeface="Symbol"/>
                <a:cs typeface="Symbol"/>
              </a:rPr>
              <a:t></a:t>
            </a:r>
            <a:r>
              <a:rPr dirty="0" sz="1700" spc="-19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sin</a:t>
            </a:r>
            <a:r>
              <a:rPr dirty="0" sz="1700" spc="-105">
                <a:latin typeface="Times New Roman"/>
                <a:cs typeface="Times New Roman"/>
              </a:rPr>
              <a:t> </a:t>
            </a:r>
            <a:r>
              <a:rPr dirty="0" sz="1800" spc="-50" i="1">
                <a:latin typeface="Symbol"/>
                <a:cs typeface="Symbol"/>
              </a:rPr>
              <a:t>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700" spc="-25">
                <a:latin typeface="Times New Roman"/>
                <a:cs typeface="Times New Roman"/>
              </a:rPr>
              <a:t>0</a:t>
            </a:r>
            <a:r>
              <a:rPr dirty="0" baseline="-3267" sz="2550" spc="-37">
                <a:latin typeface="Symbol"/>
                <a:cs typeface="Symbol"/>
              </a:rPr>
              <a:t></a:t>
            </a:r>
            <a:endParaRPr baseline="-3267" sz="2550">
              <a:latin typeface="Symbol"/>
              <a:cs typeface="Symbol"/>
            </a:endParaRPr>
          </a:p>
          <a:p>
            <a:pPr marL="267970">
              <a:lnSpc>
                <a:spcPct val="100000"/>
              </a:lnSpc>
              <a:spcBef>
                <a:spcPts val="480"/>
              </a:spcBef>
              <a:tabLst>
                <a:tab pos="756285" algn="l"/>
                <a:tab pos="1311275" algn="l"/>
              </a:tabLst>
            </a:pPr>
            <a:r>
              <a:rPr dirty="0" sz="1700" spc="-50">
                <a:latin typeface="Times New Roman"/>
                <a:cs typeface="Times New Roman"/>
              </a:rPr>
              <a:t>0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50">
                <a:latin typeface="Times New Roman"/>
                <a:cs typeface="Times New Roman"/>
              </a:rPr>
              <a:t>1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5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  <a:p>
            <a:pPr marL="758190">
              <a:lnSpc>
                <a:spcPct val="100000"/>
              </a:lnSpc>
              <a:spcBef>
                <a:spcPts val="409"/>
              </a:spcBef>
              <a:tabLst>
                <a:tab pos="1127125" algn="l"/>
              </a:tabLst>
            </a:pPr>
            <a:r>
              <a:rPr dirty="0" sz="1700" spc="-50">
                <a:latin typeface="Times New Roman"/>
                <a:cs typeface="Times New Roman"/>
              </a:rPr>
              <a:t>0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10">
                <a:latin typeface="Times New Roman"/>
                <a:cs typeface="Times New Roman"/>
              </a:rPr>
              <a:t>cos</a:t>
            </a:r>
            <a:r>
              <a:rPr dirty="0" sz="1700" spc="-145">
                <a:latin typeface="Times New Roman"/>
                <a:cs typeface="Times New Roman"/>
              </a:rPr>
              <a:t> </a:t>
            </a:r>
            <a:r>
              <a:rPr dirty="0" sz="1800" spc="-50" i="1">
                <a:latin typeface="Symbol"/>
                <a:cs typeface="Symbol"/>
              </a:rPr>
              <a:t></a:t>
            </a:r>
            <a:endParaRPr sz="1800">
              <a:latin typeface="Symbol"/>
              <a:cs typeface="Symbol"/>
            </a:endParaRPr>
          </a:p>
          <a:p>
            <a:pPr marL="758190">
              <a:lnSpc>
                <a:spcPct val="100000"/>
              </a:lnSpc>
              <a:spcBef>
                <a:spcPts val="490"/>
              </a:spcBef>
              <a:tabLst>
                <a:tab pos="1311275" algn="l"/>
              </a:tabLst>
            </a:pPr>
            <a:r>
              <a:rPr dirty="0" sz="1700" spc="-50">
                <a:latin typeface="Times New Roman"/>
                <a:cs typeface="Times New Roman"/>
              </a:rPr>
              <a:t>0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5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230120" y="6810119"/>
            <a:ext cx="610235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700" i="1">
                <a:latin typeface="Times New Roman"/>
                <a:cs typeface="Times New Roman"/>
              </a:rPr>
              <a:t>R</a:t>
            </a:r>
            <a:r>
              <a:rPr dirty="0" baseline="-23809" sz="1575" i="1">
                <a:latin typeface="Symbol"/>
                <a:cs typeface="Symbol"/>
              </a:rPr>
              <a:t></a:t>
            </a:r>
            <a:r>
              <a:rPr dirty="0" baseline="-23809" sz="1575" spc="607">
                <a:latin typeface="Times New Roman"/>
                <a:cs typeface="Times New Roman"/>
              </a:rPr>
              <a:t> </a:t>
            </a:r>
            <a:r>
              <a:rPr dirty="0" sz="1700">
                <a:latin typeface="Symbol"/>
                <a:cs typeface="Symbol"/>
              </a:rPr>
              <a:t>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baseline="13071" sz="2550" spc="-75">
                <a:latin typeface="Symbol"/>
                <a:cs typeface="Symbol"/>
              </a:rPr>
              <a:t></a:t>
            </a:r>
            <a:endParaRPr baseline="13071" sz="2550">
              <a:latin typeface="Symbol"/>
              <a:cs typeface="Symbol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1263396" y="7709154"/>
            <a:ext cx="4038600" cy="472440"/>
          </a:xfrm>
          <a:custGeom>
            <a:avLst/>
            <a:gdLst/>
            <a:ahLst/>
            <a:cxnLst/>
            <a:rect l="l" t="t" r="r" b="b"/>
            <a:pathLst>
              <a:path w="4038600" h="472440">
                <a:moveTo>
                  <a:pt x="4038600" y="0"/>
                </a:moveTo>
                <a:lnTo>
                  <a:pt x="0" y="0"/>
                </a:lnTo>
                <a:lnTo>
                  <a:pt x="0" y="472440"/>
                </a:lnTo>
                <a:lnTo>
                  <a:pt x="4038600" y="472440"/>
                </a:lnTo>
                <a:lnTo>
                  <a:pt x="4038600" y="0"/>
                </a:lnTo>
                <a:close/>
              </a:path>
            </a:pathLst>
          </a:custGeom>
          <a:solidFill>
            <a:srgbClr val="01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1309116" y="7716262"/>
            <a:ext cx="3465829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b="1">
                <a:solidFill>
                  <a:srgbClr val="FFFFFF"/>
                </a:solidFill>
                <a:latin typeface="Century Gothic"/>
                <a:cs typeface="Century Gothic"/>
              </a:rPr>
              <a:t>if</a:t>
            </a:r>
            <a:r>
              <a:rPr dirty="0" sz="1400" spc="-2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entury Gothic"/>
                <a:cs typeface="Century Gothic"/>
              </a:rPr>
              <a:t>we</a:t>
            </a:r>
            <a:r>
              <a:rPr dirty="0" sz="1400" spc="-2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entury Gothic"/>
                <a:cs typeface="Century Gothic"/>
              </a:rPr>
              <a:t>rotate</a:t>
            </a:r>
            <a:r>
              <a:rPr dirty="0" sz="1400" spc="-2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dirty="0" sz="1400" spc="-2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entury Gothic"/>
                <a:cs typeface="Century Gothic"/>
              </a:rPr>
              <a:t>point</a:t>
            </a:r>
            <a:r>
              <a:rPr dirty="0" sz="1400" spc="-2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entury Gothic"/>
                <a:cs typeface="Century Gothic"/>
              </a:rPr>
              <a:t>about</a:t>
            </a:r>
            <a:r>
              <a:rPr dirty="0" sz="1400" spc="-2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entury Gothic"/>
                <a:cs typeface="Century Gothic"/>
              </a:rPr>
              <a:t>one</a:t>
            </a:r>
            <a:r>
              <a:rPr dirty="0" sz="1400" spc="-2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entury Gothic"/>
                <a:cs typeface="Century Gothic"/>
              </a:rPr>
              <a:t>axis,</a:t>
            </a:r>
            <a:r>
              <a:rPr dirty="0" sz="1400" spc="-2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entury Gothic"/>
                <a:cs typeface="Century Gothic"/>
              </a:rPr>
              <a:t>it</a:t>
            </a:r>
            <a:r>
              <a:rPr dirty="0" sz="1400" spc="-2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spc="-20" b="1">
                <a:solidFill>
                  <a:srgbClr val="FFFFFF"/>
                </a:solidFill>
                <a:latin typeface="Century Gothic"/>
                <a:cs typeface="Century Gothic"/>
              </a:rPr>
              <a:t>will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309116" y="7861796"/>
            <a:ext cx="393636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b="1">
                <a:solidFill>
                  <a:srgbClr val="FFFFFF"/>
                </a:solidFill>
                <a:latin typeface="Century Gothic"/>
                <a:cs typeface="Century Gothic"/>
              </a:rPr>
              <a:t>affect</a:t>
            </a:r>
            <a:r>
              <a:rPr dirty="0" sz="1400" spc="-2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entury Gothic"/>
                <a:cs typeface="Century Gothic"/>
              </a:rPr>
              <a:t>on</a:t>
            </a:r>
            <a:r>
              <a:rPr dirty="0" sz="1400" spc="-3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dirty="0" sz="1400" spc="-3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entury Gothic"/>
                <a:cs typeface="Century Gothic"/>
              </a:rPr>
              <a:t>coordination</a:t>
            </a:r>
            <a:r>
              <a:rPr dirty="0" sz="1400" spc="-3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dirty="0" sz="1400" spc="-3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dirty="0" sz="1400" spc="-3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entury Gothic"/>
                <a:cs typeface="Century Gothic"/>
              </a:rPr>
              <a:t>other</a:t>
            </a:r>
            <a:r>
              <a:rPr dirty="0" sz="1400" spc="-3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r>
              <a:rPr dirty="0" sz="1400" spc="-3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entury Gothic"/>
                <a:cs typeface="Century Gothic"/>
              </a:rPr>
              <a:t>axes.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964691" y="49339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5134609" y="8162839"/>
            <a:ext cx="133985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 spc="-25">
                <a:latin typeface="Comic Sans MS"/>
                <a:cs typeface="Comic Sans MS"/>
              </a:rPr>
              <a:t>74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47309" y="3520690"/>
            <a:ext cx="12128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latin typeface="Comic Sans MS"/>
                <a:cs typeface="Comic Sans MS"/>
              </a:rPr>
              <a:t>75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80388" y="770632"/>
            <a:ext cx="115125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Exercise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94815" y="1389672"/>
            <a:ext cx="2820035" cy="609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197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171450" algn="l"/>
              </a:tabLst>
            </a:pPr>
            <a:r>
              <a:rPr dirty="0" sz="1600">
                <a:latin typeface="Comic Sans MS"/>
                <a:cs typeface="Comic Sans MS"/>
              </a:rPr>
              <a:t>Rotate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point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about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Z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axis. Proof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10961" y="1218689"/>
            <a:ext cx="86995" cy="2571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500" spc="5">
                <a:latin typeface="Symbol"/>
                <a:cs typeface="Symbol"/>
              </a:rPr>
              <a:t>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712459" y="1057905"/>
            <a:ext cx="86995" cy="2571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500" spc="5">
                <a:latin typeface="Symbol"/>
                <a:cs typeface="Symbol"/>
              </a:rPr>
              <a:t>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712459" y="873506"/>
            <a:ext cx="86995" cy="2571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500" spc="5">
                <a:latin typeface="Symbol"/>
                <a:cs typeface="Symbol"/>
              </a:rPr>
              <a:t>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712459" y="1218689"/>
            <a:ext cx="86995" cy="2571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500" spc="5">
                <a:latin typeface="Symbol"/>
                <a:cs typeface="Symbol"/>
              </a:rPr>
              <a:t>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284214" y="1057905"/>
            <a:ext cx="239395" cy="2571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baseline="-33333" sz="2250" spc="-37">
                <a:latin typeface="Times New Roman"/>
                <a:cs typeface="Times New Roman"/>
              </a:rPr>
              <a:t>1</a:t>
            </a:r>
            <a:r>
              <a:rPr dirty="0" sz="1500" spc="-25">
                <a:latin typeface="Symbol"/>
                <a:cs typeface="Symbol"/>
              </a:rPr>
              <a:t>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991343" y="825965"/>
            <a:ext cx="109220" cy="60325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70"/>
              </a:spcBef>
            </a:pPr>
            <a:r>
              <a:rPr dirty="0" sz="1500" spc="5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r>
              <a:rPr dirty="0" sz="1500" spc="5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285737" y="503935"/>
            <a:ext cx="237490" cy="2571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baseline="-25925" sz="2250" spc="-37">
                <a:latin typeface="Times New Roman"/>
                <a:cs typeface="Times New Roman"/>
              </a:rPr>
              <a:t>0</a:t>
            </a:r>
            <a:r>
              <a:rPr dirty="0" sz="1500" spc="-25">
                <a:latin typeface="Symbol"/>
                <a:cs typeface="Symbol"/>
              </a:rPr>
              <a:t>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442954" y="249799"/>
            <a:ext cx="1080135" cy="117919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450"/>
              </a:spcBef>
              <a:tabLst>
                <a:tab pos="594360" algn="l"/>
                <a:tab pos="868044" algn="l"/>
              </a:tabLst>
            </a:pPr>
            <a:r>
              <a:rPr dirty="0" sz="1500" spc="-20">
                <a:latin typeface="Times New Roman"/>
                <a:cs typeface="Times New Roman"/>
              </a:rPr>
              <a:t>sin</a:t>
            </a:r>
            <a:r>
              <a:rPr dirty="0" sz="1600" spc="-20" i="1">
                <a:latin typeface="Symbol"/>
                <a:cs typeface="Symbol"/>
              </a:rPr>
              <a:t>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500" spc="-50">
                <a:latin typeface="Times New Roman"/>
                <a:cs typeface="Times New Roman"/>
              </a:rPr>
              <a:t>0</a:t>
            </a:r>
            <a:r>
              <a:rPr dirty="0" sz="1500">
                <a:latin typeface="Times New Roman"/>
                <a:cs typeface="Times New Roman"/>
              </a:rPr>
              <a:t>	</a:t>
            </a:r>
            <a:r>
              <a:rPr dirty="0" sz="1500" spc="-25">
                <a:latin typeface="Times New Roman"/>
                <a:cs typeface="Times New Roman"/>
              </a:rPr>
              <a:t>0</a:t>
            </a:r>
            <a:r>
              <a:rPr dirty="0" baseline="-3703" sz="2250" spc="-37">
                <a:latin typeface="Symbol"/>
                <a:cs typeface="Symbol"/>
              </a:rPr>
              <a:t></a:t>
            </a:r>
            <a:endParaRPr baseline="-3703" sz="2250">
              <a:latin typeface="Symbol"/>
              <a:cs typeface="Symbol"/>
            </a:endParaRPr>
          </a:p>
          <a:p>
            <a:pPr marL="25400">
              <a:lnSpc>
                <a:spcPct val="100000"/>
              </a:lnSpc>
              <a:spcBef>
                <a:spcPts val="355"/>
              </a:spcBef>
              <a:tabLst>
                <a:tab pos="594360" algn="l"/>
                <a:tab pos="967740" algn="l"/>
              </a:tabLst>
            </a:pPr>
            <a:r>
              <a:rPr dirty="0" sz="1500" spc="-20">
                <a:latin typeface="Times New Roman"/>
                <a:cs typeface="Times New Roman"/>
              </a:rPr>
              <a:t>cos</a:t>
            </a:r>
            <a:r>
              <a:rPr dirty="0" sz="1600" spc="-20" i="1">
                <a:latin typeface="Symbol"/>
                <a:cs typeface="Symbol"/>
              </a:rPr>
              <a:t>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500" spc="-50">
                <a:latin typeface="Times New Roman"/>
                <a:cs typeface="Times New Roman"/>
              </a:rPr>
              <a:t>0</a:t>
            </a:r>
            <a:r>
              <a:rPr dirty="0" sz="1500">
                <a:latin typeface="Times New Roman"/>
                <a:cs typeface="Times New Roman"/>
              </a:rPr>
              <a:t>	</a:t>
            </a:r>
            <a:r>
              <a:rPr dirty="0" baseline="-27777" sz="2250" spc="-75">
                <a:latin typeface="Symbol"/>
                <a:cs typeface="Symbol"/>
              </a:rPr>
              <a:t></a:t>
            </a:r>
            <a:endParaRPr baseline="-27777" sz="2250">
              <a:latin typeface="Symbol"/>
              <a:cs typeface="Symbol"/>
            </a:endParaRPr>
          </a:p>
          <a:p>
            <a:pPr marL="172720">
              <a:lnSpc>
                <a:spcPct val="100000"/>
              </a:lnSpc>
              <a:spcBef>
                <a:spcPts val="459"/>
              </a:spcBef>
              <a:tabLst>
                <a:tab pos="592455" algn="l"/>
                <a:tab pos="868044" algn="l"/>
              </a:tabLst>
            </a:pPr>
            <a:r>
              <a:rPr dirty="0" sz="1500" spc="-50">
                <a:latin typeface="Times New Roman"/>
                <a:cs typeface="Times New Roman"/>
              </a:rPr>
              <a:t>0</a:t>
            </a:r>
            <a:r>
              <a:rPr dirty="0" sz="1500">
                <a:latin typeface="Times New Roman"/>
                <a:cs typeface="Times New Roman"/>
              </a:rPr>
              <a:t>	</a:t>
            </a:r>
            <a:r>
              <a:rPr dirty="0" sz="1500" spc="-50">
                <a:latin typeface="Times New Roman"/>
                <a:cs typeface="Times New Roman"/>
              </a:rPr>
              <a:t>1</a:t>
            </a:r>
            <a:r>
              <a:rPr dirty="0" sz="1500">
                <a:latin typeface="Times New Roman"/>
                <a:cs typeface="Times New Roman"/>
              </a:rPr>
              <a:t>	</a:t>
            </a:r>
            <a:r>
              <a:rPr dirty="0" sz="1500" spc="-25">
                <a:latin typeface="Times New Roman"/>
                <a:cs typeface="Times New Roman"/>
              </a:rPr>
              <a:t>0</a:t>
            </a:r>
            <a:r>
              <a:rPr dirty="0" baseline="3703" sz="2250" spc="-37">
                <a:latin typeface="Symbol"/>
                <a:cs typeface="Symbol"/>
              </a:rPr>
              <a:t></a:t>
            </a:r>
            <a:endParaRPr baseline="3703" sz="2250">
              <a:latin typeface="Symbol"/>
              <a:cs typeface="Symbol"/>
            </a:endParaRPr>
          </a:p>
          <a:p>
            <a:pPr marL="172720">
              <a:lnSpc>
                <a:spcPct val="100000"/>
              </a:lnSpc>
              <a:spcBef>
                <a:spcPts val="475"/>
              </a:spcBef>
              <a:tabLst>
                <a:tab pos="594360" algn="l"/>
              </a:tabLst>
            </a:pPr>
            <a:r>
              <a:rPr dirty="0" sz="1500" spc="-50">
                <a:latin typeface="Times New Roman"/>
                <a:cs typeface="Times New Roman"/>
              </a:rPr>
              <a:t>0</a:t>
            </a:r>
            <a:r>
              <a:rPr dirty="0" sz="1500">
                <a:latin typeface="Times New Roman"/>
                <a:cs typeface="Times New Roman"/>
              </a:rPr>
              <a:t>	</a:t>
            </a:r>
            <a:r>
              <a:rPr dirty="0" sz="1500" spc="-5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687059" y="249799"/>
            <a:ext cx="612775" cy="60325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50"/>
              </a:spcBef>
            </a:pPr>
            <a:r>
              <a:rPr dirty="0" baseline="-3703" sz="2250">
                <a:latin typeface="Symbol"/>
                <a:cs typeface="Symbol"/>
              </a:rPr>
              <a:t></a:t>
            </a:r>
            <a:r>
              <a:rPr dirty="0" baseline="-3703" sz="2250" spc="112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cos</a:t>
            </a:r>
            <a:r>
              <a:rPr dirty="0" sz="1600" spc="-20" i="1">
                <a:latin typeface="Symbol"/>
                <a:cs typeface="Symbol"/>
              </a:rPr>
              <a:t></a:t>
            </a:r>
            <a:endParaRPr sz="1600">
              <a:latin typeface="Symbol"/>
              <a:cs typeface="Symbol"/>
            </a:endParaRPr>
          </a:p>
          <a:p>
            <a:pPr marL="25400">
              <a:lnSpc>
                <a:spcPct val="100000"/>
              </a:lnSpc>
              <a:spcBef>
                <a:spcPts val="355"/>
              </a:spcBef>
            </a:pPr>
            <a:r>
              <a:rPr dirty="0" baseline="25925" sz="2250">
                <a:latin typeface="Symbol"/>
                <a:cs typeface="Symbol"/>
              </a:rPr>
              <a:t></a:t>
            </a:r>
            <a:r>
              <a:rPr dirty="0" sz="1500">
                <a:latin typeface="Symbol"/>
                <a:cs typeface="Symbol"/>
              </a:rPr>
              <a:t></a:t>
            </a:r>
            <a:r>
              <a:rPr dirty="0" sz="1500" spc="-12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sin</a:t>
            </a:r>
            <a:r>
              <a:rPr dirty="0" sz="1600" spc="-20" i="1">
                <a:latin typeface="Symbol"/>
                <a:cs typeface="Symbol"/>
              </a:rPr>
              <a:t>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292347" y="735579"/>
            <a:ext cx="532765" cy="2571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500" i="1">
                <a:latin typeface="Times New Roman"/>
                <a:cs typeface="Times New Roman"/>
              </a:rPr>
              <a:t>R</a:t>
            </a:r>
            <a:r>
              <a:rPr dirty="0" baseline="-24691" sz="1350" i="1">
                <a:latin typeface="Symbol"/>
                <a:cs typeface="Symbol"/>
              </a:rPr>
              <a:t></a:t>
            </a:r>
            <a:r>
              <a:rPr dirty="0" baseline="-24691" sz="1350" spc="502">
                <a:latin typeface="Times New Roman"/>
                <a:cs typeface="Times New Roman"/>
              </a:rPr>
              <a:t> </a:t>
            </a:r>
            <a:r>
              <a:rPr dirty="0" sz="1500">
                <a:latin typeface="Symbol"/>
                <a:cs typeface="Symbol"/>
              </a:rPr>
              <a:t>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baseline="12962" sz="2250" spc="-75">
                <a:latin typeface="Symbol"/>
                <a:cs typeface="Symbol"/>
              </a:rPr>
              <a:t></a:t>
            </a:r>
            <a:endParaRPr baseline="12962" sz="2250">
              <a:latin typeface="Symbol"/>
              <a:cs typeface="Symbo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901570" y="1961007"/>
            <a:ext cx="2609850" cy="1504950"/>
            <a:chOff x="1901570" y="1961007"/>
            <a:chExt cx="2609850" cy="1504950"/>
          </a:xfrm>
        </p:grpSpPr>
        <p:sp>
          <p:nvSpPr>
            <p:cNvPr id="16" name="object 16" descr=""/>
            <p:cNvSpPr/>
            <p:nvPr/>
          </p:nvSpPr>
          <p:spPr>
            <a:xfrm>
              <a:off x="1911095" y="2216658"/>
              <a:ext cx="2228850" cy="1240155"/>
            </a:xfrm>
            <a:custGeom>
              <a:avLst/>
              <a:gdLst/>
              <a:ahLst/>
              <a:cxnLst/>
              <a:rect l="l" t="t" r="r" b="b"/>
              <a:pathLst>
                <a:path w="2228850" h="1240154">
                  <a:moveTo>
                    <a:pt x="990600" y="1236726"/>
                  </a:moveTo>
                  <a:lnTo>
                    <a:pt x="2228850" y="0"/>
                  </a:lnTo>
                </a:path>
                <a:path w="2228850" h="1240154">
                  <a:moveTo>
                    <a:pt x="992124" y="1239774"/>
                  </a:moveTo>
                  <a:lnTo>
                    <a:pt x="0" y="249174"/>
                  </a:lnTo>
                </a:path>
              </a:pathLst>
            </a:custGeom>
            <a:ln w="19050">
              <a:solidFill>
                <a:srgbClr val="8001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901695" y="1970532"/>
              <a:ext cx="1600200" cy="1485900"/>
            </a:xfrm>
            <a:custGeom>
              <a:avLst/>
              <a:gdLst/>
              <a:ahLst/>
              <a:cxnLst/>
              <a:rect l="l" t="t" r="r" b="b"/>
              <a:pathLst>
                <a:path w="1600200" h="1485900">
                  <a:moveTo>
                    <a:pt x="0" y="0"/>
                  </a:moveTo>
                  <a:lnTo>
                    <a:pt x="0" y="1485900"/>
                  </a:lnTo>
                </a:path>
                <a:path w="1600200" h="1485900">
                  <a:moveTo>
                    <a:pt x="0" y="1485900"/>
                  </a:moveTo>
                  <a:lnTo>
                    <a:pt x="1600200" y="1485900"/>
                  </a:lnTo>
                </a:path>
              </a:pathLst>
            </a:custGeom>
            <a:ln w="19050">
              <a:solidFill>
                <a:srgbClr val="FF010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3122676" y="3014722"/>
            <a:ext cx="10541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Symbol"/>
                <a:cs typeface="Symbol"/>
              </a:rPr>
              <a:t></a:t>
            </a:r>
            <a:endParaRPr sz="1400">
              <a:latin typeface="Symbol"/>
              <a:cs typeface="Symbol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3671" y="2189607"/>
            <a:ext cx="95250" cy="95250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4349496" y="3481170"/>
            <a:ext cx="12382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00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680706" y="1898490"/>
            <a:ext cx="12382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0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976111" y="1974698"/>
            <a:ext cx="17272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00" spc="-25">
                <a:latin typeface="Times New Roman"/>
                <a:cs typeface="Times New Roman"/>
              </a:rPr>
              <a:t>X´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918707" y="2241401"/>
            <a:ext cx="17272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00" spc="-25">
                <a:latin typeface="Times New Roman"/>
                <a:cs typeface="Times New Roman"/>
              </a:rPr>
              <a:t>Y´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964691" y="28194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5" name="object 25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26" name="object 26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0" name="object 3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57755" y="7975854"/>
            <a:ext cx="2301240" cy="259080"/>
          </a:xfrm>
          <a:prstGeom prst="rect">
            <a:avLst/>
          </a:prstGeom>
        </p:spPr>
      </p:pic>
      <p:sp>
        <p:nvSpPr>
          <p:cNvPr id="31" name="object 31" descr=""/>
          <p:cNvSpPr txBox="1"/>
          <p:nvPr/>
        </p:nvSpPr>
        <p:spPr>
          <a:xfrm>
            <a:off x="964691" y="493395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65100" rIns="0" bIns="0" rtlCol="0" vert="horz">
            <a:spAutoFit/>
          </a:bodyPr>
          <a:lstStyle/>
          <a:p>
            <a:pPr marL="615315" marR="555625">
              <a:lnSpc>
                <a:spcPct val="100000"/>
              </a:lnSpc>
              <a:spcBef>
                <a:spcPts val="1300"/>
              </a:spcBef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Concatenation</a:t>
            </a:r>
            <a:r>
              <a:rPr dirty="0" sz="2200" spc="-3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and</a:t>
            </a:r>
            <a:r>
              <a:rPr dirty="0" sz="2200" spc="-2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inverse transformation</a:t>
            </a:r>
            <a:endParaRPr sz="2200">
              <a:latin typeface="Comic Sans MS"/>
              <a:cs typeface="Comic Sans MS"/>
            </a:endParaRPr>
          </a:p>
          <a:p>
            <a:pPr marL="287020" marR="46990" indent="-171450">
              <a:lnSpc>
                <a:spcPct val="100000"/>
              </a:lnSpc>
              <a:spcBef>
                <a:spcPts val="1870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287655" algn="l"/>
              </a:tabLst>
            </a:pPr>
            <a:r>
              <a:rPr dirty="0" sz="1600">
                <a:latin typeface="Comic Sans MS"/>
                <a:cs typeface="Comic Sans MS"/>
              </a:rPr>
              <a:t>Several</a:t>
            </a:r>
            <a:r>
              <a:rPr dirty="0" sz="1600" spc="-3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transformations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can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be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represented </a:t>
            </a:r>
            <a:r>
              <a:rPr dirty="0" sz="1600">
                <a:latin typeface="Comic Sans MS"/>
                <a:cs typeface="Comic Sans MS"/>
              </a:rPr>
              <a:t>by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single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4x4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transformation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matrix.</a:t>
            </a:r>
            <a:endParaRPr sz="1600">
              <a:latin typeface="Comic Sans MS"/>
              <a:cs typeface="Comic Sans MS"/>
            </a:endParaRPr>
          </a:p>
          <a:p>
            <a:pPr marL="287020" marR="170815" indent="-171450">
              <a:lnSpc>
                <a:spcPct val="100000"/>
              </a:lnSpc>
              <a:spcBef>
                <a:spcPts val="375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287655" algn="l"/>
              </a:tabLst>
            </a:pPr>
            <a:r>
              <a:rPr dirty="0" sz="1600">
                <a:latin typeface="Comic Sans MS"/>
                <a:cs typeface="Comic Sans MS"/>
              </a:rPr>
              <a:t>e.g.,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translation,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scaling,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and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rotation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about </a:t>
            </a:r>
            <a:r>
              <a:rPr dirty="0" sz="1600">
                <a:latin typeface="Comic Sans MS"/>
                <a:cs typeface="Comic Sans MS"/>
              </a:rPr>
              <a:t>the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z axis of a point V is given </a:t>
            </a:r>
            <a:r>
              <a:rPr dirty="0" sz="1600" spc="-25">
                <a:latin typeface="Comic Sans MS"/>
                <a:cs typeface="Comic Sans MS"/>
              </a:rPr>
              <a:t>by</a:t>
            </a:r>
            <a:endParaRPr sz="1600">
              <a:latin typeface="Comic Sans MS"/>
              <a:cs typeface="Comic Sans MS"/>
            </a:endParaRPr>
          </a:p>
          <a:p>
            <a:pPr marL="1303655">
              <a:lnSpc>
                <a:spcPct val="100000"/>
              </a:lnSpc>
              <a:spcBef>
                <a:spcPts val="740"/>
              </a:spcBef>
            </a:pPr>
            <a:r>
              <a:rPr dirty="0" sz="2000" i="1">
                <a:latin typeface="Times New Roman"/>
                <a:cs typeface="Times New Roman"/>
              </a:rPr>
              <a:t>V</a:t>
            </a:r>
            <a:r>
              <a:rPr dirty="0" sz="2000" spc="-285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*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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30" i="1">
                <a:latin typeface="Times New Roman"/>
                <a:cs typeface="Times New Roman"/>
              </a:rPr>
              <a:t>R</a:t>
            </a:r>
            <a:r>
              <a:rPr dirty="0" baseline="-23148" sz="1800" spc="-44" i="1">
                <a:latin typeface="Symbol"/>
                <a:cs typeface="Symbol"/>
              </a:rPr>
              <a:t></a:t>
            </a:r>
            <a:r>
              <a:rPr dirty="0" baseline="-23148" sz="1800" spc="142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i="1">
                <a:latin typeface="Times New Roman"/>
                <a:cs typeface="Times New Roman"/>
              </a:rPr>
              <a:t>S</a:t>
            </a:r>
            <a:r>
              <a:rPr dirty="0" sz="2000" spc="-315" i="1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(</a:t>
            </a:r>
            <a:r>
              <a:rPr dirty="0" sz="2000" spc="-35" i="1">
                <a:latin typeface="Times New Roman"/>
                <a:cs typeface="Times New Roman"/>
              </a:rPr>
              <a:t>TV</a:t>
            </a:r>
            <a:r>
              <a:rPr dirty="0" sz="2000" spc="-180" i="1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))</a:t>
            </a:r>
            <a:endParaRPr sz="2000">
              <a:latin typeface="Times New Roman"/>
              <a:cs typeface="Times New Roman"/>
            </a:endParaRPr>
          </a:p>
          <a:p>
            <a:pPr algn="ctr" marR="708025">
              <a:lnSpc>
                <a:spcPct val="100000"/>
              </a:lnSpc>
              <a:spcBef>
                <a:spcPts val="650"/>
              </a:spcBef>
            </a:pPr>
            <a:r>
              <a:rPr dirty="0" sz="2000">
                <a:latin typeface="Symbol"/>
                <a:cs typeface="Symbol"/>
              </a:rPr>
              <a:t>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 spc="-35" i="1">
                <a:latin typeface="Times New Roman"/>
                <a:cs typeface="Times New Roman"/>
              </a:rPr>
              <a:t>AV</a:t>
            </a:r>
            <a:endParaRPr sz="2000">
              <a:latin typeface="Times New Roman"/>
              <a:cs typeface="Times New Roman"/>
            </a:endParaRPr>
          </a:p>
          <a:p>
            <a:pPr marL="1228725">
              <a:lnSpc>
                <a:spcPct val="100000"/>
              </a:lnSpc>
              <a:spcBef>
                <a:spcPts val="869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Order</a:t>
            </a:r>
            <a:r>
              <a:rPr dirty="0" sz="14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14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imes New Roman"/>
                <a:cs typeface="Times New Roman"/>
              </a:rPr>
              <a:t>important!!!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134609" y="8162839"/>
            <a:ext cx="133985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 spc="-25">
                <a:latin typeface="Comic Sans MS"/>
                <a:cs typeface="Comic Sans MS"/>
              </a:rPr>
              <a:t>76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3395" y="1285488"/>
            <a:ext cx="2049428" cy="20574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964691" y="28194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algn="ctr" marL="389255">
              <a:lnSpc>
                <a:spcPct val="100000"/>
              </a:lnSpc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Structure</a:t>
            </a:r>
            <a:r>
              <a:rPr dirty="0" sz="2200" spc="-3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of</a:t>
            </a:r>
            <a:r>
              <a:rPr dirty="0" sz="2200" spc="-2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the</a:t>
            </a:r>
            <a:r>
              <a:rPr dirty="0" sz="2200" spc="-2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Human</a:t>
            </a:r>
            <a:r>
              <a:rPr dirty="0" sz="2200" spc="-2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25">
                <a:solidFill>
                  <a:srgbClr val="33339A"/>
                </a:solidFill>
                <a:latin typeface="Comic Sans MS"/>
                <a:cs typeface="Comic Sans MS"/>
              </a:rPr>
              <a:t>Eye</a:t>
            </a:r>
            <a:endParaRPr sz="2200">
              <a:latin typeface="Comic Sans MS"/>
              <a:cs typeface="Comic Sans MS"/>
            </a:endParaRPr>
          </a:p>
          <a:p>
            <a:pPr marL="2642870" indent="-172085">
              <a:lnSpc>
                <a:spcPct val="100000"/>
              </a:lnSpc>
              <a:spcBef>
                <a:spcPts val="1315"/>
              </a:spcBef>
              <a:buClr>
                <a:srgbClr val="3333CC"/>
              </a:buClr>
              <a:buSzPct val="58333"/>
              <a:buFont typeface="Arial"/>
              <a:buChar char="■"/>
              <a:tabLst>
                <a:tab pos="2643505" algn="l"/>
              </a:tabLst>
            </a:pPr>
            <a:r>
              <a:rPr dirty="0" sz="1200">
                <a:latin typeface="Comic Sans MS"/>
                <a:cs typeface="Comic Sans MS"/>
              </a:rPr>
              <a:t>Cornea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 spc="-50">
                <a:latin typeface="Comic Sans MS"/>
                <a:cs typeface="Comic Sans MS"/>
              </a:rPr>
              <a:t>:</a:t>
            </a:r>
            <a:endParaRPr sz="1200">
              <a:latin typeface="Comic Sans MS"/>
              <a:cs typeface="Comic Sans MS"/>
            </a:endParaRPr>
          </a:p>
          <a:p>
            <a:pPr lvl="1" marL="2843530" marR="169545" indent="-143510">
              <a:lnSpc>
                <a:spcPts val="1080"/>
              </a:lnSpc>
              <a:spcBef>
                <a:spcPts val="260"/>
              </a:spcBef>
              <a:buClr>
                <a:srgbClr val="FF0000"/>
              </a:buClr>
              <a:buSzPct val="55000"/>
              <a:buFont typeface="Arial"/>
              <a:buChar char="■"/>
              <a:tabLst>
                <a:tab pos="2844165" algn="l"/>
              </a:tabLst>
            </a:pPr>
            <a:r>
              <a:rPr dirty="0" sz="1000">
                <a:latin typeface="Comic Sans MS"/>
                <a:cs typeface="Comic Sans MS"/>
              </a:rPr>
              <a:t>tough,</a:t>
            </a:r>
            <a:r>
              <a:rPr dirty="0" sz="1000" spc="-4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transparent</a:t>
            </a:r>
            <a:r>
              <a:rPr dirty="0" sz="1000" spc="-35">
                <a:latin typeface="Comic Sans MS"/>
                <a:cs typeface="Comic Sans MS"/>
              </a:rPr>
              <a:t> </a:t>
            </a:r>
            <a:r>
              <a:rPr dirty="0" sz="1000" spc="-10">
                <a:latin typeface="Comic Sans MS"/>
                <a:cs typeface="Comic Sans MS"/>
              </a:rPr>
              <a:t>tissue, </a:t>
            </a:r>
            <a:r>
              <a:rPr dirty="0" sz="1000">
                <a:latin typeface="Comic Sans MS"/>
                <a:cs typeface="Comic Sans MS"/>
              </a:rPr>
              <a:t>covers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the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 spc="-10">
                <a:latin typeface="Comic Sans MS"/>
                <a:cs typeface="Comic Sans MS"/>
              </a:rPr>
              <a:t>anterior </a:t>
            </a:r>
            <a:r>
              <a:rPr dirty="0" sz="1000">
                <a:latin typeface="Comic Sans MS"/>
                <a:cs typeface="Comic Sans MS"/>
              </a:rPr>
              <a:t>surface</a:t>
            </a:r>
            <a:r>
              <a:rPr dirty="0" sz="1000" spc="-2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of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the</a:t>
            </a:r>
            <a:r>
              <a:rPr dirty="0" sz="1000" spc="-20">
                <a:latin typeface="Comic Sans MS"/>
                <a:cs typeface="Comic Sans MS"/>
              </a:rPr>
              <a:t> eye.</a:t>
            </a:r>
            <a:endParaRPr sz="1000">
              <a:latin typeface="Comic Sans MS"/>
              <a:cs typeface="Comic Sans MS"/>
            </a:endParaRPr>
          </a:p>
          <a:p>
            <a:pPr marL="2642870" indent="-172085">
              <a:lnSpc>
                <a:spcPct val="100000"/>
              </a:lnSpc>
              <a:spcBef>
                <a:spcPts val="125"/>
              </a:spcBef>
              <a:buClr>
                <a:srgbClr val="3333CC"/>
              </a:buClr>
              <a:buSzPct val="58333"/>
              <a:buFont typeface="Arial"/>
              <a:buChar char="■"/>
              <a:tabLst>
                <a:tab pos="2643505" algn="l"/>
              </a:tabLst>
            </a:pPr>
            <a:r>
              <a:rPr dirty="0" sz="1200">
                <a:latin typeface="Comic Sans MS"/>
                <a:cs typeface="Comic Sans MS"/>
              </a:rPr>
              <a:t>Sclera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 spc="-50">
                <a:latin typeface="Comic Sans MS"/>
                <a:cs typeface="Comic Sans MS"/>
              </a:rPr>
              <a:t>:</a:t>
            </a:r>
            <a:endParaRPr sz="1200">
              <a:latin typeface="Comic Sans MS"/>
              <a:cs typeface="Comic Sans MS"/>
            </a:endParaRPr>
          </a:p>
          <a:p>
            <a:pPr lvl="1" marL="2843530" marR="160655" indent="-143510">
              <a:lnSpc>
                <a:spcPct val="90200"/>
              </a:lnSpc>
              <a:spcBef>
                <a:spcPts val="235"/>
              </a:spcBef>
              <a:buClr>
                <a:srgbClr val="FF0000"/>
              </a:buClr>
              <a:buSzPct val="55000"/>
              <a:buFont typeface="Arial"/>
              <a:buChar char="■"/>
              <a:tabLst>
                <a:tab pos="2844165" algn="l"/>
              </a:tabLst>
            </a:pPr>
            <a:r>
              <a:rPr dirty="0" sz="1000">
                <a:latin typeface="Comic Sans MS"/>
                <a:cs typeface="Comic Sans MS"/>
              </a:rPr>
              <a:t>Opaque</a:t>
            </a:r>
            <a:r>
              <a:rPr dirty="0" sz="1000" spc="-30">
                <a:latin typeface="Comic Sans MS"/>
                <a:cs typeface="Comic Sans MS"/>
              </a:rPr>
              <a:t> </a:t>
            </a:r>
            <a:r>
              <a:rPr dirty="0" sz="1000" spc="-10">
                <a:latin typeface="Comic Sans MS"/>
                <a:cs typeface="Comic Sans MS"/>
              </a:rPr>
              <a:t>membrane, </a:t>
            </a:r>
            <a:r>
              <a:rPr dirty="0" sz="1000">
                <a:latin typeface="Comic Sans MS"/>
                <a:cs typeface="Comic Sans MS"/>
              </a:rPr>
              <a:t>encloses</a:t>
            </a:r>
            <a:r>
              <a:rPr dirty="0" sz="1000" spc="-3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the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remainder</a:t>
            </a:r>
            <a:r>
              <a:rPr dirty="0" sz="1000" spc="-30">
                <a:latin typeface="Comic Sans MS"/>
                <a:cs typeface="Comic Sans MS"/>
              </a:rPr>
              <a:t> </a:t>
            </a:r>
            <a:r>
              <a:rPr dirty="0" sz="1000" spc="-25">
                <a:latin typeface="Comic Sans MS"/>
                <a:cs typeface="Comic Sans MS"/>
              </a:rPr>
              <a:t>of </a:t>
            </a:r>
            <a:r>
              <a:rPr dirty="0" sz="1000">
                <a:latin typeface="Comic Sans MS"/>
                <a:cs typeface="Comic Sans MS"/>
              </a:rPr>
              <a:t>the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optic</a:t>
            </a:r>
            <a:r>
              <a:rPr dirty="0" sz="1000" spc="-5">
                <a:latin typeface="Comic Sans MS"/>
                <a:cs typeface="Comic Sans MS"/>
              </a:rPr>
              <a:t> </a:t>
            </a:r>
            <a:r>
              <a:rPr dirty="0" sz="1000" spc="-10">
                <a:latin typeface="Comic Sans MS"/>
                <a:cs typeface="Comic Sans MS"/>
              </a:rPr>
              <a:t>globe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Comic Sans MS"/>
              <a:cs typeface="Comic Sans MS"/>
            </a:endParaRPr>
          </a:p>
          <a:p>
            <a:pPr algn="r" marR="259715">
              <a:lnSpc>
                <a:spcPct val="100000"/>
              </a:lnSpc>
            </a:pPr>
            <a:r>
              <a:rPr dirty="0" sz="700">
                <a:latin typeface="Comic Sans MS"/>
                <a:cs typeface="Comic Sans MS"/>
              </a:rPr>
              <a:t>7</a:t>
            </a:r>
            <a:endParaRPr sz="700">
              <a:latin typeface="Comic Sans MS"/>
              <a:cs typeface="Comic Sans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021841" y="5423153"/>
            <a:ext cx="4271010" cy="2571115"/>
            <a:chOff x="1021841" y="5423153"/>
            <a:chExt cx="4271010" cy="2571115"/>
          </a:xfrm>
        </p:grpSpPr>
        <p:sp>
          <p:nvSpPr>
            <p:cNvPr id="5" name="object 5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3395" y="5936736"/>
              <a:ext cx="2049428" cy="2057399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964691" y="493395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algn="ctr" marL="389255">
              <a:lnSpc>
                <a:spcPct val="100000"/>
              </a:lnSpc>
              <a:spcBef>
                <a:spcPts val="5"/>
              </a:spcBef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Structure</a:t>
            </a:r>
            <a:r>
              <a:rPr dirty="0" sz="2200" spc="-3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of</a:t>
            </a:r>
            <a:r>
              <a:rPr dirty="0" sz="2200" spc="-2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the</a:t>
            </a:r>
            <a:r>
              <a:rPr dirty="0" sz="2200" spc="-2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Human</a:t>
            </a:r>
            <a:r>
              <a:rPr dirty="0" sz="2200" spc="-2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25">
                <a:solidFill>
                  <a:srgbClr val="33339A"/>
                </a:solidFill>
                <a:latin typeface="Comic Sans MS"/>
                <a:cs typeface="Comic Sans MS"/>
              </a:rPr>
              <a:t>Eye</a:t>
            </a:r>
            <a:endParaRPr sz="2200">
              <a:latin typeface="Comic Sans MS"/>
              <a:cs typeface="Comic Sans MS"/>
            </a:endParaRPr>
          </a:p>
          <a:p>
            <a:pPr marL="2642870" indent="-172085">
              <a:lnSpc>
                <a:spcPct val="100000"/>
              </a:lnSpc>
              <a:spcBef>
                <a:spcPts val="1315"/>
              </a:spcBef>
              <a:buClr>
                <a:srgbClr val="3333CC"/>
              </a:buClr>
              <a:buSzPct val="58333"/>
              <a:buFont typeface="Arial"/>
              <a:buChar char="■"/>
              <a:tabLst>
                <a:tab pos="2643505" algn="l"/>
              </a:tabLst>
            </a:pPr>
            <a:r>
              <a:rPr dirty="0" sz="1200">
                <a:latin typeface="Comic Sans MS"/>
                <a:cs typeface="Comic Sans MS"/>
              </a:rPr>
              <a:t>Choroid </a:t>
            </a:r>
            <a:r>
              <a:rPr dirty="0" sz="1200" spc="-50">
                <a:latin typeface="Comic Sans MS"/>
                <a:cs typeface="Comic Sans MS"/>
              </a:rPr>
              <a:t>:</a:t>
            </a:r>
            <a:endParaRPr sz="1200">
              <a:latin typeface="Comic Sans MS"/>
              <a:cs typeface="Comic Sans MS"/>
            </a:endParaRPr>
          </a:p>
          <a:p>
            <a:pPr lvl="1" marL="2843530" marR="177800" indent="-143510">
              <a:lnSpc>
                <a:spcPts val="1080"/>
              </a:lnSpc>
              <a:spcBef>
                <a:spcPts val="260"/>
              </a:spcBef>
              <a:buClr>
                <a:srgbClr val="FF0000"/>
              </a:buClr>
              <a:buSzPct val="55000"/>
              <a:buFont typeface="Arial"/>
              <a:buChar char="■"/>
              <a:tabLst>
                <a:tab pos="2844165" algn="l"/>
              </a:tabLst>
            </a:pPr>
            <a:r>
              <a:rPr dirty="0" sz="1000">
                <a:latin typeface="Comic Sans MS"/>
                <a:cs typeface="Comic Sans MS"/>
              </a:rPr>
              <a:t>Lies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below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the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 spc="-10">
                <a:latin typeface="Comic Sans MS"/>
                <a:cs typeface="Comic Sans MS"/>
              </a:rPr>
              <a:t>sclera, </a:t>
            </a:r>
            <a:r>
              <a:rPr dirty="0" sz="1000">
                <a:latin typeface="Comic Sans MS"/>
                <a:cs typeface="Comic Sans MS"/>
              </a:rPr>
              <a:t>contains</a:t>
            </a:r>
            <a:r>
              <a:rPr dirty="0" sz="1000" spc="-2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network</a:t>
            </a:r>
            <a:r>
              <a:rPr dirty="0" sz="1000" spc="-3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of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 spc="-10">
                <a:latin typeface="Comic Sans MS"/>
                <a:cs typeface="Comic Sans MS"/>
              </a:rPr>
              <a:t>blood </a:t>
            </a:r>
            <a:r>
              <a:rPr dirty="0" sz="1000">
                <a:latin typeface="Comic Sans MS"/>
                <a:cs typeface="Comic Sans MS"/>
              </a:rPr>
              <a:t>vessels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that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serve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as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 spc="-25">
                <a:latin typeface="Comic Sans MS"/>
                <a:cs typeface="Comic Sans MS"/>
              </a:rPr>
              <a:t>the </a:t>
            </a:r>
            <a:r>
              <a:rPr dirty="0" sz="1000">
                <a:latin typeface="Comic Sans MS"/>
                <a:cs typeface="Comic Sans MS"/>
              </a:rPr>
              <a:t>major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source</a:t>
            </a:r>
            <a:r>
              <a:rPr dirty="0" sz="1000" spc="-2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of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 spc="-10">
                <a:latin typeface="Comic Sans MS"/>
                <a:cs typeface="Comic Sans MS"/>
              </a:rPr>
              <a:t>nutrition </a:t>
            </a:r>
            <a:r>
              <a:rPr dirty="0" sz="1000">
                <a:latin typeface="Comic Sans MS"/>
                <a:cs typeface="Comic Sans MS"/>
              </a:rPr>
              <a:t>to</a:t>
            </a:r>
            <a:r>
              <a:rPr dirty="0" sz="1000" spc="-3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the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20">
                <a:latin typeface="Comic Sans MS"/>
                <a:cs typeface="Comic Sans MS"/>
              </a:rPr>
              <a:t>eye.</a:t>
            </a:r>
            <a:endParaRPr sz="1000">
              <a:latin typeface="Comic Sans MS"/>
              <a:cs typeface="Comic Sans MS"/>
            </a:endParaRPr>
          </a:p>
          <a:p>
            <a:pPr lvl="1" marL="2843530" marR="172085" indent="-143510">
              <a:lnSpc>
                <a:spcPct val="90100"/>
              </a:lnSpc>
              <a:spcBef>
                <a:spcPts val="220"/>
              </a:spcBef>
              <a:buClr>
                <a:srgbClr val="FF0000"/>
              </a:buClr>
              <a:buSzPct val="55000"/>
              <a:buFont typeface="Arial"/>
              <a:buChar char="■"/>
              <a:tabLst>
                <a:tab pos="2844165" algn="l"/>
              </a:tabLst>
            </a:pPr>
            <a:r>
              <a:rPr dirty="0" sz="1000">
                <a:latin typeface="Comic Sans MS"/>
                <a:cs typeface="Comic Sans MS"/>
              </a:rPr>
              <a:t>Choroid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coat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is</a:t>
            </a:r>
            <a:r>
              <a:rPr dirty="0" sz="1000" spc="-5">
                <a:latin typeface="Comic Sans MS"/>
                <a:cs typeface="Comic Sans MS"/>
              </a:rPr>
              <a:t> </a:t>
            </a:r>
            <a:r>
              <a:rPr dirty="0" sz="1000" spc="-10">
                <a:latin typeface="Comic Sans MS"/>
                <a:cs typeface="Comic Sans MS"/>
              </a:rPr>
              <a:t>heavily </a:t>
            </a:r>
            <a:r>
              <a:rPr dirty="0" sz="1000">
                <a:latin typeface="Comic Sans MS"/>
                <a:cs typeface="Comic Sans MS"/>
              </a:rPr>
              <a:t>pigmented</a:t>
            </a:r>
            <a:r>
              <a:rPr dirty="0" sz="1000" spc="-2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and</a:t>
            </a:r>
            <a:r>
              <a:rPr dirty="0" sz="1000" spc="-25">
                <a:latin typeface="Comic Sans MS"/>
                <a:cs typeface="Comic Sans MS"/>
              </a:rPr>
              <a:t> </a:t>
            </a:r>
            <a:r>
              <a:rPr dirty="0" sz="1000" spc="-10">
                <a:latin typeface="Comic Sans MS"/>
                <a:cs typeface="Comic Sans MS"/>
              </a:rPr>
              <a:t>hence </a:t>
            </a:r>
            <a:r>
              <a:rPr dirty="0" sz="1000">
                <a:latin typeface="Comic Sans MS"/>
                <a:cs typeface="Comic Sans MS"/>
              </a:rPr>
              <a:t>helps</a:t>
            </a:r>
            <a:r>
              <a:rPr dirty="0" sz="1000" spc="-2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to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reduce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25">
                <a:latin typeface="Comic Sans MS"/>
                <a:cs typeface="Comic Sans MS"/>
              </a:rPr>
              <a:t>the </a:t>
            </a:r>
            <a:r>
              <a:rPr dirty="0" sz="1000">
                <a:latin typeface="Comic Sans MS"/>
                <a:cs typeface="Comic Sans MS"/>
              </a:rPr>
              <a:t>amount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of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 spc="-10">
                <a:latin typeface="Comic Sans MS"/>
                <a:cs typeface="Comic Sans MS"/>
              </a:rPr>
              <a:t>extraneous </a:t>
            </a:r>
            <a:r>
              <a:rPr dirty="0" sz="1000">
                <a:latin typeface="Comic Sans MS"/>
                <a:cs typeface="Comic Sans MS"/>
              </a:rPr>
              <a:t>light</a:t>
            </a:r>
            <a:r>
              <a:rPr dirty="0" sz="1000" spc="-2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entering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the</a:t>
            </a:r>
            <a:r>
              <a:rPr dirty="0" sz="1000" spc="-2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eye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 spc="-25">
                <a:latin typeface="Comic Sans MS"/>
                <a:cs typeface="Comic Sans MS"/>
              </a:rPr>
              <a:t>and </a:t>
            </a:r>
            <a:r>
              <a:rPr dirty="0" sz="1000">
                <a:latin typeface="Comic Sans MS"/>
                <a:cs typeface="Comic Sans MS"/>
              </a:rPr>
              <a:t>the</a:t>
            </a:r>
            <a:r>
              <a:rPr dirty="0" sz="1000" spc="-4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backscatter</a:t>
            </a:r>
            <a:r>
              <a:rPr dirty="0" sz="1000" spc="-30">
                <a:latin typeface="Comic Sans MS"/>
                <a:cs typeface="Comic Sans MS"/>
              </a:rPr>
              <a:t> </a:t>
            </a:r>
            <a:r>
              <a:rPr dirty="0" sz="1000" spc="-10">
                <a:latin typeface="Comic Sans MS"/>
                <a:cs typeface="Comic Sans MS"/>
              </a:rPr>
              <a:t>within </a:t>
            </a:r>
            <a:r>
              <a:rPr dirty="0" sz="1000">
                <a:latin typeface="Comic Sans MS"/>
                <a:cs typeface="Comic Sans MS"/>
              </a:rPr>
              <a:t>the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optical</a:t>
            </a:r>
            <a:r>
              <a:rPr dirty="0" sz="1000" spc="-5">
                <a:latin typeface="Comic Sans MS"/>
                <a:cs typeface="Comic Sans MS"/>
              </a:rPr>
              <a:t> </a:t>
            </a:r>
            <a:r>
              <a:rPr dirty="0" sz="1000" spc="-10">
                <a:latin typeface="Comic Sans MS"/>
                <a:cs typeface="Comic Sans MS"/>
              </a:rPr>
              <a:t>globe.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188711" y="8162839"/>
            <a:ext cx="80010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>
                <a:latin typeface="Comic Sans MS"/>
                <a:cs typeface="Comic Sans MS"/>
              </a:rPr>
              <a:t>8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64691" y="28194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marL="615315">
              <a:lnSpc>
                <a:spcPct val="100000"/>
              </a:lnSpc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Lens</a:t>
            </a:r>
            <a:r>
              <a:rPr dirty="0" sz="2200" spc="-1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&amp;</a:t>
            </a:r>
            <a:r>
              <a:rPr dirty="0" sz="2200" spc="-1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Retina</a:t>
            </a:r>
            <a:endParaRPr sz="2200">
              <a:latin typeface="Comic Sans MS"/>
              <a:cs typeface="Comic Sans MS"/>
            </a:endParaRPr>
          </a:p>
          <a:p>
            <a:pPr marL="515620" indent="-172085">
              <a:lnSpc>
                <a:spcPct val="100000"/>
              </a:lnSpc>
              <a:spcBef>
                <a:spcPts val="1425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516255" algn="l"/>
              </a:tabLst>
            </a:pPr>
            <a:r>
              <a:rPr dirty="0" sz="1400" spc="-20">
                <a:latin typeface="Comic Sans MS"/>
                <a:cs typeface="Comic Sans MS"/>
              </a:rPr>
              <a:t>Lens</a:t>
            </a:r>
            <a:endParaRPr sz="1400">
              <a:latin typeface="Comic Sans MS"/>
              <a:cs typeface="Comic Sans MS"/>
            </a:endParaRPr>
          </a:p>
          <a:p>
            <a:pPr marL="716280" marR="201295">
              <a:lnSpc>
                <a:spcPct val="100000"/>
              </a:lnSpc>
              <a:spcBef>
                <a:spcPts val="295"/>
              </a:spcBef>
            </a:pPr>
            <a:r>
              <a:rPr dirty="0" sz="1200">
                <a:latin typeface="Comic Sans MS"/>
                <a:cs typeface="Comic Sans MS"/>
              </a:rPr>
              <a:t>both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infrared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and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ultraviolet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light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are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absorbed </a:t>
            </a:r>
            <a:r>
              <a:rPr dirty="0" sz="1200">
                <a:latin typeface="Comic Sans MS"/>
                <a:cs typeface="Comic Sans MS"/>
              </a:rPr>
              <a:t>appreciably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by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proteins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within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lens</a:t>
            </a:r>
            <a:r>
              <a:rPr dirty="0" sz="1200" spc="-10">
                <a:latin typeface="Comic Sans MS"/>
                <a:cs typeface="Comic Sans MS"/>
              </a:rPr>
              <a:t> structure </a:t>
            </a:r>
            <a:r>
              <a:rPr dirty="0" sz="1200">
                <a:latin typeface="Comic Sans MS"/>
                <a:cs typeface="Comic Sans MS"/>
              </a:rPr>
              <a:t>and,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in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excessive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amounts,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can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cause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damage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to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 spc="-25">
                <a:latin typeface="Comic Sans MS"/>
                <a:cs typeface="Comic Sans MS"/>
              </a:rPr>
              <a:t>the </a:t>
            </a:r>
            <a:r>
              <a:rPr dirty="0" sz="1200" spc="-20">
                <a:latin typeface="Comic Sans MS"/>
                <a:cs typeface="Comic Sans MS"/>
              </a:rPr>
              <a:t>eye.</a:t>
            </a:r>
            <a:endParaRPr sz="1200">
              <a:latin typeface="Comic Sans MS"/>
              <a:cs typeface="Comic Sans MS"/>
            </a:endParaRPr>
          </a:p>
          <a:p>
            <a:pPr marL="515620" indent="-172085">
              <a:lnSpc>
                <a:spcPct val="100000"/>
              </a:lnSpc>
              <a:spcBef>
                <a:spcPts val="320"/>
              </a:spcBef>
              <a:buClr>
                <a:srgbClr val="3333CC"/>
              </a:buClr>
              <a:buSzPct val="60714"/>
              <a:buFont typeface="Arial"/>
              <a:buChar char="■"/>
              <a:tabLst>
                <a:tab pos="516255" algn="l"/>
              </a:tabLst>
            </a:pPr>
            <a:r>
              <a:rPr dirty="0" sz="1400" spc="-10">
                <a:latin typeface="Comic Sans MS"/>
                <a:cs typeface="Comic Sans MS"/>
              </a:rPr>
              <a:t>Retina</a:t>
            </a:r>
            <a:endParaRPr sz="1400">
              <a:latin typeface="Comic Sans MS"/>
              <a:cs typeface="Comic Sans MS"/>
            </a:endParaRPr>
          </a:p>
          <a:p>
            <a:pPr marL="716280" marR="137795">
              <a:lnSpc>
                <a:spcPct val="100000"/>
              </a:lnSpc>
              <a:spcBef>
                <a:spcPts val="295"/>
              </a:spcBef>
            </a:pPr>
            <a:r>
              <a:rPr dirty="0" sz="1200">
                <a:latin typeface="Comic Sans MS"/>
                <a:cs typeface="Comic Sans MS"/>
              </a:rPr>
              <a:t>Innermost</a:t>
            </a:r>
            <a:r>
              <a:rPr dirty="0" sz="1200" spc="-2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membrane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of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eye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which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lines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inside </a:t>
            </a:r>
            <a:r>
              <a:rPr dirty="0" sz="1200">
                <a:latin typeface="Comic Sans MS"/>
                <a:cs typeface="Comic Sans MS"/>
              </a:rPr>
              <a:t>of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wall</a:t>
            </a:r>
            <a:r>
              <a:rPr dirty="0" sz="1200">
                <a:latin typeface="Times New Roman"/>
                <a:cs typeface="Times New Roman"/>
              </a:rPr>
              <a:t>’</a:t>
            </a:r>
            <a:r>
              <a:rPr dirty="0" sz="1200">
                <a:latin typeface="Comic Sans MS"/>
                <a:cs typeface="Comic Sans MS"/>
              </a:rPr>
              <a:t>s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entire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posterior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portion.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When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 spc="-25">
                <a:latin typeface="Comic Sans MS"/>
                <a:cs typeface="Comic Sans MS"/>
              </a:rPr>
              <a:t>eye </a:t>
            </a:r>
            <a:r>
              <a:rPr dirty="0" sz="1200">
                <a:latin typeface="Comic Sans MS"/>
                <a:cs typeface="Comic Sans MS"/>
              </a:rPr>
              <a:t>is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properly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focused,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light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from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an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object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outside</a:t>
            </a:r>
            <a:r>
              <a:rPr dirty="0" sz="1200" spc="50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eye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is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imaged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on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10">
                <a:latin typeface="Comic Sans MS"/>
                <a:cs typeface="Comic Sans MS"/>
              </a:rPr>
              <a:t> retina.</a:t>
            </a:r>
            <a:endParaRPr sz="1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omic Sans MS"/>
              <a:cs typeface="Comic Sans MS"/>
            </a:endParaRPr>
          </a:p>
          <a:p>
            <a:pPr algn="r" marR="259715">
              <a:lnSpc>
                <a:spcPct val="100000"/>
              </a:lnSpc>
            </a:pPr>
            <a:r>
              <a:rPr dirty="0" sz="700">
                <a:latin typeface="Comic Sans MS"/>
                <a:cs typeface="Comic Sans MS"/>
              </a:rPr>
              <a:t>9</a:t>
            </a:r>
            <a:endParaRPr sz="700">
              <a:latin typeface="Comic Sans MS"/>
              <a:cs typeface="Comic Sans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4" name="object 4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64691" y="493395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marL="615315">
              <a:lnSpc>
                <a:spcPct val="100000"/>
              </a:lnSpc>
              <a:spcBef>
                <a:spcPts val="5"/>
              </a:spcBef>
            </a:pP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Receptors</a:t>
            </a:r>
            <a:endParaRPr sz="2200">
              <a:latin typeface="Comic Sans MS"/>
              <a:cs typeface="Comic Sans MS"/>
            </a:endParaRPr>
          </a:p>
          <a:p>
            <a:pPr marL="515620" marR="301625" indent="-171450">
              <a:lnSpc>
                <a:spcPct val="100000"/>
              </a:lnSpc>
              <a:spcBef>
                <a:spcPts val="1410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516255" algn="l"/>
              </a:tabLst>
            </a:pPr>
            <a:r>
              <a:rPr dirty="0" sz="1600">
                <a:latin typeface="Comic Sans MS"/>
                <a:cs typeface="Comic Sans MS"/>
              </a:rPr>
              <a:t>Pattern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vision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is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afforded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by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 spc="-25">
                <a:latin typeface="Comic Sans MS"/>
                <a:cs typeface="Comic Sans MS"/>
              </a:rPr>
              <a:t>the </a:t>
            </a:r>
            <a:r>
              <a:rPr dirty="0" sz="1600">
                <a:latin typeface="Comic Sans MS"/>
                <a:cs typeface="Comic Sans MS"/>
              </a:rPr>
              <a:t>distribution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of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discrete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light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receptors </a:t>
            </a:r>
            <a:r>
              <a:rPr dirty="0" sz="1600">
                <a:latin typeface="Comic Sans MS"/>
                <a:cs typeface="Comic Sans MS"/>
              </a:rPr>
              <a:t>over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the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surface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of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the </a:t>
            </a:r>
            <a:r>
              <a:rPr dirty="0" sz="1600" spc="-10">
                <a:latin typeface="Comic Sans MS"/>
                <a:cs typeface="Comic Sans MS"/>
              </a:rPr>
              <a:t>retina.</a:t>
            </a:r>
            <a:endParaRPr sz="1600">
              <a:latin typeface="Comic Sans MS"/>
              <a:cs typeface="Comic Sans MS"/>
            </a:endParaRPr>
          </a:p>
          <a:p>
            <a:pPr marL="515620" indent="-172085">
              <a:lnSpc>
                <a:spcPct val="100000"/>
              </a:lnSpc>
              <a:spcBef>
                <a:spcPts val="375"/>
              </a:spcBef>
              <a:buClr>
                <a:srgbClr val="3333CC"/>
              </a:buClr>
              <a:buSzPct val="59375"/>
              <a:buFont typeface="Arial"/>
              <a:buChar char="■"/>
              <a:tabLst>
                <a:tab pos="516255" algn="l"/>
              </a:tabLst>
            </a:pPr>
            <a:r>
              <a:rPr dirty="0" sz="1600">
                <a:latin typeface="Comic Sans MS"/>
                <a:cs typeface="Comic Sans MS"/>
              </a:rPr>
              <a:t>Receptors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are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divided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into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2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classes:</a:t>
            </a:r>
            <a:endParaRPr sz="1600">
              <a:latin typeface="Comic Sans MS"/>
              <a:cs typeface="Comic Sans MS"/>
            </a:endParaRPr>
          </a:p>
          <a:p>
            <a:pPr lvl="1" marL="716280" indent="-143510">
              <a:lnSpc>
                <a:spcPct val="100000"/>
              </a:lnSpc>
              <a:spcBef>
                <a:spcPts val="350"/>
              </a:spcBef>
              <a:buClr>
                <a:srgbClr val="FF0000"/>
              </a:buClr>
              <a:buSzPct val="53571"/>
              <a:buFont typeface="Arial"/>
              <a:buChar char="■"/>
              <a:tabLst>
                <a:tab pos="716280" algn="l"/>
              </a:tabLst>
            </a:pPr>
            <a:r>
              <a:rPr dirty="0" sz="1400" spc="-10">
                <a:latin typeface="Comic Sans MS"/>
                <a:cs typeface="Comic Sans MS"/>
              </a:rPr>
              <a:t>Cones</a:t>
            </a:r>
            <a:endParaRPr sz="1400">
              <a:latin typeface="Comic Sans MS"/>
              <a:cs typeface="Comic Sans MS"/>
            </a:endParaRPr>
          </a:p>
          <a:p>
            <a:pPr lvl="1" marL="716280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SzPct val="53571"/>
              <a:buFont typeface="Arial"/>
              <a:buChar char="■"/>
              <a:tabLst>
                <a:tab pos="716280" algn="l"/>
              </a:tabLst>
            </a:pPr>
            <a:r>
              <a:rPr dirty="0" sz="1400" spc="-20">
                <a:latin typeface="Comic Sans MS"/>
                <a:cs typeface="Comic Sans MS"/>
              </a:rPr>
              <a:t>Rods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148326" y="8162839"/>
            <a:ext cx="120650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 spc="-25">
                <a:latin typeface="Comic Sans MS"/>
                <a:cs typeface="Comic Sans MS"/>
              </a:rPr>
              <a:t>10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64691" y="28194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marL="615315">
              <a:lnSpc>
                <a:spcPct val="100000"/>
              </a:lnSpc>
            </a:pP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Cones</a:t>
            </a:r>
            <a:endParaRPr sz="2200">
              <a:latin typeface="Comic Sans MS"/>
              <a:cs typeface="Comic Sans MS"/>
            </a:endParaRPr>
          </a:p>
          <a:p>
            <a:pPr marL="716280" marR="285750" indent="-143510">
              <a:lnSpc>
                <a:spcPct val="90100"/>
              </a:lnSpc>
              <a:spcBef>
                <a:spcPts val="1455"/>
              </a:spcBef>
              <a:buClr>
                <a:srgbClr val="FF0000"/>
              </a:buClr>
              <a:buSzPct val="53571"/>
              <a:buFont typeface="Arial"/>
              <a:buChar char="■"/>
              <a:tabLst>
                <a:tab pos="716280" algn="l"/>
              </a:tabLst>
            </a:pPr>
            <a:r>
              <a:rPr dirty="0" sz="1400" spc="-10">
                <a:latin typeface="Comic Sans MS"/>
                <a:cs typeface="Comic Sans MS"/>
              </a:rPr>
              <a:t>6-</a:t>
            </a:r>
            <a:r>
              <a:rPr dirty="0" sz="1400">
                <a:latin typeface="Comic Sans MS"/>
                <a:cs typeface="Comic Sans MS"/>
              </a:rPr>
              <a:t>7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million,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located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primarily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in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central </a:t>
            </a:r>
            <a:r>
              <a:rPr dirty="0" sz="1400">
                <a:latin typeface="Comic Sans MS"/>
                <a:cs typeface="Comic Sans MS"/>
              </a:rPr>
              <a:t>portion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retina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(the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fovea,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muscles </a:t>
            </a:r>
            <a:r>
              <a:rPr dirty="0" sz="1400">
                <a:latin typeface="Comic Sans MS"/>
                <a:cs typeface="Comic Sans MS"/>
              </a:rPr>
              <a:t>controlling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eye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rotate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eyeball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until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image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falls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on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fovea).</a:t>
            </a:r>
            <a:endParaRPr sz="1400">
              <a:latin typeface="Comic Sans MS"/>
              <a:cs typeface="Comic Sans MS"/>
            </a:endParaRPr>
          </a:p>
          <a:p>
            <a:pPr marL="716280" indent="-143510">
              <a:lnSpc>
                <a:spcPct val="100000"/>
              </a:lnSpc>
              <a:spcBef>
                <a:spcPts val="170"/>
              </a:spcBef>
              <a:buClr>
                <a:srgbClr val="FF0000"/>
              </a:buClr>
              <a:buSzPct val="53571"/>
              <a:buFont typeface="Arial"/>
              <a:buChar char="■"/>
              <a:tabLst>
                <a:tab pos="716280" algn="l"/>
              </a:tabLst>
            </a:pPr>
            <a:r>
              <a:rPr dirty="0" sz="1400">
                <a:latin typeface="Comic Sans MS"/>
                <a:cs typeface="Comic Sans MS"/>
              </a:rPr>
              <a:t>Highly</a:t>
            </a:r>
            <a:r>
              <a:rPr dirty="0" sz="1400" spc="-5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sensitive</a:t>
            </a:r>
            <a:r>
              <a:rPr dirty="0" sz="1400" spc="-4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to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color.</a:t>
            </a:r>
            <a:endParaRPr sz="1400">
              <a:latin typeface="Comic Sans MS"/>
              <a:cs typeface="Comic Sans MS"/>
            </a:endParaRPr>
          </a:p>
          <a:p>
            <a:pPr marL="716280" marR="202565" indent="-143510">
              <a:lnSpc>
                <a:spcPts val="1510"/>
              </a:lnSpc>
              <a:spcBef>
                <a:spcPts val="360"/>
              </a:spcBef>
              <a:buClr>
                <a:srgbClr val="FF0000"/>
              </a:buClr>
              <a:buSzPct val="53571"/>
              <a:buFont typeface="Arial"/>
              <a:buChar char="■"/>
              <a:tabLst>
                <a:tab pos="716280" algn="l"/>
              </a:tabLst>
            </a:pPr>
            <a:r>
              <a:rPr dirty="0" sz="1400">
                <a:latin typeface="Comic Sans MS"/>
                <a:cs typeface="Comic Sans MS"/>
              </a:rPr>
              <a:t>Each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is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connected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to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its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own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nerve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end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20">
                <a:latin typeface="Comic Sans MS"/>
                <a:cs typeface="Comic Sans MS"/>
              </a:rPr>
              <a:t>thus </a:t>
            </a:r>
            <a:r>
              <a:rPr dirty="0" sz="1400">
                <a:latin typeface="Comic Sans MS"/>
                <a:cs typeface="Comic Sans MS"/>
              </a:rPr>
              <a:t>human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can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resolve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fine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details.</a:t>
            </a:r>
            <a:endParaRPr sz="1400">
              <a:latin typeface="Comic Sans MS"/>
              <a:cs typeface="Comic Sans MS"/>
            </a:endParaRPr>
          </a:p>
          <a:p>
            <a:pPr marL="716280" marR="184785" indent="-143510">
              <a:lnSpc>
                <a:spcPts val="1510"/>
              </a:lnSpc>
              <a:spcBef>
                <a:spcPts val="345"/>
              </a:spcBef>
              <a:buClr>
                <a:srgbClr val="FF0000"/>
              </a:buClr>
              <a:buSzPct val="53571"/>
              <a:buFont typeface="Arial"/>
              <a:buChar char="■"/>
              <a:tabLst>
                <a:tab pos="716280" algn="l"/>
              </a:tabLst>
            </a:pPr>
            <a:r>
              <a:rPr dirty="0" sz="1400">
                <a:latin typeface="Comic Sans MS"/>
                <a:cs typeface="Comic Sans MS"/>
              </a:rPr>
              <a:t>Cone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vision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is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called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photopic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or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bright-light vision.</a:t>
            </a:r>
            <a:endParaRPr sz="1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Comic Sans MS"/>
              <a:cs typeface="Comic Sans MS"/>
            </a:endParaRPr>
          </a:p>
          <a:p>
            <a:pPr algn="r" marR="260985">
              <a:lnSpc>
                <a:spcPct val="100000"/>
              </a:lnSpc>
            </a:pPr>
            <a:r>
              <a:rPr dirty="0" sz="700" spc="-25">
                <a:latin typeface="Comic Sans MS"/>
                <a:cs typeface="Comic Sans MS"/>
              </a:rPr>
              <a:t>11</a:t>
            </a:r>
            <a:endParaRPr sz="700">
              <a:latin typeface="Comic Sans MS"/>
              <a:cs typeface="Comic Sans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4" name="object 4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64691" y="493395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marL="615315">
              <a:lnSpc>
                <a:spcPct val="100000"/>
              </a:lnSpc>
              <a:spcBef>
                <a:spcPts val="5"/>
              </a:spcBef>
            </a:pPr>
            <a:r>
              <a:rPr dirty="0" sz="2200" spc="-20">
                <a:solidFill>
                  <a:srgbClr val="33339A"/>
                </a:solidFill>
                <a:latin typeface="Comic Sans MS"/>
                <a:cs typeface="Comic Sans MS"/>
              </a:rPr>
              <a:t>Rods</a:t>
            </a:r>
            <a:endParaRPr sz="2200">
              <a:latin typeface="Comic Sans MS"/>
              <a:cs typeface="Comic Sans MS"/>
            </a:endParaRPr>
          </a:p>
          <a:p>
            <a:pPr marL="716280" marR="316230" indent="-143510">
              <a:lnSpc>
                <a:spcPts val="1510"/>
              </a:lnSpc>
              <a:spcBef>
                <a:spcPts val="1480"/>
              </a:spcBef>
              <a:buClr>
                <a:srgbClr val="FF0000"/>
              </a:buClr>
              <a:buSzPct val="53571"/>
              <a:buFont typeface="Arial"/>
              <a:buChar char="■"/>
              <a:tabLst>
                <a:tab pos="716280" algn="l"/>
              </a:tabLst>
            </a:pPr>
            <a:r>
              <a:rPr dirty="0" sz="1400" spc="-10">
                <a:latin typeface="Comic Sans MS"/>
                <a:cs typeface="Comic Sans MS"/>
              </a:rPr>
              <a:t>75-</a:t>
            </a:r>
            <a:r>
              <a:rPr dirty="0" sz="1400">
                <a:latin typeface="Comic Sans MS"/>
                <a:cs typeface="Comic Sans MS"/>
              </a:rPr>
              <a:t>150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million,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distributed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over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retina surface.</a:t>
            </a:r>
            <a:endParaRPr sz="1400">
              <a:latin typeface="Comic Sans MS"/>
              <a:cs typeface="Comic Sans MS"/>
            </a:endParaRPr>
          </a:p>
          <a:p>
            <a:pPr marL="716280" marR="144145" indent="-143510">
              <a:lnSpc>
                <a:spcPts val="1510"/>
              </a:lnSpc>
              <a:spcBef>
                <a:spcPts val="350"/>
              </a:spcBef>
              <a:buClr>
                <a:srgbClr val="FF0000"/>
              </a:buClr>
              <a:buSzPct val="53571"/>
              <a:buFont typeface="Arial"/>
              <a:buChar char="■"/>
              <a:tabLst>
                <a:tab pos="716280" algn="l"/>
              </a:tabLst>
            </a:pPr>
            <a:r>
              <a:rPr dirty="0" sz="1400">
                <a:latin typeface="Comic Sans MS"/>
                <a:cs typeface="Comic Sans MS"/>
              </a:rPr>
              <a:t>Several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rods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are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connected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to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single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nerve </a:t>
            </a:r>
            <a:r>
              <a:rPr dirty="0" sz="1400">
                <a:latin typeface="Comic Sans MS"/>
                <a:cs typeface="Comic Sans MS"/>
              </a:rPr>
              <a:t>end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reduce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amount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detail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discernible.</a:t>
            </a:r>
            <a:endParaRPr sz="1400">
              <a:latin typeface="Comic Sans MS"/>
              <a:cs typeface="Comic Sans MS"/>
            </a:endParaRPr>
          </a:p>
          <a:p>
            <a:pPr marL="716280" marR="384810" indent="-143510">
              <a:lnSpc>
                <a:spcPts val="1510"/>
              </a:lnSpc>
              <a:spcBef>
                <a:spcPts val="340"/>
              </a:spcBef>
              <a:buClr>
                <a:srgbClr val="FF0000"/>
              </a:buClr>
              <a:buSzPct val="53571"/>
              <a:buFont typeface="Arial"/>
              <a:buChar char="■"/>
              <a:tabLst>
                <a:tab pos="716280" algn="l"/>
              </a:tabLst>
            </a:pPr>
            <a:r>
              <a:rPr dirty="0" sz="1400">
                <a:latin typeface="Comic Sans MS"/>
                <a:cs typeface="Comic Sans MS"/>
              </a:rPr>
              <a:t>Serve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to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give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a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general,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overall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picture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35">
                <a:latin typeface="Comic Sans MS"/>
                <a:cs typeface="Comic Sans MS"/>
              </a:rPr>
              <a:t>of </a:t>
            </a:r>
            <a:r>
              <a:rPr dirty="0" sz="1400">
                <a:latin typeface="Comic Sans MS"/>
                <a:cs typeface="Comic Sans MS"/>
              </a:rPr>
              <a:t>the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field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view.</a:t>
            </a:r>
            <a:endParaRPr sz="1400">
              <a:latin typeface="Comic Sans MS"/>
              <a:cs typeface="Comic Sans MS"/>
            </a:endParaRPr>
          </a:p>
          <a:p>
            <a:pPr marL="716280" indent="-143510">
              <a:lnSpc>
                <a:spcPct val="100000"/>
              </a:lnSpc>
              <a:spcBef>
                <a:spcPts val="150"/>
              </a:spcBef>
              <a:buClr>
                <a:srgbClr val="FF0000"/>
              </a:buClr>
              <a:buSzPct val="53571"/>
              <a:buFont typeface="Arial"/>
              <a:buChar char="■"/>
              <a:tabLst>
                <a:tab pos="716280" algn="l"/>
              </a:tabLst>
            </a:pPr>
            <a:r>
              <a:rPr dirty="0" sz="1400">
                <a:latin typeface="Comic Sans MS"/>
                <a:cs typeface="Comic Sans MS"/>
              </a:rPr>
              <a:t>Sensitive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to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low</a:t>
            </a:r>
            <a:r>
              <a:rPr dirty="0" sz="1400" spc="-4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levels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of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illumination.</a:t>
            </a:r>
            <a:endParaRPr sz="1400">
              <a:latin typeface="Comic Sans MS"/>
              <a:cs typeface="Comic Sans MS"/>
            </a:endParaRPr>
          </a:p>
          <a:p>
            <a:pPr marL="716280" marR="516255" indent="-143510">
              <a:lnSpc>
                <a:spcPts val="1510"/>
              </a:lnSpc>
              <a:spcBef>
                <a:spcPts val="360"/>
              </a:spcBef>
              <a:buClr>
                <a:srgbClr val="FF0000"/>
              </a:buClr>
              <a:buSzPct val="53571"/>
              <a:buFont typeface="Arial"/>
              <a:buChar char="■"/>
              <a:tabLst>
                <a:tab pos="716280" algn="l"/>
              </a:tabLst>
            </a:pPr>
            <a:r>
              <a:rPr dirty="0" sz="1400">
                <a:latin typeface="Comic Sans MS"/>
                <a:cs typeface="Comic Sans MS"/>
              </a:rPr>
              <a:t>Rod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vision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is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called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scotopic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>
                <a:latin typeface="Comic Sans MS"/>
                <a:cs typeface="Comic Sans MS"/>
              </a:rPr>
              <a:t>or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dim-light vision.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148326" y="8162839"/>
            <a:ext cx="120650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 spc="-25">
                <a:latin typeface="Comic Sans MS"/>
                <a:cs typeface="Comic Sans MS"/>
              </a:rPr>
              <a:t>12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61026" y="3520690"/>
            <a:ext cx="10795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latin typeface="Comic Sans MS"/>
                <a:cs typeface="Comic Sans MS"/>
              </a:rPr>
              <a:t>13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80388" y="435351"/>
            <a:ext cx="339280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Cross</a:t>
            </a:r>
            <a:r>
              <a:rPr dirty="0" spc="-35"/>
              <a:t> </a:t>
            </a:r>
            <a:r>
              <a:rPr dirty="0"/>
              <a:t>section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right </a:t>
            </a:r>
            <a:r>
              <a:rPr dirty="0" spc="-25"/>
              <a:t>eye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6306" y="1305302"/>
            <a:ext cx="3856516" cy="9906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118616" y="2322826"/>
            <a:ext cx="4222750" cy="115697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71450" indent="-171450">
              <a:lnSpc>
                <a:spcPct val="100000"/>
              </a:lnSpc>
              <a:spcBef>
                <a:spcPts val="235"/>
              </a:spcBef>
              <a:buClr>
                <a:srgbClr val="3333CC"/>
              </a:buClr>
              <a:buSzPct val="58333"/>
              <a:buFont typeface="Arial"/>
              <a:buChar char="■"/>
              <a:tabLst>
                <a:tab pos="171450" algn="l"/>
              </a:tabLst>
            </a:pPr>
            <a:r>
              <a:rPr dirty="0" sz="1200">
                <a:latin typeface="Comic Sans MS"/>
                <a:cs typeface="Comic Sans MS"/>
              </a:rPr>
              <a:t>Blind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spot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Wide Latin"/>
                <a:cs typeface="Wide Latin"/>
              </a:rPr>
              <a:t>c::</a:t>
            </a:r>
            <a:r>
              <a:rPr dirty="0" sz="1200" spc="-15">
                <a:latin typeface="Wide Latin"/>
                <a:cs typeface="Wide Latin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absence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of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receptors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area.</a:t>
            </a:r>
            <a:endParaRPr sz="1200">
              <a:latin typeface="Comic Sans MS"/>
              <a:cs typeface="Comic Sans MS"/>
            </a:endParaRPr>
          </a:p>
          <a:p>
            <a:pPr marL="171450" indent="-171450">
              <a:lnSpc>
                <a:spcPct val="100000"/>
              </a:lnSpc>
              <a:spcBef>
                <a:spcPts val="140"/>
              </a:spcBef>
              <a:buClr>
                <a:srgbClr val="3333CC"/>
              </a:buClr>
              <a:buSzPct val="58333"/>
              <a:buFont typeface="Arial"/>
              <a:buChar char="■"/>
              <a:tabLst>
                <a:tab pos="171450" algn="l"/>
              </a:tabLst>
            </a:pPr>
            <a:r>
              <a:rPr dirty="0" sz="1200">
                <a:latin typeface="Comic Sans MS"/>
                <a:cs typeface="Comic Sans MS"/>
              </a:rPr>
              <a:t>Receptor</a:t>
            </a:r>
            <a:r>
              <a:rPr dirty="0" sz="1200" spc="-3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density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is</a:t>
            </a:r>
            <a:r>
              <a:rPr dirty="0" sz="1200" spc="-2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measured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in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degrees</a:t>
            </a:r>
            <a:r>
              <a:rPr dirty="0" sz="1200" spc="-2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from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fovea.</a:t>
            </a:r>
            <a:endParaRPr sz="1200">
              <a:latin typeface="Comic Sans MS"/>
              <a:cs typeface="Comic Sans MS"/>
            </a:endParaRPr>
          </a:p>
          <a:p>
            <a:pPr marL="171450" marR="59055" indent="-171450">
              <a:lnSpc>
                <a:spcPts val="1300"/>
              </a:lnSpc>
              <a:spcBef>
                <a:spcPts val="305"/>
              </a:spcBef>
              <a:buClr>
                <a:srgbClr val="3333CC"/>
              </a:buClr>
              <a:buSzPct val="58333"/>
              <a:buFont typeface="Arial"/>
              <a:buChar char="■"/>
              <a:tabLst>
                <a:tab pos="171450" algn="l"/>
              </a:tabLst>
            </a:pPr>
            <a:r>
              <a:rPr dirty="0" sz="1200">
                <a:latin typeface="Comic Sans MS"/>
                <a:cs typeface="Comic Sans MS"/>
              </a:rPr>
              <a:t>Cones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are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most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dense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in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center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of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retina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(in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 spc="-25">
                <a:latin typeface="Comic Sans MS"/>
                <a:cs typeface="Comic Sans MS"/>
              </a:rPr>
              <a:t>the </a:t>
            </a:r>
            <a:r>
              <a:rPr dirty="0" sz="1200">
                <a:latin typeface="Comic Sans MS"/>
                <a:cs typeface="Comic Sans MS"/>
              </a:rPr>
              <a:t>area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of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fovea).</a:t>
            </a:r>
            <a:endParaRPr sz="1200">
              <a:latin typeface="Comic Sans MS"/>
              <a:cs typeface="Comic Sans MS"/>
            </a:endParaRPr>
          </a:p>
          <a:p>
            <a:pPr marL="171450" marR="93345" indent="-171450">
              <a:lnSpc>
                <a:spcPts val="1300"/>
              </a:lnSpc>
              <a:spcBef>
                <a:spcPts val="270"/>
              </a:spcBef>
              <a:buClr>
                <a:srgbClr val="3333CC"/>
              </a:buClr>
              <a:buSzPct val="58333"/>
              <a:buFont typeface="Arial"/>
              <a:buChar char="■"/>
              <a:tabLst>
                <a:tab pos="171450" algn="l"/>
              </a:tabLst>
            </a:pPr>
            <a:r>
              <a:rPr dirty="0" sz="1200">
                <a:latin typeface="Comic Sans MS"/>
                <a:cs typeface="Comic Sans MS"/>
              </a:rPr>
              <a:t>Rods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increase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in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density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from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center</a:t>
            </a:r>
            <a:r>
              <a:rPr dirty="0" sz="1200" spc="-2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out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to</a:t>
            </a:r>
            <a:r>
              <a:rPr dirty="0" sz="1200" spc="-10">
                <a:latin typeface="Comic Sans MS"/>
                <a:cs typeface="Comic Sans MS"/>
              </a:rPr>
              <a:t> approx. </a:t>
            </a:r>
            <a:r>
              <a:rPr dirty="0" sz="1200">
                <a:latin typeface="Comic Sans MS"/>
                <a:cs typeface="Comic Sans MS"/>
              </a:rPr>
              <a:t>20</a:t>
            </a:r>
            <a:r>
              <a:rPr dirty="0" sz="1200">
                <a:latin typeface="Symbol"/>
                <a:cs typeface="Symbol"/>
              </a:rPr>
              <a:t>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Comic Sans MS"/>
                <a:cs typeface="Comic Sans MS"/>
              </a:rPr>
              <a:t>off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axis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and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then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decrease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in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density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out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to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25">
                <a:latin typeface="Comic Sans MS"/>
                <a:cs typeface="Comic Sans MS"/>
              </a:rPr>
              <a:t>the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90066" y="3435346"/>
            <a:ext cx="2349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omic Sans MS"/>
                <a:cs typeface="Comic Sans MS"/>
              </a:rPr>
              <a:t>extreme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periphery</a:t>
            </a:r>
            <a:r>
              <a:rPr dirty="0" sz="1200" spc="-2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of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retina.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964691" y="28194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9" name="object 9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580388" y="5086599"/>
            <a:ext cx="287401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Brightness</a:t>
            </a:r>
            <a:r>
              <a:rPr dirty="0" sz="2200" spc="-4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adaptation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and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 discrimination</a:t>
            </a:r>
            <a:endParaRPr sz="2200">
              <a:latin typeface="Comic Sans MS"/>
              <a:cs typeface="Comic Sans MS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395615" y="6082278"/>
            <a:ext cx="2025650" cy="1703070"/>
            <a:chOff x="3395615" y="6082278"/>
            <a:chExt cx="2025650" cy="1703070"/>
          </a:xfrm>
        </p:grpSpPr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5615" y="6082278"/>
              <a:ext cx="2025412" cy="170307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1658" y="6140952"/>
              <a:ext cx="1072301" cy="133502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946" y="7347203"/>
              <a:ext cx="85343" cy="9905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8564" y="7344822"/>
              <a:ext cx="90106" cy="103822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28438" y="7347203"/>
              <a:ext cx="85344" cy="9905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26056" y="7344822"/>
              <a:ext cx="90106" cy="103822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3861816" y="6371081"/>
              <a:ext cx="977900" cy="330200"/>
            </a:xfrm>
            <a:custGeom>
              <a:avLst/>
              <a:gdLst/>
              <a:ahLst/>
              <a:cxnLst/>
              <a:rect l="l" t="t" r="r" b="b"/>
              <a:pathLst>
                <a:path w="977900" h="330200">
                  <a:moveTo>
                    <a:pt x="903291" y="284437"/>
                  </a:moveTo>
                  <a:lnTo>
                    <a:pt x="884682" y="305561"/>
                  </a:lnTo>
                  <a:lnTo>
                    <a:pt x="977646" y="329945"/>
                  </a:lnTo>
                  <a:lnTo>
                    <a:pt x="962826" y="294131"/>
                  </a:lnTo>
                  <a:lnTo>
                    <a:pt x="914400" y="294131"/>
                  </a:lnTo>
                  <a:lnTo>
                    <a:pt x="903291" y="284437"/>
                  </a:lnTo>
                  <a:close/>
                </a:path>
                <a:path w="977900" h="330200">
                  <a:moveTo>
                    <a:pt x="922150" y="263029"/>
                  </a:moveTo>
                  <a:lnTo>
                    <a:pt x="903291" y="284437"/>
                  </a:lnTo>
                  <a:lnTo>
                    <a:pt x="914400" y="294131"/>
                  </a:lnTo>
                  <a:lnTo>
                    <a:pt x="932688" y="272033"/>
                  </a:lnTo>
                  <a:lnTo>
                    <a:pt x="922150" y="263029"/>
                  </a:lnTo>
                  <a:close/>
                </a:path>
                <a:path w="977900" h="330200">
                  <a:moveTo>
                    <a:pt x="941070" y="241553"/>
                  </a:moveTo>
                  <a:lnTo>
                    <a:pt x="922150" y="263029"/>
                  </a:lnTo>
                  <a:lnTo>
                    <a:pt x="932688" y="272033"/>
                  </a:lnTo>
                  <a:lnTo>
                    <a:pt x="914400" y="294131"/>
                  </a:lnTo>
                  <a:lnTo>
                    <a:pt x="962826" y="294131"/>
                  </a:lnTo>
                  <a:lnTo>
                    <a:pt x="941070" y="241553"/>
                  </a:lnTo>
                  <a:close/>
                </a:path>
                <a:path w="977900" h="330200">
                  <a:moveTo>
                    <a:pt x="748893" y="123443"/>
                  </a:moveTo>
                  <a:lnTo>
                    <a:pt x="699516" y="123443"/>
                  </a:lnTo>
                  <a:lnTo>
                    <a:pt x="714756" y="134111"/>
                  </a:lnTo>
                  <a:lnTo>
                    <a:pt x="730758" y="145541"/>
                  </a:lnTo>
                  <a:lnTo>
                    <a:pt x="745998" y="156971"/>
                  </a:lnTo>
                  <a:lnTo>
                    <a:pt x="762000" y="168401"/>
                  </a:lnTo>
                  <a:lnTo>
                    <a:pt x="777239" y="180593"/>
                  </a:lnTo>
                  <a:lnTo>
                    <a:pt x="809244" y="204977"/>
                  </a:lnTo>
                  <a:lnTo>
                    <a:pt x="872489" y="257555"/>
                  </a:lnTo>
                  <a:lnTo>
                    <a:pt x="903291" y="284437"/>
                  </a:lnTo>
                  <a:lnTo>
                    <a:pt x="922150" y="263029"/>
                  </a:lnTo>
                  <a:lnTo>
                    <a:pt x="858774" y="208787"/>
                  </a:lnTo>
                  <a:lnTo>
                    <a:pt x="810768" y="169925"/>
                  </a:lnTo>
                  <a:lnTo>
                    <a:pt x="762762" y="133349"/>
                  </a:lnTo>
                  <a:lnTo>
                    <a:pt x="748893" y="123443"/>
                  </a:lnTo>
                  <a:close/>
                </a:path>
                <a:path w="977900" h="330200">
                  <a:moveTo>
                    <a:pt x="461010" y="0"/>
                  </a:moveTo>
                  <a:lnTo>
                    <a:pt x="429768" y="0"/>
                  </a:lnTo>
                  <a:lnTo>
                    <a:pt x="398525" y="3047"/>
                  </a:lnTo>
                  <a:lnTo>
                    <a:pt x="352044" y="12953"/>
                  </a:lnTo>
                  <a:lnTo>
                    <a:pt x="306278" y="28213"/>
                  </a:lnTo>
                  <a:lnTo>
                    <a:pt x="291846" y="34289"/>
                  </a:lnTo>
                  <a:lnTo>
                    <a:pt x="276606" y="40385"/>
                  </a:lnTo>
                  <a:lnTo>
                    <a:pt x="261366" y="47243"/>
                  </a:lnTo>
                  <a:lnTo>
                    <a:pt x="246887" y="54863"/>
                  </a:lnTo>
                  <a:lnTo>
                    <a:pt x="231648" y="63245"/>
                  </a:lnTo>
                  <a:lnTo>
                    <a:pt x="217170" y="70865"/>
                  </a:lnTo>
                  <a:lnTo>
                    <a:pt x="202692" y="80009"/>
                  </a:lnTo>
                  <a:lnTo>
                    <a:pt x="188213" y="88391"/>
                  </a:lnTo>
                  <a:lnTo>
                    <a:pt x="172974" y="98297"/>
                  </a:lnTo>
                  <a:lnTo>
                    <a:pt x="158496" y="107441"/>
                  </a:lnTo>
                  <a:lnTo>
                    <a:pt x="144018" y="117347"/>
                  </a:lnTo>
                  <a:lnTo>
                    <a:pt x="86106" y="158495"/>
                  </a:lnTo>
                  <a:lnTo>
                    <a:pt x="57912" y="180593"/>
                  </a:lnTo>
                  <a:lnTo>
                    <a:pt x="28956" y="201929"/>
                  </a:lnTo>
                  <a:lnTo>
                    <a:pt x="0" y="224027"/>
                  </a:lnTo>
                  <a:lnTo>
                    <a:pt x="17525" y="246887"/>
                  </a:lnTo>
                  <a:lnTo>
                    <a:pt x="46482" y="224789"/>
                  </a:lnTo>
                  <a:lnTo>
                    <a:pt x="74675" y="202691"/>
                  </a:lnTo>
                  <a:lnTo>
                    <a:pt x="75674" y="202691"/>
                  </a:lnTo>
                  <a:lnTo>
                    <a:pt x="103632" y="181355"/>
                  </a:lnTo>
                  <a:lnTo>
                    <a:pt x="104638" y="181355"/>
                  </a:lnTo>
                  <a:lnTo>
                    <a:pt x="131825" y="160781"/>
                  </a:lnTo>
                  <a:lnTo>
                    <a:pt x="160782" y="140969"/>
                  </a:lnTo>
                  <a:lnTo>
                    <a:pt x="160020" y="140969"/>
                  </a:lnTo>
                  <a:lnTo>
                    <a:pt x="174498" y="131063"/>
                  </a:lnTo>
                  <a:lnTo>
                    <a:pt x="203454" y="112775"/>
                  </a:lnTo>
                  <a:lnTo>
                    <a:pt x="202692" y="112775"/>
                  </a:lnTo>
                  <a:lnTo>
                    <a:pt x="246125" y="87629"/>
                  </a:lnTo>
                  <a:lnTo>
                    <a:pt x="246680" y="87629"/>
                  </a:lnTo>
                  <a:lnTo>
                    <a:pt x="259842" y="80009"/>
                  </a:lnTo>
                  <a:lnTo>
                    <a:pt x="261289" y="80009"/>
                  </a:lnTo>
                  <a:lnTo>
                    <a:pt x="274320" y="73151"/>
                  </a:lnTo>
                  <a:lnTo>
                    <a:pt x="288798" y="66293"/>
                  </a:lnTo>
                  <a:lnTo>
                    <a:pt x="289644" y="66293"/>
                  </a:lnTo>
                  <a:lnTo>
                    <a:pt x="302513" y="60197"/>
                  </a:lnTo>
                  <a:lnTo>
                    <a:pt x="316992" y="54863"/>
                  </a:lnTo>
                  <a:lnTo>
                    <a:pt x="316230" y="54863"/>
                  </a:lnTo>
                  <a:lnTo>
                    <a:pt x="331470" y="49529"/>
                  </a:lnTo>
                  <a:lnTo>
                    <a:pt x="330708" y="49529"/>
                  </a:lnTo>
                  <a:lnTo>
                    <a:pt x="359663" y="40385"/>
                  </a:lnTo>
                  <a:lnTo>
                    <a:pt x="374142" y="36575"/>
                  </a:lnTo>
                  <a:lnTo>
                    <a:pt x="376428" y="36575"/>
                  </a:lnTo>
                  <a:lnTo>
                    <a:pt x="388620" y="33527"/>
                  </a:lnTo>
                  <a:lnTo>
                    <a:pt x="391477" y="33527"/>
                  </a:lnTo>
                  <a:lnTo>
                    <a:pt x="402336" y="31241"/>
                  </a:lnTo>
                  <a:lnTo>
                    <a:pt x="407162" y="31241"/>
                  </a:lnTo>
                  <a:lnTo>
                    <a:pt x="416813" y="29717"/>
                  </a:lnTo>
                  <a:lnTo>
                    <a:pt x="416051" y="29717"/>
                  </a:lnTo>
                  <a:lnTo>
                    <a:pt x="431292" y="28955"/>
                  </a:lnTo>
                  <a:lnTo>
                    <a:pt x="430530" y="28955"/>
                  </a:lnTo>
                  <a:lnTo>
                    <a:pt x="445389" y="28213"/>
                  </a:lnTo>
                  <a:lnTo>
                    <a:pt x="445008" y="28193"/>
                  </a:lnTo>
                  <a:lnTo>
                    <a:pt x="581787" y="28193"/>
                  </a:lnTo>
                  <a:lnTo>
                    <a:pt x="572262" y="24383"/>
                  </a:lnTo>
                  <a:lnTo>
                    <a:pt x="556260" y="18287"/>
                  </a:lnTo>
                  <a:lnTo>
                    <a:pt x="524256" y="9143"/>
                  </a:lnTo>
                  <a:lnTo>
                    <a:pt x="492251" y="3047"/>
                  </a:lnTo>
                  <a:lnTo>
                    <a:pt x="461010" y="0"/>
                  </a:lnTo>
                  <a:close/>
                </a:path>
                <a:path w="977900" h="330200">
                  <a:moveTo>
                    <a:pt x="75674" y="202691"/>
                  </a:moveTo>
                  <a:lnTo>
                    <a:pt x="74675" y="202691"/>
                  </a:lnTo>
                  <a:lnTo>
                    <a:pt x="74675" y="203453"/>
                  </a:lnTo>
                  <a:lnTo>
                    <a:pt x="75674" y="202691"/>
                  </a:lnTo>
                  <a:close/>
                </a:path>
                <a:path w="977900" h="330200">
                  <a:moveTo>
                    <a:pt x="104638" y="181355"/>
                  </a:moveTo>
                  <a:lnTo>
                    <a:pt x="103632" y="181355"/>
                  </a:lnTo>
                  <a:lnTo>
                    <a:pt x="103632" y="182117"/>
                  </a:lnTo>
                  <a:lnTo>
                    <a:pt x="104638" y="181355"/>
                  </a:lnTo>
                  <a:close/>
                </a:path>
                <a:path w="977900" h="330200">
                  <a:moveTo>
                    <a:pt x="720598" y="103631"/>
                  </a:moveTo>
                  <a:lnTo>
                    <a:pt x="668274" y="103631"/>
                  </a:lnTo>
                  <a:lnTo>
                    <a:pt x="684276" y="113537"/>
                  </a:lnTo>
                  <a:lnTo>
                    <a:pt x="683513" y="113537"/>
                  </a:lnTo>
                  <a:lnTo>
                    <a:pt x="699516" y="124205"/>
                  </a:lnTo>
                  <a:lnTo>
                    <a:pt x="699516" y="123443"/>
                  </a:lnTo>
                  <a:lnTo>
                    <a:pt x="748893" y="123443"/>
                  </a:lnTo>
                  <a:lnTo>
                    <a:pt x="746760" y="121919"/>
                  </a:lnTo>
                  <a:lnTo>
                    <a:pt x="730758" y="111251"/>
                  </a:lnTo>
                  <a:lnTo>
                    <a:pt x="720598" y="103631"/>
                  </a:lnTo>
                  <a:close/>
                </a:path>
                <a:path w="977900" h="330200">
                  <a:moveTo>
                    <a:pt x="706901" y="94487"/>
                  </a:moveTo>
                  <a:lnTo>
                    <a:pt x="653034" y="94487"/>
                  </a:lnTo>
                  <a:lnTo>
                    <a:pt x="668274" y="104393"/>
                  </a:lnTo>
                  <a:lnTo>
                    <a:pt x="668274" y="103631"/>
                  </a:lnTo>
                  <a:lnTo>
                    <a:pt x="720598" y="103631"/>
                  </a:lnTo>
                  <a:lnTo>
                    <a:pt x="715518" y="99821"/>
                  </a:lnTo>
                  <a:lnTo>
                    <a:pt x="706901" y="94487"/>
                  </a:lnTo>
                  <a:close/>
                </a:path>
                <a:path w="977900" h="330200">
                  <a:moveTo>
                    <a:pt x="679821" y="77723"/>
                  </a:moveTo>
                  <a:lnTo>
                    <a:pt x="622554" y="77723"/>
                  </a:lnTo>
                  <a:lnTo>
                    <a:pt x="637794" y="86105"/>
                  </a:lnTo>
                  <a:lnTo>
                    <a:pt x="653034" y="95249"/>
                  </a:lnTo>
                  <a:lnTo>
                    <a:pt x="653034" y="94487"/>
                  </a:lnTo>
                  <a:lnTo>
                    <a:pt x="706901" y="94487"/>
                  </a:lnTo>
                  <a:lnTo>
                    <a:pt x="679821" y="77723"/>
                  </a:lnTo>
                  <a:close/>
                </a:path>
                <a:path w="977900" h="330200">
                  <a:moveTo>
                    <a:pt x="246680" y="87629"/>
                  </a:moveTo>
                  <a:lnTo>
                    <a:pt x="246125" y="87629"/>
                  </a:lnTo>
                  <a:lnTo>
                    <a:pt x="245363" y="88391"/>
                  </a:lnTo>
                  <a:lnTo>
                    <a:pt x="246680" y="87629"/>
                  </a:lnTo>
                  <a:close/>
                </a:path>
                <a:path w="977900" h="330200">
                  <a:moveTo>
                    <a:pt x="261289" y="80009"/>
                  </a:moveTo>
                  <a:lnTo>
                    <a:pt x="259842" y="80009"/>
                  </a:lnTo>
                  <a:lnTo>
                    <a:pt x="259842" y="80771"/>
                  </a:lnTo>
                  <a:lnTo>
                    <a:pt x="261289" y="80009"/>
                  </a:lnTo>
                  <a:close/>
                </a:path>
                <a:path w="977900" h="330200">
                  <a:moveTo>
                    <a:pt x="667512" y="70103"/>
                  </a:moveTo>
                  <a:lnTo>
                    <a:pt x="607313" y="70103"/>
                  </a:lnTo>
                  <a:lnTo>
                    <a:pt x="622554" y="78485"/>
                  </a:lnTo>
                  <a:lnTo>
                    <a:pt x="622554" y="77723"/>
                  </a:lnTo>
                  <a:lnTo>
                    <a:pt x="679821" y="77723"/>
                  </a:lnTo>
                  <a:lnTo>
                    <a:pt x="667512" y="70103"/>
                  </a:lnTo>
                  <a:close/>
                </a:path>
                <a:path w="977900" h="330200">
                  <a:moveTo>
                    <a:pt x="581787" y="28193"/>
                  </a:moveTo>
                  <a:lnTo>
                    <a:pt x="445770" y="28193"/>
                  </a:lnTo>
                  <a:lnTo>
                    <a:pt x="445388" y="28213"/>
                  </a:lnTo>
                  <a:lnTo>
                    <a:pt x="460248" y="28955"/>
                  </a:lnTo>
                  <a:lnTo>
                    <a:pt x="459486" y="28955"/>
                  </a:lnTo>
                  <a:lnTo>
                    <a:pt x="473963" y="29717"/>
                  </a:lnTo>
                  <a:lnTo>
                    <a:pt x="473201" y="29717"/>
                  </a:lnTo>
                  <a:lnTo>
                    <a:pt x="488442" y="31241"/>
                  </a:lnTo>
                  <a:lnTo>
                    <a:pt x="487680" y="31241"/>
                  </a:lnTo>
                  <a:lnTo>
                    <a:pt x="518160" y="37337"/>
                  </a:lnTo>
                  <a:lnTo>
                    <a:pt x="517398" y="37337"/>
                  </a:lnTo>
                  <a:lnTo>
                    <a:pt x="532638" y="41147"/>
                  </a:lnTo>
                  <a:lnTo>
                    <a:pt x="531876" y="41147"/>
                  </a:lnTo>
                  <a:lnTo>
                    <a:pt x="547116" y="45719"/>
                  </a:lnTo>
                  <a:lnTo>
                    <a:pt x="562356" y="51053"/>
                  </a:lnTo>
                  <a:lnTo>
                    <a:pt x="561594" y="51053"/>
                  </a:lnTo>
                  <a:lnTo>
                    <a:pt x="577596" y="57149"/>
                  </a:lnTo>
                  <a:lnTo>
                    <a:pt x="576834" y="57149"/>
                  </a:lnTo>
                  <a:lnTo>
                    <a:pt x="592074" y="63245"/>
                  </a:lnTo>
                  <a:lnTo>
                    <a:pt x="607313" y="70865"/>
                  </a:lnTo>
                  <a:lnTo>
                    <a:pt x="607313" y="70103"/>
                  </a:lnTo>
                  <a:lnTo>
                    <a:pt x="667512" y="70103"/>
                  </a:lnTo>
                  <a:lnTo>
                    <a:pt x="651510" y="60959"/>
                  </a:lnTo>
                  <a:lnTo>
                    <a:pt x="635508" y="52577"/>
                  </a:lnTo>
                  <a:lnTo>
                    <a:pt x="603504" y="37337"/>
                  </a:lnTo>
                  <a:lnTo>
                    <a:pt x="587501" y="30479"/>
                  </a:lnTo>
                  <a:lnTo>
                    <a:pt x="581787" y="28193"/>
                  </a:lnTo>
                  <a:close/>
                </a:path>
                <a:path w="977900" h="330200">
                  <a:moveTo>
                    <a:pt x="289644" y="66293"/>
                  </a:moveTo>
                  <a:lnTo>
                    <a:pt x="288798" y="66293"/>
                  </a:lnTo>
                  <a:lnTo>
                    <a:pt x="288036" y="67055"/>
                  </a:lnTo>
                  <a:lnTo>
                    <a:pt x="289644" y="66293"/>
                  </a:lnTo>
                  <a:close/>
                </a:path>
                <a:path w="977900" h="330200">
                  <a:moveTo>
                    <a:pt x="376428" y="36575"/>
                  </a:moveTo>
                  <a:lnTo>
                    <a:pt x="374142" y="36575"/>
                  </a:lnTo>
                  <a:lnTo>
                    <a:pt x="373380" y="37337"/>
                  </a:lnTo>
                  <a:lnTo>
                    <a:pt x="376428" y="36575"/>
                  </a:lnTo>
                  <a:close/>
                </a:path>
                <a:path w="977900" h="330200">
                  <a:moveTo>
                    <a:pt x="391477" y="33527"/>
                  </a:moveTo>
                  <a:lnTo>
                    <a:pt x="388620" y="33527"/>
                  </a:lnTo>
                  <a:lnTo>
                    <a:pt x="387858" y="34289"/>
                  </a:lnTo>
                  <a:lnTo>
                    <a:pt x="391477" y="33527"/>
                  </a:lnTo>
                  <a:close/>
                </a:path>
                <a:path w="977900" h="330200">
                  <a:moveTo>
                    <a:pt x="407162" y="31241"/>
                  </a:moveTo>
                  <a:lnTo>
                    <a:pt x="402336" y="31241"/>
                  </a:lnTo>
                  <a:lnTo>
                    <a:pt x="402336" y="32003"/>
                  </a:lnTo>
                  <a:lnTo>
                    <a:pt x="407162" y="31241"/>
                  </a:lnTo>
                  <a:close/>
                </a:path>
                <a:path w="977900" h="330200">
                  <a:moveTo>
                    <a:pt x="445770" y="28193"/>
                  </a:moveTo>
                  <a:lnTo>
                    <a:pt x="445008" y="28193"/>
                  </a:lnTo>
                  <a:lnTo>
                    <a:pt x="445388" y="28213"/>
                  </a:lnTo>
                  <a:lnTo>
                    <a:pt x="445770" y="28193"/>
                  </a:lnTo>
                  <a:close/>
                </a:path>
              </a:pathLst>
            </a:custGeom>
            <a:solidFill>
              <a:srgbClr val="A5012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1156716" y="6058912"/>
            <a:ext cx="2148840" cy="86550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71450" indent="-171450">
              <a:lnSpc>
                <a:spcPct val="89800"/>
              </a:lnSpc>
              <a:spcBef>
                <a:spcPts val="245"/>
              </a:spcBef>
              <a:buClr>
                <a:srgbClr val="3333CC"/>
              </a:buClr>
              <a:buSzPct val="58333"/>
              <a:buFont typeface="Arial"/>
              <a:buChar char="■"/>
              <a:tabLst>
                <a:tab pos="171450" algn="l"/>
              </a:tabLst>
            </a:pP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total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range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of</a:t>
            </a:r>
            <a:r>
              <a:rPr dirty="0" sz="1200" spc="-10">
                <a:latin typeface="Comic Sans MS"/>
                <a:cs typeface="Comic Sans MS"/>
              </a:rPr>
              <a:t> intensity </a:t>
            </a:r>
            <a:r>
              <a:rPr dirty="0" sz="1200">
                <a:latin typeface="Comic Sans MS"/>
                <a:cs typeface="Comic Sans MS"/>
              </a:rPr>
              <a:t>levels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it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can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discriminate </a:t>
            </a:r>
            <a:r>
              <a:rPr dirty="0" sz="1200">
                <a:latin typeface="Comic Sans MS"/>
                <a:cs typeface="Comic Sans MS"/>
              </a:rPr>
              <a:t>simultaneously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is </a:t>
            </a:r>
            <a:r>
              <a:rPr dirty="0" sz="1200" spc="-10">
                <a:latin typeface="Comic Sans MS"/>
                <a:cs typeface="Comic Sans MS"/>
              </a:rPr>
              <a:t>rather </a:t>
            </a:r>
            <a:r>
              <a:rPr dirty="0" sz="1200">
                <a:latin typeface="Comic Sans MS"/>
                <a:cs typeface="Comic Sans MS"/>
              </a:rPr>
              <a:t>small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compared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with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 spc="-25">
                <a:latin typeface="Comic Sans MS"/>
                <a:cs typeface="Comic Sans MS"/>
              </a:rPr>
              <a:t>the </a:t>
            </a:r>
            <a:r>
              <a:rPr dirty="0" sz="1200">
                <a:latin typeface="Comic Sans MS"/>
                <a:cs typeface="Comic Sans MS"/>
              </a:rPr>
              <a:t>total</a:t>
            </a:r>
            <a:r>
              <a:rPr dirty="0" sz="1200" spc="-3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adaptation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range.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584953" y="7245346"/>
            <a:ext cx="485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71805" algn="l"/>
              </a:tabLst>
            </a:pPr>
            <a:r>
              <a:rPr dirty="0" u="heavy" sz="1200">
                <a:uFill>
                  <a:solidFill>
                    <a:srgbClr val="081DE1"/>
                  </a:solidFill>
                </a:uFill>
                <a:latin typeface="Comic Sans MS"/>
                <a:cs typeface="Comic Sans MS"/>
              </a:rPr>
              <a:t>	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118616" y="6916924"/>
            <a:ext cx="2306320" cy="1029969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208915" marR="55880" indent="-171450">
              <a:lnSpc>
                <a:spcPct val="89800"/>
              </a:lnSpc>
              <a:spcBef>
                <a:spcPts val="245"/>
              </a:spcBef>
              <a:buClr>
                <a:srgbClr val="3333CC"/>
              </a:buClr>
              <a:buSzPct val="58333"/>
              <a:buFont typeface="Arial"/>
              <a:buChar char="■"/>
              <a:tabLst>
                <a:tab pos="209550" algn="l"/>
              </a:tabLst>
            </a:pPr>
            <a:r>
              <a:rPr dirty="0" sz="1200">
                <a:latin typeface="Comic Sans MS"/>
                <a:cs typeface="Comic Sans MS"/>
              </a:rPr>
              <a:t>B</a:t>
            </a:r>
            <a:r>
              <a:rPr dirty="0" baseline="-20833" sz="1200">
                <a:latin typeface="Comic Sans MS"/>
                <a:cs typeface="Comic Sans MS"/>
              </a:rPr>
              <a:t>a</a:t>
            </a:r>
            <a:r>
              <a:rPr dirty="0" baseline="-20833" sz="1200" spc="15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is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brightness</a:t>
            </a:r>
            <a:r>
              <a:rPr dirty="0" sz="1200" spc="-25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adaptation </a:t>
            </a:r>
            <a:r>
              <a:rPr dirty="0" sz="1200">
                <a:latin typeface="Comic Sans MS"/>
                <a:cs typeface="Comic Sans MS"/>
              </a:rPr>
              <a:t>level.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 short </a:t>
            </a:r>
            <a:r>
              <a:rPr dirty="0" sz="1200" spc="-10">
                <a:latin typeface="Comic Sans MS"/>
                <a:cs typeface="Comic Sans MS"/>
              </a:rPr>
              <a:t>intersecting </a:t>
            </a:r>
            <a:r>
              <a:rPr dirty="0" sz="1200">
                <a:latin typeface="Comic Sans MS"/>
                <a:cs typeface="Comic Sans MS"/>
              </a:rPr>
              <a:t>curve</a:t>
            </a:r>
            <a:r>
              <a:rPr dirty="0" sz="1200" spc="-2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represents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range </a:t>
            </a:r>
            <a:r>
              <a:rPr dirty="0" sz="1200">
                <a:latin typeface="Comic Sans MS"/>
                <a:cs typeface="Comic Sans MS"/>
              </a:rPr>
              <a:t>of</a:t>
            </a:r>
            <a:r>
              <a:rPr dirty="0" sz="1200" spc="-2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subjective</a:t>
            </a:r>
            <a:r>
              <a:rPr dirty="0" sz="1200" spc="-25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brightness </a:t>
            </a:r>
            <a:r>
              <a:rPr dirty="0" sz="1200">
                <a:latin typeface="Comic Sans MS"/>
                <a:cs typeface="Comic Sans MS"/>
              </a:rPr>
              <a:t>that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eye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can</a:t>
            </a:r>
            <a:r>
              <a:rPr dirty="0" sz="1200" spc="-10">
                <a:latin typeface="Comic Sans MS"/>
                <a:cs typeface="Comic Sans MS"/>
              </a:rPr>
              <a:t> perceive </a:t>
            </a:r>
            <a:r>
              <a:rPr dirty="0" sz="1200">
                <a:latin typeface="Comic Sans MS"/>
                <a:cs typeface="Comic Sans MS"/>
              </a:rPr>
              <a:t>when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adapted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to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this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level.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964691" y="49339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5148326" y="8162839"/>
            <a:ext cx="120650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 spc="-25">
                <a:latin typeface="Comic Sans MS"/>
                <a:cs typeface="Comic Sans MS"/>
              </a:rPr>
              <a:t>14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79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/>
              <a:t>Contrast</a:t>
            </a:r>
            <a:r>
              <a:rPr dirty="0" spc="-45"/>
              <a:t> </a:t>
            </a:r>
            <a:r>
              <a:rPr dirty="0" spc="-10"/>
              <a:t>sensitivity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42715" y="1275076"/>
            <a:ext cx="1941830" cy="143256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71450" marR="5080" indent="-171450">
              <a:lnSpc>
                <a:spcPts val="1190"/>
              </a:lnSpc>
              <a:spcBef>
                <a:spcPts val="245"/>
              </a:spcBef>
              <a:buClr>
                <a:srgbClr val="3333CC"/>
              </a:buClr>
              <a:buSzPct val="59090"/>
              <a:buFont typeface="Arial"/>
              <a:buChar char="■"/>
              <a:tabLst>
                <a:tab pos="171450" algn="l"/>
              </a:tabLst>
            </a:pPr>
            <a:r>
              <a:rPr dirty="0" sz="1100">
                <a:latin typeface="Comic Sans MS"/>
                <a:cs typeface="Comic Sans MS"/>
              </a:rPr>
              <a:t>The</a:t>
            </a:r>
            <a:r>
              <a:rPr dirty="0" sz="1100" spc="-30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ability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of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the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eye</a:t>
            </a:r>
            <a:r>
              <a:rPr dirty="0" sz="1100" spc="-20">
                <a:latin typeface="Comic Sans MS"/>
                <a:cs typeface="Comic Sans MS"/>
              </a:rPr>
              <a:t> </a:t>
            </a:r>
            <a:r>
              <a:rPr dirty="0" sz="1100" spc="-25">
                <a:latin typeface="Comic Sans MS"/>
                <a:cs typeface="Comic Sans MS"/>
              </a:rPr>
              <a:t>to </a:t>
            </a:r>
            <a:r>
              <a:rPr dirty="0" sz="1100" spc="-10">
                <a:latin typeface="Comic Sans MS"/>
                <a:cs typeface="Comic Sans MS"/>
              </a:rPr>
              <a:t>discrimination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b/w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 spc="-10">
                <a:latin typeface="Comic Sans MS"/>
                <a:cs typeface="Comic Sans MS"/>
              </a:rPr>
              <a:t>changes </a:t>
            </a:r>
            <a:r>
              <a:rPr dirty="0" sz="1100">
                <a:latin typeface="Comic Sans MS"/>
                <a:cs typeface="Comic Sans MS"/>
              </a:rPr>
              <a:t>in</a:t>
            </a:r>
            <a:r>
              <a:rPr dirty="0" sz="1100" spc="-10">
                <a:latin typeface="Comic Sans MS"/>
                <a:cs typeface="Comic Sans MS"/>
              </a:rPr>
              <a:t> brightness</a:t>
            </a:r>
            <a:r>
              <a:rPr dirty="0" sz="1100" spc="-5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at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25">
                <a:latin typeface="Comic Sans MS"/>
                <a:cs typeface="Comic Sans MS"/>
              </a:rPr>
              <a:t>any </a:t>
            </a:r>
            <a:r>
              <a:rPr dirty="0" sz="1100">
                <a:latin typeface="Comic Sans MS"/>
                <a:cs typeface="Comic Sans MS"/>
              </a:rPr>
              <a:t>specific</a:t>
            </a:r>
            <a:r>
              <a:rPr dirty="0" sz="1100" spc="-45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adaptation</a:t>
            </a:r>
            <a:r>
              <a:rPr dirty="0" sz="1100" spc="-40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level</a:t>
            </a:r>
            <a:r>
              <a:rPr dirty="0" sz="1100" spc="-45">
                <a:latin typeface="Comic Sans MS"/>
                <a:cs typeface="Comic Sans MS"/>
              </a:rPr>
              <a:t> </a:t>
            </a:r>
            <a:r>
              <a:rPr dirty="0" sz="1100" spc="-25">
                <a:latin typeface="Comic Sans MS"/>
                <a:cs typeface="Comic Sans MS"/>
              </a:rPr>
              <a:t>is </a:t>
            </a:r>
            <a:r>
              <a:rPr dirty="0" sz="1100">
                <a:latin typeface="Comic Sans MS"/>
                <a:cs typeface="Comic Sans MS"/>
              </a:rPr>
              <a:t>of</a:t>
            </a:r>
            <a:r>
              <a:rPr dirty="0" sz="1100" spc="-45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considerable</a:t>
            </a:r>
            <a:r>
              <a:rPr dirty="0" sz="1100" spc="-45">
                <a:latin typeface="Comic Sans MS"/>
                <a:cs typeface="Comic Sans MS"/>
              </a:rPr>
              <a:t> </a:t>
            </a:r>
            <a:r>
              <a:rPr dirty="0" sz="1100" spc="-10">
                <a:latin typeface="Comic Sans MS"/>
                <a:cs typeface="Comic Sans MS"/>
              </a:rPr>
              <a:t>interest.</a:t>
            </a:r>
            <a:endParaRPr sz="1100">
              <a:latin typeface="Comic Sans MS"/>
              <a:cs typeface="Comic Sans MS"/>
            </a:endParaRPr>
          </a:p>
          <a:p>
            <a:pPr marL="171450" marR="23495" indent="-171450">
              <a:lnSpc>
                <a:spcPts val="1190"/>
              </a:lnSpc>
              <a:spcBef>
                <a:spcPts val="245"/>
              </a:spcBef>
              <a:buClr>
                <a:srgbClr val="3333CC"/>
              </a:buClr>
              <a:buSzPct val="59090"/>
              <a:buFont typeface="Arial"/>
              <a:buChar char="■"/>
              <a:tabLst>
                <a:tab pos="171450" algn="l"/>
              </a:tabLst>
            </a:pP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omic Sans MS"/>
                <a:cs typeface="Comic Sans MS"/>
              </a:rPr>
              <a:t>is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uniformly</a:t>
            </a:r>
            <a:r>
              <a:rPr dirty="0" sz="1100" spc="-30">
                <a:latin typeface="Comic Sans MS"/>
                <a:cs typeface="Comic Sans MS"/>
              </a:rPr>
              <a:t> </a:t>
            </a:r>
            <a:r>
              <a:rPr dirty="0" sz="1100" spc="-10">
                <a:latin typeface="Comic Sans MS"/>
                <a:cs typeface="Comic Sans MS"/>
              </a:rPr>
              <a:t>illumination </a:t>
            </a:r>
            <a:r>
              <a:rPr dirty="0" sz="1100">
                <a:latin typeface="Comic Sans MS"/>
                <a:cs typeface="Comic Sans MS"/>
              </a:rPr>
              <a:t>on</a:t>
            </a:r>
            <a:r>
              <a:rPr dirty="0" sz="1100" spc="-20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a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flat</a:t>
            </a:r>
            <a:r>
              <a:rPr dirty="0" sz="1100" spc="-20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area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large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 spc="-10">
                <a:latin typeface="Comic Sans MS"/>
                <a:cs typeface="Comic Sans MS"/>
              </a:rPr>
              <a:t>enough </a:t>
            </a:r>
            <a:r>
              <a:rPr dirty="0" sz="1100">
                <a:latin typeface="Comic Sans MS"/>
                <a:cs typeface="Comic Sans MS"/>
              </a:rPr>
              <a:t>to</a:t>
            </a:r>
            <a:r>
              <a:rPr dirty="0" sz="1100" spc="-30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occupy</a:t>
            </a:r>
            <a:r>
              <a:rPr dirty="0" sz="1100" spc="-30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the</a:t>
            </a:r>
            <a:r>
              <a:rPr dirty="0" sz="1100" spc="-35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entire</a:t>
            </a:r>
            <a:r>
              <a:rPr dirty="0" sz="1100" spc="-30">
                <a:latin typeface="Comic Sans MS"/>
                <a:cs typeface="Comic Sans MS"/>
              </a:rPr>
              <a:t> </a:t>
            </a:r>
            <a:r>
              <a:rPr dirty="0" sz="1100" spc="-10">
                <a:latin typeface="Comic Sans MS"/>
                <a:cs typeface="Comic Sans MS"/>
              </a:rPr>
              <a:t>field </a:t>
            </a:r>
            <a:r>
              <a:rPr dirty="0" sz="1100">
                <a:latin typeface="Comic Sans MS"/>
                <a:cs typeface="Comic Sans MS"/>
              </a:rPr>
              <a:t>of</a:t>
            </a:r>
            <a:r>
              <a:rPr dirty="0" sz="1100" spc="-20">
                <a:latin typeface="Comic Sans MS"/>
                <a:cs typeface="Comic Sans MS"/>
              </a:rPr>
              <a:t> </a:t>
            </a:r>
            <a:r>
              <a:rPr dirty="0" sz="1100" spc="-10">
                <a:latin typeface="Comic Sans MS"/>
                <a:cs typeface="Comic Sans MS"/>
              </a:rPr>
              <a:t>view.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17315" y="2699254"/>
            <a:ext cx="1745614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6850" indent="-17145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090"/>
              <a:buFont typeface="Arial"/>
              <a:buChar char="■"/>
              <a:tabLst>
                <a:tab pos="196850" algn="l"/>
              </a:tabLst>
            </a:pPr>
            <a:r>
              <a:rPr dirty="0" sz="1100">
                <a:latin typeface="Symbol"/>
                <a:cs typeface="Symbol"/>
              </a:rPr>
              <a:t></a:t>
            </a: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baseline="-22222" sz="1125">
                <a:latin typeface="Times New Roman"/>
                <a:cs typeface="Times New Roman"/>
              </a:rPr>
              <a:t>c</a:t>
            </a:r>
            <a:r>
              <a:rPr dirty="0" baseline="-22222" sz="1125" spc="172">
                <a:latin typeface="Times New Roman"/>
                <a:cs typeface="Times New Roman"/>
              </a:rPr>
              <a:t> </a:t>
            </a:r>
            <a:r>
              <a:rPr dirty="0" sz="1100">
                <a:latin typeface="Comic Sans MS"/>
                <a:cs typeface="Comic Sans MS"/>
              </a:rPr>
              <a:t>is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the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change</a:t>
            </a:r>
            <a:r>
              <a:rPr dirty="0" sz="1100" spc="-20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in</a:t>
            </a:r>
            <a:r>
              <a:rPr dirty="0" sz="1100" spc="-20">
                <a:latin typeface="Comic Sans MS"/>
                <a:cs typeface="Comic Sans MS"/>
              </a:rPr>
              <a:t> </a:t>
            </a:r>
            <a:r>
              <a:rPr dirty="0" sz="1100" spc="-25">
                <a:latin typeface="Comic Sans MS"/>
                <a:cs typeface="Comic Sans MS"/>
              </a:rPr>
              <a:t>the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614172" y="2850135"/>
            <a:ext cx="1769745" cy="80327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R="5080">
              <a:lnSpc>
                <a:spcPts val="1190"/>
              </a:lnSpc>
              <a:spcBef>
                <a:spcPts val="245"/>
              </a:spcBef>
            </a:pPr>
            <a:r>
              <a:rPr dirty="0" sz="1100">
                <a:latin typeface="Comic Sans MS"/>
                <a:cs typeface="Comic Sans MS"/>
              </a:rPr>
              <a:t>object</a:t>
            </a:r>
            <a:r>
              <a:rPr dirty="0" sz="1100" spc="-45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brightness</a:t>
            </a:r>
            <a:r>
              <a:rPr dirty="0" sz="1100" spc="-45">
                <a:latin typeface="Comic Sans MS"/>
                <a:cs typeface="Comic Sans MS"/>
              </a:rPr>
              <a:t> </a:t>
            </a:r>
            <a:r>
              <a:rPr dirty="0" sz="1100" spc="-10">
                <a:latin typeface="Comic Sans MS"/>
                <a:cs typeface="Comic Sans MS"/>
              </a:rPr>
              <a:t>required </a:t>
            </a:r>
            <a:r>
              <a:rPr dirty="0" sz="1100">
                <a:latin typeface="Comic Sans MS"/>
                <a:cs typeface="Comic Sans MS"/>
              </a:rPr>
              <a:t>to</a:t>
            </a:r>
            <a:r>
              <a:rPr dirty="0" sz="1100" spc="-5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just</a:t>
            </a:r>
            <a:r>
              <a:rPr dirty="0" sz="1100" spc="-5">
                <a:latin typeface="Comic Sans MS"/>
                <a:cs typeface="Comic Sans MS"/>
              </a:rPr>
              <a:t> </a:t>
            </a:r>
            <a:r>
              <a:rPr dirty="0" sz="1100" spc="-10">
                <a:latin typeface="Comic Sans MS"/>
                <a:cs typeface="Comic Sans MS"/>
              </a:rPr>
              <a:t>distinguish</a:t>
            </a:r>
            <a:r>
              <a:rPr dirty="0" sz="1100" spc="-5">
                <a:latin typeface="Comic Sans MS"/>
                <a:cs typeface="Comic Sans MS"/>
              </a:rPr>
              <a:t> </a:t>
            </a:r>
            <a:r>
              <a:rPr dirty="0" sz="1100" spc="-25">
                <a:latin typeface="Comic Sans MS"/>
                <a:cs typeface="Comic Sans MS"/>
              </a:rPr>
              <a:t>the </a:t>
            </a:r>
            <a:r>
              <a:rPr dirty="0" sz="1100">
                <a:latin typeface="Comic Sans MS"/>
                <a:cs typeface="Comic Sans MS"/>
              </a:rPr>
              <a:t>object</a:t>
            </a:r>
            <a:r>
              <a:rPr dirty="0" sz="1100" spc="-35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from</a:t>
            </a:r>
            <a:r>
              <a:rPr dirty="0" sz="1100" spc="-35">
                <a:latin typeface="Comic Sans MS"/>
                <a:cs typeface="Comic Sans MS"/>
              </a:rPr>
              <a:t> </a:t>
            </a:r>
            <a:r>
              <a:rPr dirty="0" sz="1100" spc="-25">
                <a:latin typeface="Comic Sans MS"/>
                <a:cs typeface="Comic Sans MS"/>
              </a:rPr>
              <a:t>the </a:t>
            </a:r>
            <a:r>
              <a:rPr dirty="0" sz="1100" spc="-10">
                <a:latin typeface="Comic Sans MS"/>
                <a:cs typeface="Comic Sans MS"/>
              </a:rPr>
              <a:t>background</a:t>
            </a:r>
            <a:endParaRPr sz="1100">
              <a:latin typeface="Comic Sans MS"/>
              <a:cs typeface="Comic Sans MS"/>
            </a:endParaRPr>
          </a:p>
          <a:p>
            <a:pPr algn="r" marR="120014">
              <a:lnSpc>
                <a:spcPct val="100000"/>
              </a:lnSpc>
              <a:spcBef>
                <a:spcPts val="375"/>
              </a:spcBef>
            </a:pPr>
            <a:r>
              <a:rPr dirty="0" sz="700" spc="-25">
                <a:latin typeface="Comic Sans MS"/>
                <a:cs typeface="Comic Sans MS"/>
              </a:rPr>
              <a:t>15</a:t>
            </a:r>
            <a:endParaRPr sz="700">
              <a:latin typeface="Comic Sans MS"/>
              <a:cs typeface="Comic Sans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606296" y="1305305"/>
            <a:ext cx="1489710" cy="990600"/>
            <a:chOff x="1606296" y="1305305"/>
            <a:chExt cx="1489710" cy="990600"/>
          </a:xfrm>
        </p:grpSpPr>
        <p:sp>
          <p:nvSpPr>
            <p:cNvPr id="7" name="object 7" descr=""/>
            <p:cNvSpPr/>
            <p:nvPr/>
          </p:nvSpPr>
          <p:spPr>
            <a:xfrm>
              <a:off x="1606296" y="1305305"/>
              <a:ext cx="1066800" cy="990600"/>
            </a:xfrm>
            <a:custGeom>
              <a:avLst/>
              <a:gdLst/>
              <a:ahLst/>
              <a:cxnLst/>
              <a:rect l="l" t="t" r="r" b="b"/>
              <a:pathLst>
                <a:path w="1066800" h="990600">
                  <a:moveTo>
                    <a:pt x="10668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1066800" y="9906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1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9310" y="1731263"/>
              <a:ext cx="115062" cy="11430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163318" y="1451609"/>
              <a:ext cx="932815" cy="336550"/>
            </a:xfrm>
            <a:custGeom>
              <a:avLst/>
              <a:gdLst/>
              <a:ahLst/>
              <a:cxnLst/>
              <a:rect l="l" t="t" r="r" b="b"/>
              <a:pathLst>
                <a:path w="932814" h="336550">
                  <a:moveTo>
                    <a:pt x="41148" y="293370"/>
                  </a:moveTo>
                  <a:lnTo>
                    <a:pt x="0" y="317754"/>
                  </a:lnTo>
                  <a:lnTo>
                    <a:pt x="44195" y="336042"/>
                  </a:lnTo>
                  <a:lnTo>
                    <a:pt x="43216" y="322325"/>
                  </a:lnTo>
                  <a:lnTo>
                    <a:pt x="36575" y="322325"/>
                  </a:lnTo>
                  <a:lnTo>
                    <a:pt x="35051" y="307848"/>
                  </a:lnTo>
                  <a:lnTo>
                    <a:pt x="42144" y="307316"/>
                  </a:lnTo>
                  <a:lnTo>
                    <a:pt x="41148" y="293370"/>
                  </a:lnTo>
                  <a:close/>
                </a:path>
                <a:path w="932814" h="336550">
                  <a:moveTo>
                    <a:pt x="42144" y="307316"/>
                  </a:moveTo>
                  <a:lnTo>
                    <a:pt x="35051" y="307848"/>
                  </a:lnTo>
                  <a:lnTo>
                    <a:pt x="36575" y="322325"/>
                  </a:lnTo>
                  <a:lnTo>
                    <a:pt x="43180" y="321818"/>
                  </a:lnTo>
                  <a:lnTo>
                    <a:pt x="42144" y="307316"/>
                  </a:lnTo>
                  <a:close/>
                </a:path>
                <a:path w="932814" h="336550">
                  <a:moveTo>
                    <a:pt x="43180" y="321818"/>
                  </a:moveTo>
                  <a:lnTo>
                    <a:pt x="36575" y="322325"/>
                  </a:lnTo>
                  <a:lnTo>
                    <a:pt x="43216" y="322325"/>
                  </a:lnTo>
                  <a:lnTo>
                    <a:pt x="43180" y="321818"/>
                  </a:lnTo>
                  <a:close/>
                </a:path>
                <a:path w="932814" h="336550">
                  <a:moveTo>
                    <a:pt x="65531" y="305562"/>
                  </a:moveTo>
                  <a:lnTo>
                    <a:pt x="42144" y="307316"/>
                  </a:lnTo>
                  <a:lnTo>
                    <a:pt x="43180" y="321818"/>
                  </a:lnTo>
                  <a:lnTo>
                    <a:pt x="132587" y="314706"/>
                  </a:lnTo>
                  <a:lnTo>
                    <a:pt x="197357" y="308610"/>
                  </a:lnTo>
                  <a:lnTo>
                    <a:pt x="217017" y="306324"/>
                  </a:lnTo>
                  <a:lnTo>
                    <a:pt x="65531" y="306324"/>
                  </a:lnTo>
                  <a:lnTo>
                    <a:pt x="65531" y="305562"/>
                  </a:lnTo>
                  <a:close/>
                </a:path>
                <a:path w="932814" h="336550">
                  <a:moveTo>
                    <a:pt x="561594" y="211836"/>
                  </a:moveTo>
                  <a:lnTo>
                    <a:pt x="532638" y="223266"/>
                  </a:lnTo>
                  <a:lnTo>
                    <a:pt x="533400" y="223266"/>
                  </a:lnTo>
                  <a:lnTo>
                    <a:pt x="504444" y="233172"/>
                  </a:lnTo>
                  <a:lnTo>
                    <a:pt x="445769" y="250698"/>
                  </a:lnTo>
                  <a:lnTo>
                    <a:pt x="385571" y="265175"/>
                  </a:lnTo>
                  <a:lnTo>
                    <a:pt x="354330" y="271272"/>
                  </a:lnTo>
                  <a:lnTo>
                    <a:pt x="355092" y="271272"/>
                  </a:lnTo>
                  <a:lnTo>
                    <a:pt x="323850" y="277368"/>
                  </a:lnTo>
                  <a:lnTo>
                    <a:pt x="291845" y="281940"/>
                  </a:lnTo>
                  <a:lnTo>
                    <a:pt x="292607" y="281940"/>
                  </a:lnTo>
                  <a:lnTo>
                    <a:pt x="260604" y="286512"/>
                  </a:lnTo>
                  <a:lnTo>
                    <a:pt x="195833" y="294132"/>
                  </a:lnTo>
                  <a:lnTo>
                    <a:pt x="196595" y="294132"/>
                  </a:lnTo>
                  <a:lnTo>
                    <a:pt x="163830" y="297942"/>
                  </a:lnTo>
                  <a:lnTo>
                    <a:pt x="131063" y="300228"/>
                  </a:lnTo>
                  <a:lnTo>
                    <a:pt x="65531" y="306324"/>
                  </a:lnTo>
                  <a:lnTo>
                    <a:pt x="217017" y="306324"/>
                  </a:lnTo>
                  <a:lnTo>
                    <a:pt x="262127" y="300990"/>
                  </a:lnTo>
                  <a:lnTo>
                    <a:pt x="357377" y="285750"/>
                  </a:lnTo>
                  <a:lnTo>
                    <a:pt x="449580" y="264414"/>
                  </a:lnTo>
                  <a:lnTo>
                    <a:pt x="509015" y="246888"/>
                  </a:lnTo>
                  <a:lnTo>
                    <a:pt x="566928" y="225551"/>
                  </a:lnTo>
                  <a:lnTo>
                    <a:pt x="594359" y="213360"/>
                  </a:lnTo>
                  <a:lnTo>
                    <a:pt x="596122" y="212598"/>
                  </a:lnTo>
                  <a:lnTo>
                    <a:pt x="560832" y="212598"/>
                  </a:lnTo>
                  <a:lnTo>
                    <a:pt x="561594" y="211836"/>
                  </a:lnTo>
                  <a:close/>
                </a:path>
                <a:path w="932814" h="336550">
                  <a:moveTo>
                    <a:pt x="925068" y="0"/>
                  </a:moveTo>
                  <a:lnTo>
                    <a:pt x="874776" y="34290"/>
                  </a:lnTo>
                  <a:lnTo>
                    <a:pt x="824483" y="67818"/>
                  </a:lnTo>
                  <a:lnTo>
                    <a:pt x="799337" y="83820"/>
                  </a:lnTo>
                  <a:lnTo>
                    <a:pt x="773430" y="100584"/>
                  </a:lnTo>
                  <a:lnTo>
                    <a:pt x="748283" y="115824"/>
                  </a:lnTo>
                  <a:lnTo>
                    <a:pt x="722376" y="131825"/>
                  </a:lnTo>
                  <a:lnTo>
                    <a:pt x="695706" y="146304"/>
                  </a:lnTo>
                  <a:lnTo>
                    <a:pt x="696468" y="146304"/>
                  </a:lnTo>
                  <a:lnTo>
                    <a:pt x="669797" y="160782"/>
                  </a:lnTo>
                  <a:lnTo>
                    <a:pt x="643128" y="174498"/>
                  </a:lnTo>
                  <a:lnTo>
                    <a:pt x="615695" y="188214"/>
                  </a:lnTo>
                  <a:lnTo>
                    <a:pt x="616457" y="188214"/>
                  </a:lnTo>
                  <a:lnTo>
                    <a:pt x="589026" y="200406"/>
                  </a:lnTo>
                  <a:lnTo>
                    <a:pt x="560832" y="212598"/>
                  </a:lnTo>
                  <a:lnTo>
                    <a:pt x="596122" y="212598"/>
                  </a:lnTo>
                  <a:lnTo>
                    <a:pt x="622554" y="201168"/>
                  </a:lnTo>
                  <a:lnTo>
                    <a:pt x="649223" y="187451"/>
                  </a:lnTo>
                  <a:lnTo>
                    <a:pt x="676656" y="173736"/>
                  </a:lnTo>
                  <a:lnTo>
                    <a:pt x="703326" y="159258"/>
                  </a:lnTo>
                  <a:lnTo>
                    <a:pt x="729233" y="144018"/>
                  </a:lnTo>
                  <a:lnTo>
                    <a:pt x="755142" y="128016"/>
                  </a:lnTo>
                  <a:lnTo>
                    <a:pt x="781049" y="112775"/>
                  </a:lnTo>
                  <a:lnTo>
                    <a:pt x="806957" y="96012"/>
                  </a:lnTo>
                  <a:lnTo>
                    <a:pt x="832104" y="80010"/>
                  </a:lnTo>
                  <a:lnTo>
                    <a:pt x="882395" y="45720"/>
                  </a:lnTo>
                  <a:lnTo>
                    <a:pt x="932687" y="12192"/>
                  </a:lnTo>
                  <a:lnTo>
                    <a:pt x="925068" y="0"/>
                  </a:lnTo>
                  <a:close/>
                </a:path>
              </a:pathLst>
            </a:custGeom>
            <a:solidFill>
              <a:srgbClr val="FF010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2807716" y="1198876"/>
            <a:ext cx="389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I+</a:t>
            </a:r>
            <a:r>
              <a:rPr dirty="0" sz="1200" spc="-10">
                <a:latin typeface="Symbol"/>
                <a:cs typeface="Symbol"/>
              </a:rPr>
              <a:t></a:t>
            </a:r>
            <a:r>
              <a:rPr dirty="0" sz="1200" spc="-10">
                <a:latin typeface="Times New Roman"/>
                <a:cs typeface="Times New Roman"/>
              </a:rPr>
              <a:t>I</a:t>
            </a:r>
            <a:r>
              <a:rPr dirty="0" baseline="-20833" sz="1200" spc="-15">
                <a:latin typeface="Times New Roman"/>
                <a:cs typeface="Times New Roman"/>
              </a:rPr>
              <a:t>c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803400" y="3337048"/>
            <a:ext cx="11023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Wide Latin"/>
                <a:cs typeface="Wide Latin"/>
              </a:rPr>
              <a:t>¢</a:t>
            </a:r>
            <a:r>
              <a:rPr dirty="0" sz="1200" spc="-70">
                <a:latin typeface="Wide Latin"/>
                <a:cs typeface="Wide Latin"/>
              </a:rPr>
              <a:t> </a:t>
            </a:r>
            <a:r>
              <a:rPr dirty="0" sz="1200">
                <a:latin typeface="Symbol"/>
                <a:cs typeface="Symbol"/>
              </a:rPr>
              <a:t>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baseline="-20833" sz="1200">
                <a:latin typeface="Times New Roman"/>
                <a:cs typeface="Times New Roman"/>
              </a:rPr>
              <a:t>c</a:t>
            </a:r>
            <a:r>
              <a:rPr dirty="0" sz="1200">
                <a:latin typeface="Arial"/>
                <a:cs typeface="Arial"/>
              </a:rPr>
              <a:t>/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Arial"/>
                <a:cs typeface="Arial"/>
              </a:rPr>
              <a:t>is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large.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321816" y="2345902"/>
            <a:ext cx="1953895" cy="800735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algn="r" marR="326390">
              <a:lnSpc>
                <a:spcPct val="100000"/>
              </a:lnSpc>
              <a:spcBef>
                <a:spcPts val="384"/>
              </a:spcBef>
            </a:pPr>
            <a:r>
              <a:rPr dirty="0" sz="950" spc="-5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950">
              <a:latin typeface="Times New Roman"/>
              <a:cs typeface="Times New Roman"/>
            </a:endParaRPr>
          </a:p>
          <a:p>
            <a:pPr marL="25400">
              <a:lnSpc>
                <a:spcPts val="1435"/>
              </a:lnSpc>
              <a:spcBef>
                <a:spcPts val="360"/>
              </a:spcBef>
            </a:pPr>
            <a:r>
              <a:rPr dirty="0" sz="1200" b="1">
                <a:latin typeface="Arial Narrow"/>
                <a:cs typeface="Arial Narrow"/>
              </a:rPr>
              <a:t>Good</a:t>
            </a:r>
            <a:r>
              <a:rPr dirty="0" sz="1200" spc="-10" b="1">
                <a:latin typeface="Arial Narrow"/>
                <a:cs typeface="Arial Narrow"/>
              </a:rPr>
              <a:t> </a:t>
            </a:r>
            <a:r>
              <a:rPr dirty="0" sz="1200" b="1">
                <a:latin typeface="Arial Narrow"/>
                <a:cs typeface="Arial Narrow"/>
              </a:rPr>
              <a:t>brightness</a:t>
            </a:r>
            <a:r>
              <a:rPr dirty="0" sz="1200" spc="-5" b="1">
                <a:latin typeface="Arial Narrow"/>
                <a:cs typeface="Arial Narrow"/>
              </a:rPr>
              <a:t> </a:t>
            </a:r>
            <a:r>
              <a:rPr dirty="0" sz="1200" spc="-10" b="1">
                <a:latin typeface="Arial Narrow"/>
                <a:cs typeface="Arial Narrow"/>
              </a:rPr>
              <a:t>discrimination</a:t>
            </a:r>
            <a:endParaRPr sz="1200">
              <a:latin typeface="Arial Narrow"/>
              <a:cs typeface="Arial Narrow"/>
            </a:endParaRPr>
          </a:p>
          <a:p>
            <a:pPr algn="ctr" marL="99695">
              <a:lnSpc>
                <a:spcPts val="1435"/>
              </a:lnSpc>
            </a:pPr>
            <a:r>
              <a:rPr dirty="0" sz="1200">
                <a:latin typeface="Wide Latin"/>
                <a:cs typeface="Wide Latin"/>
              </a:rPr>
              <a:t>¢</a:t>
            </a:r>
            <a:r>
              <a:rPr dirty="0" sz="1200" spc="-60">
                <a:latin typeface="Wide Latin"/>
                <a:cs typeface="Wide Latin"/>
              </a:rPr>
              <a:t> </a:t>
            </a:r>
            <a:r>
              <a:rPr dirty="0" sz="1200" spc="-20">
                <a:latin typeface="Symbol"/>
                <a:cs typeface="Symbol"/>
              </a:rPr>
              <a:t></a:t>
            </a:r>
            <a:r>
              <a:rPr dirty="0" sz="1200" spc="-20" b="1">
                <a:latin typeface="Times New Roman"/>
                <a:cs typeface="Times New Roman"/>
              </a:rPr>
              <a:t>I</a:t>
            </a:r>
            <a:r>
              <a:rPr dirty="0" baseline="-20833" sz="1200" spc="-30" b="1">
                <a:latin typeface="Times New Roman"/>
                <a:cs typeface="Times New Roman"/>
              </a:rPr>
              <a:t>c</a:t>
            </a:r>
            <a:r>
              <a:rPr dirty="0" sz="1200" spc="-20" b="1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1200" b="1">
                <a:latin typeface="Arial Narrow"/>
                <a:cs typeface="Arial Narrow"/>
              </a:rPr>
              <a:t>Bad</a:t>
            </a:r>
            <a:r>
              <a:rPr dirty="0" sz="1200" spc="-25" b="1">
                <a:latin typeface="Arial Narrow"/>
                <a:cs typeface="Arial Narrow"/>
              </a:rPr>
              <a:t> </a:t>
            </a:r>
            <a:r>
              <a:rPr dirty="0" sz="1200" b="1">
                <a:latin typeface="Arial Narrow"/>
                <a:cs typeface="Arial Narrow"/>
              </a:rPr>
              <a:t>brightness</a:t>
            </a:r>
            <a:r>
              <a:rPr dirty="0" sz="1200" spc="-20" b="1">
                <a:latin typeface="Arial Narrow"/>
                <a:cs typeface="Arial Narrow"/>
              </a:rPr>
              <a:t> </a:t>
            </a:r>
            <a:r>
              <a:rPr dirty="0" sz="1200" spc="-10" b="1">
                <a:latin typeface="Arial Narrow"/>
                <a:cs typeface="Arial Narrow"/>
              </a:rPr>
              <a:t>discrimination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575816" y="2049890"/>
            <a:ext cx="1485900" cy="46990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275"/>
              </a:spcBef>
            </a:pPr>
            <a:r>
              <a:rPr dirty="0" sz="120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Weber's</a:t>
            </a:r>
            <a:r>
              <a:rPr dirty="0" sz="14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ratio:</a:t>
            </a:r>
            <a:r>
              <a:rPr dirty="0" sz="14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0000"/>
                </a:solidFill>
                <a:latin typeface="Symbol"/>
                <a:cs typeface="Symbol"/>
              </a:rPr>
              <a:t>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400" spc="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z="1400" spc="-2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964691" y="28194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16" name="object 16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580388" y="5421879"/>
            <a:ext cx="1628139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Weber</a:t>
            </a:r>
            <a:r>
              <a:rPr dirty="0" sz="2200" spc="-2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ratio</a:t>
            </a:r>
            <a:endParaRPr sz="2200">
              <a:latin typeface="Comic Sans MS"/>
              <a:cs typeface="Comic Sans MS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63396" y="5936736"/>
            <a:ext cx="2046386" cy="2057399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3374897" y="6004492"/>
            <a:ext cx="61594" cy="1180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15"/>
              </a:lnSpc>
            </a:pPr>
            <a:r>
              <a:rPr dirty="0" sz="650" spc="90">
                <a:solidFill>
                  <a:srgbClr val="3333CC"/>
                </a:solidFill>
                <a:latin typeface="Arial"/>
                <a:cs typeface="Arial"/>
              </a:rPr>
              <a:t>■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r>
              <a:rPr dirty="0" sz="650" spc="90">
                <a:solidFill>
                  <a:srgbClr val="3333CC"/>
                </a:solidFill>
                <a:latin typeface="Arial"/>
                <a:cs typeface="Arial"/>
              </a:rPr>
              <a:t>■</a:t>
            </a:r>
            <a:endParaRPr sz="65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546347" y="5926323"/>
            <a:ext cx="1822450" cy="1885314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R="19050">
              <a:lnSpc>
                <a:spcPts val="1190"/>
              </a:lnSpc>
              <a:spcBef>
                <a:spcPts val="245"/>
              </a:spcBef>
            </a:pPr>
            <a:r>
              <a:rPr dirty="0" sz="1100">
                <a:latin typeface="Comic Sans MS"/>
                <a:cs typeface="Comic Sans MS"/>
              </a:rPr>
              <a:t>brightness</a:t>
            </a:r>
            <a:r>
              <a:rPr dirty="0" sz="1100" spc="-20">
                <a:latin typeface="Comic Sans MS"/>
                <a:cs typeface="Comic Sans MS"/>
              </a:rPr>
              <a:t> </a:t>
            </a:r>
            <a:r>
              <a:rPr dirty="0" sz="1100" spc="-10">
                <a:latin typeface="Comic Sans MS"/>
                <a:cs typeface="Comic Sans MS"/>
              </a:rPr>
              <a:t>discrimination</a:t>
            </a:r>
            <a:r>
              <a:rPr dirty="0" sz="1100" spc="-25">
                <a:latin typeface="Comic Sans MS"/>
                <a:cs typeface="Comic Sans MS"/>
              </a:rPr>
              <a:t> is </a:t>
            </a:r>
            <a:r>
              <a:rPr dirty="0" sz="1100">
                <a:latin typeface="Comic Sans MS"/>
                <a:cs typeface="Comic Sans MS"/>
              </a:rPr>
              <a:t>poor</a:t>
            </a:r>
            <a:r>
              <a:rPr dirty="0" sz="1100" spc="-30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(the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Weber</a:t>
            </a:r>
            <a:r>
              <a:rPr dirty="0" sz="1100" spc="-30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ratio</a:t>
            </a:r>
            <a:r>
              <a:rPr dirty="0" sz="1100" spc="-25">
                <a:latin typeface="Comic Sans MS"/>
                <a:cs typeface="Comic Sans MS"/>
              </a:rPr>
              <a:t> is </a:t>
            </a:r>
            <a:r>
              <a:rPr dirty="0" sz="1100">
                <a:latin typeface="Comic Sans MS"/>
                <a:cs typeface="Comic Sans MS"/>
              </a:rPr>
              <a:t>large)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at</a:t>
            </a:r>
            <a:r>
              <a:rPr dirty="0" sz="1100" spc="-20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low</a:t>
            </a:r>
            <a:r>
              <a:rPr dirty="0" sz="1100" spc="-20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levels</a:t>
            </a:r>
            <a:r>
              <a:rPr dirty="0" sz="1100" spc="-20">
                <a:latin typeface="Comic Sans MS"/>
                <a:cs typeface="Comic Sans MS"/>
              </a:rPr>
              <a:t> </a:t>
            </a:r>
            <a:r>
              <a:rPr dirty="0" sz="1100" spc="-25">
                <a:latin typeface="Comic Sans MS"/>
                <a:cs typeface="Comic Sans MS"/>
              </a:rPr>
              <a:t>of </a:t>
            </a:r>
            <a:r>
              <a:rPr dirty="0" sz="1100">
                <a:latin typeface="Comic Sans MS"/>
                <a:cs typeface="Comic Sans MS"/>
              </a:rPr>
              <a:t>illumination</a:t>
            </a:r>
            <a:r>
              <a:rPr dirty="0" sz="1100" spc="-45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and</a:t>
            </a:r>
            <a:r>
              <a:rPr dirty="0" sz="1100" spc="-45">
                <a:latin typeface="Comic Sans MS"/>
                <a:cs typeface="Comic Sans MS"/>
              </a:rPr>
              <a:t> </a:t>
            </a:r>
            <a:r>
              <a:rPr dirty="0" sz="1100" spc="-10">
                <a:latin typeface="Comic Sans MS"/>
                <a:cs typeface="Comic Sans MS"/>
              </a:rPr>
              <a:t>improves </a:t>
            </a:r>
            <a:r>
              <a:rPr dirty="0" sz="1100">
                <a:latin typeface="Comic Sans MS"/>
                <a:cs typeface="Comic Sans MS"/>
              </a:rPr>
              <a:t>significantly</a:t>
            </a:r>
            <a:r>
              <a:rPr dirty="0" sz="1100" spc="-50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(the</a:t>
            </a:r>
            <a:r>
              <a:rPr dirty="0" sz="1100" spc="-45">
                <a:latin typeface="Comic Sans MS"/>
                <a:cs typeface="Comic Sans MS"/>
              </a:rPr>
              <a:t> </a:t>
            </a:r>
            <a:r>
              <a:rPr dirty="0" sz="1100" spc="-10">
                <a:latin typeface="Comic Sans MS"/>
                <a:cs typeface="Comic Sans MS"/>
              </a:rPr>
              <a:t>ratio decreases)</a:t>
            </a:r>
            <a:r>
              <a:rPr dirty="0" sz="1100" spc="-5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as</a:t>
            </a:r>
            <a:r>
              <a:rPr dirty="0" sz="1100" spc="-5">
                <a:latin typeface="Comic Sans MS"/>
                <a:cs typeface="Comic Sans MS"/>
              </a:rPr>
              <a:t> </a:t>
            </a:r>
            <a:r>
              <a:rPr dirty="0" sz="1100" spc="-10">
                <a:latin typeface="Comic Sans MS"/>
                <a:cs typeface="Comic Sans MS"/>
              </a:rPr>
              <a:t>background </a:t>
            </a:r>
            <a:r>
              <a:rPr dirty="0" sz="1100">
                <a:latin typeface="Comic Sans MS"/>
                <a:cs typeface="Comic Sans MS"/>
              </a:rPr>
              <a:t>illumination</a:t>
            </a:r>
            <a:r>
              <a:rPr dirty="0" sz="1100" spc="-70">
                <a:latin typeface="Comic Sans MS"/>
                <a:cs typeface="Comic Sans MS"/>
              </a:rPr>
              <a:t> </a:t>
            </a:r>
            <a:r>
              <a:rPr dirty="0" sz="1100" spc="-10">
                <a:latin typeface="Comic Sans MS"/>
                <a:cs typeface="Comic Sans MS"/>
              </a:rPr>
              <a:t>increases.</a:t>
            </a:r>
            <a:endParaRPr sz="1100">
              <a:latin typeface="Comic Sans MS"/>
              <a:cs typeface="Comic Sans MS"/>
            </a:endParaRPr>
          </a:p>
          <a:p>
            <a:pPr marR="5080">
              <a:lnSpc>
                <a:spcPts val="1190"/>
              </a:lnSpc>
              <a:spcBef>
                <a:spcPts val="245"/>
              </a:spcBef>
            </a:pPr>
            <a:r>
              <a:rPr dirty="0" sz="1100">
                <a:latin typeface="Comic Sans MS"/>
                <a:cs typeface="Comic Sans MS"/>
              </a:rPr>
              <a:t>hard</a:t>
            </a:r>
            <a:r>
              <a:rPr dirty="0" sz="1100" spc="-30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to</a:t>
            </a:r>
            <a:r>
              <a:rPr dirty="0" sz="1100" spc="-30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distinguish</a:t>
            </a:r>
            <a:r>
              <a:rPr dirty="0" sz="1100" spc="-25">
                <a:latin typeface="Comic Sans MS"/>
                <a:cs typeface="Comic Sans MS"/>
              </a:rPr>
              <a:t> the </a:t>
            </a:r>
            <a:r>
              <a:rPr dirty="0" sz="1100" spc="-10">
                <a:latin typeface="Comic Sans MS"/>
                <a:cs typeface="Comic Sans MS"/>
              </a:rPr>
              <a:t>discrimination</a:t>
            </a:r>
            <a:r>
              <a:rPr dirty="0" sz="1100">
                <a:latin typeface="Comic Sans MS"/>
                <a:cs typeface="Comic Sans MS"/>
              </a:rPr>
              <a:t> when it</a:t>
            </a:r>
            <a:r>
              <a:rPr dirty="0" sz="1100" spc="-5">
                <a:latin typeface="Comic Sans MS"/>
                <a:cs typeface="Comic Sans MS"/>
              </a:rPr>
              <a:t> </a:t>
            </a:r>
            <a:r>
              <a:rPr dirty="0" sz="1100" spc="-25">
                <a:latin typeface="Comic Sans MS"/>
                <a:cs typeface="Comic Sans MS"/>
              </a:rPr>
              <a:t>is </a:t>
            </a:r>
            <a:r>
              <a:rPr dirty="0" sz="1100">
                <a:latin typeface="Comic Sans MS"/>
                <a:cs typeface="Comic Sans MS"/>
              </a:rPr>
              <a:t>bright</a:t>
            </a:r>
            <a:r>
              <a:rPr dirty="0" sz="1100" spc="-35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area</a:t>
            </a:r>
            <a:r>
              <a:rPr dirty="0" sz="1100" spc="-30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but</a:t>
            </a:r>
            <a:r>
              <a:rPr dirty="0" sz="1100" spc="-35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easier</a:t>
            </a:r>
            <a:r>
              <a:rPr dirty="0" sz="1100" spc="-30">
                <a:latin typeface="Comic Sans MS"/>
                <a:cs typeface="Comic Sans MS"/>
              </a:rPr>
              <a:t> </a:t>
            </a:r>
            <a:r>
              <a:rPr dirty="0" sz="1100" spc="-20">
                <a:latin typeface="Comic Sans MS"/>
                <a:cs typeface="Comic Sans MS"/>
              </a:rPr>
              <a:t>when </a:t>
            </a:r>
            <a:r>
              <a:rPr dirty="0" sz="1100">
                <a:latin typeface="Comic Sans MS"/>
                <a:cs typeface="Comic Sans MS"/>
              </a:rPr>
              <a:t>the</a:t>
            </a:r>
            <a:r>
              <a:rPr dirty="0" sz="1100" spc="-5">
                <a:latin typeface="Comic Sans MS"/>
                <a:cs typeface="Comic Sans MS"/>
              </a:rPr>
              <a:t> </a:t>
            </a:r>
            <a:r>
              <a:rPr dirty="0" sz="1100" spc="-10">
                <a:latin typeface="Comic Sans MS"/>
                <a:cs typeface="Comic Sans MS"/>
              </a:rPr>
              <a:t>discrimination</a:t>
            </a:r>
            <a:r>
              <a:rPr dirty="0" sz="1100" spc="-5">
                <a:latin typeface="Comic Sans MS"/>
                <a:cs typeface="Comic Sans MS"/>
              </a:rPr>
              <a:t> </a:t>
            </a:r>
            <a:r>
              <a:rPr dirty="0" sz="1100">
                <a:latin typeface="Comic Sans MS"/>
                <a:cs typeface="Comic Sans MS"/>
              </a:rPr>
              <a:t>is on</a:t>
            </a:r>
            <a:r>
              <a:rPr dirty="0" sz="1100" spc="5">
                <a:latin typeface="Comic Sans MS"/>
                <a:cs typeface="Comic Sans MS"/>
              </a:rPr>
              <a:t> </a:t>
            </a:r>
            <a:r>
              <a:rPr dirty="0" sz="1100" spc="-60">
                <a:latin typeface="Comic Sans MS"/>
                <a:cs typeface="Comic Sans MS"/>
              </a:rPr>
              <a:t>a </a:t>
            </a:r>
            <a:r>
              <a:rPr dirty="0" sz="1100">
                <a:latin typeface="Comic Sans MS"/>
                <a:cs typeface="Comic Sans MS"/>
              </a:rPr>
              <a:t>dark</a:t>
            </a:r>
            <a:r>
              <a:rPr dirty="0" sz="1100" spc="-40">
                <a:latin typeface="Comic Sans MS"/>
                <a:cs typeface="Comic Sans MS"/>
              </a:rPr>
              <a:t> </a:t>
            </a:r>
            <a:r>
              <a:rPr dirty="0" sz="1100" spc="-10">
                <a:latin typeface="Comic Sans MS"/>
                <a:cs typeface="Comic Sans MS"/>
              </a:rPr>
              <a:t>area.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253563" y="7641584"/>
            <a:ext cx="2076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FFFFFF"/>
                </a:solidFill>
                <a:latin typeface="Arial Narrow"/>
                <a:cs typeface="Arial Narrow"/>
              </a:rPr>
              <a:t>log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629917" y="7823454"/>
            <a:ext cx="1530350" cy="198120"/>
          </a:xfrm>
          <a:prstGeom prst="rect">
            <a:avLst/>
          </a:prstGeom>
          <a:solidFill>
            <a:srgbClr val="9999FF"/>
          </a:solidFill>
        </p:spPr>
        <p:txBody>
          <a:bodyPr wrap="square" lIns="0" tIns="0" rIns="0" bIns="0" rtlCol="0" vert="horz">
            <a:spAutoFit/>
          </a:bodyPr>
          <a:lstStyle/>
          <a:p>
            <a:pPr marL="344170">
              <a:lnSpc>
                <a:spcPts val="980"/>
              </a:lnSpc>
            </a:pPr>
            <a:r>
              <a:rPr dirty="0" sz="1000" b="1">
                <a:latin typeface="Arial Narrow"/>
                <a:cs typeface="Arial Narrow"/>
              </a:rPr>
              <a:t>level</a:t>
            </a:r>
            <a:r>
              <a:rPr dirty="0" sz="1000" spc="-30" b="1">
                <a:latin typeface="Arial Narrow"/>
                <a:cs typeface="Arial Narrow"/>
              </a:rPr>
              <a:t> </a:t>
            </a:r>
            <a:r>
              <a:rPr dirty="0" sz="1000" spc="-10" b="1">
                <a:latin typeface="Arial Narrow"/>
                <a:cs typeface="Arial Narrow"/>
              </a:rPr>
              <a:t>illumination</a:t>
            </a:r>
            <a:endParaRPr sz="1000">
              <a:latin typeface="Arial Narrow"/>
              <a:cs typeface="Arial Narrow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1020317" y="6223253"/>
            <a:ext cx="198120" cy="1447800"/>
          </a:xfrm>
          <a:custGeom>
            <a:avLst/>
            <a:gdLst/>
            <a:ahLst/>
            <a:cxnLst/>
            <a:rect l="l" t="t" r="r" b="b"/>
            <a:pathLst>
              <a:path w="198119" h="1447800">
                <a:moveTo>
                  <a:pt x="198119" y="0"/>
                </a:moveTo>
                <a:lnTo>
                  <a:pt x="0" y="0"/>
                </a:lnTo>
                <a:lnTo>
                  <a:pt x="0" y="1447800"/>
                </a:lnTo>
                <a:lnTo>
                  <a:pt x="198119" y="1447800"/>
                </a:lnTo>
                <a:lnTo>
                  <a:pt x="198119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987629" y="6579809"/>
            <a:ext cx="171450" cy="735330"/>
          </a:xfrm>
          <a:prstGeom prst="rect">
            <a:avLst/>
          </a:prstGeom>
        </p:spPr>
        <p:txBody>
          <a:bodyPr wrap="square" lIns="0" tIns="444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0" spc="-10" b="1">
                <a:latin typeface="Arial Narrow"/>
                <a:cs typeface="Arial Narrow"/>
              </a:rPr>
              <a:t>discrimination</a:t>
            </a:r>
            <a:endParaRPr sz="1000">
              <a:latin typeface="Arial Narrow"/>
              <a:cs typeface="Arial Narrow"/>
            </a:endParaRPr>
          </a:p>
        </p:txBody>
      </p:sp>
      <p:pic>
        <p:nvPicPr>
          <p:cNvPr id="28" name="object 2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4158" y="5994648"/>
            <a:ext cx="2251541" cy="1744980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2261616" y="6231122"/>
            <a:ext cx="25590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FF3300"/>
                </a:solidFill>
                <a:latin typeface="Arial Narrow"/>
                <a:cs typeface="Arial Narrow"/>
              </a:rPr>
              <a:t>rods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692145" y="6609074"/>
            <a:ext cx="347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3300"/>
                </a:solidFill>
                <a:latin typeface="Arial Narrow"/>
                <a:cs typeface="Arial Narrow"/>
              </a:rPr>
              <a:t>cones</a:t>
            </a:r>
            <a:endParaRPr sz="1200">
              <a:latin typeface="Arial Narrow"/>
              <a:cs typeface="Arial Narrow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1336547" y="6242303"/>
            <a:ext cx="1702435" cy="1453515"/>
            <a:chOff x="1336547" y="6242303"/>
            <a:chExt cx="1702435" cy="1453515"/>
          </a:xfrm>
        </p:grpSpPr>
        <p:pic>
          <p:nvPicPr>
            <p:cNvPr id="32" name="object 3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54351" y="6340601"/>
              <a:ext cx="261366" cy="118872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6405" y="6719315"/>
              <a:ext cx="261366" cy="118109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1336548" y="6242303"/>
              <a:ext cx="1702435" cy="1453515"/>
            </a:xfrm>
            <a:custGeom>
              <a:avLst/>
              <a:gdLst/>
              <a:ahLst/>
              <a:cxnLst/>
              <a:rect l="l" t="t" r="r" b="b"/>
              <a:pathLst>
                <a:path w="1702435" h="1453515">
                  <a:moveTo>
                    <a:pt x="38100" y="38100"/>
                  </a:moveTo>
                  <a:lnTo>
                    <a:pt x="33909" y="29718"/>
                  </a:lnTo>
                  <a:lnTo>
                    <a:pt x="19050" y="0"/>
                  </a:lnTo>
                  <a:lnTo>
                    <a:pt x="0" y="38100"/>
                  </a:lnTo>
                  <a:lnTo>
                    <a:pt x="16764" y="38100"/>
                  </a:lnTo>
                  <a:lnTo>
                    <a:pt x="16764" y="1148334"/>
                  </a:lnTo>
                  <a:lnTo>
                    <a:pt x="0" y="1148334"/>
                  </a:lnTo>
                  <a:lnTo>
                    <a:pt x="19050" y="1186434"/>
                  </a:lnTo>
                  <a:lnTo>
                    <a:pt x="33528" y="1157478"/>
                  </a:lnTo>
                  <a:lnTo>
                    <a:pt x="38100" y="1148334"/>
                  </a:lnTo>
                  <a:lnTo>
                    <a:pt x="21336" y="1148334"/>
                  </a:lnTo>
                  <a:lnTo>
                    <a:pt x="21336" y="38100"/>
                  </a:lnTo>
                  <a:lnTo>
                    <a:pt x="38100" y="38100"/>
                  </a:lnTo>
                  <a:close/>
                </a:path>
                <a:path w="1702435" h="1453515">
                  <a:moveTo>
                    <a:pt x="1702308" y="1434084"/>
                  </a:moveTo>
                  <a:lnTo>
                    <a:pt x="1697723" y="1431798"/>
                  </a:lnTo>
                  <a:lnTo>
                    <a:pt x="1664208" y="1415034"/>
                  </a:lnTo>
                  <a:lnTo>
                    <a:pt x="1664208" y="1431798"/>
                  </a:lnTo>
                  <a:lnTo>
                    <a:pt x="557022" y="1431798"/>
                  </a:lnTo>
                  <a:lnTo>
                    <a:pt x="557022" y="1415034"/>
                  </a:lnTo>
                  <a:lnTo>
                    <a:pt x="518922" y="1434084"/>
                  </a:lnTo>
                  <a:lnTo>
                    <a:pt x="557022" y="1453134"/>
                  </a:lnTo>
                  <a:lnTo>
                    <a:pt x="557022" y="1436370"/>
                  </a:lnTo>
                  <a:lnTo>
                    <a:pt x="1664208" y="1436370"/>
                  </a:lnTo>
                  <a:lnTo>
                    <a:pt x="1664208" y="1453134"/>
                  </a:lnTo>
                  <a:lnTo>
                    <a:pt x="1697723" y="1436370"/>
                  </a:lnTo>
                  <a:lnTo>
                    <a:pt x="1702308" y="1434084"/>
                  </a:lnTo>
                  <a:close/>
                </a:path>
              </a:pathLst>
            </a:custGeom>
            <a:solidFill>
              <a:srgbClr val="A5012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1264919" y="7339072"/>
            <a:ext cx="448309" cy="327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185"/>
              </a:lnSpc>
              <a:spcBef>
                <a:spcPts val="100"/>
              </a:spcBef>
            </a:pPr>
            <a:r>
              <a:rPr dirty="0" sz="1000" spc="-20" b="1">
                <a:solidFill>
                  <a:srgbClr val="0000CC"/>
                </a:solidFill>
                <a:latin typeface="Arial Narrow"/>
                <a:cs typeface="Arial Narrow"/>
              </a:rPr>
              <a:t>Poor</a:t>
            </a:r>
            <a:endParaRPr sz="1000">
              <a:latin typeface="Arial Narrow"/>
              <a:cs typeface="Arial Narrow"/>
            </a:endParaRPr>
          </a:p>
          <a:p>
            <a:pPr marL="226695">
              <a:lnSpc>
                <a:spcPts val="1185"/>
              </a:lnSpc>
            </a:pPr>
            <a:r>
              <a:rPr dirty="0" sz="1000" spc="-25" b="1">
                <a:solidFill>
                  <a:srgbClr val="0000CC"/>
                </a:solidFill>
                <a:latin typeface="Arial Narrow"/>
                <a:cs typeface="Arial Narrow"/>
              </a:rPr>
              <a:t>Low</a:t>
            </a:r>
            <a:endParaRPr sz="1000">
              <a:latin typeface="Arial Narrow"/>
              <a:cs typeface="Arial Narrow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257297" y="6003287"/>
            <a:ext cx="28448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20" b="1">
                <a:solidFill>
                  <a:srgbClr val="0000CC"/>
                </a:solidFill>
                <a:latin typeface="Arial Narrow"/>
                <a:cs typeface="Arial Narrow"/>
              </a:rPr>
              <a:t>Good</a:t>
            </a:r>
            <a:endParaRPr sz="1000">
              <a:latin typeface="Arial Narrow"/>
              <a:cs typeface="Arial Narrow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124202" y="7493761"/>
            <a:ext cx="24384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20" b="1">
                <a:solidFill>
                  <a:srgbClr val="0000CC"/>
                </a:solidFill>
                <a:latin typeface="Arial Narrow"/>
                <a:cs typeface="Arial Narrow"/>
              </a:rPr>
              <a:t>High</a:t>
            </a:r>
            <a:endParaRPr sz="1000">
              <a:latin typeface="Arial Narrow"/>
              <a:cs typeface="Arial Narrow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964691" y="49339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5148326" y="8162839"/>
            <a:ext cx="120650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 spc="-25">
                <a:latin typeface="Comic Sans MS"/>
                <a:cs typeface="Comic Sans MS"/>
              </a:rPr>
              <a:t>16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61026" y="3520690"/>
            <a:ext cx="10795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latin typeface="Comic Sans MS"/>
                <a:cs typeface="Comic Sans MS"/>
              </a:rPr>
              <a:t>17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Brightness</a:t>
            </a:r>
            <a:r>
              <a:rPr dirty="0" spc="-50"/>
              <a:t> </a:t>
            </a:r>
            <a:r>
              <a:rPr dirty="0"/>
              <a:t>vs.Function</a:t>
            </a:r>
            <a:r>
              <a:rPr dirty="0" spc="-45"/>
              <a:t> </a:t>
            </a:r>
            <a:r>
              <a:rPr dirty="0" spc="-25"/>
              <a:t>of </a:t>
            </a:r>
            <a:r>
              <a:rPr dirty="0" spc="-10"/>
              <a:t>intensity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436620" y="1273552"/>
            <a:ext cx="1932305" cy="225298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algn="just" marL="171450" marR="427990" indent="-171450">
              <a:lnSpc>
                <a:spcPct val="89800"/>
              </a:lnSpc>
              <a:spcBef>
                <a:spcPts val="245"/>
              </a:spcBef>
              <a:buClr>
                <a:srgbClr val="3333CC"/>
              </a:buClr>
              <a:buSzPct val="58333"/>
              <a:buFont typeface="Arial"/>
              <a:buChar char="■"/>
              <a:tabLst>
                <a:tab pos="171450" algn="l"/>
              </a:tabLst>
            </a:pPr>
            <a:r>
              <a:rPr dirty="0" sz="1200">
                <a:latin typeface="Comic Sans MS"/>
                <a:cs typeface="Comic Sans MS"/>
              </a:rPr>
              <a:t>Brightness</a:t>
            </a:r>
            <a:r>
              <a:rPr dirty="0" sz="1200" spc="-3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is</a:t>
            </a:r>
            <a:r>
              <a:rPr dirty="0" sz="1200" spc="-2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not</a:t>
            </a:r>
            <a:r>
              <a:rPr dirty="0" sz="1200" spc="-25">
                <a:latin typeface="Comic Sans MS"/>
                <a:cs typeface="Comic Sans MS"/>
              </a:rPr>
              <a:t> </a:t>
            </a:r>
            <a:r>
              <a:rPr dirty="0" sz="1200" spc="-50">
                <a:latin typeface="Comic Sans MS"/>
                <a:cs typeface="Comic Sans MS"/>
              </a:rPr>
              <a:t>a </a:t>
            </a:r>
            <a:r>
              <a:rPr dirty="0" sz="1200">
                <a:latin typeface="Comic Sans MS"/>
                <a:cs typeface="Comic Sans MS"/>
              </a:rPr>
              <a:t>simple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function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25">
                <a:latin typeface="Comic Sans MS"/>
                <a:cs typeface="Comic Sans MS"/>
              </a:rPr>
              <a:t>of </a:t>
            </a:r>
            <a:r>
              <a:rPr dirty="0" sz="1200" spc="-10">
                <a:latin typeface="Comic Sans MS"/>
                <a:cs typeface="Comic Sans MS"/>
              </a:rPr>
              <a:t>intensity.</a:t>
            </a:r>
            <a:endParaRPr sz="1200">
              <a:latin typeface="Comic Sans MS"/>
              <a:cs typeface="Comic Sans MS"/>
            </a:endParaRPr>
          </a:p>
          <a:p>
            <a:pPr marL="171450" marR="5080" indent="-171450">
              <a:lnSpc>
                <a:spcPct val="89800"/>
              </a:lnSpc>
              <a:spcBef>
                <a:spcPts val="290"/>
              </a:spcBef>
              <a:buClr>
                <a:srgbClr val="3333CC"/>
              </a:buClr>
              <a:buSzPct val="58333"/>
              <a:buFont typeface="Arial"/>
              <a:buChar char="■"/>
              <a:tabLst>
                <a:tab pos="171450" algn="l"/>
              </a:tabLst>
            </a:pPr>
            <a:r>
              <a:rPr dirty="0" sz="1200">
                <a:latin typeface="Comic Sans MS"/>
                <a:cs typeface="Comic Sans MS"/>
              </a:rPr>
              <a:t>visual</a:t>
            </a:r>
            <a:r>
              <a:rPr dirty="0" sz="1200" spc="-3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system</a:t>
            </a:r>
            <a:r>
              <a:rPr dirty="0" sz="1200" spc="-2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tends</a:t>
            </a:r>
            <a:r>
              <a:rPr dirty="0" sz="1200" spc="-25">
                <a:latin typeface="Comic Sans MS"/>
                <a:cs typeface="Comic Sans MS"/>
              </a:rPr>
              <a:t> to </a:t>
            </a:r>
            <a:r>
              <a:rPr dirty="0" sz="1200">
                <a:latin typeface="Comic Sans MS"/>
                <a:cs typeface="Comic Sans MS"/>
              </a:rPr>
              <a:t>undershoot</a:t>
            </a:r>
            <a:r>
              <a:rPr dirty="0" sz="1200" spc="-2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or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overshoot </a:t>
            </a:r>
            <a:r>
              <a:rPr dirty="0" sz="1200">
                <a:latin typeface="Comic Sans MS"/>
                <a:cs typeface="Comic Sans MS"/>
              </a:rPr>
              <a:t>around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boundary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25">
                <a:latin typeface="Comic Sans MS"/>
                <a:cs typeface="Comic Sans MS"/>
              </a:rPr>
              <a:t>of </a:t>
            </a:r>
            <a:r>
              <a:rPr dirty="0" sz="1200">
                <a:latin typeface="Comic Sans MS"/>
                <a:cs typeface="Comic Sans MS"/>
              </a:rPr>
              <a:t>regions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of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different intensities.</a:t>
            </a:r>
            <a:endParaRPr sz="1200">
              <a:latin typeface="Comic Sans MS"/>
              <a:cs typeface="Comic Sans MS"/>
            </a:endParaRPr>
          </a:p>
          <a:p>
            <a:pPr marL="171450" marR="117475" indent="-171450">
              <a:lnSpc>
                <a:spcPct val="89800"/>
              </a:lnSpc>
              <a:spcBef>
                <a:spcPts val="290"/>
              </a:spcBef>
              <a:buClr>
                <a:srgbClr val="3333CC"/>
              </a:buClr>
              <a:buSzPct val="58333"/>
              <a:buFont typeface="Arial"/>
              <a:buChar char="■"/>
              <a:tabLst>
                <a:tab pos="171450" algn="l"/>
              </a:tabLst>
            </a:pP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intensity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of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25">
                <a:latin typeface="Comic Sans MS"/>
                <a:cs typeface="Comic Sans MS"/>
              </a:rPr>
              <a:t>the </a:t>
            </a:r>
            <a:r>
              <a:rPr dirty="0" sz="1200">
                <a:latin typeface="Comic Sans MS"/>
                <a:cs typeface="Comic Sans MS"/>
              </a:rPr>
              <a:t>stripes</a:t>
            </a:r>
            <a:r>
              <a:rPr dirty="0" sz="1200" spc="-3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is</a:t>
            </a:r>
            <a:r>
              <a:rPr dirty="0" sz="1200" spc="-3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constant</a:t>
            </a:r>
            <a:r>
              <a:rPr dirty="0" sz="1200" spc="-25">
                <a:latin typeface="Comic Sans MS"/>
                <a:cs typeface="Comic Sans MS"/>
              </a:rPr>
              <a:t> but </a:t>
            </a:r>
            <a:r>
              <a:rPr dirty="0" sz="1200">
                <a:latin typeface="Comic Sans MS"/>
                <a:cs typeface="Comic Sans MS"/>
              </a:rPr>
              <a:t>we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actually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perceive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 spc="-50">
                <a:latin typeface="Comic Sans MS"/>
                <a:cs typeface="Comic Sans MS"/>
              </a:rPr>
              <a:t>a </a:t>
            </a:r>
            <a:r>
              <a:rPr dirty="0" sz="1200">
                <a:latin typeface="Comic Sans MS"/>
                <a:cs typeface="Comic Sans MS"/>
              </a:rPr>
              <a:t>brightness</a:t>
            </a:r>
            <a:r>
              <a:rPr dirty="0" sz="1200" spc="-3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pattern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 spc="-25">
                <a:latin typeface="Comic Sans MS"/>
                <a:cs typeface="Comic Sans MS"/>
              </a:rPr>
              <a:t>is </a:t>
            </a:r>
            <a:r>
              <a:rPr dirty="0" sz="1200">
                <a:latin typeface="Comic Sans MS"/>
                <a:cs typeface="Comic Sans MS"/>
              </a:rPr>
              <a:t>strongly scalloped </a:t>
            </a:r>
            <a:r>
              <a:rPr dirty="0" sz="1200" spc="-20">
                <a:latin typeface="Comic Sans MS"/>
                <a:cs typeface="Comic Sans MS"/>
              </a:rPr>
              <a:t>near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608070" y="3482590"/>
            <a:ext cx="1109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10">
                <a:latin typeface="Comic Sans MS"/>
                <a:cs typeface="Comic Sans MS"/>
              </a:rPr>
              <a:t> boundaries.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958214" y="275463"/>
            <a:ext cx="4572000" cy="3429000"/>
            <a:chOff x="958214" y="275463"/>
            <a:chExt cx="4572000" cy="342900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5295" y="1191002"/>
              <a:ext cx="2099310" cy="247649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964691" y="281940"/>
              <a:ext cx="4559300" cy="3416300"/>
            </a:xfrm>
            <a:custGeom>
              <a:avLst/>
              <a:gdLst/>
              <a:ahLst/>
              <a:cxnLst/>
              <a:rect l="l" t="t" r="r" b="b"/>
              <a:pathLst>
                <a:path w="4559300" h="3416300">
                  <a:moveTo>
                    <a:pt x="0" y="3416045"/>
                  </a:moveTo>
                  <a:lnTo>
                    <a:pt x="4559046" y="3416045"/>
                  </a:lnTo>
                  <a:lnTo>
                    <a:pt x="4559046" y="0"/>
                  </a:lnTo>
                  <a:lnTo>
                    <a:pt x="0" y="0"/>
                  </a:lnTo>
                  <a:lnTo>
                    <a:pt x="0" y="3416045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1021841" y="5423153"/>
            <a:ext cx="4271010" cy="525780"/>
            <a:chOff x="1021841" y="5423153"/>
            <a:chExt cx="4271010" cy="525780"/>
          </a:xfrm>
        </p:grpSpPr>
        <p:sp>
          <p:nvSpPr>
            <p:cNvPr id="10" name="object 10" descr=""/>
            <p:cNvSpPr/>
            <p:nvPr/>
          </p:nvSpPr>
          <p:spPr>
            <a:xfrm>
              <a:off x="1166622" y="5476493"/>
              <a:ext cx="219710" cy="238125"/>
            </a:xfrm>
            <a:custGeom>
              <a:avLst/>
              <a:gdLst/>
              <a:ahLst/>
              <a:cxnLst/>
              <a:rect l="l" t="t" r="r" b="b"/>
              <a:pathLst>
                <a:path w="219709" h="238125">
                  <a:moveTo>
                    <a:pt x="219456" y="0"/>
                  </a:moveTo>
                  <a:lnTo>
                    <a:pt x="0" y="0"/>
                  </a:lnTo>
                  <a:lnTo>
                    <a:pt x="0" y="211074"/>
                  </a:lnTo>
                  <a:lnTo>
                    <a:pt x="0" y="237756"/>
                  </a:lnTo>
                  <a:lnTo>
                    <a:pt x="219456" y="237756"/>
                  </a:lnTo>
                  <a:lnTo>
                    <a:pt x="219456" y="211074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F0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8645" y="5476493"/>
              <a:ext cx="163830" cy="23774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1841" y="5651753"/>
              <a:ext cx="4271010" cy="273557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339595" y="5423153"/>
              <a:ext cx="15240" cy="525780"/>
            </a:xfrm>
            <a:custGeom>
              <a:avLst/>
              <a:gdLst/>
              <a:ahLst/>
              <a:cxnLst/>
              <a:rect l="l" t="t" r="r" b="b"/>
              <a:pathLst>
                <a:path w="15240" h="525779">
                  <a:moveTo>
                    <a:pt x="1523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5239" y="5257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05483" y="6012909"/>
            <a:ext cx="1889760" cy="2033052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964691" y="4933950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marL="615315">
              <a:lnSpc>
                <a:spcPct val="100000"/>
              </a:lnSpc>
              <a:spcBef>
                <a:spcPts val="5"/>
              </a:spcBef>
            </a:pP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Mach</a:t>
            </a:r>
            <a:r>
              <a:rPr dirty="0" sz="2200" spc="-25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>
                <a:solidFill>
                  <a:srgbClr val="33339A"/>
                </a:solidFill>
                <a:latin typeface="Comic Sans MS"/>
                <a:cs typeface="Comic Sans MS"/>
              </a:rPr>
              <a:t>band</a:t>
            </a:r>
            <a:r>
              <a:rPr dirty="0" sz="2200" spc="-2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33339A"/>
                </a:solidFill>
                <a:latin typeface="Comic Sans MS"/>
                <a:cs typeface="Comic Sans MS"/>
              </a:rPr>
              <a:t>pattern</a:t>
            </a:r>
            <a:endParaRPr sz="2200">
              <a:latin typeface="Comic Sans MS"/>
              <a:cs typeface="Comic Sans MS"/>
            </a:endParaRPr>
          </a:p>
          <a:p>
            <a:pPr marL="2172970" marR="456565">
              <a:lnSpc>
                <a:spcPct val="90400"/>
              </a:lnSpc>
              <a:spcBef>
                <a:spcPts val="965"/>
              </a:spcBef>
            </a:pPr>
            <a:r>
              <a:rPr dirty="0" sz="1300">
                <a:solidFill>
                  <a:srgbClr val="CC339A"/>
                </a:solidFill>
                <a:latin typeface="Century Gothic"/>
                <a:cs typeface="Century Gothic"/>
              </a:rPr>
              <a:t>Is</a:t>
            </a:r>
            <a:r>
              <a:rPr dirty="0" sz="1300" spc="-25">
                <a:solidFill>
                  <a:srgbClr val="CC339A"/>
                </a:solidFill>
                <a:latin typeface="Century Gothic"/>
                <a:cs typeface="Century Gothic"/>
              </a:rPr>
              <a:t> </a:t>
            </a:r>
            <a:r>
              <a:rPr dirty="0" sz="1300">
                <a:solidFill>
                  <a:srgbClr val="CC339A"/>
                </a:solidFill>
                <a:latin typeface="Century Gothic"/>
                <a:cs typeface="Century Gothic"/>
              </a:rPr>
              <a:t>it</a:t>
            </a:r>
            <a:r>
              <a:rPr dirty="0" sz="1300" spc="-10">
                <a:solidFill>
                  <a:srgbClr val="CC339A"/>
                </a:solidFill>
                <a:latin typeface="Century Gothic"/>
                <a:cs typeface="Century Gothic"/>
              </a:rPr>
              <a:t> </a:t>
            </a:r>
            <a:r>
              <a:rPr dirty="0" sz="1300">
                <a:solidFill>
                  <a:srgbClr val="CC339A"/>
                </a:solidFill>
                <a:latin typeface="Century Gothic"/>
                <a:cs typeface="Century Gothic"/>
              </a:rPr>
              <a:t>the</a:t>
            </a:r>
            <a:r>
              <a:rPr dirty="0" sz="1300" spc="-15">
                <a:solidFill>
                  <a:srgbClr val="CC339A"/>
                </a:solidFill>
                <a:latin typeface="Century Gothic"/>
                <a:cs typeface="Century Gothic"/>
              </a:rPr>
              <a:t> </a:t>
            </a:r>
            <a:r>
              <a:rPr dirty="0" sz="1300">
                <a:solidFill>
                  <a:srgbClr val="CC339A"/>
                </a:solidFill>
                <a:latin typeface="Century Gothic"/>
                <a:cs typeface="Century Gothic"/>
              </a:rPr>
              <a:t>same</a:t>
            </a:r>
            <a:r>
              <a:rPr dirty="0" sz="1300" spc="-10">
                <a:solidFill>
                  <a:srgbClr val="CC339A"/>
                </a:solidFill>
                <a:latin typeface="Century Gothic"/>
                <a:cs typeface="Century Gothic"/>
              </a:rPr>
              <a:t> </a:t>
            </a:r>
            <a:r>
              <a:rPr dirty="0" sz="1300">
                <a:solidFill>
                  <a:srgbClr val="CC339A"/>
                </a:solidFill>
                <a:latin typeface="Century Gothic"/>
                <a:cs typeface="Century Gothic"/>
              </a:rPr>
              <a:t>level</a:t>
            </a:r>
            <a:r>
              <a:rPr dirty="0" sz="1300" spc="-10">
                <a:solidFill>
                  <a:srgbClr val="CC339A"/>
                </a:solidFill>
                <a:latin typeface="Century Gothic"/>
                <a:cs typeface="Century Gothic"/>
              </a:rPr>
              <a:t> </a:t>
            </a:r>
            <a:r>
              <a:rPr dirty="0" sz="1300" spc="-35">
                <a:solidFill>
                  <a:srgbClr val="CC339A"/>
                </a:solidFill>
                <a:latin typeface="Century Gothic"/>
                <a:cs typeface="Century Gothic"/>
              </a:rPr>
              <a:t>of </a:t>
            </a:r>
            <a:r>
              <a:rPr dirty="0" sz="1300">
                <a:solidFill>
                  <a:srgbClr val="CC339A"/>
                </a:solidFill>
                <a:latin typeface="Century Gothic"/>
                <a:cs typeface="Century Gothic"/>
              </a:rPr>
              <a:t>darkness</a:t>
            </a:r>
            <a:r>
              <a:rPr dirty="0" sz="1300" spc="-30">
                <a:solidFill>
                  <a:srgbClr val="CC339A"/>
                </a:solidFill>
                <a:latin typeface="Century Gothic"/>
                <a:cs typeface="Century Gothic"/>
              </a:rPr>
              <a:t> </a:t>
            </a:r>
            <a:r>
              <a:rPr dirty="0" sz="1300">
                <a:solidFill>
                  <a:srgbClr val="CC339A"/>
                </a:solidFill>
                <a:latin typeface="Century Gothic"/>
                <a:cs typeface="Century Gothic"/>
              </a:rPr>
              <a:t>around</a:t>
            </a:r>
            <a:r>
              <a:rPr dirty="0" sz="1300" spc="-30">
                <a:solidFill>
                  <a:srgbClr val="CC339A"/>
                </a:solidFill>
                <a:latin typeface="Century Gothic"/>
                <a:cs typeface="Century Gothic"/>
              </a:rPr>
              <a:t> </a:t>
            </a:r>
            <a:r>
              <a:rPr dirty="0" sz="1300">
                <a:solidFill>
                  <a:srgbClr val="CC339A"/>
                </a:solidFill>
                <a:latin typeface="Century Gothic"/>
                <a:cs typeface="Century Gothic"/>
              </a:rPr>
              <a:t>area</a:t>
            </a:r>
            <a:r>
              <a:rPr dirty="0" sz="1300" spc="-30">
                <a:solidFill>
                  <a:srgbClr val="CC339A"/>
                </a:solidFill>
                <a:latin typeface="Century Gothic"/>
                <a:cs typeface="Century Gothic"/>
              </a:rPr>
              <a:t> </a:t>
            </a:r>
            <a:r>
              <a:rPr dirty="0" sz="1300" spc="-50">
                <a:solidFill>
                  <a:srgbClr val="CC339A"/>
                </a:solidFill>
                <a:latin typeface="Century Gothic"/>
                <a:cs typeface="Century Gothic"/>
              </a:rPr>
              <a:t>D </a:t>
            </a:r>
            <a:r>
              <a:rPr dirty="0" sz="1300">
                <a:solidFill>
                  <a:srgbClr val="CC339A"/>
                </a:solidFill>
                <a:latin typeface="Century Gothic"/>
                <a:cs typeface="Century Gothic"/>
              </a:rPr>
              <a:t>and</a:t>
            </a:r>
            <a:r>
              <a:rPr dirty="0" sz="1300" spc="-5">
                <a:solidFill>
                  <a:srgbClr val="CC339A"/>
                </a:solidFill>
                <a:latin typeface="Century Gothic"/>
                <a:cs typeface="Century Gothic"/>
              </a:rPr>
              <a:t> </a:t>
            </a:r>
            <a:r>
              <a:rPr dirty="0" sz="1300">
                <a:solidFill>
                  <a:srgbClr val="CC339A"/>
                </a:solidFill>
                <a:latin typeface="Century Gothic"/>
                <a:cs typeface="Century Gothic"/>
              </a:rPr>
              <a:t>B</a:t>
            </a:r>
            <a:r>
              <a:rPr dirty="0" sz="1300" spc="-5">
                <a:solidFill>
                  <a:srgbClr val="CC339A"/>
                </a:solidFill>
                <a:latin typeface="Century Gothic"/>
                <a:cs typeface="Century Gothic"/>
              </a:rPr>
              <a:t> </a:t>
            </a:r>
            <a:r>
              <a:rPr dirty="0" sz="1300" spc="-50">
                <a:solidFill>
                  <a:srgbClr val="CC339A"/>
                </a:solidFill>
                <a:latin typeface="Century Gothic"/>
                <a:cs typeface="Century Gothic"/>
              </a:rPr>
              <a:t>?</a:t>
            </a:r>
            <a:endParaRPr sz="1300">
              <a:latin typeface="Century Gothic"/>
              <a:cs typeface="Century Gothic"/>
            </a:endParaRPr>
          </a:p>
          <a:p>
            <a:pPr marL="2642870" marR="244475" indent="-171450">
              <a:lnSpc>
                <a:spcPts val="1430"/>
              </a:lnSpc>
              <a:spcBef>
                <a:spcPts val="45"/>
              </a:spcBef>
              <a:buClr>
                <a:srgbClr val="3333CC"/>
              </a:buClr>
              <a:buSzPct val="58333"/>
              <a:buFont typeface="Arial"/>
              <a:buChar char="■"/>
              <a:tabLst>
                <a:tab pos="2643505" algn="l"/>
              </a:tabLst>
            </a:pP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2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brightness</a:t>
            </a:r>
            <a:r>
              <a:rPr dirty="0" sz="1200" spc="-25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pattern </a:t>
            </a:r>
            <a:r>
              <a:rPr dirty="0" sz="1200">
                <a:latin typeface="Comic Sans MS"/>
                <a:cs typeface="Comic Sans MS"/>
              </a:rPr>
              <a:t>perceived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is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darker</a:t>
            </a:r>
            <a:endParaRPr sz="1200">
              <a:latin typeface="Comic Sans MS"/>
              <a:cs typeface="Comic Sans MS"/>
            </a:endParaRPr>
          </a:p>
          <a:p>
            <a:pPr marL="2642870">
              <a:lnSpc>
                <a:spcPts val="1400"/>
              </a:lnSpc>
            </a:pPr>
            <a:r>
              <a:rPr dirty="0" sz="1200">
                <a:latin typeface="Comic Sans MS"/>
                <a:cs typeface="Comic Sans MS"/>
              </a:rPr>
              <a:t>stripe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in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region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D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and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 spc="-50">
                <a:latin typeface="Comic Sans MS"/>
                <a:cs typeface="Comic Sans MS"/>
              </a:rPr>
              <a:t>a</a:t>
            </a:r>
            <a:endParaRPr sz="1200">
              <a:latin typeface="Comic Sans MS"/>
              <a:cs typeface="Comic Sans MS"/>
            </a:endParaRPr>
          </a:p>
          <a:p>
            <a:pPr marL="2642870" marR="191135">
              <a:lnSpc>
                <a:spcPct val="100000"/>
              </a:lnSpc>
            </a:pPr>
            <a:r>
              <a:rPr dirty="0" sz="1200">
                <a:latin typeface="Comic Sans MS"/>
                <a:cs typeface="Comic Sans MS"/>
              </a:rPr>
              <a:t>brighter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one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in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 spc="-25">
                <a:latin typeface="Comic Sans MS"/>
                <a:cs typeface="Comic Sans MS"/>
              </a:rPr>
              <a:t>the </a:t>
            </a:r>
            <a:r>
              <a:rPr dirty="0" sz="1200">
                <a:latin typeface="Comic Sans MS"/>
                <a:cs typeface="Comic Sans MS"/>
              </a:rPr>
              <a:t>region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B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10">
                <a:latin typeface="Comic Sans MS"/>
                <a:cs typeface="Comic Sans MS"/>
              </a:rPr>
              <a:t>whereas </a:t>
            </a:r>
            <a:r>
              <a:rPr dirty="0" sz="1200">
                <a:latin typeface="Comic Sans MS"/>
                <a:cs typeface="Comic Sans MS"/>
              </a:rPr>
              <a:t>actually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region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 spc="-20">
                <a:latin typeface="Comic Sans MS"/>
                <a:cs typeface="Comic Sans MS"/>
              </a:rPr>
              <a:t>from </a:t>
            </a:r>
            <a:r>
              <a:rPr dirty="0" sz="1200">
                <a:latin typeface="Comic Sans MS"/>
                <a:cs typeface="Comic Sans MS"/>
              </a:rPr>
              <a:t>D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to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B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has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 spc="-20">
                <a:latin typeface="Comic Sans MS"/>
                <a:cs typeface="Comic Sans MS"/>
              </a:rPr>
              <a:t>same </a:t>
            </a:r>
            <a:r>
              <a:rPr dirty="0" sz="1200" spc="-10">
                <a:latin typeface="Comic Sans MS"/>
                <a:cs typeface="Comic Sans MS"/>
              </a:rPr>
              <a:t>intensity.</a:t>
            </a:r>
            <a:endParaRPr sz="1200">
              <a:latin typeface="Comic Sans MS"/>
              <a:cs typeface="Comic Sans MS"/>
            </a:endParaRPr>
          </a:p>
          <a:p>
            <a:pPr marL="153670">
              <a:lnSpc>
                <a:spcPct val="100000"/>
              </a:lnSpc>
              <a:spcBef>
                <a:spcPts val="1035"/>
              </a:spcBef>
            </a:pPr>
            <a:r>
              <a:rPr dirty="0" sz="900" b="1">
                <a:solidFill>
                  <a:srgbClr val="FF0000"/>
                </a:solidFill>
                <a:latin typeface="Century Gothic"/>
                <a:cs typeface="Century Gothic"/>
              </a:rPr>
              <a:t>Note:</a:t>
            </a:r>
            <a:r>
              <a:rPr dirty="0" sz="900" spc="-20" b="1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dirty="0" sz="900" b="1">
                <a:latin typeface="Century Gothic"/>
                <a:cs typeface="Century Gothic"/>
              </a:rPr>
              <a:t>it was</a:t>
            </a:r>
            <a:r>
              <a:rPr dirty="0" sz="900" spc="-15" b="1">
                <a:latin typeface="Century Gothic"/>
                <a:cs typeface="Century Gothic"/>
              </a:rPr>
              <a:t> </a:t>
            </a:r>
            <a:r>
              <a:rPr dirty="0" sz="900" b="1">
                <a:latin typeface="Century Gothic"/>
                <a:cs typeface="Century Gothic"/>
              </a:rPr>
              <a:t>named for</a:t>
            </a:r>
            <a:r>
              <a:rPr dirty="0" sz="900" spc="-5" b="1">
                <a:latin typeface="Century Gothic"/>
                <a:cs typeface="Century Gothic"/>
              </a:rPr>
              <a:t> </a:t>
            </a:r>
            <a:r>
              <a:rPr dirty="0" sz="900" b="1">
                <a:latin typeface="Century Gothic"/>
                <a:cs typeface="Century Gothic"/>
              </a:rPr>
              <a:t>Ernst Mach who</a:t>
            </a:r>
            <a:r>
              <a:rPr dirty="0" sz="900" spc="-5" b="1">
                <a:latin typeface="Century Gothic"/>
                <a:cs typeface="Century Gothic"/>
              </a:rPr>
              <a:t> </a:t>
            </a:r>
            <a:r>
              <a:rPr dirty="0" sz="900" b="1">
                <a:latin typeface="Century Gothic"/>
                <a:cs typeface="Century Gothic"/>
              </a:rPr>
              <a:t>discovered the</a:t>
            </a:r>
            <a:r>
              <a:rPr dirty="0" sz="900" spc="-15" b="1">
                <a:latin typeface="Century Gothic"/>
                <a:cs typeface="Century Gothic"/>
              </a:rPr>
              <a:t> </a:t>
            </a:r>
            <a:r>
              <a:rPr dirty="0" sz="900" spc="-10" b="1">
                <a:latin typeface="Century Gothic"/>
                <a:cs typeface="Century Gothic"/>
              </a:rPr>
              <a:t>phenomenon </a:t>
            </a:r>
            <a:r>
              <a:rPr dirty="0" sz="900" b="1">
                <a:latin typeface="Century Gothic"/>
                <a:cs typeface="Century Gothic"/>
              </a:rPr>
              <a:t>in </a:t>
            </a:r>
            <a:r>
              <a:rPr dirty="0" sz="900" spc="-10" b="1">
                <a:latin typeface="Century Gothic"/>
                <a:cs typeface="Century Gothic"/>
              </a:rPr>
              <a:t>1865.</a:t>
            </a:r>
            <a:endParaRPr sz="900">
              <a:latin typeface="Century Gothic"/>
              <a:cs typeface="Century Gothic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148326" y="8162839"/>
            <a:ext cx="120650" cy="14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700" spc="-25">
                <a:latin typeface="Comic Sans MS"/>
                <a:cs typeface="Comic Sans MS"/>
              </a:rPr>
              <a:t>18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2023-08-21T09:57:34Z</dcterms:created>
  <dcterms:modified xsi:type="dcterms:W3CDTF">2023-08-21T09:57:34Z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2023-08-21T00:00:00Z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2023-08-21T00:00:00Z</vt:filetime>
  </property>
</Properties>
</file>