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5F2CE-2F83-4FE0-A423-F93EAD2CD65A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513FB05-FA3B-42E1-B8B2-BDDCE5B51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[target]/%5bpostnuke_dir%5d/modules.php?op=modload&amp;name=Message&amp;files=readpmsg&amp;start=0%20UNION%20SELECT%20pn_uname,null,pn_pass,pn_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Prof </a:t>
            </a:r>
            <a:r>
              <a:rPr lang="en-US" dirty="0" err="1"/>
              <a:t>Sharada</a:t>
            </a:r>
            <a:r>
              <a:rPr lang="en-US" dirty="0"/>
              <a:t> </a:t>
            </a:r>
            <a:r>
              <a:rPr lang="en-US" dirty="0" err="1"/>
              <a:t>Valiveti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Approaches in Anomaly-based Network Intrusion </a:t>
            </a:r>
            <a:r>
              <a:rPr lang="en-US"/>
              <a:t>Detection 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ABS should be trained with clean data set</a:t>
            </a:r>
          </a:p>
          <a:p>
            <a:pPr lvl="1"/>
            <a:r>
              <a:rPr lang="en-US" dirty="0"/>
              <a:t>Manually clean the data</a:t>
            </a:r>
          </a:p>
          <a:p>
            <a:pPr lvl="2"/>
            <a:r>
              <a:rPr lang="en-US" sz="2400" dirty="0"/>
              <a:t>Time consuming process</a:t>
            </a:r>
          </a:p>
          <a:p>
            <a:pPr lvl="2"/>
            <a:r>
              <a:rPr lang="en-US" sz="2400" dirty="0"/>
              <a:t>Imprecise</a:t>
            </a:r>
          </a:p>
          <a:p>
            <a:pPr lvl="1"/>
            <a:r>
              <a:rPr lang="en-US" dirty="0"/>
              <a:t>Or using automatic inspection using signature based IDS</a:t>
            </a:r>
          </a:p>
          <a:p>
            <a:pPr lvl="2"/>
            <a:r>
              <a:rPr lang="en-US" sz="2400" dirty="0"/>
              <a:t>Able to pre-process training data</a:t>
            </a:r>
          </a:p>
          <a:p>
            <a:pPr lvl="2"/>
            <a:r>
              <a:rPr lang="en-US" sz="2400" dirty="0"/>
              <a:t>Discover well-known attacks</a:t>
            </a:r>
          </a:p>
          <a:p>
            <a:pPr lvl="2"/>
            <a:r>
              <a:rPr lang="en-US" sz="2400" dirty="0"/>
              <a:t>Not be able to detect all attacks hence noise continues in data set</a:t>
            </a:r>
          </a:p>
          <a:p>
            <a:pPr lvl="2"/>
            <a:r>
              <a:rPr lang="en-US" sz="2400" dirty="0"/>
              <a:t>Catching noise is never an issue</a:t>
            </a:r>
          </a:p>
          <a:p>
            <a:pPr lvl="3"/>
            <a:r>
              <a:rPr lang="en-US" sz="2400" dirty="0"/>
              <a:t>Has a different signature when compared to attacks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Clustering techniques can be used to obtain a good training data set</a:t>
            </a:r>
          </a:p>
          <a:p>
            <a:pPr lvl="1" algn="just"/>
            <a:r>
              <a:rPr lang="en-US" dirty="0"/>
              <a:t>May be used to classify training data and then disregard the data belonging to the clusters which are not dense enough to be considered significant for the training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3914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Low threshold                  high number of alarms</a:t>
            </a:r>
          </a:p>
          <a:p>
            <a:pPr>
              <a:buNone/>
            </a:pPr>
            <a:r>
              <a:rPr lang="en-US" dirty="0"/>
              <a:t>                                             low false negative rate</a:t>
            </a:r>
          </a:p>
          <a:p>
            <a:pPr>
              <a:buNone/>
            </a:pPr>
            <a:r>
              <a:rPr lang="en-US" dirty="0"/>
              <a:t>				     high false positive rate</a:t>
            </a:r>
          </a:p>
          <a:p>
            <a:r>
              <a:rPr lang="en-US" dirty="0"/>
              <a:t>High threshold                 low number of alarms</a:t>
            </a:r>
          </a:p>
          <a:p>
            <a:pPr>
              <a:buNone/>
            </a:pPr>
            <a:r>
              <a:rPr lang="en-US" dirty="0"/>
              <a:t>				     high number of false negatives</a:t>
            </a:r>
          </a:p>
          <a:p>
            <a:pPr>
              <a:buNone/>
            </a:pPr>
            <a:r>
              <a:rPr lang="en-US" dirty="0"/>
              <a:t>                                             low number of false positives</a:t>
            </a:r>
          </a:p>
          <a:p>
            <a:pPr algn="just"/>
            <a:r>
              <a:rPr lang="en-US" dirty="0"/>
              <a:t>Optimal value depends on environment monitored and distribution of training data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Setting threshold at 3t</a:t>
            </a:r>
            <a:r>
              <a:rPr lang="en-US" baseline="-25000" dirty="0"/>
              <a:t>max</a:t>
            </a:r>
            <a:r>
              <a:rPr lang="en-US" dirty="0"/>
              <a:t> / 4 yields reasonably good results (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 is the maximum distance between analyzed data and the model observed during training phase.)</a:t>
            </a:r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48000" y="15240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048000" y="26670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 and POSEIDON </a:t>
            </a:r>
          </a:p>
        </p:txBody>
      </p:sp>
      <p:sp>
        <p:nvSpPr>
          <p:cNvPr id="4" name="Flowchart: Punched Tape 3"/>
          <p:cNvSpPr/>
          <p:nvPr/>
        </p:nvSpPr>
        <p:spPr>
          <a:xfrm>
            <a:off x="2057400" y="1524000"/>
            <a:ext cx="1371600" cy="106680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 + TCP Header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057400" y="2514600"/>
            <a:ext cx="1371600" cy="121920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dirty="0"/>
              <a:t>Payload</a:t>
            </a: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>
            <a:off x="3429000" y="20574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3048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6000" y="20574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1905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IP (j)</a:t>
            </a:r>
          </a:p>
          <a:p>
            <a:r>
              <a:rPr lang="en-US" dirty="0"/>
              <a:t>Destination Port (k)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Payload Length (l)</a:t>
            </a:r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>
            <a:off x="2743200" y="3611880"/>
            <a:ext cx="0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 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590800" y="4495800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3" imgW="380880" imgH="609480" progId="Equation.3">
                  <p:embed/>
                </p:oleObj>
              </mc:Choice>
              <mc:Fallback>
                <p:oleObj name="Equation" r:id="rId3" imgW="38088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7432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0600" y="5638800"/>
            <a:ext cx="342900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A=0,1     B=0,2      C=0,3       D=0,4</a:t>
            </a:r>
          </a:p>
        </p:txBody>
      </p:sp>
      <p:cxnSp>
        <p:nvCxnSpPr>
          <p:cNvPr id="23" name="Straight Connector 22"/>
          <p:cNvCxnSpPr>
            <a:stCxn id="21" idx="3"/>
          </p:cNvCxnSpPr>
          <p:nvPr/>
        </p:nvCxnSpPr>
        <p:spPr>
          <a:xfrm flipV="1">
            <a:off x="4419600" y="5791200"/>
            <a:ext cx="1600200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571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19800" y="4724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244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baseline="-25000" dirty="0" err="1"/>
              <a:t>ljk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624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 Architecture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257800" y="3962400"/>
          <a:ext cx="2286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="0" baseline="-25000" dirty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</a:t>
                      </a:r>
                      <a:r>
                        <a:rPr lang="en-US" baseline="-25000" dirty="0" err="1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∂</a:t>
                      </a:r>
                      <a:r>
                        <a:rPr lang="en-US" baseline="-25000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∂</a:t>
                      </a:r>
                      <a:r>
                        <a:rPr lang="en-US" baseline="-2500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∂</a:t>
                      </a:r>
                      <a:r>
                        <a:rPr lang="en-US" baseline="-25000" dirty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 and POSEIDON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PAYL Architecture</a:t>
            </a:r>
          </a:p>
          <a:p>
            <a:pPr lvl="1"/>
            <a:r>
              <a:rPr lang="en-US" dirty="0"/>
              <a:t>Training Phase</a:t>
            </a:r>
          </a:p>
          <a:p>
            <a:pPr lvl="1"/>
            <a:r>
              <a:rPr lang="en-US" dirty="0"/>
              <a:t>Detection Phase</a:t>
            </a:r>
          </a:p>
          <a:p>
            <a:pPr lvl="1"/>
            <a:r>
              <a:rPr lang="en-US" dirty="0"/>
              <a:t>Observations</a:t>
            </a:r>
          </a:p>
          <a:p>
            <a:pPr lvl="2"/>
            <a:r>
              <a:rPr lang="en-US" dirty="0"/>
              <a:t>Maximum amount of space required by PAYL is: p*l*k</a:t>
            </a:r>
          </a:p>
          <a:p>
            <a:pPr lvl="3"/>
            <a:r>
              <a:rPr lang="en-US" dirty="0"/>
              <a:t>p is total number of ports monitored</a:t>
            </a:r>
          </a:p>
          <a:p>
            <a:pPr lvl="3"/>
            <a:r>
              <a:rPr lang="en-US" dirty="0"/>
              <a:t>l is length of longest payload</a:t>
            </a:r>
          </a:p>
          <a:p>
            <a:pPr lvl="3"/>
            <a:r>
              <a:rPr lang="en-US" dirty="0"/>
              <a:t>k is a constant representing the space required to keep the mean and the variance distribution values for each payload byte</a:t>
            </a:r>
          </a:p>
          <a:p>
            <a:pPr lvl="2"/>
            <a:r>
              <a:rPr lang="en-US" dirty="0"/>
              <a:t>After comparing two neighbors, PAYL collapses similar models</a:t>
            </a:r>
          </a:p>
          <a:p>
            <a:pPr lvl="2"/>
            <a:r>
              <a:rPr lang="en-US" dirty="0"/>
              <a:t>Reduction in number of model of up to a factor of 16 can be achieved</a:t>
            </a:r>
          </a:p>
          <a:p>
            <a:pPr lvl="2" algn="just"/>
            <a:r>
              <a:rPr lang="en-US" dirty="0"/>
              <a:t>Similar payloads could be classified in different clusters  which affects negatively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 and POSEIDON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0" y="1494073"/>
            <a:ext cx="8352000" cy="39560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 and POSEIDON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POSEIDON Architecture</a:t>
            </a:r>
          </a:p>
          <a:p>
            <a:pPr lvl="1" algn="just"/>
            <a:r>
              <a:rPr lang="en-US" sz="2800" dirty="0"/>
              <a:t>Design goal to obtain a good, unsupervised classification</a:t>
            </a:r>
          </a:p>
          <a:p>
            <a:pPr lvl="2" algn="just"/>
            <a:r>
              <a:rPr lang="en-US" sz="2400" dirty="0"/>
              <a:t>Using SOM for Pre-processing</a:t>
            </a:r>
          </a:p>
          <a:p>
            <a:pPr lvl="1" algn="just"/>
            <a:r>
              <a:rPr lang="en-US" sz="2800" dirty="0"/>
              <a:t>Instead of using </a:t>
            </a:r>
            <a:r>
              <a:rPr lang="en-US" sz="2800" dirty="0" err="1"/>
              <a:t>M</a:t>
            </a:r>
            <a:r>
              <a:rPr lang="en-US" sz="2800" baseline="-25000" dirty="0" err="1"/>
              <a:t>ijk</a:t>
            </a:r>
            <a:r>
              <a:rPr lang="en-US" sz="2800" baseline="-25000" dirty="0"/>
              <a:t> </a:t>
            </a:r>
            <a:r>
              <a:rPr lang="en-US" sz="2800" dirty="0"/>
              <a:t> in PAYL, it uses </a:t>
            </a:r>
            <a:r>
              <a:rPr lang="en-US" sz="2800" dirty="0" err="1"/>
              <a:t>M</a:t>
            </a:r>
            <a:r>
              <a:rPr lang="en-US" sz="2800" baseline="-25000" dirty="0" err="1"/>
              <a:t>njk</a:t>
            </a:r>
            <a:r>
              <a:rPr lang="en-US" sz="2800" baseline="-25000" dirty="0"/>
              <a:t> </a:t>
            </a:r>
            <a:r>
              <a:rPr lang="en-US" sz="2800" dirty="0"/>
              <a:t> </a:t>
            </a:r>
          </a:p>
          <a:p>
            <a:pPr algn="just"/>
            <a:r>
              <a:rPr lang="en-US" sz="3000" dirty="0"/>
              <a:t>Observations</a:t>
            </a:r>
          </a:p>
          <a:p>
            <a:pPr lvl="1" algn="just"/>
            <a:r>
              <a:rPr lang="en-US" sz="2800" dirty="0"/>
              <a:t>Required amount of space is p*n*k</a:t>
            </a:r>
          </a:p>
          <a:p>
            <a:pPr lvl="2" algn="just"/>
            <a:r>
              <a:rPr lang="en-US" sz="2400" dirty="0"/>
              <a:t>n indicates amount of SOM network nodes</a:t>
            </a:r>
          </a:p>
          <a:p>
            <a:pPr lvl="1" algn="just"/>
            <a:r>
              <a:rPr lang="en-US" sz="2800" dirty="0"/>
              <a:t>Allows to reduce number of models needed by a factor of 3 while achieving a better accuracy and completeness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Self Organizing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Topology Preserving Single Layer Maps</a:t>
            </a:r>
          </a:p>
          <a:p>
            <a:r>
              <a:rPr lang="en-US" dirty="0"/>
              <a:t>Suitable to analyze high dimensional data </a:t>
            </a:r>
          </a:p>
          <a:p>
            <a:r>
              <a:rPr lang="en-US" dirty="0"/>
              <a:t>Belongs to category of competitive learning networks</a:t>
            </a:r>
          </a:p>
          <a:p>
            <a:r>
              <a:rPr lang="en-US" dirty="0"/>
              <a:t>Nodes are called Neurons</a:t>
            </a:r>
          </a:p>
          <a:p>
            <a:pPr lvl="1"/>
            <a:r>
              <a:rPr lang="en-US" dirty="0"/>
              <a:t>Each neuron n has a vector of weights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associated with it</a:t>
            </a:r>
          </a:p>
          <a:p>
            <a:pPr lvl="1"/>
            <a:r>
              <a:rPr lang="en-US" dirty="0"/>
              <a:t>Dimension of weights is equal to the length of longest input data</a:t>
            </a:r>
          </a:p>
          <a:p>
            <a:pPr lvl="1"/>
            <a:r>
              <a:rPr lang="en-US" dirty="0"/>
              <a:t>These arrays determine SOM behavior</a:t>
            </a:r>
          </a:p>
          <a:p>
            <a:r>
              <a:rPr lang="en-US" dirty="0"/>
              <a:t>Phases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PAYL and POSEIDON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POSEIDON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Models 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`1622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</a:t>
                      </a:r>
                    </a:p>
                    <a:p>
                      <a:pPr algn="ctr"/>
                      <a:r>
                        <a:rPr lang="en-US" sz="20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89,00%</a:t>
                      </a:r>
                    </a:p>
                    <a:p>
                      <a:pPr algn="ctr"/>
                      <a:r>
                        <a:rPr lang="en-US" sz="2000" dirty="0"/>
                        <a:t>0,17%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100,00%</a:t>
                      </a:r>
                    </a:p>
                    <a:p>
                      <a:pPr algn="ctr"/>
                      <a:r>
                        <a:rPr lang="en-US" sz="2000" dirty="0"/>
                        <a:t>0,0016%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</a:t>
                      </a:r>
                    </a:p>
                    <a:p>
                      <a:pPr algn="ctr"/>
                      <a:r>
                        <a:rPr lang="en-US" sz="20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95,50%</a:t>
                      </a:r>
                    </a:p>
                    <a:p>
                      <a:pPr algn="ctr"/>
                      <a:r>
                        <a:rPr lang="en-US" sz="2000" dirty="0"/>
                        <a:t>1,23%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100,00%</a:t>
                      </a:r>
                    </a:p>
                    <a:p>
                      <a:pPr algn="ctr"/>
                      <a:r>
                        <a:rPr lang="en-US" sz="2000" dirty="0"/>
                        <a:t>0,93%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Telnet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</a:t>
                      </a:r>
                    </a:p>
                    <a:p>
                      <a:pPr algn="ctr"/>
                      <a:r>
                        <a:rPr lang="en-US" sz="20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54,17%</a:t>
                      </a:r>
                    </a:p>
                    <a:p>
                      <a:pPr algn="ctr"/>
                      <a:r>
                        <a:rPr lang="en-US" sz="2000" dirty="0"/>
                        <a:t>4,71%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95,12%</a:t>
                      </a:r>
                    </a:p>
                    <a:p>
                      <a:pPr algn="ctr"/>
                      <a:r>
                        <a:rPr lang="en-US" sz="2000" dirty="0"/>
                        <a:t>6,72%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</a:t>
                      </a:r>
                    </a:p>
                    <a:p>
                      <a:pPr algn="ctr"/>
                      <a:r>
                        <a:rPr lang="en-US" sz="20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78,57%</a:t>
                      </a:r>
                    </a:p>
                    <a:p>
                      <a:pPr algn="ctr"/>
                      <a:r>
                        <a:rPr lang="en-US" sz="2000" dirty="0"/>
                        <a:t>3,08%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100,00%</a:t>
                      </a:r>
                    </a:p>
                    <a:p>
                      <a:pPr algn="ctr"/>
                      <a:r>
                        <a:rPr lang="en-US" sz="2000" dirty="0"/>
                        <a:t>3,69%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Overall DR with FP &lt; 1%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58,8% (57/97)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73,</a:t>
                      </a:r>
                      <a:r>
                        <a:rPr lang="en-US" sz="2000" baseline="0" dirty="0"/>
                        <a:t>2% (71/91)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486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between PAYL and POSEIDON; DR stands for Detection Rate (Completeness), while FP is the false positive rate (Accuracy)</a:t>
            </a: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Header – based vs. Payload – Based</a:t>
            </a:r>
          </a:p>
          <a:p>
            <a:r>
              <a:rPr lang="en-US" dirty="0"/>
              <a:t>Signature – based vs. Anomaly – Based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NIDS considers</a:t>
            </a:r>
          </a:p>
          <a:p>
            <a:pPr lvl="1"/>
            <a:r>
              <a:rPr lang="en-US" dirty="0"/>
              <a:t>Packet Headers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Combination of Packet Headers and Payloads</a:t>
            </a:r>
          </a:p>
          <a:p>
            <a:r>
              <a:rPr lang="en-US" dirty="0"/>
              <a:t>NIDS considered as effective second line of defense</a:t>
            </a:r>
          </a:p>
          <a:p>
            <a:r>
              <a:rPr lang="en-US" dirty="0"/>
              <a:t>Types of IDS</a:t>
            </a:r>
          </a:p>
          <a:p>
            <a:pPr lvl="1"/>
            <a:r>
              <a:rPr lang="en-US" dirty="0"/>
              <a:t>Signature Based Systems</a:t>
            </a:r>
          </a:p>
          <a:p>
            <a:pPr lvl="2"/>
            <a:r>
              <a:rPr lang="en-US" dirty="0"/>
              <a:t>Rely on Packet Matching Techniques</a:t>
            </a:r>
          </a:p>
          <a:p>
            <a:pPr lvl="1"/>
            <a:r>
              <a:rPr lang="en-US" dirty="0"/>
              <a:t>Anomaly Based Systems</a:t>
            </a:r>
          </a:p>
          <a:p>
            <a:pPr lvl="2"/>
            <a:r>
              <a:rPr lang="en-US" dirty="0"/>
              <a:t>Define normal traffic and then identify deviation</a:t>
            </a:r>
          </a:p>
          <a:p>
            <a:pPr lvl="2"/>
            <a:r>
              <a:rPr lang="en-US" dirty="0"/>
              <a:t>Can detect zero-day Attacks</a:t>
            </a:r>
          </a:p>
          <a:p>
            <a:pPr lvl="2"/>
            <a:r>
              <a:rPr lang="en-US" dirty="0"/>
              <a:t>Require Training Program and careful setting of detection threshold</a:t>
            </a:r>
          </a:p>
          <a:p>
            <a:pPr lvl="2"/>
            <a:r>
              <a:rPr lang="en-US" dirty="0"/>
              <a:t>Hence Deployment more costly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Sharada</a:t>
            </a:r>
            <a:r>
              <a:rPr lang="en-IN" dirty="0"/>
              <a:t> </a:t>
            </a:r>
            <a:r>
              <a:rPr lang="en-IN" dirty="0" err="1"/>
              <a:t>Valiveti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41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based Intrusion Detection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Anomaly based NIDSs can be classified according to:</a:t>
            </a:r>
          </a:p>
          <a:p>
            <a:pPr lvl="1"/>
            <a:r>
              <a:rPr lang="en-US" dirty="0"/>
              <a:t>The underlying algorithm they use</a:t>
            </a:r>
          </a:p>
          <a:p>
            <a:pPr lvl="2"/>
            <a:r>
              <a:rPr lang="en-US" dirty="0"/>
              <a:t>Algorithms based on statistical models </a:t>
            </a:r>
          </a:p>
          <a:p>
            <a:pPr lvl="2"/>
            <a:r>
              <a:rPr lang="en-US" dirty="0"/>
              <a:t>Algorithms based on Neural Networks</a:t>
            </a:r>
          </a:p>
          <a:p>
            <a:pPr lvl="1"/>
            <a:r>
              <a:rPr lang="en-US" dirty="0"/>
              <a:t>Whether they analyze the features</a:t>
            </a:r>
          </a:p>
          <a:p>
            <a:pPr lvl="2"/>
            <a:r>
              <a:rPr lang="en-US" dirty="0"/>
              <a:t>Packet oriented ABS</a:t>
            </a:r>
          </a:p>
          <a:p>
            <a:pPr lvl="2"/>
            <a:r>
              <a:rPr lang="en-US" dirty="0"/>
              <a:t>Connection oriented ABS </a:t>
            </a:r>
          </a:p>
          <a:p>
            <a:pPr lvl="1"/>
            <a:r>
              <a:rPr lang="en-US" dirty="0"/>
              <a:t>The kind of data they analyze</a:t>
            </a:r>
          </a:p>
          <a:p>
            <a:pPr lvl="2"/>
            <a:r>
              <a:rPr lang="en-US" dirty="0"/>
              <a:t>Packet headers </a:t>
            </a:r>
          </a:p>
          <a:p>
            <a:pPr lvl="2"/>
            <a:r>
              <a:rPr lang="en-US" dirty="0"/>
              <a:t>Payload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Anomaly based NIDS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2209800"/>
          <a:ext cx="7772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Detection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Semantic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Analyzed</a:t>
                      </a:r>
                      <a:r>
                        <a:rPr lang="en-US" sz="2000" baseline="0" dirty="0"/>
                        <a:t> Data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iSOM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 +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Meta</a:t>
                      </a:r>
                      <a:r>
                        <a:rPr lang="en-US" sz="2000" baseline="0" dirty="0"/>
                        <a:t> data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IntelligentIDS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Meta</a:t>
                      </a:r>
                      <a:r>
                        <a:rPr lang="en-US" sz="2000" baseline="0" dirty="0"/>
                        <a:t> data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MADAM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Meta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 +</a:t>
                      </a:r>
                      <a:r>
                        <a:rPr lang="en-US" sz="2000" baseline="0" dirty="0"/>
                        <a:t> P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POSEIDON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NN +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Payload-based </a:t>
            </a:r>
            <a:r>
              <a:rPr lang="en-US" dirty="0" err="1"/>
              <a:t>vs</a:t>
            </a:r>
            <a:r>
              <a:rPr lang="en-US" dirty="0"/>
              <a:t> Header based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Attacks detectable by header-based systems</a:t>
            </a:r>
          </a:p>
          <a:p>
            <a:pPr lvl="1"/>
            <a:r>
              <a:rPr lang="en-US" dirty="0"/>
              <a:t>Teardrop exploit (Remote Denial of Service Attack)</a:t>
            </a:r>
          </a:p>
          <a:p>
            <a:pPr lvl="2" algn="just"/>
            <a:r>
              <a:rPr lang="en-US" dirty="0"/>
              <a:t>Can find this attack only by looking for two specially fragmented IP </a:t>
            </a:r>
            <a:r>
              <a:rPr lang="en-US" dirty="0" err="1"/>
              <a:t>datagrams</a:t>
            </a:r>
            <a:r>
              <a:rPr lang="en-US" dirty="0"/>
              <a:t>, analyzing the headers</a:t>
            </a:r>
          </a:p>
          <a:p>
            <a:pPr lvl="2" algn="just"/>
            <a:r>
              <a:rPr lang="en-US" dirty="0"/>
              <a:t>Exploits vulnerability at network layer</a:t>
            </a:r>
          </a:p>
          <a:p>
            <a:pPr lvl="1"/>
            <a:r>
              <a:rPr lang="en-US" dirty="0"/>
              <a:t>The Land Attack</a:t>
            </a:r>
          </a:p>
          <a:p>
            <a:pPr lvl="2" algn="just"/>
            <a:r>
              <a:rPr lang="en-US" dirty="0"/>
              <a:t>Attack sends a spoofed TCP SYN packet with same source and destination IP Address (connection initiation) and same TCP Port Source and destination</a:t>
            </a:r>
          </a:p>
          <a:p>
            <a:pPr lvl="2" algn="just"/>
            <a:r>
              <a:rPr lang="en-US" dirty="0"/>
              <a:t>OS goes into a loop</a:t>
            </a:r>
          </a:p>
          <a:p>
            <a:pPr lvl="2" algn="just"/>
            <a:r>
              <a:rPr lang="en-US" dirty="0"/>
              <a:t>Exploits vulnerability at Transport Layer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Payload-based </a:t>
            </a:r>
            <a:r>
              <a:rPr lang="en-US" dirty="0" err="1"/>
              <a:t>vs</a:t>
            </a:r>
            <a:r>
              <a:rPr lang="en-US" dirty="0"/>
              <a:t> Header based Approaches (Contd.)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08" y="1752600"/>
            <a:ext cx="819960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486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Fragmentation Defect in Tear-drop exploit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Payload-based </a:t>
            </a:r>
            <a:r>
              <a:rPr lang="en-US" dirty="0" err="1"/>
              <a:t>vs</a:t>
            </a:r>
            <a:r>
              <a:rPr lang="en-US" dirty="0"/>
              <a:t> Header based Approaches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Attacks detectable by Payload – based Systems</a:t>
            </a:r>
          </a:p>
          <a:p>
            <a:pPr lvl="1"/>
            <a:r>
              <a:rPr lang="en-US" dirty="0"/>
              <a:t>SQL Injection</a:t>
            </a:r>
          </a:p>
          <a:p>
            <a:pPr lvl="2" algn="just"/>
            <a:r>
              <a:rPr lang="en-US" dirty="0"/>
              <a:t>Listed amongst the top 10 most critical web application security vulnerabilities</a:t>
            </a:r>
          </a:p>
          <a:p>
            <a:pPr lvl="2" algn="just">
              <a:buNone/>
            </a:pPr>
            <a:r>
              <a:rPr lang="en-US" dirty="0">
                <a:hlinkClick r:id="rId2"/>
              </a:rPr>
              <a:t>http://[target]/[postnuke_dir]/modules.php?op=modload&amp;name=Message&amp;files=readpmsg&amp;start=0%20UNION%20SELECT%20pn_uname,null,pn_pass,pn_p</a:t>
            </a:r>
            <a:endParaRPr lang="en-US" dirty="0"/>
          </a:p>
          <a:p>
            <a:pPr lvl="2" algn="just"/>
            <a:r>
              <a:rPr lang="en-US" dirty="0"/>
              <a:t>Exploits vulnerability at the application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Payload-based </a:t>
            </a:r>
            <a:r>
              <a:rPr lang="en-US" dirty="0" err="1"/>
              <a:t>vs</a:t>
            </a:r>
            <a:r>
              <a:rPr lang="en-US" dirty="0"/>
              <a:t> Header based Approaches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Payload Based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Header Based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Suitable to identify attacks trying to exploit vulnerabilities at the application level,</a:t>
                      </a:r>
                      <a:r>
                        <a:rPr lang="en-US" sz="2000" baseline="0" dirty="0"/>
                        <a:t> where sensitive data are stored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Suitable to detect attacks directed at vulnerabilities of network and transport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Probing techniques may also be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Attacks on application level are gaining importance and hence More useful in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Attacks on network</a:t>
                      </a:r>
                      <a:r>
                        <a:rPr lang="en-US" sz="2000" baseline="0" dirty="0"/>
                        <a:t> and transport layer are rare and hence less useful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Cannot function properly in combination</a:t>
                      </a:r>
                      <a:r>
                        <a:rPr lang="en-US" sz="2000" baseline="0" dirty="0"/>
                        <a:t> with applications or application protocols which apply data encryption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 not represent</a:t>
                      </a:r>
                      <a:r>
                        <a:rPr lang="en-US" sz="2000" baseline="0" dirty="0"/>
                        <a:t> a valid solution to detect modern attacks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an 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distance between some function of input and model exceeds a given threshold, input is anomalous</a:t>
            </a:r>
          </a:p>
          <a:p>
            <a:pPr algn="just"/>
            <a:r>
              <a:rPr lang="en-US" dirty="0"/>
              <a:t>Quality of model and value of threshold have direct influence on effectiveness of ABS</a:t>
            </a:r>
          </a:p>
          <a:p>
            <a:pPr algn="just"/>
            <a:r>
              <a:rPr lang="en-US" dirty="0"/>
              <a:t>Effectiveness of NIDS is determined by its completeness and its accuracy</a:t>
            </a:r>
          </a:p>
          <a:p>
            <a:pPr lvl="1" algn="just"/>
            <a:r>
              <a:rPr lang="en-US" dirty="0"/>
              <a:t>Completeness = </a:t>
            </a:r>
          </a:p>
          <a:p>
            <a:pPr lvl="1" algn="just"/>
            <a:r>
              <a:rPr lang="en-US" dirty="0"/>
              <a:t>Accuracy =</a:t>
            </a:r>
          </a:p>
          <a:p>
            <a:pPr algn="just"/>
            <a:r>
              <a:rPr lang="en-US" dirty="0"/>
              <a:t>Number of false positives per hour determines the workload of IT personnel</a:t>
            </a:r>
          </a:p>
          <a:p>
            <a:pPr algn="just"/>
            <a:r>
              <a:rPr lang="en-US" dirty="0"/>
              <a:t>High FP rate is main disadvantage of ABSs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05200" y="3810000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3" imgW="876240" imgH="330120" progId="Equation.3">
                  <p:embed/>
                </p:oleObj>
              </mc:Choice>
              <mc:Fallback>
                <p:oleObj name="Equation" r:id="rId3" imgW="87624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876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33700" y="4191000"/>
          <a:ext cx="876300" cy="34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5" imgW="850680" imgH="330120" progId="Equation.3">
                  <p:embed/>
                </p:oleObj>
              </mc:Choice>
              <mc:Fallback>
                <p:oleObj name="Equation" r:id="rId5" imgW="850680" imgH="330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191000"/>
                        <a:ext cx="876300" cy="340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449</TotalTime>
  <Words>1087</Words>
  <Application>Microsoft Office PowerPoint</Application>
  <PresentationFormat>On-screen Show (4:3)</PresentationFormat>
  <Paragraphs>215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Franklin Gothic Book</vt:lpstr>
      <vt:lpstr>Perpetua</vt:lpstr>
      <vt:lpstr>Wingdings 2</vt:lpstr>
      <vt:lpstr>Equity</vt:lpstr>
      <vt:lpstr>Equation</vt:lpstr>
      <vt:lpstr>Approaches in Anomaly-based Network Intrusion Detection Systems</vt:lpstr>
      <vt:lpstr>Introduction</vt:lpstr>
      <vt:lpstr>Anomaly based Intrusion Detection Systems</vt:lpstr>
      <vt:lpstr>Comparison of Anomaly based NIDS</vt:lpstr>
      <vt:lpstr>Payload-based vs Header based Approaches</vt:lpstr>
      <vt:lpstr>Payload-based vs Header based Approaches (Contd.)</vt:lpstr>
      <vt:lpstr>Payload-based vs Header based Approaches (Contd.)</vt:lpstr>
      <vt:lpstr>Payload-based vs Header based Approaches</vt:lpstr>
      <vt:lpstr>Setting up an ABS</vt:lpstr>
      <vt:lpstr>Building the Model</vt:lpstr>
      <vt:lpstr>Building the Model</vt:lpstr>
      <vt:lpstr>Setting the Threshold</vt:lpstr>
      <vt:lpstr>PAYL and POSEIDON </vt:lpstr>
      <vt:lpstr>PAYL and POSEIDON </vt:lpstr>
      <vt:lpstr>PAYL and POSEIDON </vt:lpstr>
      <vt:lpstr>PAYL and POSEIDON </vt:lpstr>
      <vt:lpstr>Self Organizing Maps</vt:lpstr>
      <vt:lpstr>Comparison of PAYL and POSEIDON</vt:lpstr>
      <vt:lpstr>Conclusions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in Anomaly based network intrusion detection</dc:title>
  <dc:creator>SV</dc:creator>
  <cp:lastModifiedBy>PGCSE-1</cp:lastModifiedBy>
  <cp:revision>230</cp:revision>
  <dcterms:created xsi:type="dcterms:W3CDTF">2013-01-08T05:58:27Z</dcterms:created>
  <dcterms:modified xsi:type="dcterms:W3CDTF">2023-09-18T06:54:14Z</dcterms:modified>
</cp:coreProperties>
</file>