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277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B689422-6E5C-45A9-8BE7-AEE412FB2753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56E44E-72DC-4986-A7DA-B44A8B322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Sharada</a:t>
            </a:r>
            <a:r>
              <a:rPr lang="en-US" dirty="0"/>
              <a:t> </a:t>
            </a:r>
            <a:r>
              <a:rPr lang="en-US" dirty="0" err="1"/>
              <a:t>Valiveti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Behavior Profiles from Noisy Sequences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Alignment and Flexible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Key role in abstraction process is played by approximate matching of strings and of regular expressions</a:t>
            </a:r>
          </a:p>
          <a:p>
            <a:pPr algn="just"/>
            <a:r>
              <a:rPr lang="en-US" dirty="0"/>
              <a:t>Global Alignment</a:t>
            </a:r>
          </a:p>
          <a:p>
            <a:pPr lvl="1" algn="just"/>
            <a:r>
              <a:rPr lang="en-US" dirty="0"/>
              <a:t>For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, let s</a:t>
            </a:r>
            <a:r>
              <a:rPr lang="en-US" baseline="-25000" dirty="0"/>
              <a:t>1</a:t>
            </a:r>
            <a:r>
              <a:rPr lang="en-US" baseline="30000" dirty="0"/>
              <a:t>’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baseline="30000" dirty="0"/>
              <a:t>’</a:t>
            </a:r>
            <a:r>
              <a:rPr lang="en-US" dirty="0"/>
              <a:t> be two strings obtained from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, inserting arbitrary number of spaces such that atomic events in both can be put in one to one correspondence</a:t>
            </a:r>
          </a:p>
          <a:p>
            <a:pPr lvl="1" algn="just"/>
            <a:r>
              <a:rPr lang="en-US" dirty="0"/>
              <a:t>Local and multi-alignment must be defined</a:t>
            </a:r>
          </a:p>
          <a:p>
            <a:pPr algn="just"/>
            <a:r>
              <a:rPr lang="en-US" dirty="0"/>
              <a:t>Local Alignment</a:t>
            </a:r>
          </a:p>
          <a:p>
            <a:pPr lvl="1" algn="just"/>
            <a:r>
              <a:rPr lang="en-US" dirty="0"/>
              <a:t>Any global alignment between a pair of substrings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 </a:t>
            </a:r>
            <a:r>
              <a:rPr lang="en-US" dirty="0"/>
              <a:t> extracted from 2 strings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respectively is local alignment LA(s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Alignment and Flexible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Multi-alignment</a:t>
            </a:r>
          </a:p>
          <a:p>
            <a:pPr lvl="1" algn="just"/>
            <a:r>
              <a:rPr lang="en-US" dirty="0"/>
              <a:t>A multi-alignment MA(S) on S is a set S’ of strings, where every string s </a:t>
            </a:r>
            <a:r>
              <a:rPr lang="el-GR" dirty="0">
                <a:latin typeface="Times New Roman"/>
                <a:cs typeface="Times New Roman"/>
              </a:rPr>
              <a:t>ϵ</a:t>
            </a:r>
            <a:r>
              <a:rPr lang="en-US" dirty="0">
                <a:latin typeface="Times New Roman"/>
                <a:cs typeface="Times New Roman"/>
              </a:rPr>
              <a:t> S generates a corresponding string s’ </a:t>
            </a:r>
            <a:r>
              <a:rPr lang="el-GR" dirty="0">
                <a:latin typeface="Times New Roman"/>
                <a:cs typeface="Times New Roman"/>
              </a:rPr>
              <a:t>ϵ</a:t>
            </a:r>
            <a:r>
              <a:rPr lang="en-US" dirty="0">
                <a:latin typeface="Times New Roman"/>
                <a:cs typeface="Times New Roman"/>
              </a:rPr>
              <a:t> S’ by inserting a proper number of spaces, and every pair of strings (s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’,s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’) is a global alignment A(s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,s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) of the corresponding strings s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s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in set S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Scoring Function</a:t>
            </a:r>
          </a:p>
          <a:p>
            <a:pPr lvl="1" algn="just"/>
            <a:r>
              <a:rPr lang="en-US" dirty="0">
                <a:latin typeface="Times New Roman"/>
                <a:cs typeface="Times New Roman"/>
              </a:rPr>
              <a:t>n is length of the alignment </a:t>
            </a:r>
          </a:p>
          <a:p>
            <a:pPr lvl="1" algn="just"/>
            <a:endParaRPr lang="en-US" dirty="0">
              <a:latin typeface="Times New Roman"/>
              <a:cs typeface="Times New Roman"/>
            </a:endParaRPr>
          </a:p>
          <a:p>
            <a:pPr lvl="1"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4876800"/>
          <a:ext cx="3254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676160" imgH="431640" progId="Equation.3">
                  <p:embed/>
                </p:oleObj>
              </mc:Choice>
              <mc:Fallback>
                <p:oleObj name="Equation" r:id="rId3" imgW="1676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32541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Alignment and Flexible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Hidden Markov Model (Profile HMM)</a:t>
            </a:r>
          </a:p>
          <a:p>
            <a:pPr lvl="1"/>
            <a:r>
              <a:rPr lang="en-US" dirty="0"/>
              <a:t>Has three types of states</a:t>
            </a:r>
          </a:p>
          <a:p>
            <a:pPr lvl="2"/>
            <a:r>
              <a:rPr lang="en-US" dirty="0"/>
              <a:t>Match states (emission corresponds to expected nominal symbol)</a:t>
            </a:r>
          </a:p>
          <a:p>
            <a:pPr lvl="2"/>
            <a:r>
              <a:rPr lang="en-US" dirty="0"/>
              <a:t>Null emission states (modeling deletion errors)</a:t>
            </a:r>
          </a:p>
          <a:p>
            <a:pPr lvl="2"/>
            <a:r>
              <a:rPr lang="en-US" dirty="0"/>
              <a:t>Insertion states (Modeling insertion errors)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209800" y="5715000"/>
            <a:ext cx="609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2286000" y="4648200"/>
            <a:ext cx="533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>
            <a:off x="2476500" y="42672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2514600" y="51816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6" idx="1"/>
          </p:cNvCxnSpPr>
          <p:nvPr/>
        </p:nvCxnSpPr>
        <p:spPr>
          <a:xfrm rot="5400000">
            <a:off x="2266950" y="4819650"/>
            <a:ext cx="114300" cy="76200"/>
          </a:xfrm>
          <a:prstGeom prst="curvedConnector4">
            <a:avLst>
              <a:gd name="adj1" fmla="val 533333"/>
              <a:gd name="adj2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 flipV="1">
            <a:off x="2743200" y="39624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2819400" y="4114800"/>
            <a:ext cx="9144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733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/>
          <p:cNvSpPr/>
          <p:nvPr/>
        </p:nvSpPr>
        <p:spPr>
          <a:xfrm>
            <a:off x="3733800" y="4648200"/>
            <a:ext cx="533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657600" y="5638800"/>
            <a:ext cx="609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>
            <a:off x="3962400" y="42672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3" idx="2"/>
          </p:cNvCxnSpPr>
          <p:nvPr/>
        </p:nvCxnSpPr>
        <p:spPr>
          <a:xfrm flipV="1">
            <a:off x="3962400" y="5181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>
            <a:off x="3714750" y="4895850"/>
            <a:ext cx="114300" cy="76200"/>
          </a:xfrm>
          <a:prstGeom prst="curvedConnector4">
            <a:avLst>
              <a:gd name="adj1" fmla="val 533333"/>
              <a:gd name="adj2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66800" y="586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cision 30"/>
          <p:cNvSpPr/>
          <p:nvPr/>
        </p:nvSpPr>
        <p:spPr>
          <a:xfrm>
            <a:off x="1066800" y="4648200"/>
            <a:ext cx="3810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0"/>
            <a:endCxn id="31" idx="2"/>
          </p:cNvCxnSpPr>
          <p:nvPr/>
        </p:nvCxnSpPr>
        <p:spPr>
          <a:xfrm flipV="1">
            <a:off x="1257300" y="518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/>
          <p:nvPr/>
        </p:nvCxnSpPr>
        <p:spPr>
          <a:xfrm rot="5400000">
            <a:off x="1047750" y="4819650"/>
            <a:ext cx="114300" cy="76200"/>
          </a:xfrm>
          <a:prstGeom prst="curvedConnector4">
            <a:avLst>
              <a:gd name="adj1" fmla="val 533333"/>
              <a:gd name="adj2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6"/>
            <a:endCxn id="5" idx="1"/>
          </p:cNvCxnSpPr>
          <p:nvPr/>
        </p:nvCxnSpPr>
        <p:spPr>
          <a:xfrm flipV="1">
            <a:off x="1447800" y="59817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7"/>
            <a:endCxn id="4" idx="3"/>
          </p:cNvCxnSpPr>
          <p:nvPr/>
        </p:nvCxnSpPr>
        <p:spPr>
          <a:xfrm flipV="1">
            <a:off x="1392004" y="4189085"/>
            <a:ext cx="895911" cy="1734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  <a:endCxn id="4" idx="3"/>
          </p:cNvCxnSpPr>
          <p:nvPr/>
        </p:nvCxnSpPr>
        <p:spPr>
          <a:xfrm flipV="1">
            <a:off x="1257300" y="4189085"/>
            <a:ext cx="1030615" cy="459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24" idx="1"/>
          </p:cNvCxnSpPr>
          <p:nvPr/>
        </p:nvCxnSpPr>
        <p:spPr>
          <a:xfrm flipV="1">
            <a:off x="2819400" y="59055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86D09-E5C7-4785-A837-D630255F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796540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8C541-18E5-47B1-9CC1-BDD7FFE87EC2}"/>
              </a:ext>
            </a:extLst>
          </p:cNvPr>
          <p:cNvSpPr txBox="1"/>
          <p:nvPr/>
        </p:nvSpPr>
        <p:spPr>
          <a:xfrm>
            <a:off x="533400" y="3683675"/>
            <a:ext cx="815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-Roman"/>
              </a:rPr>
              <a:t>Profile HMM obtained from the string ”PARIS”.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Square nodes represent </a:t>
            </a:r>
            <a:r>
              <a:rPr lang="en-US" sz="1800" b="0" i="1" u="none" strike="noStrike" baseline="0" dirty="0">
                <a:latin typeface="Times-Italic"/>
              </a:rPr>
              <a:t>match states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>
                <a:latin typeface="Times-Italic"/>
              </a:rPr>
              <a:t>C</a:t>
            </a:r>
            <a:r>
              <a:rPr lang="en-US" sz="1800" b="0" i="0" u="none" strike="noStrike" baseline="0" dirty="0">
                <a:latin typeface="Times-Roman"/>
              </a:rPr>
              <a:t>ircles represent </a:t>
            </a:r>
            <a:r>
              <a:rPr lang="en-US" sz="1800" b="0" i="1" u="none" strike="noStrike" baseline="0" dirty="0">
                <a:latin typeface="Times-Italic"/>
              </a:rPr>
              <a:t>null emission states </a:t>
            </a:r>
            <a:r>
              <a:rPr lang="en-US" sz="1800" b="0" i="0" u="none" strike="noStrike" baseline="0" dirty="0">
                <a:latin typeface="Times-Roman"/>
              </a:rPr>
              <a:t>and diamonds represents </a:t>
            </a:r>
            <a:r>
              <a:rPr lang="en-US" sz="1800" b="0" i="1" u="none" strike="noStrike" baseline="0" dirty="0">
                <a:latin typeface="Times-Italic"/>
              </a:rPr>
              <a:t>insertion states</a:t>
            </a:r>
            <a:r>
              <a:rPr lang="en-US" dirty="0">
                <a:latin typeface="Times-Roman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Transitions, from one state to another,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E</a:t>
            </a:r>
            <a:r>
              <a:rPr lang="en-US" sz="1800" b="0" i="0" u="none" strike="noStrike" baseline="0" dirty="0">
                <a:latin typeface="Times-Roman"/>
              </a:rPr>
              <a:t>missions are governed by probability distributions not shown in the figure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States labeled by </a:t>
            </a:r>
            <a:r>
              <a:rPr lang="en-US" sz="1800" b="0" i="1" u="none" strike="noStrike" baseline="0" dirty="0">
                <a:latin typeface="Times-Italic"/>
              </a:rPr>
              <a:t>s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1" u="none" strike="noStrike" baseline="0" dirty="0">
                <a:latin typeface="Times-Italic"/>
              </a:rPr>
              <a:t>e </a:t>
            </a:r>
            <a:r>
              <a:rPr lang="en-US" sz="1800" b="0" i="0" u="none" strike="noStrike" baseline="0" dirty="0">
                <a:latin typeface="Times-Roman"/>
              </a:rPr>
              <a:t>are the initial and final state, respectively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Alignment and Flexible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dynamic Programming, it can be solved in O(nm)</a:t>
            </a:r>
          </a:p>
          <a:p>
            <a:pPr algn="just"/>
            <a:r>
              <a:rPr lang="en-US" dirty="0"/>
              <a:t>Regular expressions can be translated into HMMs by following augmentations:</a:t>
            </a:r>
          </a:p>
          <a:p>
            <a:pPr lvl="1" algn="just"/>
            <a:r>
              <a:rPr lang="en-US" dirty="0"/>
              <a:t>Extra states added to deal with insertion and deletion errors</a:t>
            </a:r>
          </a:p>
          <a:p>
            <a:pPr lvl="1" algn="just"/>
            <a:r>
              <a:rPr lang="en-US" dirty="0"/>
              <a:t>Cycles in regular expressions need to be unrolled into a feed forward graph to model probability distributions</a:t>
            </a:r>
          </a:p>
          <a:p>
            <a:pPr algn="just"/>
            <a:r>
              <a:rPr lang="en-US" dirty="0"/>
              <a:t>Impact on final alignment will depend on the specific scoring function</a:t>
            </a:r>
          </a:p>
          <a:p>
            <a:pPr algn="just"/>
            <a:r>
              <a:rPr lang="en-US" dirty="0"/>
              <a:t>Iterations in excess will be considered </a:t>
            </a:r>
            <a:r>
              <a:rPr lang="en-US"/>
              <a:t>as (insertion or deletion</a:t>
            </a:r>
            <a:r>
              <a:rPr lang="en-US" dirty="0"/>
              <a:t>) errors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3716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L-n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1148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L-2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54864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L-1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10400" y="1371600"/>
            <a:ext cx="19050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 Cycle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1752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4495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 Cycle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76800" y="4495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29000" y="5867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 Cycle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76800" y="5867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Refinement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4076700" y="2438400"/>
            <a:ext cx="38100" cy="2057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 flipH="1">
            <a:off x="5486400" y="2209800"/>
            <a:ext cx="38100" cy="1905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12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66800" y="2514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76400" y="1905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76400" y="2667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3429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L-2 Sequence 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4687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 Sequence Description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617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Sequences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6764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600200" y="5410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590800" y="6096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286000" y="5181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62200" y="49530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133600" y="3810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133600" y="17526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1219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L-n Sequence Description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39000" y="16764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L-n Descriptions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239000" y="42672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L-2 Descriptions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62800" y="58674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L-1 Descriptions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391400" y="4648200"/>
            <a:ext cx="152400" cy="838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2"/>
          </p:cNvCxnSpPr>
          <p:nvPr/>
        </p:nvCxnSpPr>
        <p:spPr>
          <a:xfrm>
            <a:off x="8001000" y="4648200"/>
            <a:ext cx="0" cy="76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382000" y="4648200"/>
            <a:ext cx="30480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0"/>
            <a:endCxn id="10" idx="2"/>
          </p:cNvCxnSpPr>
          <p:nvPr/>
        </p:nvCxnSpPr>
        <p:spPr>
          <a:xfrm flipV="1">
            <a:off x="4076700" y="4953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3" idx="0"/>
          </p:cNvCxnSpPr>
          <p:nvPr/>
        </p:nvCxnSpPr>
        <p:spPr>
          <a:xfrm>
            <a:off x="5524500" y="4953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ω</a:t>
            </a:r>
            <a:r>
              <a:rPr lang="en-US" baseline="-25000" dirty="0"/>
              <a:t>s</a:t>
            </a:r>
            <a:r>
              <a:rPr lang="en-US" dirty="0"/>
              <a:t> and </a:t>
            </a:r>
            <a:r>
              <a:rPr lang="el-GR" dirty="0"/>
              <a:t>ω</a:t>
            </a:r>
            <a:r>
              <a:rPr lang="en-US" baseline="-25000" dirty="0"/>
              <a:t>I</a:t>
            </a:r>
            <a:r>
              <a:rPr lang="en-US" dirty="0"/>
              <a:t> used for Basic Cycle and Refinement Cycle</a:t>
            </a:r>
          </a:p>
          <a:p>
            <a:pPr algn="just"/>
            <a:r>
              <a:rPr lang="el-GR" dirty="0"/>
              <a:t>ω</a:t>
            </a:r>
            <a:r>
              <a:rPr lang="en-US" baseline="-25000" dirty="0"/>
              <a:t>s </a:t>
            </a:r>
            <a:r>
              <a:rPr lang="en-US" dirty="0"/>
              <a:t> constructs regular expressions non containing iterative constructs</a:t>
            </a:r>
          </a:p>
          <a:p>
            <a:pPr algn="just"/>
            <a:r>
              <a:rPr lang="el-GR" dirty="0"/>
              <a:t>ω</a:t>
            </a:r>
            <a:r>
              <a:rPr lang="en-US" baseline="-25000" dirty="0"/>
              <a:t>I</a:t>
            </a:r>
            <a:r>
              <a:rPr lang="en-US" dirty="0"/>
              <a:t> aims at discovering and abstracting iterative constructs</a:t>
            </a:r>
          </a:p>
          <a:p>
            <a:pPr algn="just"/>
            <a:r>
              <a:rPr lang="en-US" dirty="0"/>
              <a:t>Abstraction hierarchy is obtained by interleaving two operators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334000"/>
          </a:xfrm>
        </p:spPr>
        <p:txBody>
          <a:bodyPr>
            <a:noAutofit/>
          </a:bodyPr>
          <a:lstStyle/>
          <a:p>
            <a:r>
              <a:rPr lang="el-GR" sz="2400" dirty="0"/>
              <a:t>ω</a:t>
            </a:r>
            <a:r>
              <a:rPr lang="en-US" sz="2400" baseline="-25000" dirty="0"/>
              <a:t>s </a:t>
            </a:r>
            <a:r>
              <a:rPr lang="en-US" sz="2400" dirty="0"/>
              <a:t> Operator</a:t>
            </a:r>
          </a:p>
          <a:p>
            <a:pPr lvl="1" algn="just"/>
            <a:r>
              <a:rPr lang="en-US" sz="2000" dirty="0"/>
              <a:t>Takes set S of similar substrings, detected using a local alignment algorithm and constructs an abstract atomic event defined as a pair &lt;</a:t>
            </a:r>
            <a:r>
              <a:rPr lang="en-US" sz="2000" dirty="0">
                <a:latin typeface="Edwardian Script ITC" pitchFamily="66" charset="0"/>
              </a:rPr>
              <a:t>R</a:t>
            </a:r>
            <a:r>
              <a:rPr lang="en-US" sz="2000" dirty="0"/>
              <a:t>, E&gt;</a:t>
            </a:r>
          </a:p>
          <a:p>
            <a:pPr lvl="2" algn="just"/>
            <a:r>
              <a:rPr lang="en-US" sz="1800" dirty="0">
                <a:latin typeface="Edwardian Script ITC" pitchFamily="66" charset="0"/>
              </a:rPr>
              <a:t>R </a:t>
            </a:r>
            <a:r>
              <a:rPr lang="en-US" sz="1800" dirty="0"/>
              <a:t> is regular expression generalizing the episode instances contained in S</a:t>
            </a:r>
          </a:p>
          <a:p>
            <a:pPr lvl="2" algn="just"/>
            <a:r>
              <a:rPr lang="en-US" sz="1800" dirty="0"/>
              <a:t>E is abstract event associated to </a:t>
            </a:r>
            <a:r>
              <a:rPr lang="en-US" sz="1800" dirty="0">
                <a:latin typeface="Edwardian Script ITC" pitchFamily="66" charset="0"/>
              </a:rPr>
              <a:t>R</a:t>
            </a:r>
          </a:p>
          <a:p>
            <a:pPr algn="just"/>
            <a:r>
              <a:rPr lang="en-US" sz="2400" dirty="0"/>
              <a:t>Algorithm </a:t>
            </a:r>
            <a:r>
              <a:rPr lang="el-GR" sz="2400" dirty="0"/>
              <a:t>ω</a:t>
            </a:r>
            <a:r>
              <a:rPr lang="en-US" sz="2400" baseline="-25000" dirty="0"/>
              <a:t>s </a:t>
            </a:r>
            <a:r>
              <a:rPr lang="en-US" sz="2400" dirty="0"/>
              <a:t> </a:t>
            </a:r>
          </a:p>
          <a:p>
            <a:pPr lvl="1" algn="just"/>
            <a:r>
              <a:rPr lang="en-US" sz="2000" dirty="0"/>
              <a:t>Construct the multi-alignment MA(S) table for strings in S</a:t>
            </a:r>
          </a:p>
          <a:p>
            <a:pPr lvl="2" algn="just"/>
            <a:r>
              <a:rPr lang="en-US" sz="1800" dirty="0"/>
              <a:t>Columns contain symbols put in correspondence by alignment algorithm</a:t>
            </a:r>
          </a:p>
          <a:p>
            <a:pPr lvl="1" algn="just"/>
            <a:r>
              <a:rPr lang="en-US" sz="2000" dirty="0"/>
              <a:t>Construct the match graph MG(S)</a:t>
            </a:r>
          </a:p>
          <a:p>
            <a:pPr lvl="2" algn="just"/>
            <a:r>
              <a:rPr lang="en-US" sz="1800" dirty="0"/>
              <a:t>Removal of noise from MA(S)</a:t>
            </a:r>
          </a:p>
          <a:p>
            <a:pPr lvl="1" algn="just"/>
            <a:r>
              <a:rPr lang="en-US" sz="2000" dirty="0"/>
              <a:t>Transform MG(S) into an equivalent regular expression</a:t>
            </a:r>
          </a:p>
          <a:p>
            <a:pPr lvl="2" algn="just"/>
            <a:r>
              <a:rPr lang="en-US" sz="1800" dirty="0"/>
              <a:t>If there is at least one row in MA(S) where a match symbol x follows a match symbol y, immediately or after one or more spaces; a link from x to y is set in MG(S)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3429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Paris</a:t>
            </a:r>
          </a:p>
          <a:p>
            <a:r>
              <a:rPr lang="en-US" dirty="0"/>
              <a:t>Party</a:t>
            </a:r>
          </a:p>
          <a:p>
            <a:r>
              <a:rPr lang="en-US" dirty="0"/>
              <a:t>Part -</a:t>
            </a:r>
          </a:p>
          <a:p>
            <a:r>
              <a:rPr lang="en-US" dirty="0"/>
              <a:t>Parys</a:t>
            </a:r>
          </a:p>
          <a:p>
            <a:r>
              <a:rPr lang="en-US" dirty="0"/>
              <a:t>Pray -</a:t>
            </a:r>
          </a:p>
          <a:p>
            <a:r>
              <a:rPr lang="en-US" dirty="0"/>
              <a:t>Pay - -</a:t>
            </a:r>
          </a:p>
        </p:txBody>
      </p:sp>
      <p:sp>
        <p:nvSpPr>
          <p:cNvPr id="5" name="Oval 4"/>
          <p:cNvSpPr/>
          <p:nvPr/>
        </p:nvSpPr>
        <p:spPr>
          <a:xfrm>
            <a:off x="3200400" y="1295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295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105400" y="1295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7620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762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3810000" y="152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4724400" y="152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8" idx="2"/>
          </p:cNvCxnSpPr>
          <p:nvPr/>
        </p:nvCxnSpPr>
        <p:spPr>
          <a:xfrm flipV="1">
            <a:off x="5625726" y="990600"/>
            <a:ext cx="851274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7086600" y="9906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05600" y="2133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/>
          <p:cNvCxnSpPr>
            <a:stCxn id="7" idx="5"/>
            <a:endCxn id="19" idx="2"/>
          </p:cNvCxnSpPr>
          <p:nvPr/>
        </p:nvCxnSpPr>
        <p:spPr>
          <a:xfrm>
            <a:off x="5625726" y="1685645"/>
            <a:ext cx="1079874" cy="7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4800" y="2209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4" name="Straight Arrow Connector 23"/>
          <p:cNvCxnSpPr>
            <a:stCxn id="19" idx="6"/>
            <a:endCxn id="22" idx="2"/>
          </p:cNvCxnSpPr>
          <p:nvPr/>
        </p:nvCxnSpPr>
        <p:spPr>
          <a:xfrm>
            <a:off x="7391400" y="24765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5800" y="4267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is|ty</a:t>
            </a:r>
            <a:r>
              <a:rPr lang="en-US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953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of non-iterative expression obtained from string set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6200" y="3048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Retained Alternatives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0" y="5029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Regular Expression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ω</a:t>
            </a:r>
            <a:r>
              <a:rPr lang="en-US" baseline="-25000" dirty="0"/>
              <a:t>I </a:t>
            </a:r>
            <a:r>
              <a:rPr lang="en-US" dirty="0"/>
              <a:t> operator</a:t>
            </a:r>
          </a:p>
          <a:p>
            <a:pPr lvl="1" algn="just"/>
            <a:r>
              <a:rPr lang="en-US" dirty="0"/>
              <a:t>Explicitly searches for contiguous repetitions of a same substring inside a given string s</a:t>
            </a:r>
          </a:p>
          <a:p>
            <a:pPr lvl="1" algn="just"/>
            <a:r>
              <a:rPr lang="en-US" dirty="0"/>
              <a:t>By computing self-correlation of string similarity function</a:t>
            </a:r>
          </a:p>
          <a:p>
            <a:pPr lvl="1" algn="just"/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reference window</a:t>
            </a:r>
          </a:p>
          <a:p>
            <a:pPr lvl="1" algn="just"/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sliding window </a:t>
            </a:r>
          </a:p>
          <a:p>
            <a:pPr lvl="1" algn="just"/>
            <a:r>
              <a:rPr lang="en-US" dirty="0"/>
              <a:t>s = Size of sliding window and reference window</a:t>
            </a:r>
          </a:p>
          <a:p>
            <a:pPr lvl="1" algn="just"/>
            <a:r>
              <a:rPr lang="en-US" dirty="0"/>
              <a:t>n=length of s minus length of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SC is a triangular matrix of size n</a:t>
            </a:r>
            <a:r>
              <a:rPr lang="en-US" baseline="30000" dirty="0"/>
              <a:t>2</a:t>
            </a:r>
            <a:r>
              <a:rPr lang="en-US" dirty="0"/>
              <a:t>/2</a:t>
            </a:r>
          </a:p>
          <a:p>
            <a:pPr lvl="1" algn="just"/>
            <a:r>
              <a:rPr lang="en-US" dirty="0"/>
              <a:t>SC(</a:t>
            </a:r>
            <a:r>
              <a:rPr lang="en-US" dirty="0" err="1"/>
              <a:t>i</a:t>
            </a:r>
            <a:r>
              <a:rPr lang="en-US" dirty="0"/>
              <a:t>, j) indicates </a:t>
            </a:r>
            <a:r>
              <a:rPr lang="en-US" dirty="0" err="1"/>
              <a:t>i</a:t>
            </a:r>
            <a:r>
              <a:rPr lang="en-US" dirty="0"/>
              <a:t>, j element of SC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Learning by Abstraction</a:t>
            </a:r>
          </a:p>
          <a:p>
            <a:r>
              <a:rPr lang="en-US" sz="2400" dirty="0"/>
              <a:t>Regular Expressions</a:t>
            </a:r>
          </a:p>
          <a:p>
            <a:r>
              <a:rPr lang="en-US" sz="2400" dirty="0"/>
              <a:t>String alignment and Flexible Matching</a:t>
            </a:r>
          </a:p>
          <a:p>
            <a:r>
              <a:rPr lang="en-US" sz="2400" dirty="0"/>
              <a:t>The Learning Algorithm</a:t>
            </a:r>
          </a:p>
          <a:p>
            <a:r>
              <a:rPr lang="el-GR" sz="2400" dirty="0"/>
              <a:t>Ω</a:t>
            </a:r>
            <a:r>
              <a:rPr lang="en-US" sz="2400" baseline="-25000" dirty="0"/>
              <a:t>1 </a:t>
            </a:r>
            <a:r>
              <a:rPr lang="en-US" sz="2400" dirty="0"/>
              <a:t> Operator</a:t>
            </a:r>
          </a:p>
          <a:p>
            <a:r>
              <a:rPr lang="en-US" sz="2400" dirty="0"/>
              <a:t>Basic Learning Cycle</a:t>
            </a:r>
          </a:p>
          <a:p>
            <a:r>
              <a:rPr lang="en-US" sz="2400" dirty="0"/>
              <a:t>Refreshment Cycle</a:t>
            </a:r>
          </a:p>
          <a:p>
            <a:r>
              <a:rPr lang="en-US" sz="2400" dirty="0"/>
              <a:t>Evaluation on Artificial Traces</a:t>
            </a:r>
          </a:p>
          <a:p>
            <a:r>
              <a:rPr lang="en-US" sz="2400" dirty="0"/>
              <a:t>User Profiling</a:t>
            </a:r>
          </a:p>
          <a:p>
            <a:r>
              <a:rPr lang="en-US" sz="2400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Self correlation Algorithm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i</a:t>
            </a:r>
            <a:r>
              <a:rPr lang="en-US" dirty="0"/>
              <a:t> =1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For j=</a:t>
            </a:r>
            <a:r>
              <a:rPr lang="en-US" dirty="0" err="1"/>
              <a:t>i</a:t>
            </a:r>
            <a:r>
              <a:rPr lang="en-US" dirty="0"/>
              <a:t> to n, evaluate SC(</a:t>
            </a:r>
            <a:r>
              <a:rPr lang="en-US" dirty="0" err="1"/>
              <a:t>i</a:t>
            </a:r>
            <a:r>
              <a:rPr lang="en-US" dirty="0"/>
              <a:t>, j) = ∫(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,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) between substrings selected by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, respectively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smaller than n, </a:t>
            </a:r>
            <a:r>
              <a:rPr lang="en-US" dirty="0" err="1"/>
              <a:t>goto</a:t>
            </a:r>
            <a:r>
              <a:rPr lang="en-US" dirty="0"/>
              <a:t> step 2, otherwise continue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Detect chains of maxima on SC, where maximum value is close to maximum possible similarity value between two substrings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,w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. A substring r of s, laying in between two consecutive maxima, is an iterated substring</a:t>
            </a:r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For every different iterated substring r construct a new hypothesis for an iterated episode</a:t>
            </a:r>
          </a:p>
          <a:p>
            <a:r>
              <a:rPr lang="en-US" dirty="0"/>
              <a:t>Complexity of algorithm is O(n</a:t>
            </a:r>
            <a:r>
              <a:rPr lang="en-US" baseline="30000" dirty="0"/>
              <a:t>2</a:t>
            </a:r>
            <a:r>
              <a:rPr lang="en-US" dirty="0"/>
              <a:t>/2)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Learning cycle</a:t>
            </a:r>
          </a:p>
          <a:p>
            <a:pPr lvl="1"/>
            <a:r>
              <a:rPr lang="en-US" dirty="0"/>
              <a:t>Non – iterative episode detection (Using operator </a:t>
            </a:r>
            <a:r>
              <a:rPr lang="el-GR" sz="2000" dirty="0"/>
              <a:t>ω</a:t>
            </a:r>
            <a:r>
              <a:rPr lang="en-US" sz="2000" baseline="-25000" dirty="0"/>
              <a:t>s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Iterative episode detection (Using operator </a:t>
            </a:r>
            <a:r>
              <a:rPr lang="el-GR" sz="2000" dirty="0"/>
              <a:t>ω</a:t>
            </a:r>
            <a:r>
              <a:rPr lang="en-US" sz="2000" baseline="-25000" dirty="0"/>
              <a:t>I 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Model construction (An HMM is constructed for every abstracted episode when necessary)</a:t>
            </a:r>
          </a:p>
          <a:p>
            <a:pPr lvl="1" algn="just"/>
            <a:r>
              <a:rPr lang="en-US" dirty="0"/>
              <a:t>Sequence abstraction (input sequences are rewritten using as new alphabet the names of abstract episodes)</a:t>
            </a:r>
          </a:p>
          <a:p>
            <a:pPr lvl="2" algn="just"/>
            <a:r>
              <a:rPr lang="en-US" dirty="0"/>
              <a:t>Every sequence s is scanned left-to-right searching for instances of episodes detected and abstracted in previous steps</a:t>
            </a:r>
          </a:p>
          <a:p>
            <a:pPr lvl="2" algn="just"/>
            <a:r>
              <a:rPr lang="en-US" dirty="0"/>
              <a:t>Presence of episode E is decided by matching corresponding regular expression </a:t>
            </a:r>
            <a:r>
              <a:rPr lang="en-US" dirty="0">
                <a:latin typeface="Edwardian Script ITC" pitchFamily="66" charset="0"/>
              </a:rPr>
              <a:t>R</a:t>
            </a:r>
            <a:r>
              <a:rPr lang="en-US" baseline="-25000" dirty="0"/>
              <a:t>E</a:t>
            </a:r>
            <a:r>
              <a:rPr lang="en-US" dirty="0"/>
              <a:t> to s.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676400"/>
          <a:ext cx="8504238" cy="4404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baseline="0" dirty="0"/>
                        <a:t> . . .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="0" baseline="0" dirty="0" err="1"/>
                        <a:t>ccacbbbbsthsturlm</a:t>
                      </a:r>
                      <a:r>
                        <a:rPr lang="en-US" b="0" baseline="0" dirty="0"/>
                        <a:t>..</a:t>
                      </a:r>
                    </a:p>
                    <a:p>
                      <a:r>
                        <a:rPr lang="en-US" b="0" baseline="0" dirty="0"/>
                        <a:t>. . . </a:t>
                      </a:r>
                      <a:r>
                        <a:rPr lang="en-US" b="0" baseline="0" dirty="0" err="1"/>
                        <a:t>zacacbbbbbbbststuhbn</a:t>
                      </a:r>
                      <a:endParaRPr lang="en-US" b="0" baseline="0" dirty="0"/>
                    </a:p>
                    <a:p>
                      <a:r>
                        <a:rPr lang="en-US" dirty="0"/>
                        <a:t>. . . . </a:t>
                      </a:r>
                      <a:r>
                        <a:rPr lang="en-US" b="0" dirty="0" err="1"/>
                        <a:t>a</a:t>
                      </a:r>
                      <a:r>
                        <a:rPr lang="en-US" b="0" baseline="0" dirty="0" err="1"/>
                        <a:t>cacbbbbbbstfstubkku</a:t>
                      </a:r>
                      <a:r>
                        <a:rPr lang="en-US" b="0" baseline="0" dirty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B::=(b)</a:t>
                      </a:r>
                      <a:r>
                        <a:rPr lang="en-US" b="0" baseline="30000" dirty="0"/>
                        <a:t>4, 7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. . . . </a:t>
                      </a:r>
                      <a:r>
                        <a:rPr lang="en-US" b="0" baseline="0" dirty="0" err="1"/>
                        <a:t>accacBsthsturlm</a:t>
                      </a:r>
                      <a:r>
                        <a:rPr lang="en-US" b="0" baseline="0" dirty="0"/>
                        <a:t>..</a:t>
                      </a:r>
                    </a:p>
                    <a:p>
                      <a:r>
                        <a:rPr lang="en-US" b="0" baseline="0" dirty="0"/>
                        <a:t>..</a:t>
                      </a:r>
                      <a:r>
                        <a:rPr lang="en-US" b="0" baseline="0" dirty="0" err="1"/>
                        <a:t>zacacBststuhbn</a:t>
                      </a:r>
                      <a:r>
                        <a:rPr lang="en-US" b="0" baseline="0" dirty="0"/>
                        <a:t>..</a:t>
                      </a:r>
                    </a:p>
                    <a:p>
                      <a:r>
                        <a:rPr lang="en-US" b="0" baseline="0" dirty="0"/>
                        <a:t>. . . . </a:t>
                      </a:r>
                      <a:r>
                        <a:rPr lang="en-US" b="0" baseline="0" dirty="0" err="1"/>
                        <a:t>acacBstfstubkku</a:t>
                      </a:r>
                      <a:r>
                        <a:rPr lang="en-US" b="0" baseline="0" dirty="0"/>
                        <a:t>. 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Iterated Symbols are detected and replaced with name of corresponding regular expression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 . . . </a:t>
                      </a:r>
                      <a:r>
                        <a:rPr lang="en-US" b="1" dirty="0" err="1"/>
                        <a:t>accacBsthstu</a:t>
                      </a:r>
                      <a:r>
                        <a:rPr lang="en-US" dirty="0" err="1"/>
                        <a:t>rlm</a:t>
                      </a:r>
                      <a:r>
                        <a:rPr lang="en-US" dirty="0"/>
                        <a:t> .</a:t>
                      </a:r>
                      <a:r>
                        <a:rPr lang="en-US" baseline="0" dirty="0"/>
                        <a:t> .</a:t>
                      </a:r>
                    </a:p>
                    <a:p>
                      <a:r>
                        <a:rPr lang="en-US" baseline="0" dirty="0"/>
                        <a:t>. . . </a:t>
                      </a:r>
                      <a:r>
                        <a:rPr lang="en-US" baseline="0" dirty="0" err="1"/>
                        <a:t>Z</a:t>
                      </a:r>
                      <a:r>
                        <a:rPr lang="en-US" b="1" baseline="0" dirty="0" err="1"/>
                        <a:t>ac_acBst_stu</a:t>
                      </a:r>
                      <a:r>
                        <a:rPr lang="en-US" baseline="0" dirty="0" err="1"/>
                        <a:t>hbn</a:t>
                      </a:r>
                      <a:r>
                        <a:rPr lang="en-US" baseline="0" dirty="0"/>
                        <a:t>..</a:t>
                      </a:r>
                    </a:p>
                    <a:p>
                      <a:r>
                        <a:rPr lang="en-US" baseline="0" dirty="0"/>
                        <a:t>. . . </a:t>
                      </a:r>
                      <a:r>
                        <a:rPr lang="en-US" baseline="0" dirty="0" err="1"/>
                        <a:t>z</a:t>
                      </a:r>
                      <a:r>
                        <a:rPr lang="en-US" b="1" baseline="0" dirty="0" err="1"/>
                        <a:t>acacBst_stu</a:t>
                      </a:r>
                      <a:r>
                        <a:rPr lang="en-US" baseline="0" dirty="0" err="1"/>
                        <a:t>hbn</a:t>
                      </a:r>
                      <a:r>
                        <a:rPr lang="en-US" baseline="0" dirty="0"/>
                        <a:t>. . </a:t>
                      </a:r>
                    </a:p>
                    <a:p>
                      <a:r>
                        <a:rPr lang="en-US" baseline="0" dirty="0"/>
                        <a:t>. . . . </a:t>
                      </a:r>
                      <a:r>
                        <a:rPr lang="en-US" b="1" baseline="0" dirty="0" err="1"/>
                        <a:t>acacBstfstu</a:t>
                      </a:r>
                      <a:r>
                        <a:rPr lang="en-US" baseline="0" dirty="0" err="1"/>
                        <a:t>bkku</a:t>
                      </a:r>
                      <a:r>
                        <a:rPr lang="en-US" baseline="0" dirty="0"/>
                        <a:t>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accacBsthstu</a:t>
                      </a:r>
                      <a:endParaRPr lang="en-US" dirty="0"/>
                    </a:p>
                    <a:p>
                      <a:r>
                        <a:rPr lang="en-US" dirty="0" err="1"/>
                        <a:t>acacBststu</a:t>
                      </a:r>
                      <a:endParaRPr lang="en-US" dirty="0"/>
                    </a:p>
                    <a:p>
                      <a:r>
                        <a:rPr lang="en-US" dirty="0" err="1"/>
                        <a:t>acacBstfstu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alignments are detected and similar substrings are clustered together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accacBsthstu</a:t>
                      </a:r>
                      <a:endParaRPr lang="en-US" dirty="0"/>
                    </a:p>
                    <a:p>
                      <a:r>
                        <a:rPr lang="en-US" dirty="0" err="1"/>
                        <a:t>ac_acBst_stu</a:t>
                      </a:r>
                      <a:endParaRPr lang="en-US" dirty="0"/>
                    </a:p>
                    <a:p>
                      <a:r>
                        <a:rPr lang="en-US" dirty="0" err="1"/>
                        <a:t>ac_acBstfstu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ac(c|</a:t>
                      </a:r>
                      <a:r>
                        <a:rPr lang="el-GR" dirty="0"/>
                        <a:t>ε</a:t>
                      </a:r>
                      <a:r>
                        <a:rPr lang="en-US" dirty="0"/>
                        <a:t>)</a:t>
                      </a:r>
                      <a:r>
                        <a:rPr lang="en-US" dirty="0" err="1"/>
                        <a:t>acBst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h|f</a:t>
                      </a:r>
                      <a:r>
                        <a:rPr lang="en-US" dirty="0"/>
                        <a:t>|</a:t>
                      </a:r>
                      <a:r>
                        <a:rPr lang="el-GR" dirty="0"/>
                        <a:t>ε</a:t>
                      </a:r>
                      <a:r>
                        <a:rPr lang="en-US" dirty="0"/>
                        <a:t>)</a:t>
                      </a:r>
                      <a:r>
                        <a:rPr lang="en-US" dirty="0" err="1"/>
                        <a:t>stu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 multiple alignment</a:t>
                      </a:r>
                      <a:r>
                        <a:rPr lang="en-US" sz="1600" baseline="0" dirty="0"/>
                        <a:t> of elements in a same cluster a regular expression is obtained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286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Learning Algorithm (Example)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Refinement Cycle</a:t>
            </a:r>
          </a:p>
          <a:p>
            <a:pPr lvl="1" algn="just"/>
            <a:r>
              <a:rPr lang="en-US" dirty="0"/>
              <a:t>May be activated at abstraction layer L</a:t>
            </a:r>
            <a:r>
              <a:rPr lang="en-US" baseline="-25000" dirty="0"/>
              <a:t>i</a:t>
            </a:r>
            <a:r>
              <a:rPr lang="en-US" dirty="0"/>
              <a:t> every time new episodes are detected and modeled at a level higher than </a:t>
            </a:r>
            <a:r>
              <a:rPr lang="en-US" dirty="0" err="1"/>
              <a:t>i</a:t>
            </a:r>
            <a:endParaRPr lang="en-US" dirty="0"/>
          </a:p>
          <a:p>
            <a:pPr lvl="2" algn="just"/>
            <a:r>
              <a:rPr lang="en-US" dirty="0"/>
              <a:t>When an episode E is hypothesized and characterized at an abstraction level L</a:t>
            </a:r>
            <a:r>
              <a:rPr lang="en-US" baseline="-25000" dirty="0"/>
              <a:t>i</a:t>
            </a:r>
            <a:r>
              <a:rPr lang="en-US" dirty="0"/>
              <a:t> , the context i.e. presence of other episodes before or after E, is not considered</a:t>
            </a:r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pPr lvl="2" algn="just"/>
            <a:r>
              <a:rPr lang="en-US" dirty="0"/>
              <a:t>The context is considered later when the episodes of Layer L</a:t>
            </a:r>
            <a:r>
              <a:rPr lang="en-US" baseline="-25000" dirty="0"/>
              <a:t>i</a:t>
            </a:r>
            <a:r>
              <a:rPr lang="en-US" dirty="0"/>
              <a:t> are linked together into an episode at level l</a:t>
            </a:r>
            <a:r>
              <a:rPr lang="en-US" baseline="-25000" dirty="0"/>
              <a:t>i+1</a:t>
            </a:r>
            <a:r>
              <a:rPr lang="en-US" dirty="0"/>
              <a:t> </a:t>
            </a:r>
          </a:p>
          <a:p>
            <a:pPr lvl="2" algn="just"/>
            <a:r>
              <a:rPr lang="en-US" dirty="0"/>
              <a:t>Regular expression describing E are re-learned using instances that have been retained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Widely used to detect intrusions in computer or in telephony networks</a:t>
            </a:r>
          </a:p>
          <a:p>
            <a:pPr algn="just"/>
            <a:r>
              <a:rPr lang="en-US" dirty="0"/>
              <a:t>Possibility of automatically building profile for users or for network services reflecting temporal behavior would offer a significant help to the deployment of adaptive IDS</a:t>
            </a:r>
          </a:p>
          <a:p>
            <a:pPr algn="just"/>
            <a:r>
              <a:rPr lang="en-US" dirty="0"/>
              <a:t>Assumption is that every user has a different way of typing</a:t>
            </a:r>
          </a:p>
          <a:p>
            <a:pPr algn="just"/>
            <a:r>
              <a:rPr lang="en-US" dirty="0"/>
              <a:t>2 experiments were performed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Phrase Typing Model</a:t>
            </a:r>
          </a:p>
          <a:p>
            <a:pPr lvl="1" algn="just"/>
            <a:r>
              <a:rPr lang="en-US" dirty="0"/>
              <a:t>Goal was to construct a model for a user typing a key phrase, </a:t>
            </a:r>
            <a:r>
              <a:rPr lang="en-US" dirty="0" err="1"/>
              <a:t>discriminant</a:t>
            </a:r>
            <a:r>
              <a:rPr lang="en-US" dirty="0"/>
              <a:t> enough to recognize user among others</a:t>
            </a:r>
          </a:p>
          <a:p>
            <a:pPr lvl="1" algn="just"/>
            <a:r>
              <a:rPr lang="en-US" dirty="0"/>
              <a:t>Selected sentence of 22 syllables typed many times on same keyboard </a:t>
            </a:r>
          </a:p>
          <a:p>
            <a:pPr lvl="1" algn="just"/>
            <a:r>
              <a:rPr lang="en-US" dirty="0"/>
              <a:t>An algorithm recorded, for every typed key, the duration of each stroke and the delay between two consecutive strokes</a:t>
            </a:r>
          </a:p>
          <a:p>
            <a:pPr lvl="1" algn="just"/>
            <a:r>
              <a:rPr lang="en-US" dirty="0"/>
              <a:t>Every repetition of sentence generated a sequence, where every key stroke corresponded to an atomic event; delay between two strokes was represented as a gap, whose length was set to the corresponding duration</a:t>
            </a:r>
          </a:p>
          <a:p>
            <a:pPr lvl="1" algn="just"/>
            <a:r>
              <a:rPr lang="en-US" dirty="0"/>
              <a:t>User profile based on a key phrase is too restricted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Text Typing Model</a:t>
            </a:r>
          </a:p>
          <a:p>
            <a:pPr lvl="1" algn="just"/>
            <a:r>
              <a:rPr lang="en-US" dirty="0"/>
              <a:t>Modeling a user during a text editing activity</a:t>
            </a:r>
          </a:p>
          <a:p>
            <a:pPr lvl="1" algn="just"/>
            <a:r>
              <a:rPr lang="en-US" dirty="0"/>
              <a:t>An entire set of data to enter was selected where user would type from the set of Newspapers in different session and at different times</a:t>
            </a:r>
          </a:p>
          <a:p>
            <a:pPr lvl="1" algn="just"/>
            <a:r>
              <a:rPr lang="en-US" dirty="0"/>
              <a:t>Results have been obtained without requiring any tuning of algorithm</a:t>
            </a:r>
          </a:p>
          <a:p>
            <a:pPr lvl="1" algn="just"/>
            <a:r>
              <a:rPr lang="en-US" dirty="0"/>
              <a:t>Model is robust and easy to apply to such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Agent behavior modeled by means of probabilistic regular expressions</a:t>
            </a:r>
          </a:p>
          <a:p>
            <a:pPr algn="just"/>
            <a:r>
              <a:rPr lang="en-US" dirty="0"/>
              <a:t>Agent model is an abstract characterization of agent activity used to check for normal </a:t>
            </a:r>
            <a:r>
              <a:rPr lang="en-US"/>
              <a:t>behavior or </a:t>
            </a:r>
            <a:r>
              <a:rPr lang="en-US" dirty="0"/>
              <a:t>anomalous behaviors</a:t>
            </a:r>
          </a:p>
          <a:p>
            <a:pPr algn="just"/>
            <a:r>
              <a:rPr lang="en-US" dirty="0"/>
              <a:t>Cascade of regular expressions generated by abstraction mechanism leads to a Hierarchical Hidden Markov Model that offers a framework which is powerful enough to model many real world problems</a:t>
            </a:r>
          </a:p>
          <a:p>
            <a:pPr algn="just"/>
            <a:r>
              <a:rPr lang="en-US" dirty="0"/>
              <a:t>Has affordable computational complexity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Capturing abstract pattern of temporal evolution process</a:t>
            </a:r>
          </a:p>
          <a:p>
            <a:pPr algn="just"/>
            <a:r>
              <a:rPr lang="en-US" dirty="0"/>
              <a:t>Profiles modeled as Finite State Stochastic Automata</a:t>
            </a:r>
          </a:p>
          <a:p>
            <a:pPr lvl="1" algn="just"/>
            <a:r>
              <a:rPr lang="en-US" dirty="0"/>
              <a:t>Using Hidden Markov Models</a:t>
            </a:r>
          </a:p>
          <a:p>
            <a:pPr algn="just"/>
            <a:r>
              <a:rPr lang="en-US" dirty="0"/>
              <a:t>Agent profiling is used in IDS and FDS</a:t>
            </a:r>
          </a:p>
          <a:p>
            <a:pPr lvl="1" algn="just"/>
            <a:r>
              <a:rPr lang="en-US" dirty="0"/>
              <a:t>Is an Abstract characterization of agent activity</a:t>
            </a:r>
          </a:p>
          <a:p>
            <a:pPr lvl="1" algn="just"/>
            <a:r>
              <a:rPr lang="en-US" dirty="0"/>
              <a:t>Can be used to check for normal or anomalous behaviors</a:t>
            </a:r>
          </a:p>
          <a:p>
            <a:pPr algn="just"/>
            <a:r>
              <a:rPr lang="en-US" dirty="0"/>
              <a:t>Learning by induction from logs of agent behavior</a:t>
            </a:r>
          </a:p>
          <a:p>
            <a:pPr algn="just"/>
            <a:r>
              <a:rPr lang="en-US" dirty="0"/>
              <a:t>Agent behavior is short sequence of actions</a:t>
            </a:r>
          </a:p>
          <a:p>
            <a:pPr lvl="1" algn="just"/>
            <a:r>
              <a:rPr lang="en-US" dirty="0"/>
              <a:t>Execution</a:t>
            </a:r>
          </a:p>
          <a:p>
            <a:pPr lvl="1" algn="just"/>
            <a:r>
              <a:rPr lang="en-US" dirty="0"/>
              <a:t>Interleaving with phases</a:t>
            </a:r>
          </a:p>
          <a:p>
            <a:pPr lvl="2" algn="just"/>
            <a:r>
              <a:rPr lang="en-US" dirty="0"/>
              <a:t>Where activities cannot be modeled because it is non-repetitive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Attributes are used to set constraints on atomic events</a:t>
            </a:r>
          </a:p>
          <a:p>
            <a:pPr lvl="1" algn="just"/>
            <a:r>
              <a:rPr lang="en-US" dirty="0"/>
              <a:t>Problem of discovering structure of profile turns to the problem of learning probabilistic regular expressions from sequences containing gaps and noises</a:t>
            </a:r>
          </a:p>
          <a:p>
            <a:pPr algn="just"/>
            <a:r>
              <a:rPr lang="en-US" dirty="0"/>
              <a:t>Inference of regular expressions from data is done using</a:t>
            </a:r>
          </a:p>
          <a:p>
            <a:pPr lvl="1" algn="just"/>
            <a:r>
              <a:rPr lang="en-US" dirty="0"/>
              <a:t>Computational learning theory</a:t>
            </a:r>
          </a:p>
          <a:p>
            <a:pPr lvl="1" algn="just"/>
            <a:r>
              <a:rPr lang="en-US" dirty="0"/>
              <a:t>Neural networks</a:t>
            </a:r>
          </a:p>
          <a:p>
            <a:pPr lvl="1" algn="just"/>
            <a:r>
              <a:rPr lang="en-US" dirty="0"/>
              <a:t>Syntactic pattern recognition</a:t>
            </a:r>
          </a:p>
          <a:p>
            <a:pPr lvl="1" algn="just"/>
            <a:r>
              <a:rPr lang="en-US" dirty="0"/>
              <a:t>Probabilistic automata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 mechanism</a:t>
            </a:r>
          </a:p>
          <a:p>
            <a:pPr lvl="1" algn="just"/>
            <a:r>
              <a:rPr lang="en-US" dirty="0"/>
              <a:t>Allows a process behavior to be seen at different levels of granularity</a:t>
            </a:r>
          </a:p>
          <a:p>
            <a:pPr lvl="2" algn="just"/>
            <a:r>
              <a:rPr lang="en-US" dirty="0"/>
              <a:t>Exploited by learning algorithm</a:t>
            </a:r>
          </a:p>
          <a:p>
            <a:pPr lvl="2" algn="just"/>
            <a:r>
              <a:rPr lang="en-US" dirty="0"/>
              <a:t>Method for detection and learning recurrent structures inside an event is novel in presence of noise</a:t>
            </a:r>
          </a:p>
          <a:p>
            <a:pPr algn="just"/>
            <a:r>
              <a:rPr lang="en-US" dirty="0"/>
              <a:t>A real agent profiling task is designed</a:t>
            </a:r>
          </a:p>
          <a:p>
            <a:pPr lvl="1" algn="just"/>
            <a:r>
              <a:rPr lang="en-US" dirty="0"/>
              <a:t>Challenge is to characterize behavior of a user typing on keyboard</a:t>
            </a:r>
          </a:p>
          <a:p>
            <a:pPr algn="just"/>
            <a:r>
              <a:rPr lang="en-US" dirty="0"/>
              <a:t>Algorithm was successful in discovering profiles, which identify an user from another</a:t>
            </a:r>
          </a:p>
          <a:p>
            <a:pPr lvl="2"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Difficulty in discovering and modeling profiles</a:t>
            </a:r>
          </a:p>
          <a:p>
            <a:pPr lvl="1"/>
            <a:r>
              <a:rPr lang="en-US" dirty="0"/>
              <a:t>Presence of long gaps, filled by irrelevant facts</a:t>
            </a:r>
          </a:p>
          <a:p>
            <a:pPr lvl="1"/>
            <a:r>
              <a:rPr lang="en-US" dirty="0"/>
              <a:t>Statistical correlations are difficult to detect</a:t>
            </a:r>
          </a:p>
          <a:p>
            <a:pPr lvl="1" algn="just"/>
            <a:r>
              <a:rPr lang="en-US" dirty="0"/>
              <a:t>Complexity of mining algorithm increases with length of portion of sequence to be searched to detect such correlations</a:t>
            </a:r>
          </a:p>
          <a:p>
            <a:pPr algn="just"/>
            <a:r>
              <a:rPr lang="en-US" dirty="0"/>
              <a:t>Strategy is to cope with such kind of problems</a:t>
            </a:r>
          </a:p>
          <a:p>
            <a:pPr algn="just"/>
            <a:r>
              <a:rPr lang="en-US" dirty="0"/>
              <a:t>By replacing a sub-expression with a new symbol, an abstract expression is obtained</a:t>
            </a:r>
          </a:p>
          <a:p>
            <a:pPr algn="just"/>
            <a:r>
              <a:rPr lang="en-US" dirty="0"/>
              <a:t>Profiles can be described by means of regular expressions extended with attributes</a:t>
            </a:r>
          </a:p>
          <a:p>
            <a:pPr algn="just"/>
            <a:r>
              <a:rPr lang="en-US" dirty="0"/>
              <a:t>It can be abstracted or de-abstracted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Scheme of algorithm used for discovering profiles hidden in a set </a:t>
            </a:r>
            <a:r>
              <a:rPr lang="en-US" dirty="0">
                <a:latin typeface="Kunstler Script" pitchFamily="66" charset="0"/>
              </a:rPr>
              <a:t>L S</a:t>
            </a:r>
            <a:r>
              <a:rPr lang="en-US" dirty="0"/>
              <a:t>  (Learning Sequences)</a:t>
            </a:r>
          </a:p>
          <a:p>
            <a:pPr lvl="1" algn="just"/>
            <a:r>
              <a:rPr lang="en-US" dirty="0"/>
              <a:t>Constructs an abstraction hierarchy, layer after layer (Bottom-up)</a:t>
            </a:r>
          </a:p>
          <a:p>
            <a:pPr lvl="1" algn="just"/>
            <a:r>
              <a:rPr lang="en-US" dirty="0"/>
              <a:t>Identify episodes (characterized by </a:t>
            </a:r>
            <a:r>
              <a:rPr lang="en-US" dirty="0">
                <a:latin typeface="Kunstler Script" pitchFamily="66" charset="0"/>
              </a:rPr>
              <a:t>R</a:t>
            </a:r>
            <a:r>
              <a:rPr lang="en-US" dirty="0"/>
              <a:t>) occurring with a relevant frequency in </a:t>
            </a:r>
            <a:r>
              <a:rPr lang="en-US" dirty="0">
                <a:latin typeface="Kunstler Script" pitchFamily="66" charset="0"/>
              </a:rPr>
              <a:t>L S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Detected episodes are named by a new symbol</a:t>
            </a:r>
          </a:p>
          <a:p>
            <a:pPr lvl="1" algn="just"/>
            <a:r>
              <a:rPr lang="en-US" dirty="0"/>
              <a:t>These names become alphabet for describing </a:t>
            </a:r>
            <a:r>
              <a:rPr lang="en-US" dirty="0">
                <a:latin typeface="Kunstler Script" pitchFamily="66" charset="0"/>
              </a:rPr>
              <a:t>L S</a:t>
            </a:r>
            <a:r>
              <a:rPr lang="en-US" dirty="0"/>
              <a:t>  at next abstraction level</a:t>
            </a:r>
          </a:p>
          <a:p>
            <a:pPr lvl="1" algn="just"/>
            <a:r>
              <a:rPr lang="en-US" dirty="0"/>
              <a:t>Every sequence in </a:t>
            </a:r>
            <a:r>
              <a:rPr lang="en-US" dirty="0">
                <a:latin typeface="Kunstler Script" pitchFamily="66" charset="0"/>
              </a:rPr>
              <a:t>L S</a:t>
            </a:r>
            <a:r>
              <a:rPr lang="en-US" dirty="0"/>
              <a:t>  is rewritten by replacing every episode instance occurring in it with corresponding episode name</a:t>
            </a:r>
          </a:p>
          <a:p>
            <a:pPr lvl="1" algn="just"/>
            <a:r>
              <a:rPr lang="en-US" dirty="0"/>
              <a:t>Subsequences of consecutive atomic events which have not been included in any episode are replaced with symbol denoting gap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Gaps between episodes are considered special kind of episodes</a:t>
            </a:r>
          </a:p>
          <a:p>
            <a:pPr algn="just"/>
            <a:r>
              <a:rPr lang="en-US" dirty="0"/>
              <a:t>Subsequences of irrelevant facts may become consecutive</a:t>
            </a:r>
          </a:p>
          <a:p>
            <a:pPr algn="just"/>
            <a:r>
              <a:rPr lang="en-US" dirty="0"/>
              <a:t>Important aspects to consider for statistical correlation between consecutive atomic events</a:t>
            </a:r>
          </a:p>
          <a:p>
            <a:pPr lvl="1" algn="just"/>
            <a:r>
              <a:rPr lang="en-US" dirty="0"/>
              <a:t>Event duration and distance from one another</a:t>
            </a:r>
          </a:p>
          <a:p>
            <a:pPr lvl="1" algn="just"/>
            <a:r>
              <a:rPr lang="en-US" dirty="0"/>
              <a:t>Correlation between two event A and B</a:t>
            </a:r>
          </a:p>
          <a:p>
            <a:pPr algn="just"/>
            <a:r>
              <a:rPr lang="en-US" dirty="0"/>
              <a:t>Every atomic event E is </a:t>
            </a:r>
          </a:p>
          <a:p>
            <a:pPr lvl="1" algn="just"/>
            <a:r>
              <a:rPr lang="en-US" dirty="0"/>
              <a:t>Denoted by a name (Symbol)</a:t>
            </a:r>
          </a:p>
          <a:p>
            <a:pPr lvl="1" algn="just"/>
            <a:r>
              <a:rPr lang="en-US" dirty="0"/>
              <a:t>An attribute </a:t>
            </a:r>
            <a:r>
              <a:rPr lang="en-US" dirty="0" err="1"/>
              <a:t>l</a:t>
            </a:r>
            <a:r>
              <a:rPr lang="en-US" baseline="-25000" dirty="0" err="1"/>
              <a:t>E</a:t>
            </a:r>
            <a:r>
              <a:rPr lang="en-US" dirty="0"/>
              <a:t> reporting the length (duration) of E on </a:t>
            </a:r>
            <a:r>
              <a:rPr lang="en-US" dirty="0" err="1"/>
              <a:t>unabstracted</a:t>
            </a:r>
            <a:r>
              <a:rPr lang="en-US" dirty="0"/>
              <a:t> sequence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Regular language syntax contains</a:t>
            </a:r>
          </a:p>
          <a:p>
            <a:pPr lvl="1"/>
            <a:r>
              <a:rPr lang="en-US" dirty="0" err="1"/>
              <a:t>Metasymbols</a:t>
            </a:r>
            <a:endParaRPr lang="en-US" dirty="0"/>
          </a:p>
          <a:p>
            <a:pPr lvl="2"/>
            <a:r>
              <a:rPr lang="en-US" dirty="0"/>
              <a:t>To denote disjunction (|) and iteration</a:t>
            </a:r>
          </a:p>
          <a:p>
            <a:pPr lvl="2"/>
            <a:r>
              <a:rPr lang="en-US" dirty="0"/>
              <a:t>ε – Null Symbol</a:t>
            </a:r>
          </a:p>
          <a:p>
            <a:pPr lvl="2"/>
            <a:r>
              <a:rPr lang="en-US" dirty="0"/>
              <a:t>Repetition (denoted by superscript on a symbol)</a:t>
            </a:r>
          </a:p>
          <a:p>
            <a:pPr lvl="2" algn="just"/>
            <a:r>
              <a:rPr lang="en-US" dirty="0"/>
              <a:t>Constraints on event / gap length may be set by annotating symbols in regular expressions</a:t>
            </a:r>
          </a:p>
          <a:p>
            <a:pPr lvl="2" algn="just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888</TotalTime>
  <Words>1938</Words>
  <Application>Microsoft Office PowerPoint</Application>
  <PresentationFormat>On-screen Show (4:3)</PresentationFormat>
  <Paragraphs>244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Edwardian Script ITC</vt:lpstr>
      <vt:lpstr>Georgia</vt:lpstr>
      <vt:lpstr>Kunstler Script</vt:lpstr>
      <vt:lpstr>Times New Roman</vt:lpstr>
      <vt:lpstr>Times-Italic</vt:lpstr>
      <vt:lpstr>Times-Roman</vt:lpstr>
      <vt:lpstr>Wingdings</vt:lpstr>
      <vt:lpstr>Wingdings 2</vt:lpstr>
      <vt:lpstr>Civic</vt:lpstr>
      <vt:lpstr>Equation</vt:lpstr>
      <vt:lpstr>Learning Behavior Profiles from Noisy Sequences</vt:lpstr>
      <vt:lpstr>Contents</vt:lpstr>
      <vt:lpstr>Introduction</vt:lpstr>
      <vt:lpstr>Introduction</vt:lpstr>
      <vt:lpstr>Introduction</vt:lpstr>
      <vt:lpstr>Learning by Abstraction</vt:lpstr>
      <vt:lpstr>Learning by Abstraction</vt:lpstr>
      <vt:lpstr>Learning by Abstraction</vt:lpstr>
      <vt:lpstr>Regular Expressions</vt:lpstr>
      <vt:lpstr>String Alignment and Flexible Matching</vt:lpstr>
      <vt:lpstr>String Alignment and Flexible Matching</vt:lpstr>
      <vt:lpstr>String Alignment and Flexible Matching</vt:lpstr>
      <vt:lpstr>PowerPoint Presentation</vt:lpstr>
      <vt:lpstr>String Alignment and Flexible Matching</vt:lpstr>
      <vt:lpstr>The Learning Algorithm</vt:lpstr>
      <vt:lpstr>The Learning Algorithm</vt:lpstr>
      <vt:lpstr>The Learning Algorithm</vt:lpstr>
      <vt:lpstr>The Learning Algorithm</vt:lpstr>
      <vt:lpstr>The Learning Algorithm</vt:lpstr>
      <vt:lpstr>The Learning Algorithm</vt:lpstr>
      <vt:lpstr>The Learning Algorithm</vt:lpstr>
      <vt:lpstr>PowerPoint Presentation</vt:lpstr>
      <vt:lpstr>The Learning Algorithm</vt:lpstr>
      <vt:lpstr>User Profiling</vt:lpstr>
      <vt:lpstr>User Profiling</vt:lpstr>
      <vt:lpstr>User Profiling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Behavior Profiles from Noisy Sequences</dc:title>
  <dc:creator>SV</dc:creator>
  <cp:lastModifiedBy>PGCSE-1</cp:lastModifiedBy>
  <cp:revision>386</cp:revision>
  <dcterms:created xsi:type="dcterms:W3CDTF">2013-01-30T05:59:48Z</dcterms:created>
  <dcterms:modified xsi:type="dcterms:W3CDTF">2023-09-25T08:30:05Z</dcterms:modified>
</cp:coreProperties>
</file>