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Prediction%20of%20Possible%20Consequences%20-%201.docx" TargetMode="External"/><Relationship Id="rId2" Type="http://schemas.openxmlformats.org/officeDocument/2006/relationships/hyperlink" Target="the%20results%20graph%20gets%20extended.doc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approach to preventing, correlating, and predicting multi-step Network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Sharada</a:t>
            </a:r>
            <a:r>
              <a:rPr lang="en-US" dirty="0" smtClean="0"/>
              <a:t> </a:t>
            </a:r>
            <a:r>
              <a:rPr lang="en-US" dirty="0" err="1" smtClean="0"/>
              <a:t>Valiveti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algn="just"/>
            <a:r>
              <a:rPr lang="en-US" dirty="0" smtClean="0"/>
              <a:t>Hardening the network</a:t>
            </a:r>
          </a:p>
          <a:p>
            <a:pPr lvl="1" algn="just"/>
            <a:r>
              <a:rPr lang="en-US" dirty="0" smtClean="0"/>
              <a:t>Removing vulnerabilities</a:t>
            </a:r>
          </a:p>
          <a:p>
            <a:pPr lvl="1" algn="just"/>
            <a:r>
              <a:rPr lang="en-US" dirty="0" smtClean="0"/>
              <a:t>Modifying network configurations</a:t>
            </a:r>
          </a:p>
          <a:p>
            <a:pPr lvl="1" algn="just"/>
            <a:r>
              <a:rPr lang="en-US" dirty="0" smtClean="0"/>
              <a:t>Incurs cost that should be optimal</a:t>
            </a:r>
          </a:p>
          <a:p>
            <a:pPr lvl="1" algn="just"/>
            <a:r>
              <a:rPr lang="en-US" dirty="0" smtClean="0"/>
              <a:t>Optimal solution should provably prevent any attacker from reaching a given goal and yet incur the lowest cost</a:t>
            </a:r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(ftp_1,0)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(user,0)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(ftp_2,0)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" y="5334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(ftp_rhosts,0,1)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6096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(ftp_rhosts,0,2)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88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(trust_2,1)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1295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(trust_0,2)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48400" y="18288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(rsh,0,2)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4800" y="19812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(rsh,0,1)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(ftp_1,2)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95400" y="32004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(ftp_rhosts,2,1)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371600" y="44196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(rsh,2,1)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(user,2)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34200" y="32004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(Local_bof,2,2)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38600" y="4572000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(sshd_bof,0,1)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24600" y="4572000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(sshd_bof,2,1)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(user,1)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90600" y="55626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(ftp_rhosts,2,1)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419600" y="55626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(Local_bof,2,2)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617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(trust_1,2)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29000" y="60960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(rsh,1,2)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(root,1)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772400" y="5562600"/>
            <a:ext cx="1371600" cy="533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(Root,2)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129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Trust(0,1)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1485900" y="304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590800" y="3810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67000" y="457200"/>
            <a:ext cx="1219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9" idx="0"/>
          </p:cNvCxnSpPr>
          <p:nvPr/>
        </p:nvCxnSpPr>
        <p:spPr>
          <a:xfrm>
            <a:off x="4114800" y="457200"/>
            <a:ext cx="1028700" cy="411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5"/>
          </p:cNvCxnSpPr>
          <p:nvPr/>
        </p:nvCxnSpPr>
        <p:spPr>
          <a:xfrm>
            <a:off x="5924782" y="4962245"/>
            <a:ext cx="1238018" cy="9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95800" y="4572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43800" y="38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315200" y="1143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15200" y="144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3400" y="533400"/>
            <a:ext cx="190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</p:cNvCxnSpPr>
          <p:nvPr/>
        </p:nvCxnSpPr>
        <p:spPr>
          <a:xfrm flipH="1">
            <a:off x="7239000" y="23622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0"/>
          </p:cNvCxnSpPr>
          <p:nvPr/>
        </p:nvCxnSpPr>
        <p:spPr>
          <a:xfrm>
            <a:off x="7315200" y="2971800"/>
            <a:ext cx="723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05200" y="2971800"/>
            <a:ext cx="3505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6" idx="7"/>
          </p:cNvCxnSpPr>
          <p:nvPr/>
        </p:nvCxnSpPr>
        <p:spPr>
          <a:xfrm flipH="1">
            <a:off x="3387864" y="2971800"/>
            <a:ext cx="3622536" cy="152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0" idx="1"/>
          </p:cNvCxnSpPr>
          <p:nvPr/>
        </p:nvCxnSpPr>
        <p:spPr>
          <a:xfrm flipH="1">
            <a:off x="6648218" y="2971800"/>
            <a:ext cx="362182" cy="166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29200" y="3886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(sshd_1,0)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81800" y="3886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(sshd_1,2)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239000" y="4191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486400" y="4267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3"/>
          </p:cNvCxnSpPr>
          <p:nvPr/>
        </p:nvCxnSpPr>
        <p:spPr>
          <a:xfrm flipH="1">
            <a:off x="3962400" y="4962245"/>
            <a:ext cx="2685818" cy="4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9" idx="3"/>
          </p:cNvCxnSpPr>
          <p:nvPr/>
        </p:nvCxnSpPr>
        <p:spPr>
          <a:xfrm flipH="1">
            <a:off x="4038600" y="4962245"/>
            <a:ext cx="323618" cy="3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1" idx="0"/>
          </p:cNvCxnSpPr>
          <p:nvPr/>
        </p:nvCxnSpPr>
        <p:spPr>
          <a:xfrm>
            <a:off x="3200400" y="48768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</p:cNvCxnSpPr>
          <p:nvPr/>
        </p:nvCxnSpPr>
        <p:spPr>
          <a:xfrm>
            <a:off x="650736" y="2436485"/>
            <a:ext cx="35064" cy="259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85800" y="50292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86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(ftp_2,1)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2"/>
          </p:cNvCxnSpPr>
          <p:nvPr/>
        </p:nvCxnSpPr>
        <p:spPr>
          <a:xfrm>
            <a:off x="838200" y="5474732"/>
            <a:ext cx="6096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200400" y="5562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5" idx="1"/>
          </p:cNvCxnSpPr>
          <p:nvPr/>
        </p:nvCxnSpPr>
        <p:spPr>
          <a:xfrm>
            <a:off x="3657600" y="5638800"/>
            <a:ext cx="117336" cy="53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752600" y="6096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2"/>
          </p:cNvCxnSpPr>
          <p:nvPr/>
        </p:nvCxnSpPr>
        <p:spPr>
          <a:xfrm>
            <a:off x="3200400" y="63246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5" idx="7"/>
          </p:cNvCxnSpPr>
          <p:nvPr/>
        </p:nvCxnSpPr>
        <p:spPr>
          <a:xfrm flipV="1">
            <a:off x="5445264" y="2971800"/>
            <a:ext cx="1565136" cy="320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5"/>
          </p:cNvCxnSpPr>
          <p:nvPr/>
        </p:nvCxnSpPr>
        <p:spPr>
          <a:xfrm>
            <a:off x="8820382" y="3655685"/>
            <a:ext cx="18818" cy="198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 flipH="1">
            <a:off x="2476500" y="289560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5" idx="4"/>
          </p:cNvCxnSpPr>
          <p:nvPr/>
        </p:nvCxnSpPr>
        <p:spPr>
          <a:xfrm>
            <a:off x="2476500" y="37338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6" idx="0"/>
          </p:cNvCxnSpPr>
          <p:nvPr/>
        </p:nvCxnSpPr>
        <p:spPr>
          <a:xfrm>
            <a:off x="2286000" y="4191000"/>
            <a:ext cx="2667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" idx="4"/>
          </p:cNvCxnSpPr>
          <p:nvPr/>
        </p:nvCxnSpPr>
        <p:spPr>
          <a:xfrm flipH="1">
            <a:off x="1447800" y="10668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3" idx="0"/>
          </p:cNvCxnSpPr>
          <p:nvPr/>
        </p:nvCxnSpPr>
        <p:spPr>
          <a:xfrm>
            <a:off x="1295400" y="16002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3" idx="5"/>
            <a:endCxn id="26" idx="1"/>
          </p:cNvCxnSpPr>
          <p:nvPr/>
        </p:nvCxnSpPr>
        <p:spPr>
          <a:xfrm>
            <a:off x="6305782" y="6017885"/>
            <a:ext cx="552218" cy="11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7391400" y="50292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/>
          <a:lstStyle/>
          <a:p>
            <a:pPr algn="just"/>
            <a:r>
              <a:rPr lang="en-US" dirty="0" smtClean="0"/>
              <a:t>Valid attack paths generated:</a:t>
            </a:r>
          </a:p>
          <a:p>
            <a:pPr lvl="1" algn="just"/>
            <a:r>
              <a:rPr lang="en-US" dirty="0" smtClean="0"/>
              <a:t>(ftp_rhosts,0,2),(rsh,0,2),(local_bof,2)</a:t>
            </a:r>
          </a:p>
          <a:p>
            <a:pPr lvl="1" algn="just"/>
            <a:r>
              <a:rPr lang="en-US" dirty="0" smtClean="0"/>
              <a:t>(ftp_rhosts,0,1),(rsh,0,1),(ftp_rhosts,1,2),(local_bof,2)</a:t>
            </a:r>
          </a:p>
          <a:p>
            <a:pPr lvl="1" algn="just"/>
            <a:r>
              <a:rPr lang="en-US" dirty="0" smtClean="0"/>
              <a:t>(sshd_bof,0,1),(ftp_rhosts,1,2),(rsh,1,2),(local_bof,2)</a:t>
            </a:r>
          </a:p>
          <a:p>
            <a:pPr algn="just"/>
            <a:r>
              <a:rPr lang="en-US" dirty="0" smtClean="0"/>
              <a:t>Break all attack paths leading to the goal</a:t>
            </a:r>
          </a:p>
          <a:p>
            <a:pPr lvl="1" algn="just"/>
            <a:r>
              <a:rPr lang="en-US" dirty="0" smtClean="0"/>
              <a:t>Concept of minimal critical set</a:t>
            </a:r>
          </a:p>
          <a:p>
            <a:pPr lvl="1" algn="just"/>
            <a:r>
              <a:rPr lang="en-US" dirty="0" smtClean="0"/>
              <a:t>Not all exploits are under direct control of administrators</a:t>
            </a:r>
          </a:p>
          <a:p>
            <a:pPr lvl="1" algn="just"/>
            <a:r>
              <a:rPr lang="en-US" dirty="0" smtClean="0"/>
              <a:t>Intermediate conditions cannot be independently disabled without removing the exploits that imply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an attack graph G(EUC,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err="1" smtClean="0"/>
              <a:t>UR</a:t>
            </a:r>
            <a:r>
              <a:rPr lang="en-US" baseline="-25000" dirty="0" err="1" smtClean="0"/>
              <a:t>i</a:t>
            </a:r>
            <a:r>
              <a:rPr lang="en-US" dirty="0" smtClean="0"/>
              <a:t>), initial conditions refer to subset of conditions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={</a:t>
            </a:r>
            <a:r>
              <a:rPr lang="en-US" dirty="0" err="1" smtClean="0"/>
              <a:t>c|there</a:t>
            </a:r>
            <a:r>
              <a:rPr lang="en-US" dirty="0" smtClean="0"/>
              <a:t> does not exist e</a:t>
            </a:r>
            <a:r>
              <a:rPr lang="el-GR" dirty="0" smtClean="0"/>
              <a:t>ϵ</a:t>
            </a:r>
            <a:r>
              <a:rPr lang="en-US" dirty="0" smtClean="0"/>
              <a:t>E such that (e, c)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dirty="0" err="1" smtClean="0"/>
              <a:t>Ri</a:t>
            </a:r>
            <a:r>
              <a:rPr lang="en-US" dirty="0" smtClean="0"/>
              <a:t>}, whereas intermediate conditions refer to complement C-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 </a:t>
            </a:r>
          </a:p>
          <a:p>
            <a:pPr algn="just"/>
            <a:r>
              <a:rPr lang="en-US" dirty="0" smtClean="0"/>
              <a:t>Theoretically sound solutions cannot be practically enforceable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graph based algorithm for Hardening Networks</a:t>
            </a:r>
          </a:p>
          <a:p>
            <a:pPr lvl="1" algn="just"/>
            <a:r>
              <a:rPr lang="en-US" dirty="0" smtClean="0"/>
              <a:t>Which of the initial conditions are to be disabled, if goal conditions are never to be satisfied?</a:t>
            </a:r>
          </a:p>
          <a:p>
            <a:pPr lvl="1" algn="just"/>
            <a:r>
              <a:rPr lang="en-US" dirty="0" smtClean="0"/>
              <a:t>Each exploit or condition is interpreted by logic variable and relation by Logic Propositions</a:t>
            </a:r>
          </a:p>
          <a:p>
            <a:pPr lvl="1" algn="just"/>
            <a:r>
              <a:rPr lang="en-US" dirty="0" smtClean="0"/>
              <a:t>Hence network hardening problem is simply to find value assignments to the initial conditions satisfying that a given set of goal conditions are all 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graph based algorithm for Hardening Networks</a:t>
            </a:r>
          </a:p>
          <a:p>
            <a:pPr lvl="1" algn="just"/>
            <a:r>
              <a:rPr lang="en-US" dirty="0" smtClean="0"/>
              <a:t>Given an attack graph G(EUC,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 U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 and the goal condition C</a:t>
            </a:r>
            <a:r>
              <a:rPr lang="en-US" baseline="-25000" dirty="0" smtClean="0"/>
              <a:t>g</a:t>
            </a:r>
            <a:r>
              <a:rPr lang="en-US" dirty="0" smtClean="0"/>
              <a:t> is subset or equal to C, let P(G) denote a logic program comprised of following clause for each e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E:</a:t>
            </a:r>
          </a:p>
          <a:p>
            <a:pPr lvl="2" algn="just"/>
            <a:r>
              <a:rPr lang="en-US" dirty="0" smtClean="0">
                <a:latin typeface="Times New Roman"/>
                <a:cs typeface="Times New Roman"/>
              </a:rPr>
              <a:t>e←c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∩c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∩…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pPr lvl="2" algn="just"/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,c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,…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err="1" smtClean="0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(e)</a:t>
            </a:r>
          </a:p>
          <a:p>
            <a:pPr lvl="2" algn="just"/>
            <a:r>
              <a:rPr lang="en-US" dirty="0" smtClean="0">
                <a:latin typeface="Times New Roman"/>
                <a:cs typeface="Times New Roman"/>
              </a:rPr>
              <a:t>Collection of clauses for each c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C:</a:t>
            </a:r>
          </a:p>
          <a:p>
            <a:pPr lvl="3" algn="just"/>
            <a:r>
              <a:rPr lang="en-US" dirty="0" smtClean="0">
                <a:latin typeface="Times New Roman"/>
                <a:cs typeface="Times New Roman"/>
              </a:rPr>
              <a:t>c←e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c←e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,… </a:t>
            </a:r>
            <a:r>
              <a:rPr lang="en-US" dirty="0" err="1" smtClean="0">
                <a:latin typeface="Times New Roman"/>
                <a:cs typeface="Times New Roman"/>
              </a:rPr>
              <a:t>c←e</a:t>
            </a:r>
            <a:r>
              <a:rPr lang="en-US" baseline="-25000" dirty="0" err="1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, e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e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,…,</a:t>
            </a:r>
            <a:r>
              <a:rPr lang="en-US" dirty="0" err="1" smtClean="0">
                <a:latin typeface="Times New Roman"/>
                <a:cs typeface="Times New Roman"/>
              </a:rPr>
              <a:t>e</a:t>
            </a:r>
            <a:r>
              <a:rPr lang="en-US" baseline="-25000" dirty="0" err="1" smtClean="0">
                <a:latin typeface="Times New Roman"/>
                <a:cs typeface="Times New Roman"/>
              </a:rPr>
              <a:t>m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err="1" smtClean="0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(c)</a:t>
            </a:r>
          </a:p>
          <a:p>
            <a:pPr lvl="1" algn="just"/>
            <a:r>
              <a:rPr lang="en-US" dirty="0" smtClean="0">
                <a:latin typeface="Times New Roman"/>
                <a:cs typeface="Times New Roman"/>
              </a:rPr>
              <a:t>Network hardening problem is to satisfy goal c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’∩c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’ ∩…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’ where c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c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, …, 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baseline="-25000" dirty="0" err="1" smtClean="0">
                <a:latin typeface="Times New Roman"/>
                <a:cs typeface="Times New Roman"/>
              </a:rPr>
              <a:t>l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en-US" baseline="-25000" dirty="0" smtClean="0">
                <a:latin typeface="Times New Roman"/>
                <a:cs typeface="Times New Roman"/>
              </a:rPr>
              <a:t>g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Clauses:</a:t>
            </a:r>
          </a:p>
          <a:p>
            <a:pPr lvl="1" algn="just"/>
            <a:r>
              <a:rPr lang="en-US" dirty="0" err="1" smtClean="0"/>
              <a:t>ftp_rhosts</a:t>
            </a:r>
            <a:r>
              <a:rPr lang="en-US" dirty="0" smtClean="0"/>
              <a:t>(0,1)← ftp(0,1)∩user(0)</a:t>
            </a:r>
          </a:p>
          <a:p>
            <a:pPr lvl="1" algn="just"/>
            <a:r>
              <a:rPr lang="en-US" dirty="0" err="1" smtClean="0"/>
              <a:t>rsh</a:t>
            </a:r>
            <a:r>
              <a:rPr lang="en-US" dirty="0" smtClean="0"/>
              <a:t>(0,1) ←trust(1,0)∩user(0)</a:t>
            </a:r>
          </a:p>
          <a:p>
            <a:pPr lvl="1" algn="just"/>
            <a:r>
              <a:rPr lang="en-US" dirty="0" smtClean="0"/>
              <a:t>User(1) ←</a:t>
            </a:r>
            <a:r>
              <a:rPr lang="en-US" dirty="0" err="1" smtClean="0"/>
              <a:t>rsh</a:t>
            </a:r>
            <a:r>
              <a:rPr lang="en-US" dirty="0" smtClean="0"/>
              <a:t>(0,1) V </a:t>
            </a:r>
            <a:r>
              <a:rPr lang="en-US" dirty="0" err="1" smtClean="0"/>
              <a:t>rsh</a:t>
            </a:r>
            <a:r>
              <a:rPr lang="en-US" dirty="0" smtClean="0"/>
              <a:t>(2,1) V </a:t>
            </a:r>
            <a:r>
              <a:rPr lang="en-US" dirty="0" err="1" smtClean="0"/>
              <a:t>sshd_bof</a:t>
            </a:r>
            <a:r>
              <a:rPr lang="en-US" dirty="0" smtClean="0"/>
              <a:t>(0,1) V </a:t>
            </a:r>
            <a:r>
              <a:rPr lang="en-US" dirty="0" err="1" smtClean="0"/>
              <a:t>sshd_bof</a:t>
            </a:r>
            <a:r>
              <a:rPr lang="en-US" dirty="0" smtClean="0"/>
              <a:t>(2,1)</a:t>
            </a:r>
          </a:p>
          <a:p>
            <a:pPr lvl="1" algn="just"/>
            <a:r>
              <a:rPr lang="en-US" dirty="0" smtClean="0"/>
              <a:t>root(2) ←</a:t>
            </a:r>
            <a:r>
              <a:rPr lang="en-US" dirty="0" err="1" smtClean="0"/>
              <a:t>local_bof</a:t>
            </a:r>
            <a:r>
              <a:rPr lang="en-US" dirty="0" smtClean="0"/>
              <a:t>(2)</a:t>
            </a:r>
          </a:p>
          <a:p>
            <a:pPr lvl="1" algn="just"/>
            <a:r>
              <a:rPr lang="en-US" dirty="0" smtClean="0"/>
              <a:t>To harden the network, the goal is root(2)’ is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Procedure </a:t>
            </a:r>
            <a:r>
              <a:rPr lang="en-US" dirty="0" err="1" smtClean="0"/>
              <a:t>Network_Hardening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Input: An attack graph G(EUC,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 U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) and the goal conditions C</a:t>
            </a:r>
            <a:r>
              <a:rPr lang="en-US" baseline="-25000" dirty="0" smtClean="0"/>
              <a:t>g</a:t>
            </a:r>
            <a:r>
              <a:rPr lang="en-US" dirty="0" smtClean="0"/>
              <a:t> is subset or equal to C</a:t>
            </a:r>
          </a:p>
          <a:p>
            <a:pPr>
              <a:buNone/>
            </a:pPr>
            <a:r>
              <a:rPr lang="en-US" dirty="0" smtClean="0"/>
              <a:t>Output: A solution L to the goal ∩</a:t>
            </a:r>
            <a:r>
              <a:rPr lang="en-US" baseline="-25000" dirty="0" smtClean="0"/>
              <a:t>c</a:t>
            </a:r>
            <a:r>
              <a:rPr lang="el-GR" baseline="-25000" dirty="0" smtClean="0">
                <a:latin typeface="Times New Roman"/>
                <a:cs typeface="Times New Roman"/>
              </a:rPr>
              <a:t>ϵ</a:t>
            </a:r>
            <a:r>
              <a:rPr lang="en-US" baseline="-25000" dirty="0" smtClean="0">
                <a:latin typeface="Times New Roman"/>
                <a:cs typeface="Times New Roman"/>
              </a:rPr>
              <a:t>cg</a:t>
            </a:r>
            <a:r>
              <a:rPr lang="en-US" dirty="0" smtClean="0">
                <a:latin typeface="Times New Roman"/>
                <a:cs typeface="Times New Roman"/>
              </a:rPr>
              <a:t> 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Method: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Let L=</a:t>
            </a:r>
            <a:r>
              <a:rPr lang="en-US" sz="2800" dirty="0" smtClean="0"/>
              <a:t> ∩</a:t>
            </a:r>
            <a:r>
              <a:rPr lang="en-US" sz="2800" baseline="-25000" dirty="0" smtClean="0"/>
              <a:t>c</a:t>
            </a:r>
            <a:r>
              <a:rPr lang="el-GR" sz="2800" baseline="-25000" dirty="0" smtClean="0">
                <a:latin typeface="Times New Roman"/>
                <a:cs typeface="Times New Roman"/>
              </a:rPr>
              <a:t>ϵ</a:t>
            </a:r>
            <a:r>
              <a:rPr lang="en-US" sz="2800" baseline="-25000" dirty="0" smtClean="0">
                <a:latin typeface="Times New Roman"/>
                <a:cs typeface="Times New Roman"/>
              </a:rPr>
              <a:t>cg</a:t>
            </a:r>
            <a:r>
              <a:rPr lang="en-US" sz="2800" dirty="0" smtClean="0">
                <a:latin typeface="Times New Roman"/>
                <a:cs typeface="Times New Roman"/>
              </a:rPr>
              <a:t> c’ //The initial goal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For each e</a:t>
            </a:r>
            <a:r>
              <a:rPr lang="el-GR" sz="2800" dirty="0" smtClean="0">
                <a:latin typeface="Times New Roman"/>
                <a:cs typeface="Times New Roman"/>
              </a:rPr>
              <a:t>ϵ</a:t>
            </a:r>
            <a:r>
              <a:rPr lang="en-US" sz="2800" dirty="0" smtClean="0">
                <a:latin typeface="Times New Roman"/>
                <a:cs typeface="Times New Roman"/>
              </a:rPr>
              <a:t>E and c</a:t>
            </a:r>
            <a:r>
              <a:rPr lang="el-GR" sz="2800" dirty="0" smtClean="0">
                <a:latin typeface="Times New Roman"/>
                <a:cs typeface="Times New Roman"/>
              </a:rPr>
              <a:t>ϵ</a:t>
            </a:r>
            <a:r>
              <a:rPr lang="en-US" sz="2800" dirty="0" smtClean="0">
                <a:latin typeface="Times New Roman"/>
                <a:cs typeface="Times New Roman"/>
              </a:rPr>
              <a:t>C</a:t>
            </a:r>
          </a:p>
          <a:p>
            <a:pPr marL="914400" lvl="1" indent="-514350"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Let Pre(e)={e} and Pre(c)={c} </a:t>
            </a:r>
            <a:r>
              <a:rPr lang="en-US" sz="2000" dirty="0" smtClean="0">
                <a:latin typeface="Times New Roman"/>
                <a:cs typeface="Times New Roman"/>
              </a:rPr>
              <a:t>//Initialize predecessor list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Do a breadth-first search in G starting from C</a:t>
            </a:r>
            <a:r>
              <a:rPr lang="en-US" sz="2800" baseline="-25000" dirty="0" smtClean="0">
                <a:latin typeface="Times New Roman"/>
                <a:cs typeface="Times New Roman"/>
              </a:rPr>
              <a:t>g</a:t>
            </a:r>
          </a:p>
          <a:p>
            <a:pPr marL="914400" lvl="1" indent="-514350"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For each encountered condition c //Each exploit e is 				//handled similarly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000" dirty="0" smtClean="0"/>
              <a:t>Let S</a:t>
            </a:r>
            <a:r>
              <a:rPr lang="en-US" sz="2000" baseline="-25000" dirty="0" smtClean="0"/>
              <a:t>e</a:t>
            </a:r>
            <a:r>
              <a:rPr lang="en-US" sz="2000" dirty="0" smtClean="0"/>
              <a:t>={e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,e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,…,e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} be the exploits pointing to c in G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000" dirty="0" smtClean="0"/>
              <a:t>Let T=(e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V e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V …e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	//Temporary variable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000" dirty="0" smtClean="0"/>
              <a:t>For each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l-GR" sz="2000" dirty="0" smtClean="0">
                <a:latin typeface="Times New Roman"/>
                <a:cs typeface="Times New Roman"/>
              </a:rPr>
              <a:t>ϵ</a:t>
            </a:r>
            <a:r>
              <a:rPr lang="en-US" sz="2000" dirty="0" smtClean="0">
                <a:latin typeface="Times New Roman"/>
                <a:cs typeface="Times New Roman"/>
              </a:rPr>
              <a:t> S</a:t>
            </a:r>
            <a:r>
              <a:rPr lang="en-US" sz="2000" baseline="-2500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∩ Pre(c)</a:t>
            </a:r>
          </a:p>
          <a:p>
            <a:pPr marL="1771650" lvl="3" indent="-514350">
              <a:buFont typeface="+mj-lt"/>
              <a:buAutoNum type="alphaLcParenR"/>
            </a:pPr>
            <a:r>
              <a:rPr lang="en-US" sz="1800" dirty="0" smtClean="0">
                <a:latin typeface="Times New Roman"/>
                <a:cs typeface="Times New Roman"/>
              </a:rPr>
              <a:t>Replace </a:t>
            </a:r>
            <a:r>
              <a:rPr lang="en-US" sz="1800" dirty="0" err="1" smtClean="0">
                <a:latin typeface="Times New Roman"/>
                <a:cs typeface="Times New Roman"/>
              </a:rPr>
              <a:t>e</a:t>
            </a:r>
            <a:r>
              <a:rPr lang="en-US" sz="18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800" dirty="0" smtClean="0">
                <a:latin typeface="Times New Roman"/>
                <a:cs typeface="Times New Roman"/>
              </a:rPr>
              <a:t> with FALSE in T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Replace c with T in 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For each </a:t>
            </a:r>
            <a:r>
              <a:rPr lang="en-US" sz="2000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i</a:t>
            </a:r>
            <a:r>
              <a:rPr lang="el-GR" sz="2000" dirty="0" smtClean="0">
                <a:latin typeface="Times New Roman"/>
                <a:cs typeface="Times New Roman"/>
              </a:rPr>
              <a:t>ϵ</a:t>
            </a:r>
            <a:r>
              <a:rPr lang="en-US" sz="2000" dirty="0" smtClean="0">
                <a:latin typeface="Times New Roman"/>
                <a:cs typeface="Times New Roman"/>
              </a:rPr>
              <a:t>S</a:t>
            </a:r>
            <a:r>
              <a:rPr lang="en-US" sz="2000" baseline="-2500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 – Pre(c)</a:t>
            </a:r>
          </a:p>
          <a:p>
            <a:pPr marL="1771650" lvl="3" indent="-514350">
              <a:buFont typeface="+mj-lt"/>
              <a:buAutoNum type="alphaLcParenR"/>
            </a:pPr>
            <a:r>
              <a:rPr lang="en-US" sz="1800" dirty="0" smtClean="0">
                <a:latin typeface="Times New Roman"/>
                <a:cs typeface="Times New Roman"/>
              </a:rPr>
              <a:t>Let Pre(</a:t>
            </a:r>
            <a:r>
              <a:rPr lang="en-US" sz="1800" dirty="0" err="1" smtClean="0">
                <a:latin typeface="Times New Roman"/>
                <a:cs typeface="Times New Roman"/>
              </a:rPr>
              <a:t>e</a:t>
            </a:r>
            <a:r>
              <a:rPr lang="en-US" sz="18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800" dirty="0" smtClean="0">
                <a:latin typeface="Times New Roman"/>
                <a:cs typeface="Times New Roman"/>
              </a:rPr>
              <a:t>)=Pre(</a:t>
            </a:r>
            <a:r>
              <a:rPr lang="en-US" sz="1800" dirty="0" err="1" smtClean="0">
                <a:latin typeface="Times New Roman"/>
                <a:cs typeface="Times New Roman"/>
              </a:rPr>
              <a:t>e</a:t>
            </a:r>
            <a:r>
              <a:rPr lang="en-US" sz="18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800" dirty="0" smtClean="0">
                <a:latin typeface="Times New Roman"/>
                <a:cs typeface="Times New Roman"/>
              </a:rPr>
              <a:t>)U Pre(c) //Update predecessor List</a:t>
            </a:r>
          </a:p>
          <a:p>
            <a:pPr marL="514350" indent="-514350">
              <a:buNone/>
            </a:pPr>
            <a:r>
              <a:rPr lang="en-US" sz="2800" dirty="0" smtClean="0"/>
              <a:t>4. Return 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(ftp_1,0)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(ftp_2,0)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04800" y="5334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(ftp_rhosts,0,1)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248400" y="6096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(ftp_rhosts,0,2)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1295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(trust_0,2)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248400" y="18288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(rsh,0,2)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04800" y="19812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(rsh,0,1)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(user,2)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934200" y="32004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(Local_bof,2,2)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4038600" y="4572000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(sshd_bof,0,1)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324600" y="4572000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(sshd_bof,2,1)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(user,1)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990600" y="55626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(ftp_rhosts,2,1)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419600" y="5562600"/>
            <a:ext cx="2438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(Local_bof,2,2)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617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(trust_1,2)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429000" y="6096000"/>
            <a:ext cx="2362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(rsh,1,2)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7772400" y="5562600"/>
            <a:ext cx="1371600" cy="533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(Root,2)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129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Trust(0,1)</a:t>
            </a:r>
            <a:endParaRPr lang="en-US" b="1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 flipH="1">
            <a:off x="1485900" y="304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43800" y="38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15200" y="1143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15200" y="144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</p:cNvCxnSpPr>
          <p:nvPr/>
        </p:nvCxnSpPr>
        <p:spPr>
          <a:xfrm flipH="1">
            <a:off x="7239000" y="23622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7" idx="0"/>
          </p:cNvCxnSpPr>
          <p:nvPr/>
        </p:nvCxnSpPr>
        <p:spPr>
          <a:xfrm>
            <a:off x="7315200" y="2971800"/>
            <a:ext cx="723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H="1">
            <a:off x="6648218" y="2971800"/>
            <a:ext cx="362182" cy="166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29200" y="3886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(sshd_1,0)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486400" y="4267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</p:cNvCxnSpPr>
          <p:nvPr/>
        </p:nvCxnSpPr>
        <p:spPr>
          <a:xfrm flipH="1">
            <a:off x="3962400" y="4962245"/>
            <a:ext cx="2685818" cy="4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3"/>
          </p:cNvCxnSpPr>
          <p:nvPr/>
        </p:nvCxnSpPr>
        <p:spPr>
          <a:xfrm flipH="1">
            <a:off x="4038600" y="4962245"/>
            <a:ext cx="323618" cy="3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</p:cNvCxnSpPr>
          <p:nvPr/>
        </p:nvCxnSpPr>
        <p:spPr>
          <a:xfrm>
            <a:off x="650736" y="2436485"/>
            <a:ext cx="35064" cy="259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5800" y="50292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(ftp_2,1)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>
            <a:off x="838200" y="5474732"/>
            <a:ext cx="6096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00400" y="5562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1"/>
          </p:cNvCxnSpPr>
          <p:nvPr/>
        </p:nvCxnSpPr>
        <p:spPr>
          <a:xfrm>
            <a:off x="3657600" y="5638800"/>
            <a:ext cx="117336" cy="53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6096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4" idx="2"/>
          </p:cNvCxnSpPr>
          <p:nvPr/>
        </p:nvCxnSpPr>
        <p:spPr>
          <a:xfrm>
            <a:off x="3200400" y="63246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7"/>
          </p:cNvCxnSpPr>
          <p:nvPr/>
        </p:nvCxnSpPr>
        <p:spPr>
          <a:xfrm flipV="1">
            <a:off x="5445264" y="2971800"/>
            <a:ext cx="1565136" cy="320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5"/>
          </p:cNvCxnSpPr>
          <p:nvPr/>
        </p:nvCxnSpPr>
        <p:spPr>
          <a:xfrm>
            <a:off x="8820382" y="3655685"/>
            <a:ext cx="18818" cy="198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4"/>
          </p:cNvCxnSpPr>
          <p:nvPr/>
        </p:nvCxnSpPr>
        <p:spPr>
          <a:xfrm flipH="1">
            <a:off x="1447800" y="10668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2" idx="0"/>
          </p:cNvCxnSpPr>
          <p:nvPr/>
        </p:nvCxnSpPr>
        <p:spPr>
          <a:xfrm>
            <a:off x="1295400" y="16002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Preliminaries</a:t>
            </a:r>
          </a:p>
          <a:p>
            <a:r>
              <a:rPr lang="en-US" dirty="0" smtClean="0"/>
              <a:t>Hardening network to prevent multi-step intrusions</a:t>
            </a:r>
          </a:p>
          <a:p>
            <a:r>
              <a:rPr lang="en-US" dirty="0" smtClean="0"/>
              <a:t>Correlating and predicting multi-step attacks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dirty="0" smtClean="0"/>
              <a:t>	L = not(root(2))</a:t>
            </a:r>
          </a:p>
          <a:p>
            <a:pPr marL="914400" lvl="1" indent="-514350" algn="just">
              <a:buNone/>
            </a:pPr>
            <a:r>
              <a:rPr lang="en-US" dirty="0" smtClean="0"/>
              <a:t>	=not(</a:t>
            </a:r>
            <a:r>
              <a:rPr lang="en-US" dirty="0" err="1" smtClean="0"/>
              <a:t>rsh</a:t>
            </a:r>
            <a:r>
              <a:rPr lang="en-US" dirty="0" smtClean="0"/>
              <a:t>(0,2) V </a:t>
            </a:r>
            <a:r>
              <a:rPr lang="en-US" dirty="0" err="1" smtClean="0"/>
              <a:t>rsh</a:t>
            </a:r>
            <a:r>
              <a:rPr lang="en-US" dirty="0" smtClean="0"/>
              <a:t>(1,2))</a:t>
            </a:r>
          </a:p>
          <a:p>
            <a:pPr marL="914400" lvl="1" indent="-514350" algn="just">
              <a:buNone/>
            </a:pPr>
            <a:r>
              <a:rPr lang="en-US" dirty="0" smtClean="0"/>
              <a:t>       =not(</a:t>
            </a:r>
            <a:r>
              <a:rPr lang="en-US" dirty="0" err="1" smtClean="0"/>
              <a:t>ftp_rhosts</a:t>
            </a:r>
            <a:r>
              <a:rPr lang="en-US" dirty="0" smtClean="0"/>
              <a:t>(0,2) V trust (2,1) ∩ user(1)</a:t>
            </a:r>
          </a:p>
          <a:p>
            <a:pPr marL="914400" lvl="1" indent="-514350" algn="just">
              <a:buNone/>
            </a:pPr>
            <a:r>
              <a:rPr lang="en-US" dirty="0" smtClean="0"/>
              <a:t>       =not(ftp(0,2) V ftp(1,2) ∩ (</a:t>
            </a:r>
            <a:r>
              <a:rPr lang="en-US" dirty="0" err="1" smtClean="0"/>
              <a:t>rsh</a:t>
            </a:r>
            <a:r>
              <a:rPr lang="en-US" dirty="0" smtClean="0"/>
              <a:t>(0,1) V </a:t>
            </a:r>
            <a:r>
              <a:rPr lang="en-US" dirty="0" err="1" smtClean="0"/>
              <a:t>sshd_bof</a:t>
            </a:r>
            <a:r>
              <a:rPr lang="en-US" dirty="0" smtClean="0"/>
              <a:t>(0,1) V </a:t>
            </a:r>
            <a:r>
              <a:rPr lang="en-US" dirty="0" err="1" smtClean="0"/>
              <a:t>rsh</a:t>
            </a:r>
            <a:r>
              <a:rPr lang="en-US" dirty="0" smtClean="0"/>
              <a:t>(2,1) V </a:t>
            </a:r>
            <a:r>
              <a:rPr lang="en-US" dirty="0" err="1" smtClean="0"/>
              <a:t>sshd_bof</a:t>
            </a:r>
            <a:r>
              <a:rPr lang="en-US" dirty="0" smtClean="0"/>
              <a:t>(2,1)))</a:t>
            </a:r>
          </a:p>
          <a:p>
            <a:pPr marL="914400" lvl="1" indent="-514350" algn="just">
              <a:buNone/>
            </a:pPr>
            <a:r>
              <a:rPr lang="en-US" dirty="0" smtClean="0"/>
              <a:t>	=not(ftp(0,2) V ftp(1,2) ∩ (ftp(0,1) V </a:t>
            </a:r>
            <a:r>
              <a:rPr lang="en-US" dirty="0" err="1" smtClean="0"/>
              <a:t>sshd</a:t>
            </a:r>
            <a:r>
              <a:rPr lang="en-US" dirty="0" smtClean="0"/>
              <a:t>(0,1) V trust(1,2) ∩ false V </a:t>
            </a:r>
            <a:r>
              <a:rPr lang="en-US" dirty="0" err="1" smtClean="0"/>
              <a:t>sshd</a:t>
            </a:r>
            <a:r>
              <a:rPr lang="en-US" dirty="0" smtClean="0"/>
              <a:t>(2,1) ∩ FALSE))</a:t>
            </a:r>
          </a:p>
          <a:p>
            <a:pPr marL="914400" lvl="1" indent="-514350" algn="just">
              <a:buNone/>
            </a:pPr>
            <a:r>
              <a:rPr lang="en-US" dirty="0" smtClean="0"/>
              <a:t>	=not(ftp(0,2) V ftp(1,2) ∩ (ftp(0,1) V </a:t>
            </a:r>
            <a:r>
              <a:rPr lang="en-US" dirty="0" err="1" smtClean="0"/>
              <a:t>sshd</a:t>
            </a:r>
            <a:r>
              <a:rPr lang="en-US" dirty="0" smtClean="0"/>
              <a:t>(0,1)))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r>
              <a:rPr lang="en-US" dirty="0" smtClean="0"/>
              <a:t>Minimum – Cost Solutions</a:t>
            </a:r>
          </a:p>
          <a:p>
            <a:pPr lvl="1"/>
            <a:r>
              <a:rPr lang="en-US" dirty="0" smtClean="0"/>
              <a:t>Network hardening returns multiple options</a:t>
            </a:r>
          </a:p>
          <a:p>
            <a:pPr lvl="1" algn="just"/>
            <a:r>
              <a:rPr lang="en-US" dirty="0" smtClean="0"/>
              <a:t>Convert proposition L to its disjunctive normal form (DNF)</a:t>
            </a:r>
          </a:p>
          <a:p>
            <a:pPr lvl="2" algn="just"/>
            <a:r>
              <a:rPr lang="en-US" dirty="0" smtClean="0"/>
              <a:t>Each disjunction represents sufficient option in hardening</a:t>
            </a:r>
          </a:p>
          <a:p>
            <a:pPr lvl="2" algn="just"/>
            <a:r>
              <a:rPr lang="en-US" dirty="0" smtClean="0"/>
              <a:t>Each disjunction is conjunction of negated initial conditions</a:t>
            </a:r>
          </a:p>
          <a:p>
            <a:pPr lvl="2" algn="just"/>
            <a:r>
              <a:rPr lang="en-US" dirty="0" smtClean="0"/>
              <a:t>Hence</a:t>
            </a:r>
          </a:p>
          <a:p>
            <a:pPr lvl="2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L=not(ftp(0,2) V ftp(1,2) ∩ (ftp(0,1) V </a:t>
            </a:r>
            <a:r>
              <a:rPr lang="en-US" dirty="0" err="1" smtClean="0"/>
              <a:t>sshd</a:t>
            </a:r>
            <a:r>
              <a:rPr lang="en-US" dirty="0" smtClean="0"/>
              <a:t>(0,1)))</a:t>
            </a:r>
          </a:p>
          <a:p>
            <a:pPr marL="342900" lvl="1" indent="-342900">
              <a:buNone/>
            </a:pPr>
            <a:r>
              <a:rPr lang="en-US" dirty="0" smtClean="0"/>
              <a:t>	= not((ftp(0,2) V ftp(1,2)) ∩ (ftp(0,2) V ftp(0,1) V </a:t>
            </a:r>
            <a:r>
              <a:rPr lang="en-US" dirty="0" err="1" smtClean="0"/>
              <a:t>sshd</a:t>
            </a:r>
            <a:r>
              <a:rPr lang="en-US" dirty="0" smtClean="0"/>
              <a:t>(0,1)))</a:t>
            </a:r>
          </a:p>
          <a:p>
            <a:pPr marL="342900" lvl="1" indent="-342900">
              <a:buNone/>
            </a:pPr>
            <a:r>
              <a:rPr lang="en-US" dirty="0" smtClean="0"/>
              <a:t>	= not(ftp(0,2)) ∩ not(ftp(1,2)) V not (ftp(0,1)) ∩ not(</a:t>
            </a:r>
            <a:r>
              <a:rPr lang="en-US" dirty="0" err="1" smtClean="0"/>
              <a:t>sshd</a:t>
            </a:r>
            <a:r>
              <a:rPr lang="en-US" dirty="0" smtClean="0"/>
              <a:t>(0,1))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/>
              <a:t>Hence disable</a:t>
            </a:r>
          </a:p>
          <a:p>
            <a:pPr marL="514350" lvl="1" indent="-514350">
              <a:buAutoNum type="arabicPeriod"/>
            </a:pPr>
            <a:r>
              <a:rPr lang="en-US" dirty="0" smtClean="0"/>
              <a:t>ftp(0,2) and ftp(1,2)</a:t>
            </a:r>
          </a:p>
          <a:p>
            <a:pPr marL="514350" lvl="1" indent="-514350">
              <a:buAutoNum type="arabicPeriod"/>
            </a:pPr>
            <a:r>
              <a:rPr lang="en-US" dirty="0" smtClean="0"/>
              <a:t>ftp(0,2), ftp(0,1) and </a:t>
            </a:r>
            <a:r>
              <a:rPr lang="en-US" dirty="0" err="1" smtClean="0"/>
              <a:t>sshd</a:t>
            </a:r>
            <a:r>
              <a:rPr lang="en-US" dirty="0" smtClean="0"/>
              <a:t>(0,1)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Hardening Network to Prevent Multi-Step 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/>
          <a:lstStyle/>
          <a:p>
            <a:r>
              <a:rPr lang="en-US" dirty="0" smtClean="0"/>
              <a:t>Minimum Cost Solutions</a:t>
            </a:r>
          </a:p>
          <a:p>
            <a:pPr lvl="1" algn="just"/>
            <a:r>
              <a:rPr lang="en-US" dirty="0" smtClean="0"/>
              <a:t>Theoretically, DNF of L may have an exponential size in number of initial conditions</a:t>
            </a:r>
          </a:p>
          <a:p>
            <a:pPr lvl="1" algn="just"/>
            <a:r>
              <a:rPr lang="en-US" dirty="0" smtClean="0"/>
              <a:t>Options that incur minimum cost can be easily chosen, if cost of disabling each initial condition ahs been assigned by administrators</a:t>
            </a:r>
          </a:p>
          <a:p>
            <a:pPr lvl="2" algn="just"/>
            <a:r>
              <a:rPr lang="en-US" dirty="0" smtClean="0"/>
              <a:t>Cost of an option is equal to summation of cost of all initial conditions involved by the option</a:t>
            </a:r>
          </a:p>
          <a:p>
            <a:pPr lvl="2" algn="just"/>
            <a:r>
              <a:rPr lang="en-US" dirty="0" smtClean="0"/>
              <a:t>Here, first option has lower cost than the second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Monitoring and predicting progress in real time</a:t>
            </a:r>
          </a:p>
          <a:p>
            <a:pPr algn="just"/>
            <a:r>
              <a:rPr lang="en-US" sz="2800" dirty="0" smtClean="0"/>
              <a:t>Motivation</a:t>
            </a:r>
          </a:p>
          <a:p>
            <a:pPr lvl="1" algn="just"/>
            <a:r>
              <a:rPr lang="en-US" sz="2400" dirty="0" smtClean="0"/>
              <a:t>Nested loop approach</a:t>
            </a:r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>
              <a:buNone/>
            </a:pPr>
            <a:endParaRPr lang="en-US" sz="2400" dirty="0" smtClean="0"/>
          </a:p>
          <a:p>
            <a:pPr lvl="1" algn="just"/>
            <a:r>
              <a:rPr lang="en-US" sz="2400" dirty="0" smtClean="0"/>
              <a:t>Can be defeated by slow attacks</a:t>
            </a:r>
          </a:p>
          <a:p>
            <a:pPr lvl="1" algn="just"/>
            <a:r>
              <a:rPr lang="en-US" sz="2400" dirty="0" smtClean="0"/>
              <a:t>Can place bogus attacks between two correlated attacks</a:t>
            </a:r>
          </a:p>
          <a:p>
            <a:pPr lvl="1"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276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… a</a:t>
            </a:r>
            <a:r>
              <a:rPr lang="en-US" baseline="-25000" dirty="0" smtClean="0"/>
              <a:t>i-1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… a</a:t>
            </a:r>
            <a:r>
              <a:rPr lang="en-US" baseline="-25000" dirty="0" smtClean="0"/>
              <a:t>n</a:t>
            </a:r>
            <a:r>
              <a:rPr lang="en-US" dirty="0" smtClean="0"/>
              <a:t> 		a</a:t>
            </a:r>
            <a:r>
              <a:rPr lang="en-US" baseline="-25000" dirty="0" smtClean="0"/>
              <a:t>0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…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-k</a:t>
            </a:r>
            <a:r>
              <a:rPr lang="en-US" dirty="0" smtClean="0"/>
              <a:t> … a</a:t>
            </a:r>
            <a:r>
              <a:rPr lang="en-US" baseline="-25000" dirty="0" smtClean="0"/>
              <a:t>i-1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… a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32766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32766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2895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35814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81200" y="35814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4114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00600" y="3657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62600" y="3657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00600" y="38862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715000" y="3581400"/>
            <a:ext cx="152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257800" y="3886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7800" y="43434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4876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Nested Loop Approach without Sliding Window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000" y="4876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Nested Loop Approach with Sliding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Queue Graph based Alert correlation</a:t>
            </a:r>
          </a:p>
          <a:p>
            <a:pPr lvl="1"/>
            <a:r>
              <a:rPr lang="en-US" dirty="0" smtClean="0"/>
              <a:t>Remove limitation of nested loop approach</a:t>
            </a:r>
          </a:p>
          <a:p>
            <a:pPr lvl="1"/>
            <a:r>
              <a:rPr lang="en-US" dirty="0" smtClean="0"/>
              <a:t>New alert only needs to be explicitly correlated with last alert matching each exploit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)=Exp(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)=Exp(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)→Exp(a</a:t>
            </a:r>
            <a:r>
              <a:rPr lang="en-US" baseline="-25000" dirty="0" smtClean="0"/>
              <a:t>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3810000"/>
            <a:ext cx="708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28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962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	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… 	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… 	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… 	a</a:t>
            </a:r>
            <a:r>
              <a:rPr lang="en-US" baseline="-25000" dirty="0" smtClean="0"/>
              <a:t>h</a:t>
            </a:r>
            <a:r>
              <a:rPr lang="en-US" dirty="0" smtClean="0"/>
              <a:t> …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791200" y="4343400"/>
            <a:ext cx="381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34000" y="4267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91200" y="4343400"/>
            <a:ext cx="381000" cy="685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19600" y="4267200"/>
            <a:ext cx="1371600" cy="762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867400" y="4343400"/>
            <a:ext cx="304800" cy="990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352800" y="4343400"/>
            <a:ext cx="2514600" cy="990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3669" y="6260068"/>
            <a:ext cx="55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Implicit and Explicit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Queue Graph based Alert correlation</a:t>
            </a:r>
          </a:p>
          <a:p>
            <a:pPr lvl="1" algn="just"/>
            <a:r>
              <a:rPr lang="en-US" dirty="0" smtClean="0"/>
              <a:t>Observation:</a:t>
            </a:r>
          </a:p>
          <a:p>
            <a:pPr lvl="2" algn="just"/>
            <a:r>
              <a:rPr lang="en-US" dirty="0" smtClean="0"/>
              <a:t>Keeping correlations implicit can significantly reduce complexity and Memory requirement</a:t>
            </a:r>
          </a:p>
          <a:p>
            <a:pPr lvl="2" algn="just"/>
            <a:r>
              <a:rPr lang="en-US" dirty="0" smtClean="0"/>
              <a:t>Correlation is always explicit</a:t>
            </a:r>
          </a:p>
          <a:p>
            <a:pPr lvl="2" algn="just"/>
            <a:r>
              <a:rPr lang="en-US" dirty="0" smtClean="0"/>
              <a:t>Hence design in-memory data structure called Queue Graph</a:t>
            </a:r>
          </a:p>
          <a:p>
            <a:pPr lvl="2" algn="just"/>
            <a:r>
              <a:rPr lang="en-US" dirty="0" smtClean="0"/>
              <a:t>Each exploit is realized as queue and each condition as variable</a:t>
            </a:r>
          </a:p>
          <a:p>
            <a:pPr lvl="2" algn="just"/>
            <a:r>
              <a:rPr lang="en-US" dirty="0" smtClean="0"/>
              <a:t>BFS is performed on Attack Graph by following directed edges</a:t>
            </a:r>
          </a:p>
          <a:p>
            <a:pPr lvl="2" algn="just"/>
            <a:r>
              <a:rPr lang="en-US" dirty="0" smtClean="0"/>
              <a:t>Forward (prediction) and backward (correlation purpose) pointers are created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Graph based Alert correlation</a:t>
            </a:r>
          </a:p>
          <a:p>
            <a:pPr lvl="1"/>
            <a:r>
              <a:rPr lang="en-US" dirty="0" smtClean="0"/>
              <a:t>Pointers are placed at separate layer tailored to queue corresponding to exploit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BFS creates a tree </a:t>
            </a:r>
          </a:p>
          <a:p>
            <a:pPr lvl="2"/>
            <a:r>
              <a:rPr lang="en-US" dirty="0" smtClean="0"/>
              <a:t>Another BFS starting from same queue can follow only the pointers at that layer</a:t>
            </a:r>
          </a:p>
          <a:p>
            <a:pPr lvl="2"/>
            <a:r>
              <a:rPr lang="en-US" dirty="0" smtClean="0"/>
              <a:t>Searching in a queue is linear instead of quadratic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Graph based Alert Correlation</a:t>
            </a:r>
          </a:p>
          <a:p>
            <a:pPr lvl="1"/>
            <a:r>
              <a:rPr lang="en-US" dirty="0" smtClean="0"/>
              <a:t>BFSR (k): set of edges visited by BFS starting from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</a:t>
            </a:r>
            <a:r>
              <a:rPr lang="en-US" dirty="0" smtClean="0"/>
              <a:t> in G(E U C,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 U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BFS(k) for set of edges visited by BFS starting from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 in G(E U C, R</a:t>
            </a:r>
            <a:r>
              <a:rPr lang="en-US" baseline="30000" dirty="0" smtClean="0"/>
              <a:t>-1</a:t>
            </a:r>
            <a:r>
              <a:rPr lang="en-US" baseline="-25000" dirty="0" smtClean="0"/>
              <a:t>r</a:t>
            </a:r>
            <a:r>
              <a:rPr lang="en-US" dirty="0" smtClean="0"/>
              <a:t> U R</a:t>
            </a:r>
            <a:r>
              <a:rPr lang="en-US" baseline="30000" dirty="0" smtClean="0"/>
              <a:t>-1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1"/>
            <a:r>
              <a:rPr lang="en-US" dirty="0" smtClean="0"/>
              <a:t>Queue Graph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g</a:t>
            </a:r>
            <a:r>
              <a:rPr lang="en-US" dirty="0" smtClean="0"/>
              <a:t> is a data structure with following:</a:t>
            </a:r>
          </a:p>
          <a:p>
            <a:pPr lvl="2"/>
            <a:r>
              <a:rPr lang="en-US" dirty="0" smtClean="0">
                <a:latin typeface="Edwardian Script ITC" pitchFamily="66" charset="0"/>
              </a:rPr>
              <a:t>Q </a:t>
            </a:r>
            <a:r>
              <a:rPr lang="en-US" dirty="0" smtClean="0"/>
              <a:t> = {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| 1≤ </a:t>
            </a:r>
            <a:r>
              <a:rPr lang="en-US" dirty="0" err="1" smtClean="0"/>
              <a:t>i</a:t>
            </a:r>
            <a:r>
              <a:rPr lang="en-US" dirty="0" smtClean="0"/>
              <a:t> ≤ n} are n queues of length one,</a:t>
            </a:r>
          </a:p>
          <a:p>
            <a:pPr lvl="2"/>
            <a:r>
              <a:rPr lang="en-US" dirty="0" smtClean="0">
                <a:latin typeface="Edwardian Script ITC" pitchFamily="66" charset="0"/>
              </a:rPr>
              <a:t>V  </a:t>
            </a:r>
            <a:r>
              <a:rPr lang="en-US" dirty="0" smtClean="0"/>
              <a:t>= {v</a:t>
            </a:r>
            <a:r>
              <a:rPr lang="en-US" baseline="-25000" dirty="0" smtClean="0"/>
              <a:t>i</a:t>
            </a:r>
            <a:r>
              <a:rPr lang="en-US" dirty="0" smtClean="0"/>
              <a:t> | 1≤ </a:t>
            </a:r>
            <a:r>
              <a:rPr lang="en-US" dirty="0" err="1" smtClean="0"/>
              <a:t>i</a:t>
            </a:r>
            <a:r>
              <a:rPr lang="en-US" dirty="0" smtClean="0"/>
              <a:t> ≤ m} are m variables,</a:t>
            </a:r>
          </a:p>
          <a:p>
            <a:pPr lvl="2"/>
            <a:r>
              <a:rPr lang="en-US" dirty="0" smtClean="0"/>
              <a:t>For each k=1,2,…n,</a:t>
            </a:r>
          </a:p>
          <a:p>
            <a:pPr lvl="3"/>
            <a:r>
              <a:rPr lang="en-US" dirty="0" err="1" smtClean="0">
                <a:latin typeface="Edwardian Script ITC" pitchFamily="66" charset="0"/>
              </a:rPr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 = {&lt;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,v</a:t>
            </a:r>
            <a:r>
              <a:rPr lang="en-US" baseline="-25000" dirty="0" err="1" smtClean="0"/>
              <a:t>i</a:t>
            </a:r>
            <a:r>
              <a:rPr lang="en-US" dirty="0" smtClean="0"/>
              <a:t>&gt; |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,e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 BFS(k)</a:t>
            </a:r>
            <a:r>
              <a:rPr lang="en-US" dirty="0" smtClean="0"/>
              <a:t>} U {&lt;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</a:t>
            </a:r>
            <a:r>
              <a:rPr lang="en-US" dirty="0" smtClean="0"/>
              <a:t>&gt; |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BFS(k)</a:t>
            </a:r>
            <a:r>
              <a:rPr lang="en-US" dirty="0" smtClean="0"/>
              <a:t>} are the layer k backward pointers, and</a:t>
            </a:r>
          </a:p>
          <a:p>
            <a:pPr lvl="3"/>
            <a:r>
              <a:rPr lang="en-US" dirty="0" err="1" smtClean="0">
                <a:latin typeface="Edwardian Script ITC" pitchFamily="66" charset="0"/>
              </a:rPr>
              <a:t>PR</a:t>
            </a:r>
            <a:r>
              <a:rPr lang="en-US" baseline="-25000" dirty="0" err="1" smtClean="0"/>
              <a:t>k</a:t>
            </a:r>
            <a:r>
              <a:rPr lang="en-US" dirty="0" smtClean="0"/>
              <a:t> = {&lt;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</a:t>
            </a:r>
            <a:r>
              <a:rPr lang="en-US" dirty="0" smtClean="0"/>
              <a:t>&gt; |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,e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BFSR(k)</a:t>
            </a:r>
            <a:r>
              <a:rPr lang="en-US" dirty="0" smtClean="0"/>
              <a:t>} U {&lt;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,v</a:t>
            </a:r>
            <a:r>
              <a:rPr lang="en-US" baseline="-25000" dirty="0" err="1" smtClean="0"/>
              <a:t>i</a:t>
            </a:r>
            <a:r>
              <a:rPr lang="en-US" dirty="0" smtClean="0"/>
              <a:t>&gt; |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BFSR(k)</a:t>
            </a:r>
            <a:r>
              <a:rPr lang="en-US" dirty="0" smtClean="0"/>
              <a:t>} are the layer k forward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9144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1371600" y="3886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209800" y="2057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1371600" y="4953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762000" y="1369685"/>
            <a:ext cx="667311" cy="68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7" idx="0"/>
          </p:cNvCxnSpPr>
          <p:nvPr/>
        </p:nvCxnSpPr>
        <p:spPr>
          <a:xfrm>
            <a:off x="2075889" y="1369685"/>
            <a:ext cx="591111" cy="68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5" idx="7"/>
          </p:cNvCxnSpPr>
          <p:nvPr/>
        </p:nvCxnSpPr>
        <p:spPr>
          <a:xfrm flipH="1">
            <a:off x="2152089" y="2667000"/>
            <a:ext cx="514911" cy="129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762000" y="26670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8" idx="0"/>
          </p:cNvCxnSpPr>
          <p:nvPr/>
        </p:nvCxnSpPr>
        <p:spPr>
          <a:xfrm>
            <a:off x="1828800" y="4419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8674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example of Queue Graph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914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5" name="Can 24"/>
          <p:cNvSpPr/>
          <p:nvPr/>
        </p:nvSpPr>
        <p:spPr>
          <a:xfrm>
            <a:off x="3352800" y="19050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Can 25"/>
          <p:cNvSpPr/>
          <p:nvPr/>
        </p:nvSpPr>
        <p:spPr>
          <a:xfrm>
            <a:off x="4495800" y="19050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Can 26"/>
          <p:cNvSpPr/>
          <p:nvPr/>
        </p:nvSpPr>
        <p:spPr>
          <a:xfrm>
            <a:off x="3886200" y="36576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3576" y="93428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Can 31"/>
          <p:cNvSpPr/>
          <p:nvPr/>
        </p:nvSpPr>
        <p:spPr>
          <a:xfrm>
            <a:off x="5333976" y="192488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Can 32"/>
          <p:cNvSpPr/>
          <p:nvPr/>
        </p:nvSpPr>
        <p:spPr>
          <a:xfrm>
            <a:off x="6476976" y="192488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4" name="Can 33"/>
          <p:cNvSpPr/>
          <p:nvPr/>
        </p:nvSpPr>
        <p:spPr>
          <a:xfrm>
            <a:off x="5867376" y="367748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19776" y="283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flipV="1">
            <a:off x="5600676" y="1371600"/>
            <a:ext cx="419124" cy="553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  <a:endCxn id="32" idx="3"/>
          </p:cNvCxnSpPr>
          <p:nvPr/>
        </p:nvCxnSpPr>
        <p:spPr>
          <a:xfrm flipH="1" flipV="1">
            <a:off x="5600676" y="245828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33" idx="3"/>
          </p:cNvCxnSpPr>
          <p:nvPr/>
        </p:nvCxnSpPr>
        <p:spPr>
          <a:xfrm flipV="1">
            <a:off x="6248376" y="245828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V="1">
            <a:off x="6134076" y="3200400"/>
            <a:ext cx="38124" cy="47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91400" y="990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5" name="Can 44"/>
          <p:cNvSpPr/>
          <p:nvPr/>
        </p:nvSpPr>
        <p:spPr>
          <a:xfrm>
            <a:off x="7239000" y="19812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6" name="Can 45"/>
          <p:cNvSpPr/>
          <p:nvPr/>
        </p:nvSpPr>
        <p:spPr>
          <a:xfrm>
            <a:off x="8382000" y="19812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7" name="Can 46"/>
          <p:cNvSpPr/>
          <p:nvPr/>
        </p:nvSpPr>
        <p:spPr>
          <a:xfrm>
            <a:off x="7543800" y="37338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3914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8229600" y="990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3058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52" name="Straight Arrow Connector 51"/>
          <p:cNvCxnSpPr>
            <a:stCxn id="45" idx="1"/>
            <a:endCxn id="44" idx="2"/>
          </p:cNvCxnSpPr>
          <p:nvPr/>
        </p:nvCxnSpPr>
        <p:spPr>
          <a:xfrm flipV="1">
            <a:off x="7505700" y="1371600"/>
            <a:ext cx="114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H="1" flipV="1">
            <a:off x="8458200" y="13716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  <a:endCxn id="48" idx="0"/>
          </p:cNvCxnSpPr>
          <p:nvPr/>
        </p:nvCxnSpPr>
        <p:spPr>
          <a:xfrm>
            <a:off x="7505700" y="25146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3"/>
            <a:endCxn id="50" idx="0"/>
          </p:cNvCxnSpPr>
          <p:nvPr/>
        </p:nvCxnSpPr>
        <p:spPr>
          <a:xfrm flipH="1">
            <a:off x="8534400" y="25146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</p:cNvCxnSpPr>
          <p:nvPr/>
        </p:nvCxnSpPr>
        <p:spPr>
          <a:xfrm>
            <a:off x="7620000" y="3264932"/>
            <a:ext cx="22860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/>
          <p:cNvSpPr/>
          <p:nvPr/>
        </p:nvSpPr>
        <p:spPr>
          <a:xfrm>
            <a:off x="8229600" y="3733800"/>
            <a:ext cx="5334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63" name="Straight Arrow Connector 62"/>
          <p:cNvCxnSpPr>
            <a:stCxn id="50" idx="2"/>
            <a:endCxn id="61" idx="1"/>
          </p:cNvCxnSpPr>
          <p:nvPr/>
        </p:nvCxnSpPr>
        <p:spPr>
          <a:xfrm flipH="1">
            <a:off x="8496300" y="3264932"/>
            <a:ext cx="3810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0" y="304800"/>
            <a:ext cx="2667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Attack Graph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24200" y="304800"/>
            <a:ext cx="20574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Queues, Variables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34000" y="381000"/>
            <a:ext cx="1600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Layer 1 Pointers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10400" y="344269"/>
            <a:ext cx="990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Layer 2 Pointers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001000" y="381000"/>
            <a:ext cx="990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Layer 3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Skilled attacks employ multiple attacks</a:t>
            </a:r>
          </a:p>
          <a:p>
            <a:pPr lvl="1" algn="just"/>
            <a:r>
              <a:rPr lang="en-US" dirty="0" smtClean="0"/>
              <a:t>Evade security measures</a:t>
            </a:r>
          </a:p>
          <a:p>
            <a:pPr lvl="1" algn="just"/>
            <a:r>
              <a:rPr lang="en-US" dirty="0" smtClean="0"/>
              <a:t>Infiltrate seemingly well guarded network</a:t>
            </a:r>
          </a:p>
          <a:p>
            <a:pPr algn="just"/>
            <a:r>
              <a:rPr lang="en-US" dirty="0" smtClean="0"/>
              <a:t>IDSs can report isolated vulnerabilities and attacks – impractical</a:t>
            </a:r>
          </a:p>
          <a:p>
            <a:pPr algn="just"/>
            <a:r>
              <a:rPr lang="en-US" dirty="0" smtClean="0"/>
              <a:t>Attack graph</a:t>
            </a:r>
          </a:p>
          <a:p>
            <a:pPr lvl="1" algn="just"/>
            <a:r>
              <a:rPr lang="en-US" dirty="0" smtClean="0"/>
              <a:t>Topological Vulnerability Analysis</a:t>
            </a:r>
          </a:p>
          <a:p>
            <a:pPr lvl="1" algn="just"/>
            <a:r>
              <a:rPr lang="en-US" dirty="0" smtClean="0"/>
              <a:t>Focus on capturing interdependency between vulnerabilities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 Graph based Alert correlation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Q</a:t>
            </a:r>
            <a:r>
              <a:rPr lang="en-US" dirty="0" smtClean="0"/>
              <a:t> = {Q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3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V</a:t>
            </a:r>
            <a:r>
              <a:rPr lang="en-US" dirty="0" smtClean="0"/>
              <a:t> = {v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PR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/>
              <a:t> = </a:t>
            </a:r>
            <a:r>
              <a:rPr lang="el-GR" dirty="0" smtClean="0"/>
              <a:t>Φ</a:t>
            </a:r>
            <a:endParaRPr lang="en-US" dirty="0" smtClean="0"/>
          </a:p>
          <a:p>
            <a:pPr lvl="1"/>
            <a:r>
              <a:rPr lang="en-US" dirty="0" smtClean="0">
                <a:latin typeface="Edwardian Script ITC" pitchFamily="66" charset="0"/>
              </a:rPr>
              <a:t>P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/>
              <a:t> = {&lt;Q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&gt;,&lt;v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 smtClean="0"/>
              <a:t>&gt;,&lt;Q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&gt;,&lt;v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3</a:t>
            </a:r>
            <a:r>
              <a:rPr lang="en-US" dirty="0" smtClean="0"/>
              <a:t>&gt;}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= {&lt;Q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&gt;}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PR</a:t>
            </a:r>
            <a:r>
              <a:rPr lang="en-US" baseline="-25000" dirty="0" smtClean="0"/>
              <a:t>2</a:t>
            </a:r>
            <a:r>
              <a:rPr lang="en-US" dirty="0" smtClean="0"/>
              <a:t> = {&lt;Q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&gt;,&lt;v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&gt;}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= {&lt;Q</a:t>
            </a:r>
            <a:r>
              <a:rPr lang="en-US" baseline="-25000" dirty="0" smtClean="0"/>
              <a:t>3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&gt;}</a:t>
            </a:r>
          </a:p>
          <a:p>
            <a:pPr lvl="1"/>
            <a:r>
              <a:rPr lang="en-US" dirty="0" smtClean="0">
                <a:latin typeface="Edwardian Script ITC" pitchFamily="66" charset="0"/>
              </a:rPr>
              <a:t>PR</a:t>
            </a:r>
            <a:r>
              <a:rPr lang="en-US" baseline="-25000" dirty="0" smtClean="0"/>
              <a:t>3</a:t>
            </a:r>
            <a:r>
              <a:rPr lang="en-US" dirty="0" smtClean="0"/>
              <a:t> = {&lt;Q</a:t>
            </a:r>
            <a:r>
              <a:rPr lang="en-US" baseline="-25000" dirty="0" smtClean="0"/>
              <a:t>3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&gt;,&lt;v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&gt;}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 smtClean="0"/>
              <a:t>Queue Graph based Alert correlation</a:t>
            </a:r>
          </a:p>
          <a:p>
            <a:pPr lvl="1" algn="just"/>
            <a:r>
              <a:rPr lang="en-US" dirty="0" smtClean="0"/>
              <a:t>Let stream of alerts flow through queue graph</a:t>
            </a:r>
          </a:p>
          <a:p>
            <a:pPr lvl="1" algn="just"/>
            <a:r>
              <a:rPr lang="en-US" dirty="0" smtClean="0"/>
              <a:t>Each incoming alert is first matched with an exploit and placed in corresponding queue</a:t>
            </a:r>
          </a:p>
          <a:p>
            <a:pPr lvl="1" algn="just"/>
            <a:r>
              <a:rPr lang="en-US" dirty="0" smtClean="0"/>
              <a:t>Since length of each queue is one, a non-empty queue must </a:t>
            </a:r>
            <a:r>
              <a:rPr lang="en-US" dirty="0" err="1" smtClean="0"/>
              <a:t>dequeue</a:t>
            </a:r>
            <a:r>
              <a:rPr lang="en-US" dirty="0" smtClean="0"/>
              <a:t> the current alert before it can </a:t>
            </a:r>
            <a:r>
              <a:rPr lang="en-US" dirty="0" err="1" smtClean="0"/>
              <a:t>enqueue</a:t>
            </a:r>
            <a:r>
              <a:rPr lang="en-US" dirty="0" smtClean="0"/>
              <a:t> a new alert</a:t>
            </a:r>
          </a:p>
          <a:p>
            <a:pPr lvl="1" algn="just"/>
            <a:r>
              <a:rPr lang="en-US" dirty="0" smtClean="0"/>
              <a:t>Results of correlation are collected as DAG – result graph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Queue Graph based Alert correlation</a:t>
            </a:r>
          </a:p>
          <a:p>
            <a:pPr lvl="1" algn="just"/>
            <a:r>
              <a:rPr lang="en-US" sz="2400" dirty="0" smtClean="0"/>
              <a:t>Each new alert is recorded as a vertex in result graph</a:t>
            </a:r>
          </a:p>
          <a:p>
            <a:pPr lvl="1" algn="just"/>
            <a:r>
              <a:rPr lang="en-US" sz="2400" dirty="0" smtClean="0"/>
              <a:t>When a new alert forces an old alert to be </a:t>
            </a:r>
            <a:r>
              <a:rPr lang="en-US" sz="2400" dirty="0" err="1" smtClean="0"/>
              <a:t>dequeued</a:t>
            </a:r>
            <a:r>
              <a:rPr lang="en-US" sz="2400" dirty="0" smtClean="0"/>
              <a:t>, directed edge between two alerts is added in result graph</a:t>
            </a:r>
          </a:p>
          <a:p>
            <a:pPr lvl="1" algn="just"/>
            <a:r>
              <a:rPr lang="en-US" sz="2400" dirty="0" smtClean="0"/>
              <a:t>After each new alert is </a:t>
            </a:r>
            <a:r>
              <a:rPr lang="en-US" sz="2400" dirty="0" err="1" smtClean="0"/>
              <a:t>enqueued</a:t>
            </a:r>
            <a:r>
              <a:rPr lang="en-US" sz="2400" dirty="0" smtClean="0"/>
              <a:t>, a search starts from queue and follows two consecutive backward pointers</a:t>
            </a:r>
          </a:p>
          <a:p>
            <a:pPr lvl="1" algn="just"/>
            <a:r>
              <a:rPr lang="en-US" sz="2400" dirty="0" err="1" smtClean="0"/>
              <a:t>DQ_Alert_Correlation</a:t>
            </a:r>
            <a:r>
              <a:rPr lang="en-US" sz="2400" dirty="0" smtClean="0"/>
              <a:t> procedure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334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Queue Graph based Alert correlation</a:t>
            </a:r>
          </a:p>
          <a:p>
            <a:pPr lvl="1" algn="just"/>
            <a:r>
              <a:rPr lang="en-US" b="1" dirty="0" smtClean="0"/>
              <a:t>Procedure </a:t>
            </a:r>
            <a:r>
              <a:rPr lang="en-US" dirty="0" err="1" smtClean="0"/>
              <a:t>DQ_Alert_Correlation</a:t>
            </a:r>
            <a:endParaRPr lang="en-US" dirty="0" smtClean="0"/>
          </a:p>
          <a:p>
            <a:pPr lvl="1" algn="just"/>
            <a:r>
              <a:rPr lang="en-US" b="1" dirty="0" smtClean="0"/>
              <a:t>Input </a:t>
            </a:r>
            <a:r>
              <a:rPr lang="en-US" dirty="0" smtClean="0"/>
              <a:t>A queue graph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g</a:t>
            </a:r>
            <a:r>
              <a:rPr lang="en-US" dirty="0" smtClean="0"/>
              <a:t> with n queues and m variables, the initial result 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V,E</a:t>
            </a:r>
            <a:r>
              <a:rPr lang="en-US" baseline="-25000" dirty="0" err="1" smtClean="0"/>
              <a:t>r</a:t>
            </a:r>
            <a:r>
              <a:rPr lang="en-US" dirty="0" smtClean="0"/>
              <a:t> U E</a:t>
            </a:r>
            <a:r>
              <a:rPr lang="en-US" baseline="-25000" dirty="0" smtClean="0"/>
              <a:t>l</a:t>
            </a:r>
            <a:r>
              <a:rPr lang="en-US" dirty="0" smtClean="0"/>
              <a:t> ), and an alert a</a:t>
            </a:r>
            <a:r>
              <a:rPr lang="en-US" baseline="-25000" dirty="0" smtClean="0"/>
              <a:t>new</a:t>
            </a:r>
            <a:r>
              <a:rPr lang="en-US" dirty="0" smtClean="0"/>
              <a:t> satisfying Exp(a</a:t>
            </a:r>
            <a:r>
              <a:rPr lang="en-US" baseline="-25000" dirty="0" smtClean="0"/>
              <a:t>new</a:t>
            </a:r>
            <a:r>
              <a:rPr lang="en-US" dirty="0" smtClean="0"/>
              <a:t>)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(1 ≤ </a:t>
            </a:r>
            <a:r>
              <a:rPr lang="en-US" dirty="0" err="1" smtClean="0"/>
              <a:t>i</a:t>
            </a:r>
            <a:r>
              <a:rPr lang="en-US" dirty="0" smtClean="0"/>
              <a:t> ≤ n)</a:t>
            </a:r>
          </a:p>
          <a:p>
            <a:pPr lvl="1" algn="just"/>
            <a:r>
              <a:rPr lang="en-US" dirty="0" smtClean="0"/>
              <a:t> </a:t>
            </a:r>
            <a:r>
              <a:rPr lang="en-US" b="1" dirty="0" smtClean="0"/>
              <a:t>Output: </a:t>
            </a:r>
            <a:r>
              <a:rPr lang="en-US" dirty="0" smtClean="0"/>
              <a:t>The updated result 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V,E</a:t>
            </a:r>
            <a:r>
              <a:rPr lang="en-US" baseline="-25000" dirty="0" err="1" smtClean="0"/>
              <a:t>r</a:t>
            </a:r>
            <a:r>
              <a:rPr lang="en-US" dirty="0" smtClean="0"/>
              <a:t> U E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1" algn="just"/>
            <a:r>
              <a:rPr lang="en-US" b="1" baseline="-25000" dirty="0" smtClean="0"/>
              <a:t> </a:t>
            </a:r>
            <a:r>
              <a:rPr lang="en-US" b="1" dirty="0" smtClean="0"/>
              <a:t> Method: </a:t>
            </a:r>
          </a:p>
          <a:p>
            <a:pPr lvl="2" algn="just"/>
            <a:r>
              <a:rPr lang="en-US" dirty="0" smtClean="0"/>
              <a:t>Insert a</a:t>
            </a:r>
            <a:r>
              <a:rPr lang="en-US" baseline="-25000" dirty="0" smtClean="0"/>
              <a:t>new</a:t>
            </a:r>
            <a:r>
              <a:rPr lang="en-US" dirty="0" smtClean="0"/>
              <a:t> into V</a:t>
            </a:r>
          </a:p>
          <a:p>
            <a:pPr lvl="2" algn="just"/>
            <a:r>
              <a:rPr lang="en-US" dirty="0" smtClean="0"/>
              <a:t>If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contains an alert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endParaRPr lang="en-US" baseline="-25000" dirty="0" smtClean="0"/>
          </a:p>
          <a:p>
            <a:pPr lvl="3" algn="just"/>
            <a:r>
              <a:rPr lang="en-US" dirty="0" smtClean="0"/>
              <a:t>Insert edge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err="1" smtClean="0"/>
              <a:t>,a</a:t>
            </a:r>
            <a:r>
              <a:rPr lang="en-US" baseline="-25000" dirty="0" err="1" smtClean="0"/>
              <a:t>new</a:t>
            </a:r>
            <a:r>
              <a:rPr lang="en-US" dirty="0" smtClean="0"/>
              <a:t>) into E</a:t>
            </a:r>
            <a:r>
              <a:rPr lang="en-US" baseline="-25000" dirty="0" smtClean="0"/>
              <a:t>l</a:t>
            </a:r>
          </a:p>
          <a:p>
            <a:pPr lvl="3" algn="just"/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from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2" algn="just"/>
            <a:r>
              <a:rPr lang="en-US" dirty="0" err="1" smtClean="0"/>
              <a:t>Enqueue</a:t>
            </a:r>
            <a:r>
              <a:rPr lang="en-US" dirty="0" smtClean="0"/>
              <a:t> a</a:t>
            </a:r>
            <a:r>
              <a:rPr lang="en-US" baseline="-25000" dirty="0" smtClean="0"/>
              <a:t>new</a:t>
            </a:r>
            <a:r>
              <a:rPr lang="en-US" dirty="0" smtClean="0"/>
              <a:t> into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2" algn="just"/>
            <a:r>
              <a:rPr lang="en-US" dirty="0" smtClean="0"/>
              <a:t>For each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(1 ≤ j ≤ n) satisfying &lt;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,v</a:t>
            </a:r>
            <a:r>
              <a:rPr lang="en-US" baseline="-25000" dirty="0" err="1" smtClean="0"/>
              <a:t>k</a:t>
            </a:r>
            <a:r>
              <a:rPr lang="en-US" dirty="0" smtClean="0"/>
              <a:t>&gt; 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Edwardian Script ITC" pitchFamily="66" charset="0"/>
                <a:cs typeface="Times New Roman"/>
              </a:rPr>
              <a:t>P </a:t>
            </a:r>
            <a:r>
              <a:rPr lang="en-US" dirty="0" err="1" smtClean="0">
                <a:latin typeface="+mj-lt"/>
                <a:cs typeface="Times New Roman"/>
              </a:rPr>
              <a:t>i</a:t>
            </a:r>
            <a:r>
              <a:rPr lang="en-US" dirty="0" smtClean="0">
                <a:latin typeface="+mj-lt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∩ &lt;</a:t>
            </a:r>
            <a:r>
              <a:rPr lang="en-US" dirty="0" err="1" smtClean="0">
                <a:latin typeface="Times New Roman"/>
                <a:cs typeface="Times New Roman"/>
              </a:rPr>
              <a:t>v</a:t>
            </a:r>
            <a:r>
              <a:rPr lang="en-US" baseline="-25000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Q</a:t>
            </a:r>
            <a:r>
              <a:rPr lang="en-US" baseline="-25000" dirty="0" err="1" smtClean="0">
                <a:latin typeface="Times New Roman"/>
                <a:cs typeface="Times New Roman"/>
              </a:rPr>
              <a:t>j</a:t>
            </a:r>
            <a:r>
              <a:rPr lang="en-US" dirty="0" smtClean="0">
                <a:latin typeface="Times New Roman"/>
                <a:cs typeface="Times New Roman"/>
              </a:rPr>
              <a:t>&gt; 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n-US" dirty="0" smtClean="0">
                <a:latin typeface="Times New Roman"/>
                <a:cs typeface="Times New Roman"/>
              </a:rPr>
              <a:t> P</a:t>
            </a:r>
            <a:r>
              <a:rPr lang="en-US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(1 </a:t>
            </a:r>
            <a:r>
              <a:rPr lang="en-US" dirty="0" smtClean="0"/>
              <a:t>≤ k ≤ m)</a:t>
            </a:r>
          </a:p>
          <a:p>
            <a:pPr lvl="3" algn="just"/>
            <a:r>
              <a:rPr lang="en-US" dirty="0" smtClean="0"/>
              <a:t>If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contains an alert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4" algn="just"/>
            <a:r>
              <a:rPr lang="en-US" dirty="0" smtClean="0"/>
              <a:t>Insert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, a</a:t>
            </a:r>
            <a:r>
              <a:rPr lang="en-US" baseline="-25000" dirty="0" smtClean="0"/>
              <a:t>new</a:t>
            </a:r>
            <a:r>
              <a:rPr lang="en-US" dirty="0" smtClean="0"/>
              <a:t>) into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2" algn="just"/>
            <a:r>
              <a:rPr lang="en-US" dirty="0" smtClean="0"/>
              <a:t>Return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r</a:t>
            </a:r>
            <a:r>
              <a:rPr lang="en-US" dirty="0" smtClean="0"/>
              <a:t>(V,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r</a:t>
            </a:r>
            <a:r>
              <a:rPr lang="en-US" dirty="0" smtClean="0"/>
              <a:t> U E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Queue Graph based Alert correlation Advantages</a:t>
            </a:r>
          </a:p>
          <a:p>
            <a:pPr lvl="1" algn="just"/>
            <a:r>
              <a:rPr lang="en-US" dirty="0" smtClean="0"/>
              <a:t>Search is linear</a:t>
            </a:r>
          </a:p>
          <a:p>
            <a:pPr lvl="2" algn="just"/>
            <a:r>
              <a:rPr lang="en-US" dirty="0" smtClean="0"/>
              <a:t>Performance of QG is independent of number of received alerts</a:t>
            </a:r>
          </a:p>
          <a:p>
            <a:pPr lvl="1" algn="just"/>
            <a:r>
              <a:rPr lang="en-US" dirty="0" smtClean="0"/>
              <a:t>Memory usage of QG is roughly O(n(</a:t>
            </a:r>
            <a:r>
              <a:rPr lang="en-US" dirty="0" err="1" smtClean="0"/>
              <a:t>n+m</a:t>
            </a:r>
            <a:r>
              <a:rPr lang="en-US" dirty="0" smtClean="0"/>
              <a:t>)) due to n layers of maximally (</a:t>
            </a:r>
            <a:r>
              <a:rPr lang="en-US" dirty="0" err="1" smtClean="0"/>
              <a:t>n+m</a:t>
            </a:r>
            <a:r>
              <a:rPr lang="en-US" dirty="0" smtClean="0"/>
              <a:t>) pointers</a:t>
            </a:r>
          </a:p>
          <a:p>
            <a:pPr lvl="1" algn="just"/>
            <a:r>
              <a:rPr lang="en-US" dirty="0" smtClean="0"/>
              <a:t>QG approach is not vulnerable to slowed attacks</a:t>
            </a:r>
          </a:p>
          <a:p>
            <a:pPr lvl="1" algn="just"/>
            <a:r>
              <a:rPr lang="en-US" dirty="0" smtClean="0"/>
              <a:t>When an alert is </a:t>
            </a:r>
            <a:r>
              <a:rPr lang="en-US" dirty="0" err="1" smtClean="0"/>
              <a:t>dequeued</a:t>
            </a:r>
            <a:r>
              <a:rPr lang="en-US" dirty="0" smtClean="0"/>
              <a:t>, it will no longer be needed for correlation</a:t>
            </a:r>
          </a:p>
          <a:p>
            <a:pPr lvl="1" algn="just"/>
            <a:r>
              <a:rPr lang="en-US" dirty="0" smtClean="0"/>
              <a:t>Use conservative approach in correlating alerts</a:t>
            </a:r>
          </a:p>
          <a:p>
            <a:pPr lvl="2" algn="just"/>
            <a:r>
              <a:rPr lang="en-US" dirty="0" smtClean="0"/>
              <a:t>Concurrent and non-concurrent alerts</a:t>
            </a:r>
          </a:p>
          <a:p>
            <a:pPr lvl="2" algn="just"/>
            <a:r>
              <a:rPr lang="en-US" dirty="0" smtClean="0"/>
              <a:t>Enables us to tolerate varying delays in a network and small differences between clocks of sensors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 algn="just"/>
            <a:r>
              <a:rPr lang="en-US" dirty="0" smtClean="0"/>
              <a:t>Queue Graph based Alert correlation</a:t>
            </a:r>
          </a:p>
          <a:p>
            <a:pPr lvl="1" algn="just"/>
            <a:r>
              <a:rPr lang="en-US" dirty="0" smtClean="0"/>
              <a:t>Time factors</a:t>
            </a:r>
          </a:p>
          <a:p>
            <a:pPr lvl="2" algn="just"/>
            <a:r>
              <a:rPr lang="en-US" dirty="0" err="1" smtClean="0"/>
              <a:t>T</a:t>
            </a:r>
            <a:r>
              <a:rPr lang="en-US" baseline="-25000" dirty="0" err="1" smtClean="0"/>
              <a:t>con</a:t>
            </a:r>
            <a:r>
              <a:rPr lang="en-US" baseline="-25000" dirty="0" smtClean="0"/>
              <a:t> </a:t>
            </a:r>
            <a:r>
              <a:rPr lang="en-US" dirty="0" smtClean="0"/>
              <a:t> refers to Concurrency threshold</a:t>
            </a:r>
          </a:p>
          <a:p>
            <a:pPr lvl="2" algn="just"/>
            <a:r>
              <a:rPr lang="en-US" dirty="0" err="1" smtClean="0"/>
              <a:t>T</a:t>
            </a:r>
            <a:r>
              <a:rPr lang="en-US" baseline="-25000" dirty="0" err="1" smtClean="0"/>
              <a:t>max</a:t>
            </a:r>
            <a:r>
              <a:rPr lang="en-US" dirty="0" smtClean="0"/>
              <a:t> refers to varying delay bounded</a:t>
            </a:r>
          </a:p>
          <a:p>
            <a:pPr lvl="1" algn="just"/>
            <a:r>
              <a:rPr lang="en-US" dirty="0" smtClean="0"/>
              <a:t>Time window is used for reordering alerts</a:t>
            </a:r>
          </a:p>
          <a:p>
            <a:pPr lvl="1" algn="just"/>
            <a:r>
              <a:rPr lang="en-US" dirty="0" smtClean="0"/>
              <a:t>No alert will be excluded from correlation</a:t>
            </a:r>
          </a:p>
          <a:p>
            <a:pPr lvl="1" algn="just"/>
            <a:r>
              <a:rPr lang="en-US" dirty="0" smtClean="0"/>
              <a:t>Correlation will no longer be vulnerable to slow attacks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Hypothesizing Missing Alerts and Predicting Future Alerts</a:t>
            </a:r>
          </a:p>
          <a:p>
            <a:pPr lvl="1" algn="just"/>
            <a:r>
              <a:rPr lang="en-US" dirty="0" smtClean="0"/>
              <a:t>Missing alerts cause inconsistency between knowledge encoded in attack graphs and fact represented by received alerts</a:t>
            </a:r>
          </a:p>
          <a:p>
            <a:pPr lvl="1" algn="just"/>
            <a:r>
              <a:rPr lang="en-US" dirty="0" smtClean="0"/>
              <a:t>By extending facts in consistent way with respect to knowledge, possible consequences of an intrusion can be predicted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Hypothesizing Missing Alerts and Predicting Future Alerts</a:t>
            </a:r>
          </a:p>
          <a:p>
            <a:pPr lvl="1" algn="just"/>
            <a:r>
              <a:rPr lang="en-US" dirty="0" smtClean="0"/>
              <a:t>We say an exploit is ready to be executed if all of its required intermediate conditions are satisfied by previous executions of exploits.</a:t>
            </a:r>
          </a:p>
          <a:p>
            <a:pPr lvl="1" algn="just"/>
            <a:r>
              <a:rPr lang="en-US" dirty="0" smtClean="0"/>
              <a:t>Sequence of alerts is </a:t>
            </a:r>
            <a:r>
              <a:rPr lang="en-US" b="1" dirty="0" smtClean="0"/>
              <a:t>consistent</a:t>
            </a:r>
            <a:r>
              <a:rPr lang="en-US" dirty="0" smtClean="0"/>
              <a:t>, if every alert in sequence matches an exploit ready to be executed by the time the alert is received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40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	a</a:t>
            </a:r>
            <a:r>
              <a:rPr lang="en-US" baseline="-25000" dirty="0" smtClean="0"/>
              <a:t>1</a:t>
            </a:r>
            <a:r>
              <a:rPr lang="en-US" dirty="0" smtClean="0"/>
              <a:t>	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" y="240268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762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1219200" y="4191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13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381000" y="2209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304800" y="14478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1066800" y="32766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1676400" y="14478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7" name="Straight Arrow Connector 16"/>
          <p:cNvCxnSpPr>
            <a:stCxn id="9" idx="2"/>
            <a:endCxn id="15" idx="0"/>
          </p:cNvCxnSpPr>
          <p:nvPr/>
        </p:nvCxnSpPr>
        <p:spPr>
          <a:xfrm>
            <a:off x="205740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4"/>
            <a:endCxn id="11" idx="0"/>
          </p:cNvCxnSpPr>
          <p:nvPr/>
        </p:nvCxnSpPr>
        <p:spPr>
          <a:xfrm>
            <a:off x="2057400" y="18288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2" idx="0"/>
          </p:cNvCxnSpPr>
          <p:nvPr/>
        </p:nvCxnSpPr>
        <p:spPr>
          <a:xfrm>
            <a:off x="6858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4" idx="0"/>
          </p:cNvCxnSpPr>
          <p:nvPr/>
        </p:nvCxnSpPr>
        <p:spPr>
          <a:xfrm>
            <a:off x="685800" y="2667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4" idx="0"/>
          </p:cNvCxnSpPr>
          <p:nvPr/>
        </p:nvCxnSpPr>
        <p:spPr>
          <a:xfrm flipH="1">
            <a:off x="1447800" y="2590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4"/>
            <a:endCxn id="10" idx="0"/>
          </p:cNvCxnSpPr>
          <p:nvPr/>
        </p:nvCxnSpPr>
        <p:spPr>
          <a:xfrm>
            <a:off x="1447800" y="36576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600" y="609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" y="419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Inconsistent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3"/>
            <a:endCxn id="9" idx="1"/>
          </p:cNvCxnSpPr>
          <p:nvPr/>
        </p:nvCxnSpPr>
        <p:spPr>
          <a:xfrm>
            <a:off x="1371600" y="794266"/>
            <a:ext cx="3810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10" idx="1"/>
          </p:cNvCxnSpPr>
          <p:nvPr/>
        </p:nvCxnSpPr>
        <p:spPr>
          <a:xfrm>
            <a:off x="609600" y="4375666"/>
            <a:ext cx="609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00600" y="762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4267200" y="4191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876800" y="213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3429000" y="2209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3352800" y="14478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4114800" y="32766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4724400" y="14478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35" idx="2"/>
            <a:endCxn id="41" idx="0"/>
          </p:cNvCxnSpPr>
          <p:nvPr/>
        </p:nvCxnSpPr>
        <p:spPr>
          <a:xfrm>
            <a:off x="510540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4"/>
            <a:endCxn id="37" idx="0"/>
          </p:cNvCxnSpPr>
          <p:nvPr/>
        </p:nvCxnSpPr>
        <p:spPr>
          <a:xfrm>
            <a:off x="5105400" y="18288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4"/>
            <a:endCxn id="38" idx="0"/>
          </p:cNvCxnSpPr>
          <p:nvPr/>
        </p:nvCxnSpPr>
        <p:spPr>
          <a:xfrm>
            <a:off x="37338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40" idx="0"/>
          </p:cNvCxnSpPr>
          <p:nvPr/>
        </p:nvCxnSpPr>
        <p:spPr>
          <a:xfrm>
            <a:off x="3733800" y="2667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2"/>
            <a:endCxn id="40" idx="0"/>
          </p:cNvCxnSpPr>
          <p:nvPr/>
        </p:nvCxnSpPr>
        <p:spPr>
          <a:xfrm flipH="1">
            <a:off x="4495800" y="2590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6" idx="0"/>
          </p:cNvCxnSpPr>
          <p:nvPr/>
        </p:nvCxnSpPr>
        <p:spPr>
          <a:xfrm>
            <a:off x="4495800" y="36576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38600" y="609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76600" y="419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Consistent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35" idx="1"/>
          </p:cNvCxnSpPr>
          <p:nvPr/>
        </p:nvCxnSpPr>
        <p:spPr>
          <a:xfrm>
            <a:off x="4419600" y="794266"/>
            <a:ext cx="3810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  <a:endCxn id="36" idx="1"/>
          </p:cNvCxnSpPr>
          <p:nvPr/>
        </p:nvCxnSpPr>
        <p:spPr>
          <a:xfrm>
            <a:off x="3657600" y="4375666"/>
            <a:ext cx="609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55" name="Straight Arrow Connector 54"/>
          <p:cNvCxnSpPr>
            <a:stCxn id="53" idx="2"/>
            <a:endCxn id="38" idx="1"/>
          </p:cNvCxnSpPr>
          <p:nvPr/>
        </p:nvCxnSpPr>
        <p:spPr>
          <a:xfrm>
            <a:off x="2895600" y="2350532"/>
            <a:ext cx="533400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391400" y="762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6858000" y="4191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58" name="Rectangle 57"/>
          <p:cNvSpPr/>
          <p:nvPr/>
        </p:nvSpPr>
        <p:spPr>
          <a:xfrm>
            <a:off x="7467600" y="213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6019800" y="2209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0" name="Oval 59"/>
          <p:cNvSpPr/>
          <p:nvPr/>
        </p:nvSpPr>
        <p:spPr>
          <a:xfrm>
            <a:off x="5943600" y="14478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6324600" y="32766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7315200" y="14478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3" name="Straight Arrow Connector 62"/>
          <p:cNvCxnSpPr>
            <a:stCxn id="56" idx="2"/>
            <a:endCxn id="62" idx="0"/>
          </p:cNvCxnSpPr>
          <p:nvPr/>
        </p:nvCxnSpPr>
        <p:spPr>
          <a:xfrm>
            <a:off x="769620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4"/>
            <a:endCxn id="58" idx="0"/>
          </p:cNvCxnSpPr>
          <p:nvPr/>
        </p:nvCxnSpPr>
        <p:spPr>
          <a:xfrm>
            <a:off x="7696200" y="18288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4"/>
            <a:endCxn id="59" idx="0"/>
          </p:cNvCxnSpPr>
          <p:nvPr/>
        </p:nvCxnSpPr>
        <p:spPr>
          <a:xfrm>
            <a:off x="63246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61" idx="0"/>
          </p:cNvCxnSpPr>
          <p:nvPr/>
        </p:nvCxnSpPr>
        <p:spPr>
          <a:xfrm>
            <a:off x="6324600" y="2667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4"/>
            <a:endCxn id="57" idx="0"/>
          </p:cNvCxnSpPr>
          <p:nvPr/>
        </p:nvCxnSpPr>
        <p:spPr>
          <a:xfrm>
            <a:off x="6705600" y="36576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29400" y="609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867400" y="419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62484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Inconsistent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9" idx="3"/>
            <a:endCxn id="56" idx="1"/>
          </p:cNvCxnSpPr>
          <p:nvPr/>
        </p:nvCxnSpPr>
        <p:spPr>
          <a:xfrm>
            <a:off x="7010400" y="794266"/>
            <a:ext cx="3810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3"/>
            <a:endCxn id="57" idx="1"/>
          </p:cNvCxnSpPr>
          <p:nvPr/>
        </p:nvCxnSpPr>
        <p:spPr>
          <a:xfrm>
            <a:off x="6248400" y="4375666"/>
            <a:ext cx="609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467600" y="32004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76" name="Straight Arrow Connector 75"/>
          <p:cNvCxnSpPr>
            <a:stCxn id="58" idx="2"/>
            <a:endCxn id="74" idx="0"/>
          </p:cNvCxnSpPr>
          <p:nvPr/>
        </p:nvCxnSpPr>
        <p:spPr>
          <a:xfrm>
            <a:off x="7772400" y="2590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4"/>
            <a:endCxn id="57" idx="0"/>
          </p:cNvCxnSpPr>
          <p:nvPr/>
        </p:nvCxnSpPr>
        <p:spPr>
          <a:xfrm flipH="1">
            <a:off x="7162800" y="35814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578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80" name="Straight Arrow Connector 79"/>
          <p:cNvCxnSpPr>
            <a:stCxn id="79" idx="2"/>
            <a:endCxn id="59" idx="1"/>
          </p:cNvCxnSpPr>
          <p:nvPr/>
        </p:nvCxnSpPr>
        <p:spPr>
          <a:xfrm flipV="1">
            <a:off x="5562600" y="2438400"/>
            <a:ext cx="457200" cy="82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000" y="5715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Extend correlation method to hypothesize missing alerts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Need to explain occurrence of a new alert by including it in a consistent sequence of alerts (by alert correlation) and missing alerts (by alert hypothesis)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Hypothesizing Missing Alerts and Predicting Future Alerts</a:t>
            </a:r>
          </a:p>
          <a:p>
            <a:pPr lvl="1" algn="just"/>
            <a:r>
              <a:rPr lang="en-US" dirty="0" smtClean="0"/>
              <a:t>Modifications in QG Procedure:</a:t>
            </a:r>
          </a:p>
          <a:p>
            <a:pPr lvl="2" algn="just"/>
            <a:r>
              <a:rPr lang="en-US" dirty="0" smtClean="0"/>
              <a:t>Each variable in V can have TRUE (satisfied condition), FALSE (unsatisfied condition) and HYP(hypothetically satisfied) with timestamp</a:t>
            </a:r>
          </a:p>
          <a:p>
            <a:pPr lvl="2" algn="just"/>
            <a:r>
              <a:rPr lang="en-US" dirty="0" smtClean="0"/>
              <a:t>Each missing alert is substituted by HYP indicating that this particular Queue has been accessed through BFS</a:t>
            </a:r>
          </a:p>
          <a:p>
            <a:pPr lvl="1" algn="just"/>
            <a:r>
              <a:rPr lang="en-US" dirty="0" smtClean="0"/>
              <a:t>Prediction begins at the conditions satisfied by new alert and makes partial BFS in queue </a:t>
            </a:r>
            <a:r>
              <a:rPr lang="en-US" dirty="0" err="1" smtClean="0"/>
              <a:t>garph</a:t>
            </a:r>
            <a:r>
              <a:rPr lang="en-US" dirty="0" smtClean="0"/>
              <a:t>  by following pointers in </a:t>
            </a:r>
            <a:r>
              <a:rPr lang="en-US" dirty="0" err="1" smtClean="0">
                <a:latin typeface="Edwardian Script ITC" pitchFamily="66" charset="0"/>
              </a:rPr>
              <a:t>PR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Search stops at previously received alerts and their satisfied conditions to avoid repeating previous prediction</a:t>
            </a:r>
          </a:p>
          <a:p>
            <a:pPr lvl="1" algn="just"/>
            <a:r>
              <a:rPr lang="en-US" dirty="0" smtClean="0"/>
              <a:t>Output of Prediction is sequence of non-empty sets Con</a:t>
            </a:r>
            <a:r>
              <a:rPr lang="en-US" baseline="-25000" dirty="0" smtClean="0"/>
              <a:t>1</a:t>
            </a:r>
            <a:r>
              <a:rPr lang="en-US" dirty="0" smtClean="0"/>
              <a:t>, Con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Con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 algn="just"/>
            <a:r>
              <a:rPr lang="en-US" dirty="0" smtClean="0"/>
              <a:t>These conditions are not disjunctive or conjunctive in nature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Aim of alert correlation techniques</a:t>
            </a:r>
          </a:p>
          <a:p>
            <a:pPr lvl="1" algn="just"/>
            <a:r>
              <a:rPr lang="en-US" dirty="0" smtClean="0"/>
              <a:t>Hybrid approaches combine different techniques for better results</a:t>
            </a:r>
          </a:p>
          <a:p>
            <a:pPr lvl="1" algn="just"/>
            <a:r>
              <a:rPr lang="en-US" dirty="0" smtClean="0"/>
              <a:t>Useful for relating alerts to same thread of attacks</a:t>
            </a:r>
          </a:p>
          <a:p>
            <a:pPr lvl="1" algn="just"/>
            <a:r>
              <a:rPr lang="en-US" dirty="0" smtClean="0"/>
              <a:t>Used to deal with insider attacks</a:t>
            </a:r>
          </a:p>
          <a:p>
            <a:pPr algn="just"/>
            <a:r>
              <a:rPr lang="en-US" dirty="0" smtClean="0"/>
              <a:t>Tools are available for scanning network vulnerabilities</a:t>
            </a:r>
          </a:p>
          <a:p>
            <a:pPr algn="just"/>
            <a:r>
              <a:rPr lang="en-US" dirty="0" smtClean="0"/>
              <a:t>Attack graphs are constructed by analyzing inter-dependency between vulnerabilities and security conditions that have been identified in the target network</a:t>
            </a:r>
          </a:p>
          <a:p>
            <a:pPr lvl="1" algn="just"/>
            <a:r>
              <a:rPr lang="en-US" dirty="0" smtClean="0"/>
              <a:t>Forward starting or backward starting</a:t>
            </a:r>
          </a:p>
          <a:p>
            <a:pPr algn="just"/>
            <a:r>
              <a:rPr lang="en-US" dirty="0" smtClean="0"/>
              <a:t>Compact representation of attack graph</a:t>
            </a:r>
          </a:p>
          <a:p>
            <a:pPr algn="just"/>
            <a:r>
              <a:rPr lang="en-US" dirty="0" smtClean="0"/>
              <a:t>Minimal critical attack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791200"/>
          </a:xfrm>
        </p:spPr>
        <p:txBody>
          <a:bodyPr/>
          <a:lstStyle/>
          <a:p>
            <a:pPr algn="just"/>
            <a:r>
              <a:rPr lang="en-US" dirty="0" smtClean="0"/>
              <a:t>Compressing Graph Results</a:t>
            </a:r>
          </a:p>
          <a:p>
            <a:pPr lvl="1" algn="just"/>
            <a:r>
              <a:rPr lang="en-US" dirty="0" smtClean="0"/>
              <a:t>Reduces size of result graphs by having less transitive edges</a:t>
            </a:r>
          </a:p>
          <a:p>
            <a:pPr lvl="1" algn="just"/>
            <a:r>
              <a:rPr lang="en-US" dirty="0" smtClean="0"/>
              <a:t>Usually, brute force attacks with different parameters lead to large number of alerts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)=Exp(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), Exp(b</a:t>
            </a:r>
            <a:r>
              <a:rPr lang="en-US" baseline="-25000" dirty="0" smtClean="0"/>
              <a:t>i</a:t>
            </a:r>
            <a:r>
              <a:rPr lang="en-US" dirty="0" smtClean="0"/>
              <a:t>)=Exp(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), Exp(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)=Exp(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) for 1≤i, j ≤4</a:t>
            </a:r>
          </a:p>
          <a:p>
            <a:pPr lvl="1" algn="just"/>
            <a:r>
              <a:rPr lang="en-US" dirty="0" smtClean="0"/>
              <a:t>Exp(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)→Exp(b</a:t>
            </a:r>
            <a:r>
              <a:rPr lang="en-US" baseline="-25000" dirty="0" smtClean="0"/>
              <a:t>i</a:t>
            </a:r>
            <a:r>
              <a:rPr lang="en-US" dirty="0" smtClean="0"/>
              <a:t>) and Exp(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)→Exp(b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33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	a</a:t>
            </a:r>
            <a:r>
              <a:rPr lang="en-US" baseline="-25000" dirty="0" smtClean="0"/>
              <a:t>2</a:t>
            </a:r>
            <a:r>
              <a:rPr lang="en-US" dirty="0" smtClean="0"/>
              <a:t>	a</a:t>
            </a:r>
            <a:r>
              <a:rPr lang="en-US" baseline="-25000" dirty="0" smtClean="0"/>
              <a:t>3</a:t>
            </a:r>
            <a:r>
              <a:rPr lang="en-US" dirty="0" smtClean="0"/>
              <a:t>			a</a:t>
            </a:r>
            <a:r>
              <a:rPr lang="en-US" baseline="-25000" dirty="0" smtClean="0"/>
              <a:t>4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3886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3886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0669" y="3352800"/>
            <a:ext cx="6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3400" y="37338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38800" y="37338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7269" y="3429000"/>
            <a:ext cx="6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373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	a</a:t>
            </a:r>
            <a:r>
              <a:rPr lang="en-US" baseline="-25000" dirty="0" smtClean="0"/>
              <a:t>2</a:t>
            </a:r>
            <a:r>
              <a:rPr lang="en-US" dirty="0" smtClean="0"/>
              <a:t>  a</a:t>
            </a:r>
            <a:r>
              <a:rPr lang="en-US" baseline="-25000" dirty="0" smtClean="0"/>
              <a:t>3</a:t>
            </a:r>
            <a:r>
              <a:rPr lang="en-US" dirty="0" smtClean="0"/>
              <a:t>		a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43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62800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42788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6389625" y="4038600"/>
            <a:ext cx="239775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4343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674625" y="4038600"/>
            <a:ext cx="77317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74625" y="4114800"/>
            <a:ext cx="17637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8400" y="4495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	b</a:t>
            </a:r>
            <a:r>
              <a:rPr lang="en-US" baseline="-25000" dirty="0" smtClean="0"/>
              <a:t>2</a:t>
            </a:r>
            <a:r>
              <a:rPr lang="en-US" dirty="0" smtClean="0"/>
              <a:t>	b</a:t>
            </a:r>
            <a:r>
              <a:rPr lang="en-US" baseline="-25000" dirty="0" smtClean="0"/>
              <a:t>3</a:t>
            </a:r>
            <a:r>
              <a:rPr lang="en-US" dirty="0" smtClean="0"/>
              <a:t> …	b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14600" y="41148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14600" y="41148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81600" y="41148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956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628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 b</a:t>
            </a:r>
            <a:r>
              <a:rPr lang="en-US" baseline="-25000" dirty="0" smtClean="0"/>
              <a:t>2</a:t>
            </a:r>
            <a:r>
              <a:rPr lang="en-US" dirty="0" smtClean="0"/>
              <a:t>,  b</a:t>
            </a:r>
            <a:r>
              <a:rPr lang="en-US" baseline="-25000" dirty="0" smtClean="0"/>
              <a:t>3</a:t>
            </a:r>
            <a:r>
              <a:rPr lang="en-US" dirty="0" smtClean="0"/>
              <a:t> …,  b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858000" y="4038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58200" y="41148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Results</a:t>
            </a:r>
          </a:p>
          <a:p>
            <a:pPr lvl="1" algn="just"/>
            <a:r>
              <a:rPr lang="en-US" dirty="0" smtClean="0"/>
              <a:t>Correlation Engine capable of processing alerts with negligible delays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The Result Graph gets extended</a:t>
            </a:r>
            <a:endParaRPr lang="en-US" dirty="0" smtClean="0"/>
          </a:p>
          <a:p>
            <a:pPr lvl="1"/>
            <a:r>
              <a:rPr lang="en-US" dirty="0" smtClean="0"/>
              <a:t>Hypothesis of Missing Alerts during Correlation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Prediction of Possible Consequences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71475"/>
            <a:ext cx="84963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  <a:p>
            <a:pPr lvl="1"/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28850"/>
            <a:ext cx="87820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and Predicting Multi-Step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Attack graph</a:t>
            </a:r>
          </a:p>
          <a:p>
            <a:pPr lvl="1" algn="just"/>
            <a:r>
              <a:rPr lang="en-US" dirty="0" smtClean="0"/>
              <a:t>Represent prior knowledge about network connectivity and dependency between vulnerabilities</a:t>
            </a:r>
          </a:p>
          <a:p>
            <a:pPr lvl="1" algn="just"/>
            <a:r>
              <a:rPr lang="en-US" dirty="0" smtClean="0"/>
              <a:t>2 representations</a:t>
            </a:r>
          </a:p>
          <a:p>
            <a:pPr lvl="2" algn="just"/>
            <a:r>
              <a:rPr lang="en-US" dirty="0" smtClean="0"/>
              <a:t>Explicitly enumerate all possible sequences of vulnerabilities that an attacker can follow</a:t>
            </a:r>
          </a:p>
          <a:p>
            <a:pPr lvl="2" algn="just"/>
            <a:r>
              <a:rPr lang="en-US" dirty="0" smtClean="0"/>
              <a:t>Dependency relationships among vulnerabilities and attack paths are encoded implicitly</a:t>
            </a:r>
          </a:p>
          <a:p>
            <a:pPr algn="just"/>
            <a:r>
              <a:rPr lang="en-US" dirty="0" smtClean="0"/>
              <a:t>Represented as a directed graph with two types of vertices – exploits and security conditions</a:t>
            </a:r>
          </a:p>
          <a:p>
            <a:pPr lvl="1" algn="just"/>
            <a:r>
              <a:rPr lang="en-US" dirty="0" smtClean="0"/>
              <a:t>Exploit as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/>
              <a:t>v,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,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,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)</a:t>
            </a:r>
          </a:p>
          <a:p>
            <a:pPr lvl="1" algn="just"/>
            <a:r>
              <a:rPr lang="en-US" dirty="0" smtClean="0"/>
              <a:t>Security condition is a triple</a:t>
            </a:r>
            <a:r>
              <a:rPr lang="en-US" i="1" dirty="0" smtClean="0"/>
              <a:t> (c,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,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)</a:t>
            </a:r>
          </a:p>
          <a:p>
            <a:pPr algn="just"/>
            <a:r>
              <a:rPr lang="en-US" dirty="0" smtClean="0"/>
              <a:t>Two types of directed edges inter-connect exploits and conditions</a:t>
            </a:r>
          </a:p>
          <a:p>
            <a:pPr lvl="1" algn="just"/>
            <a:r>
              <a:rPr lang="en-US" dirty="0" smtClean="0"/>
              <a:t>Condition to exploit – </a:t>
            </a:r>
            <a:r>
              <a:rPr lang="en-US" i="1" dirty="0" smtClean="0"/>
              <a:t>require </a:t>
            </a:r>
            <a:r>
              <a:rPr lang="en-US" dirty="0" smtClean="0"/>
              <a:t>relation</a:t>
            </a:r>
          </a:p>
          <a:p>
            <a:pPr algn="just"/>
            <a:r>
              <a:rPr lang="en-US" dirty="0" smtClean="0"/>
              <a:t>Exploit to condition – </a:t>
            </a:r>
            <a:r>
              <a:rPr lang="en-US" i="1" dirty="0" smtClean="0"/>
              <a:t>imply </a:t>
            </a:r>
            <a:r>
              <a:rPr lang="en-US" dirty="0" smtClean="0"/>
              <a:t>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Attack Graphs</a:t>
            </a:r>
          </a:p>
          <a:p>
            <a:pPr lvl="1" algn="just"/>
            <a:r>
              <a:rPr lang="en-US" dirty="0" smtClean="0"/>
              <a:t>Given a set of Exploits E, a set of conditions C, a </a:t>
            </a:r>
            <a:r>
              <a:rPr lang="en-US" b="1" dirty="0" smtClean="0"/>
              <a:t>require</a:t>
            </a:r>
            <a:r>
              <a:rPr lang="en-US" dirty="0" smtClean="0"/>
              <a:t> relation              and </a:t>
            </a:r>
            <a:r>
              <a:rPr lang="en-US" b="1" dirty="0" smtClean="0"/>
              <a:t>imply</a:t>
            </a:r>
            <a:r>
              <a:rPr lang="en-US" dirty="0" smtClean="0"/>
              <a:t> relation  </a:t>
            </a:r>
          </a:p>
          <a:p>
            <a:pPr lvl="2" algn="just"/>
            <a:r>
              <a:rPr lang="en-US" dirty="0" smtClean="0"/>
              <a:t>We call the directed graph G(E U C,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 U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 an </a:t>
            </a:r>
            <a:r>
              <a:rPr lang="en-US" b="1" dirty="0" smtClean="0"/>
              <a:t>attack graph </a:t>
            </a:r>
            <a:r>
              <a:rPr lang="en-US" dirty="0" smtClean="0"/>
              <a:t>(E U C) is the vertex set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 U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the edge set</a:t>
            </a:r>
          </a:p>
          <a:p>
            <a:pPr lvl="2" algn="just"/>
            <a:r>
              <a:rPr lang="en-US" dirty="0" smtClean="0"/>
              <a:t>We use -&gt; for the prepare-for relation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r</a:t>
            </a:r>
            <a:r>
              <a:rPr lang="en-US" dirty="0" smtClean="0"/>
              <a:t> (◦ denotes the composition)</a:t>
            </a:r>
          </a:p>
          <a:p>
            <a:pPr lvl="1" algn="just"/>
            <a:r>
              <a:rPr lang="en-US" dirty="0" smtClean="0"/>
              <a:t>Vertices denote security conditions (Plain text)</a:t>
            </a:r>
          </a:p>
          <a:p>
            <a:pPr lvl="1" algn="just"/>
            <a:r>
              <a:rPr lang="en-US" dirty="0" smtClean="0"/>
              <a:t>Ovals denote exploits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38220" y="2133600"/>
          <a:ext cx="1056640" cy="304800"/>
        </p:xfrm>
        <a:graphic>
          <a:graphicData uri="http://schemas.openxmlformats.org/presentationml/2006/ole">
            <p:oleObj spid="_x0000_s1026" name="Equation" r:id="rId3" imgW="660240" imgH="1904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4100" y="2095500"/>
          <a:ext cx="1211580" cy="342900"/>
        </p:xfrm>
        <a:graphic>
          <a:graphicData uri="http://schemas.openxmlformats.org/presentationml/2006/ole">
            <p:oleObj spid="_x0000_s1027" name="Equation" r:id="rId4" imgW="67284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533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(h1,sadmind_service)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533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(h3,sadmind_service)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676400"/>
            <a:ext cx="3048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(h2,h1,sadmind_bof)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43400" y="1600200"/>
            <a:ext cx="3048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(h3,h1,sadmind_bof)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124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(h1,user_priviledge)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(h3,h1,sadmind_service)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28800" y="4038600"/>
            <a:ext cx="3048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(h1,h2,sadmind_bof)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57800" y="4038600"/>
            <a:ext cx="3048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(h3,h2,sadmind_bof)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5650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(h2,user_priviledge)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1">
            <a:off x="2667000" y="914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9144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96000" y="914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38600" y="23622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24384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35052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19600" y="3505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3505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0" y="4953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62600" y="48006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04800" y="4724400"/>
            <a:ext cx="3429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4800" y="2514600"/>
            <a:ext cx="1752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96200" y="914400"/>
            <a:ext cx="762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3600" y="61722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 example of Attack Graph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algn="just"/>
            <a:r>
              <a:rPr lang="en-US" dirty="0" smtClean="0"/>
              <a:t>Attack Graphs</a:t>
            </a:r>
          </a:p>
          <a:p>
            <a:pPr lvl="1" algn="just"/>
            <a:r>
              <a:rPr lang="en-US" dirty="0" smtClean="0"/>
              <a:t>Require relation is always conjunctive while imply relation is always disjunctive</a:t>
            </a:r>
          </a:p>
          <a:p>
            <a:pPr lvl="1" algn="just"/>
            <a:r>
              <a:rPr lang="en-US" dirty="0" smtClean="0"/>
              <a:t>Exploit cannot be realized until all of its required conditions have been satisfied</a:t>
            </a:r>
          </a:p>
          <a:p>
            <a:pPr lvl="1" algn="just"/>
            <a:r>
              <a:rPr lang="en-US" dirty="0" smtClean="0"/>
              <a:t>A condition is satisfied if any of the realized exploits implies the condition</a:t>
            </a:r>
          </a:p>
          <a:p>
            <a:pPr lvl="2" algn="just"/>
            <a:r>
              <a:rPr lang="en-US" dirty="0" smtClean="0"/>
              <a:t>Disjunction</a:t>
            </a:r>
          </a:p>
          <a:p>
            <a:pPr lvl="1" algn="just"/>
            <a:r>
              <a:rPr lang="en-US" dirty="0" smtClean="0"/>
              <a:t>Collection of exploits may jointly imply a condition</a:t>
            </a:r>
          </a:p>
          <a:p>
            <a:pPr lvl="2" algn="just"/>
            <a:r>
              <a:rPr lang="en-US" dirty="0" smtClean="0"/>
              <a:t>Conjunction</a:t>
            </a:r>
          </a:p>
          <a:p>
            <a:pPr lvl="2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59363"/>
          </a:xfrm>
        </p:spPr>
        <p:txBody>
          <a:bodyPr/>
          <a:lstStyle/>
          <a:p>
            <a:pPr algn="just"/>
            <a:r>
              <a:rPr lang="en-US" dirty="0" smtClean="0"/>
              <a:t>Intrusion Alert and Correlation</a:t>
            </a:r>
          </a:p>
          <a:p>
            <a:pPr lvl="1" algn="just"/>
            <a:r>
              <a:rPr lang="en-US" dirty="0" smtClean="0"/>
              <a:t>Adopt vulnerability – centric – correlation approach</a:t>
            </a:r>
          </a:p>
          <a:p>
            <a:pPr lvl="2" algn="just"/>
            <a:r>
              <a:rPr lang="en-US" dirty="0" smtClean="0"/>
              <a:t>Matches alerts (event type attributes) with exploits (vulnerability type attributes) and then correlate them using the knowledge encoded in an attack graph</a:t>
            </a:r>
          </a:p>
          <a:p>
            <a:pPr lvl="2" algn="just"/>
            <a:r>
              <a:rPr lang="en-US" dirty="0" smtClean="0"/>
              <a:t>Can mitigate negative impact of disruptive alerts</a:t>
            </a:r>
          </a:p>
          <a:p>
            <a:pPr lvl="2" algn="just"/>
            <a:r>
              <a:rPr lang="en-US" dirty="0" smtClean="0"/>
              <a:t>Correlation methods depend on Temporal characteristics of alerts</a:t>
            </a:r>
          </a:p>
          <a:p>
            <a:pPr lvl="3" algn="just"/>
            <a:r>
              <a:rPr lang="en-US" dirty="0" smtClean="0"/>
              <a:t>Uncertain</a:t>
            </a:r>
          </a:p>
          <a:p>
            <a:pPr lvl="3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2552</Words>
  <Application>Microsoft Office PowerPoint</Application>
  <PresentationFormat>On-screen Show (4:3)</PresentationFormat>
  <Paragraphs>426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An approach to preventing, correlating, and predicting multi-step Network Attacks</vt:lpstr>
      <vt:lpstr>Contents</vt:lpstr>
      <vt:lpstr>Introduction</vt:lpstr>
      <vt:lpstr>Related Work</vt:lpstr>
      <vt:lpstr>Preliminaries</vt:lpstr>
      <vt:lpstr>Preliminaries</vt:lpstr>
      <vt:lpstr>Slide 7</vt:lpstr>
      <vt:lpstr>Preliminaries</vt:lpstr>
      <vt:lpstr>Preliminaries</vt:lpstr>
      <vt:lpstr>Hardening Network to Prevent Multi-Step Intrusions</vt:lpstr>
      <vt:lpstr>Slide 11</vt:lpstr>
      <vt:lpstr>Hardening Network to Prevent Multi-Step Intrusions</vt:lpstr>
      <vt:lpstr>Hardening Network to Prevent Multi-Step Intrusions</vt:lpstr>
      <vt:lpstr>Hardening Network to Prevent Multi-Step Intrusions</vt:lpstr>
      <vt:lpstr>Hardening Network to Prevent Multi-Step Intrusions</vt:lpstr>
      <vt:lpstr>Hardening Network to Prevent Multi-Step Intrusions</vt:lpstr>
      <vt:lpstr>Hardening Network to Prevent Multi-Step Intrusions</vt:lpstr>
      <vt:lpstr>Slide 18</vt:lpstr>
      <vt:lpstr>Slide 19</vt:lpstr>
      <vt:lpstr>Hardening Network to Prevent Multi-Step Intrusions</vt:lpstr>
      <vt:lpstr>Hardening Network to Prevent Multi-Step Intrusions</vt:lpstr>
      <vt:lpstr>Hardening Network to Prevent Multi-Step Intrusions</vt:lpstr>
      <vt:lpstr>Hardening Network to Prevent Multi-Step Intrusions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Slide 29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Slide 38</vt:lpstr>
      <vt:lpstr>Correlating and Predicting Multi-Step Attacks</vt:lpstr>
      <vt:lpstr>Correlating and Predicting Multi-Step Attacks</vt:lpstr>
      <vt:lpstr>Correlating and Predicting Multi-Step Attacks</vt:lpstr>
      <vt:lpstr>Correlating and Predicting Multi-Step Attacks</vt:lpstr>
      <vt:lpstr>Slide 43</vt:lpstr>
      <vt:lpstr>Correlating and Predicting Multi-Step Attacks</vt:lpstr>
      <vt:lpstr>Correlating and Predicting Multi-Step Attacks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preventing, correlating, and predicting multi-step network attacks</dc:title>
  <dc:creator>Administrator</dc:creator>
  <cp:lastModifiedBy>SV</cp:lastModifiedBy>
  <cp:revision>693</cp:revision>
  <dcterms:created xsi:type="dcterms:W3CDTF">2006-08-16T00:00:00Z</dcterms:created>
  <dcterms:modified xsi:type="dcterms:W3CDTF">2013-04-05T09:00:43Z</dcterms:modified>
</cp:coreProperties>
</file>