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C83-6D2F-488D-A72D-DDEF785E063C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17CC3-1E4B-4111-836E-23B7978D8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7CC3-1E4B-4111-836E-23B7978D8F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D69F-3E7F-4FAF-86DA-E6C90D81B23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A977-EB56-4C21-9AE4-99D516623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Response: bridging the link between intrusion detection alerts and security policies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Sharada</a:t>
            </a:r>
            <a:r>
              <a:rPr lang="en-US" dirty="0"/>
              <a:t> </a:t>
            </a:r>
            <a:r>
              <a:rPr lang="en-US" dirty="0" err="1"/>
              <a:t>Valiveti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Or-BAC Contexts</a:t>
            </a:r>
          </a:p>
          <a:p>
            <a:pPr lvl="1" algn="just"/>
            <a:r>
              <a:rPr lang="en-US" dirty="0"/>
              <a:t>Represented by logical rules that derive the following predicate:</a:t>
            </a:r>
          </a:p>
          <a:p>
            <a:pPr lvl="2" algn="just"/>
            <a:r>
              <a:rPr lang="en-US" i="1" dirty="0"/>
              <a:t>Hold(org, subject, action, object, context</a:t>
            </a:r>
            <a:r>
              <a:rPr lang="en-US" dirty="0"/>
              <a:t>): in </a:t>
            </a:r>
            <a:r>
              <a:rPr lang="en-US" i="1" dirty="0"/>
              <a:t>org</a:t>
            </a:r>
            <a:r>
              <a:rPr lang="en-US" dirty="0"/>
              <a:t>, </a:t>
            </a:r>
            <a:r>
              <a:rPr lang="en-US" i="1" dirty="0"/>
              <a:t>subject</a:t>
            </a:r>
            <a:r>
              <a:rPr lang="en-US" dirty="0"/>
              <a:t> performs </a:t>
            </a:r>
            <a:r>
              <a:rPr lang="en-US" i="1" dirty="0"/>
              <a:t>action</a:t>
            </a:r>
            <a:r>
              <a:rPr lang="en-US" dirty="0"/>
              <a:t> on </a:t>
            </a:r>
            <a:r>
              <a:rPr lang="en-US" i="1" dirty="0"/>
              <a:t>object</a:t>
            </a:r>
            <a:r>
              <a:rPr lang="en-US" dirty="0"/>
              <a:t> in context </a:t>
            </a:r>
            <a:r>
              <a:rPr lang="en-US" i="1" dirty="0" err="1"/>
              <a:t>context</a:t>
            </a:r>
            <a:endParaRPr lang="en-US" i="1" dirty="0"/>
          </a:p>
          <a:p>
            <a:pPr lvl="2" algn="just"/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3" y="4000500"/>
            <a:ext cx="8829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Presentation of a use case</a:t>
            </a:r>
          </a:p>
          <a:p>
            <a:pPr lvl="1" algn="just"/>
            <a:r>
              <a:rPr lang="en-US" dirty="0"/>
              <a:t>Users have access to their mail located on remote exchange servers</a:t>
            </a:r>
          </a:p>
          <a:p>
            <a:pPr lvl="1" algn="just"/>
            <a:r>
              <a:rPr lang="en-US" dirty="0"/>
              <a:t>3 different mail clients</a:t>
            </a:r>
          </a:p>
          <a:p>
            <a:pPr lvl="2" algn="just"/>
            <a:r>
              <a:rPr lang="en-US" dirty="0"/>
              <a:t>Outlook (Access Exchange server through native Microsoft protocols)</a:t>
            </a:r>
          </a:p>
          <a:p>
            <a:pPr lvl="2" algn="just"/>
            <a:r>
              <a:rPr lang="en-US" dirty="0"/>
              <a:t>Thunderbird (Access POP and IMAP extensions of same exchange servers)</a:t>
            </a:r>
          </a:p>
          <a:p>
            <a:pPr lvl="2" algn="just"/>
            <a:r>
              <a:rPr lang="en-US" dirty="0"/>
              <a:t>Firefox (Access OWA extension of same exchange server)</a:t>
            </a:r>
          </a:p>
          <a:p>
            <a:pPr lvl="1" algn="just"/>
            <a:r>
              <a:rPr lang="en-US" dirty="0"/>
              <a:t>All 4 modes are active and allow parallel access to same information</a:t>
            </a:r>
          </a:p>
          <a:p>
            <a:pPr lvl="1" algn="just"/>
            <a:r>
              <a:rPr lang="en-US" dirty="0"/>
              <a:t>Consistency preserved by backend exchange server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Presentation of a use case</a:t>
            </a:r>
          </a:p>
          <a:p>
            <a:pPr lvl="1"/>
            <a:r>
              <a:rPr lang="en-US" sz="2400" dirty="0"/>
              <a:t>Use case illustration / Horizontal/ Vertical Segmentation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344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/>
              <a:t>Presentation of a use case</a:t>
            </a:r>
          </a:p>
          <a:p>
            <a:pPr lvl="1"/>
            <a:r>
              <a:rPr lang="en-US" dirty="0"/>
              <a:t>Impact on policy enforcement</a:t>
            </a:r>
          </a:p>
          <a:p>
            <a:pPr lvl="2" algn="just"/>
            <a:r>
              <a:rPr lang="en-US" dirty="0"/>
              <a:t>Vertical segmentation models infrastructure components and their interactions reliably</a:t>
            </a:r>
          </a:p>
          <a:p>
            <a:pPr lvl="3" algn="just"/>
            <a:r>
              <a:rPr lang="en-US" dirty="0"/>
              <a:t>Routing</a:t>
            </a:r>
          </a:p>
          <a:p>
            <a:pPr lvl="3" algn="just"/>
            <a:r>
              <a:rPr lang="en-US" dirty="0"/>
              <a:t>Handshaking</a:t>
            </a:r>
          </a:p>
          <a:p>
            <a:pPr lvl="3" algn="just"/>
            <a:r>
              <a:rPr lang="en-US" dirty="0"/>
              <a:t>Sessions</a:t>
            </a:r>
          </a:p>
          <a:p>
            <a:pPr lvl="3" algn="just"/>
            <a:r>
              <a:rPr lang="en-US" dirty="0"/>
              <a:t>Configuration information</a:t>
            </a:r>
          </a:p>
          <a:p>
            <a:pPr lvl="3" algn="just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/>
              <a:t>Modeling of the Use Case</a:t>
            </a:r>
          </a:p>
          <a:p>
            <a:pPr lvl="1" algn="just"/>
            <a:r>
              <a:rPr lang="en-US" dirty="0"/>
              <a:t>Tree representation where properties propagate</a:t>
            </a:r>
          </a:p>
          <a:p>
            <a:pPr lvl="1" algn="just"/>
            <a:r>
              <a:rPr lang="en-US" dirty="0"/>
              <a:t>Abstract entities are represented as ovals and concrete entities are represented as square boxes</a:t>
            </a:r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Modeling of the Use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19250"/>
            <a:ext cx="8534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71475"/>
            <a:ext cx="44672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85975"/>
            <a:ext cx="8382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Policy Formalism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472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2291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57435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Security Policy Formalism</a:t>
            </a:r>
          </a:p>
          <a:p>
            <a:r>
              <a:rPr lang="en-US" dirty="0"/>
              <a:t>Applying Or-BAC for threat response</a:t>
            </a:r>
          </a:p>
          <a:p>
            <a:r>
              <a:rPr lang="en-US" dirty="0"/>
              <a:t>The Threat Response System</a:t>
            </a:r>
          </a:p>
          <a:p>
            <a:r>
              <a:rPr lang="en-US" dirty="0"/>
              <a:t>From alerts to new policies</a:t>
            </a:r>
          </a:p>
          <a:p>
            <a:r>
              <a:rPr lang="en-US" dirty="0"/>
              <a:t>Case Study: e-mail Server</a:t>
            </a:r>
          </a:p>
          <a:p>
            <a:r>
              <a:rPr lang="en-US" dirty="0"/>
              <a:t>Issues with the approach</a:t>
            </a:r>
          </a:p>
          <a:p>
            <a:r>
              <a:rPr lang="en-US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Rules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95525"/>
            <a:ext cx="6981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Or-BAC for threat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593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Or-BAC contexts provide a natural way to include threat response into Or-BAC policy rules</a:t>
            </a:r>
          </a:p>
          <a:p>
            <a:pPr lvl="1" algn="just"/>
            <a:r>
              <a:rPr lang="en-US" dirty="0"/>
              <a:t>Create specific rules that apply during an attack</a:t>
            </a:r>
          </a:p>
          <a:p>
            <a:pPr lvl="1" algn="just"/>
            <a:r>
              <a:rPr lang="en-US" dirty="0"/>
              <a:t>Manage contexts according to threat information</a:t>
            </a:r>
          </a:p>
          <a:p>
            <a:pPr algn="just"/>
            <a:r>
              <a:rPr lang="en-US" dirty="0"/>
              <a:t>Threat contexts refer to contexts used to characterize threats and provide threat response</a:t>
            </a:r>
          </a:p>
          <a:p>
            <a:pPr algn="just"/>
            <a:r>
              <a:rPr lang="en-IN" sz="3200" dirty="0"/>
              <a:t>based on using contexts to model how to dynamically update the security policy when a threat is detected</a:t>
            </a:r>
          </a:p>
          <a:p>
            <a:pPr algn="just"/>
            <a:r>
              <a:rPr lang="en-IN" sz="3200" dirty="0"/>
              <a:t>Core of this proposal is to manage contexts according to threat information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2E65-1AF1-421D-AD4B-A692C807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Or-BAC for threat response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8181-3F88-4F90-B6B7-1E42D7C0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000" dirty="0" err="1"/>
              <a:t>Syn</a:t>
            </a:r>
            <a:r>
              <a:rPr lang="en-IN" sz="3000" dirty="0"/>
              <a:t>-Flooding attack</a:t>
            </a:r>
          </a:p>
          <a:p>
            <a:pPr lvl="2"/>
            <a:r>
              <a:rPr lang="en-IN" dirty="0"/>
              <a:t>a classification reference equal to CVE-1999-0116</a:t>
            </a:r>
          </a:p>
          <a:p>
            <a:pPr lvl="2"/>
            <a:r>
              <a:rPr lang="en-IN" dirty="0"/>
              <a:t>the target is attacked through a service whose name is </a:t>
            </a:r>
            <a:r>
              <a:rPr lang="en-IN" i="1" dirty="0"/>
              <a:t>http </a:t>
            </a:r>
            <a:r>
              <a:rPr lang="en-IN" dirty="0"/>
              <a:t>(or port is </a:t>
            </a:r>
            <a:r>
              <a:rPr lang="en-IN" i="1" dirty="0" err="1"/>
              <a:t>tcp</a:t>
            </a:r>
            <a:r>
              <a:rPr lang="en-IN" dirty="0"/>
              <a:t>/80)</a:t>
            </a:r>
          </a:p>
          <a:p>
            <a:pPr lvl="2"/>
            <a:r>
              <a:rPr lang="en-IN" dirty="0"/>
              <a:t>the target corresponds to a network node whose name is </a:t>
            </a:r>
            <a:r>
              <a:rPr lang="en-IN" i="1" dirty="0" err="1"/>
              <a:t>ws</a:t>
            </a:r>
            <a:endParaRPr lang="en-IN" i="1" dirty="0"/>
          </a:p>
          <a:p>
            <a:pPr lvl="2"/>
            <a:r>
              <a:rPr lang="en-IN" i="1" dirty="0" err="1"/>
              <a:t>Prolog</a:t>
            </a:r>
            <a:r>
              <a:rPr lang="en-IN" i="1" dirty="0"/>
              <a:t> Translation follows: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86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A4E436-699E-4384-B99F-C653DBA3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4073"/>
            <a:ext cx="7481667" cy="66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25805E-2CF2-4715-9D3D-A60EF2A7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76200"/>
            <a:ext cx="6822701" cy="15621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E143-14CE-45E2-8181-C37DBF70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/>
              <a:t>new fact(s) </a:t>
            </a:r>
            <a:r>
              <a:rPr lang="en-IN" i="1" dirty="0"/>
              <a:t>hold</a:t>
            </a:r>
            <a:r>
              <a:rPr lang="en-IN" dirty="0"/>
              <a:t>(</a:t>
            </a:r>
            <a:r>
              <a:rPr lang="en-IN" i="1" dirty="0"/>
              <a:t>org</a:t>
            </a:r>
            <a:r>
              <a:rPr lang="en-IN" dirty="0"/>
              <a:t>, </a:t>
            </a:r>
            <a:r>
              <a:rPr lang="en-IN" i="1" dirty="0" err="1"/>
              <a:t>s</a:t>
            </a:r>
            <a:r>
              <a:rPr lang="en-IN" dirty="0" err="1"/>
              <a:t>,</a:t>
            </a:r>
            <a:r>
              <a:rPr lang="en-IN" i="1" dirty="0" err="1"/>
              <a:t>a</a:t>
            </a:r>
            <a:r>
              <a:rPr lang="en-IN" dirty="0" err="1"/>
              <a:t>,</a:t>
            </a:r>
            <a:r>
              <a:rPr lang="en-IN" i="1" dirty="0" err="1"/>
              <a:t>o</a:t>
            </a:r>
            <a:r>
              <a:rPr lang="en-IN" dirty="0" err="1"/>
              <a:t>,</a:t>
            </a:r>
            <a:r>
              <a:rPr lang="en-IN" i="1" dirty="0" err="1"/>
              <a:t>c</a:t>
            </a:r>
            <a:r>
              <a:rPr lang="en-IN" dirty="0"/>
              <a:t>) is (are) derived for some threat context </a:t>
            </a:r>
            <a:r>
              <a:rPr lang="en-IN" i="1" dirty="0"/>
              <a:t>c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hold</a:t>
            </a:r>
            <a:r>
              <a:rPr lang="en-IN" dirty="0"/>
              <a:t>(</a:t>
            </a:r>
            <a:r>
              <a:rPr lang="en-IN" i="1" dirty="0"/>
              <a:t>org</a:t>
            </a:r>
            <a:r>
              <a:rPr lang="en-IN" dirty="0"/>
              <a:t>, _ </a:t>
            </a:r>
            <a:r>
              <a:rPr lang="en-IN" i="1" dirty="0"/>
              <a:t>http</a:t>
            </a:r>
            <a:r>
              <a:rPr lang="en-IN" dirty="0"/>
              <a:t>, </a:t>
            </a:r>
            <a:r>
              <a:rPr lang="en-IN" i="1" dirty="0" err="1"/>
              <a:t>ws</a:t>
            </a:r>
            <a:r>
              <a:rPr lang="en-IN" dirty="0"/>
              <a:t>, </a:t>
            </a:r>
            <a:r>
              <a:rPr lang="en-IN" i="1" dirty="0" err="1"/>
              <a:t>syn</a:t>
            </a:r>
            <a:r>
              <a:rPr lang="en-IN" i="1" dirty="0"/>
              <a:t> flooding</a:t>
            </a:r>
            <a:r>
              <a:rPr lang="en-IN" dirty="0"/>
              <a:t>): means that host </a:t>
            </a:r>
            <a:r>
              <a:rPr lang="en-IN" i="1" dirty="0" err="1"/>
              <a:t>ws</a:t>
            </a:r>
            <a:r>
              <a:rPr lang="en-IN" i="1" dirty="0"/>
              <a:t> </a:t>
            </a:r>
            <a:r>
              <a:rPr lang="en-IN" dirty="0"/>
              <a:t>is now in the threat context </a:t>
            </a:r>
            <a:r>
              <a:rPr lang="en-IN" i="1" dirty="0" err="1"/>
              <a:t>syn</a:t>
            </a:r>
            <a:r>
              <a:rPr lang="en-IN" i="1" dirty="0"/>
              <a:t> flooding </a:t>
            </a:r>
            <a:r>
              <a:rPr lang="en-IN" dirty="0"/>
              <a:t>through </a:t>
            </a:r>
            <a:r>
              <a:rPr lang="en-IN" i="1" dirty="0"/>
              <a:t>http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i="1" dirty="0"/>
              <a:t>security rule </a:t>
            </a:r>
            <a:r>
              <a:rPr lang="en-IN" dirty="0"/>
              <a:t>(</a:t>
            </a:r>
            <a:r>
              <a:rPr lang="en-IN" i="1" dirty="0" err="1"/>
              <a:t>prohib</a:t>
            </a:r>
            <a:r>
              <a:rPr lang="en-IN" dirty="0"/>
              <a:t>, </a:t>
            </a:r>
            <a:r>
              <a:rPr lang="en-IN" i="1" dirty="0"/>
              <a:t>org</a:t>
            </a:r>
            <a:r>
              <a:rPr lang="en-IN" dirty="0"/>
              <a:t>, </a:t>
            </a:r>
            <a:r>
              <a:rPr lang="en-IN" i="1" dirty="0"/>
              <a:t>internet </a:t>
            </a:r>
            <a:r>
              <a:rPr lang="en-IN" dirty="0"/>
              <a:t>, </a:t>
            </a:r>
            <a:r>
              <a:rPr lang="en-IN" i="1" dirty="0" err="1"/>
              <a:t>tcp</a:t>
            </a:r>
            <a:r>
              <a:rPr lang="en-IN" i="1" dirty="0"/>
              <a:t>-service</a:t>
            </a:r>
            <a:r>
              <a:rPr lang="en-IN" dirty="0"/>
              <a:t>, </a:t>
            </a:r>
            <a:r>
              <a:rPr lang="en-IN" i="1" dirty="0"/>
              <a:t>web server</a:t>
            </a:r>
            <a:r>
              <a:rPr lang="en-IN" dirty="0"/>
              <a:t>, </a:t>
            </a:r>
            <a:r>
              <a:rPr lang="en-IN" i="1" dirty="0" err="1"/>
              <a:t>syn</a:t>
            </a:r>
            <a:r>
              <a:rPr lang="en-IN" i="1" dirty="0"/>
              <a:t> flooding</a:t>
            </a:r>
            <a:r>
              <a:rPr lang="en-IN" dirty="0"/>
              <a:t>): means that, in the threat context </a:t>
            </a:r>
            <a:r>
              <a:rPr lang="en-IN" i="1" dirty="0" err="1"/>
              <a:t>syn</a:t>
            </a:r>
            <a:r>
              <a:rPr lang="en-IN" i="1" dirty="0"/>
              <a:t> flooding</a:t>
            </a:r>
            <a:r>
              <a:rPr lang="en-IN" dirty="0"/>
              <a:t>, </a:t>
            </a:r>
            <a:r>
              <a:rPr lang="en-IN" i="1" dirty="0"/>
              <a:t>internet </a:t>
            </a:r>
            <a:r>
              <a:rPr lang="en-IN" dirty="0"/>
              <a:t>is prohibited to perform </a:t>
            </a:r>
            <a:r>
              <a:rPr lang="en-IN" i="1" dirty="0" err="1"/>
              <a:t>tcp</a:t>
            </a:r>
            <a:r>
              <a:rPr lang="en-IN" i="1" dirty="0"/>
              <a:t> service </a:t>
            </a:r>
            <a:r>
              <a:rPr lang="en-IN" dirty="0"/>
              <a:t>activity on the </a:t>
            </a:r>
            <a:r>
              <a:rPr lang="en-IN" i="1" dirty="0"/>
              <a:t>web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089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Or-BAC for threat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Pop Reconnaissance Attack</a:t>
            </a:r>
          </a:p>
          <a:p>
            <a:pPr lvl="1" algn="just"/>
            <a:r>
              <a:rPr lang="en-IN" dirty="0"/>
              <a:t>a classification reference equal to CVE-2005-1133</a:t>
            </a:r>
          </a:p>
          <a:p>
            <a:pPr lvl="1" algn="just"/>
            <a:r>
              <a:rPr lang="en-IN" dirty="0"/>
              <a:t>the target is attacked through a service whose port is </a:t>
            </a:r>
            <a:r>
              <a:rPr lang="en-IN" i="1" dirty="0" err="1"/>
              <a:t>tcp</a:t>
            </a:r>
            <a:r>
              <a:rPr lang="en-IN" dirty="0"/>
              <a:t>/110 (or name is </a:t>
            </a:r>
            <a:r>
              <a:rPr lang="en-IN" i="1" dirty="0"/>
              <a:t>pop</a:t>
            </a:r>
            <a:r>
              <a:rPr lang="en-IN" dirty="0"/>
              <a:t>3)</a:t>
            </a:r>
          </a:p>
          <a:p>
            <a:pPr lvl="1" algn="just"/>
            <a:r>
              <a:rPr lang="en-IN" dirty="0"/>
              <a:t>a source that corresponds to a mail user whose name is </a:t>
            </a:r>
            <a:r>
              <a:rPr lang="en-IN" i="1" dirty="0"/>
              <a:t>Charlie</a:t>
            </a:r>
          </a:p>
          <a:p>
            <a:pPr lvl="1" algn="just"/>
            <a:r>
              <a:rPr lang="en-IN" dirty="0"/>
              <a:t>the target corresponds to a network node whose name is </a:t>
            </a:r>
            <a:r>
              <a:rPr lang="en-IN" i="1" dirty="0" err="1"/>
              <a:t>ms</a:t>
            </a:r>
            <a:r>
              <a:rPr lang="en-IN" dirty="0"/>
              <a:t>, then the </a:t>
            </a:r>
            <a:r>
              <a:rPr lang="en-IN" i="1" dirty="0"/>
              <a:t>pop attack </a:t>
            </a:r>
            <a:r>
              <a:rPr lang="en-IN" dirty="0"/>
              <a:t>context is active for </a:t>
            </a:r>
            <a:r>
              <a:rPr lang="en-IN" i="1" dirty="0"/>
              <a:t>Charlie </a:t>
            </a:r>
            <a:r>
              <a:rPr lang="en-IN" dirty="0"/>
              <a:t>subject making </a:t>
            </a:r>
            <a:r>
              <a:rPr lang="en-IN" i="1" dirty="0" err="1"/>
              <a:t>tcp</a:t>
            </a:r>
            <a:r>
              <a:rPr lang="en-IN" dirty="0"/>
              <a:t>/110 action on </a:t>
            </a:r>
            <a:r>
              <a:rPr lang="en-IN" i="1" dirty="0" err="1"/>
              <a:t>ms</a:t>
            </a:r>
            <a:r>
              <a:rPr lang="en-IN" i="1" dirty="0"/>
              <a:t> </a:t>
            </a:r>
            <a:r>
              <a:rPr lang="en-IN" dirty="0"/>
              <a:t>object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C96E2-D73A-439B-8C22-DD667030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1346"/>
            <a:ext cx="7862667" cy="58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F3BBC-DBC7-4FCC-9821-946B5E77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0486"/>
            <a:ext cx="7780606" cy="60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17F78-7B2A-4D58-9BDE-2D05D73C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Or-BAC for threat response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B877A-8D97-4D54-842E-02ECD755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hold(org, </a:t>
            </a:r>
            <a:r>
              <a:rPr lang="en-IN" dirty="0" err="1"/>
              <a:t>charlie</a:t>
            </a:r>
            <a:r>
              <a:rPr lang="en-IN" dirty="0"/>
              <a:t>, _, [′charlie@net.net′, ′/var/spool/mail/</a:t>
            </a:r>
            <a:r>
              <a:rPr lang="en-IN" dirty="0" err="1"/>
              <a:t>charlie</a:t>
            </a:r>
            <a:r>
              <a:rPr lang="en-IN" dirty="0"/>
              <a:t>′], pop attack): </a:t>
            </a:r>
          </a:p>
          <a:p>
            <a:pPr lvl="1" algn="just"/>
            <a:r>
              <a:rPr lang="en-IN" dirty="0"/>
              <a:t>Mailbox charlie@net.net (and its sibling representation ’/var/spool/-mail/</a:t>
            </a:r>
            <a:r>
              <a:rPr lang="en-IN" dirty="0" err="1"/>
              <a:t>charlie</a:t>
            </a:r>
            <a:r>
              <a:rPr lang="en-IN" dirty="0"/>
              <a:t>’ mail spool file) is now in the threat context pop attack, the attacker being user Charlie</a:t>
            </a:r>
          </a:p>
          <a:p>
            <a:pPr algn="just"/>
            <a:r>
              <a:rPr lang="en-IN" dirty="0"/>
              <a:t>hold(org,[’1.2.3.4’, </a:t>
            </a:r>
            <a:r>
              <a:rPr lang="en-IN" dirty="0" err="1"/>
              <a:t>Charliews</a:t>
            </a:r>
            <a:r>
              <a:rPr lang="en-IN" dirty="0"/>
              <a:t>], [’</a:t>
            </a:r>
            <a:r>
              <a:rPr lang="en-IN" dirty="0" err="1"/>
              <a:t>tcp</a:t>
            </a:r>
            <a:r>
              <a:rPr lang="en-IN" dirty="0"/>
              <a:t>/110’], [’/etc/</a:t>
            </a:r>
            <a:r>
              <a:rPr lang="en-IN" dirty="0" err="1"/>
              <a:t>initd</a:t>
            </a:r>
            <a:r>
              <a:rPr lang="en-IN" dirty="0"/>
              <a:t>/pop’, </a:t>
            </a:r>
            <a:r>
              <a:rPr lang="en-IN" dirty="0" err="1"/>
              <a:t>ms</a:t>
            </a:r>
            <a:r>
              <a:rPr lang="en-IN" dirty="0"/>
              <a:t>], pop attack) </a:t>
            </a:r>
          </a:p>
          <a:p>
            <a:pPr lvl="1" algn="just"/>
            <a:r>
              <a:rPr lang="en-IN" dirty="0"/>
              <a:t>processes /etc/</a:t>
            </a:r>
            <a:r>
              <a:rPr lang="en-IN" dirty="0" err="1"/>
              <a:t>initd</a:t>
            </a:r>
            <a:r>
              <a:rPr lang="en-IN" dirty="0"/>
              <a:t>/pop and server </a:t>
            </a:r>
            <a:r>
              <a:rPr lang="en-IN" dirty="0" err="1"/>
              <a:t>ms</a:t>
            </a:r>
            <a:r>
              <a:rPr lang="en-IN" dirty="0"/>
              <a:t> are now in the threat context pop attack, the attack coming from workstation </a:t>
            </a:r>
            <a:r>
              <a:rPr lang="en-IN" dirty="0" err="1"/>
              <a:t>charliews</a:t>
            </a:r>
            <a:r>
              <a:rPr lang="en-IN" dirty="0"/>
              <a:t> with IP address 1.2.3.4</a:t>
            </a:r>
          </a:p>
          <a:p>
            <a:pPr algn="just"/>
            <a:r>
              <a:rPr lang="en-IN" dirty="0"/>
              <a:t>security rule(</a:t>
            </a:r>
            <a:r>
              <a:rPr lang="en-IN" dirty="0" err="1"/>
              <a:t>prohib,org,mail</a:t>
            </a:r>
            <a:r>
              <a:rPr lang="en-IN" dirty="0"/>
              <a:t> user, read </a:t>
            </a:r>
            <a:r>
              <a:rPr lang="en-IN" dirty="0" err="1"/>
              <a:t>pop,mail</a:t>
            </a:r>
            <a:r>
              <a:rPr lang="en-IN" dirty="0"/>
              <a:t> server, pop attack) </a:t>
            </a:r>
          </a:p>
          <a:p>
            <a:pPr lvl="1" algn="just"/>
            <a:r>
              <a:rPr lang="en-IN" dirty="0"/>
              <a:t>In the threat context pop attack, a mail user is prohibited to perform read pop activity on the mail server</a:t>
            </a:r>
          </a:p>
        </p:txBody>
      </p:sp>
    </p:spTree>
    <p:extLst>
      <p:ext uri="{BB962C8B-B14F-4D97-AF65-F5344CB8AC3E}">
        <p14:creationId xmlns:p14="http://schemas.microsoft.com/office/powerpoint/2010/main" val="215987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9FB0-B232-4EDD-BAC3-A0320435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Threat Response System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D4216-0CEC-4C40-95B5-65450E4C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0563"/>
            <a:ext cx="8776914" cy="56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Drawbacks of IPS</a:t>
            </a:r>
          </a:p>
          <a:p>
            <a:pPr lvl="1" algn="just"/>
            <a:r>
              <a:rPr lang="en-US" dirty="0"/>
              <a:t>Response is applied on a single point of information system</a:t>
            </a:r>
          </a:p>
          <a:p>
            <a:pPr lvl="1" algn="just"/>
            <a:r>
              <a:rPr lang="en-US" dirty="0"/>
              <a:t>Application is repeated every time an alert is raised</a:t>
            </a:r>
          </a:p>
          <a:p>
            <a:pPr algn="just"/>
            <a:r>
              <a:rPr lang="en-US" dirty="0"/>
              <a:t>Issues:</a:t>
            </a:r>
          </a:p>
          <a:p>
            <a:pPr lvl="1" algn="just"/>
            <a:r>
              <a:rPr lang="en-US" dirty="0"/>
              <a:t>Lighten hardware budget leading to conflicting choices and compromises in Security</a:t>
            </a:r>
          </a:p>
          <a:p>
            <a:pPr lvl="1" algn="just"/>
            <a:r>
              <a:rPr lang="en-US" dirty="0"/>
              <a:t>Performance and convenience</a:t>
            </a:r>
          </a:p>
          <a:p>
            <a:pPr lvl="1" algn="just"/>
            <a:r>
              <a:rPr lang="en-US" dirty="0"/>
              <a:t>Ease and use of automation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1EF9-1E64-44EB-82F7-9E737728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Threat Response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8A09-7977-42DA-8117-39F347BD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Alert Correlation Engine (ACE)</a:t>
            </a:r>
          </a:p>
          <a:p>
            <a:pPr lvl="1" algn="just"/>
            <a:r>
              <a:rPr lang="en-IN" sz="2000" dirty="0"/>
              <a:t>ACE as an entity receiving as input every possible event produced by sensors and giving as output high-level IDMEF-compliant alerts (meta-alerts)</a:t>
            </a:r>
          </a:p>
          <a:p>
            <a:pPr algn="just"/>
            <a:r>
              <a:rPr lang="en-IN" sz="2400" dirty="0"/>
              <a:t>Policy Instantiation Engine (PIE)</a:t>
            </a:r>
          </a:p>
          <a:p>
            <a:pPr lvl="1" algn="just"/>
            <a:r>
              <a:rPr lang="en-IN" sz="2000" dirty="0"/>
              <a:t>activate contexts (through Or-BAC </a:t>
            </a:r>
            <a:r>
              <a:rPr lang="en-IN" sz="2000" i="1" dirty="0"/>
              <a:t>hold </a:t>
            </a:r>
            <a:r>
              <a:rPr lang="en-IN" sz="2000" dirty="0"/>
              <a:t>facts)</a:t>
            </a:r>
          </a:p>
          <a:p>
            <a:pPr lvl="1" algn="just"/>
            <a:r>
              <a:rPr lang="en-IN" sz="2000" dirty="0"/>
              <a:t>trigger re-evaluation of the security policy (through activation of abstract Or-BAC rules)</a:t>
            </a:r>
          </a:p>
          <a:p>
            <a:r>
              <a:rPr lang="en-IN" sz="2400" dirty="0"/>
              <a:t>Policy Decision Point</a:t>
            </a:r>
          </a:p>
          <a:p>
            <a:pPr lvl="1"/>
            <a:r>
              <a:rPr lang="en-IN" sz="2000" dirty="0"/>
              <a:t>A PDP is in charge of local policy decisions</a:t>
            </a:r>
          </a:p>
          <a:p>
            <a:pPr lvl="1" algn="just"/>
            <a:r>
              <a:rPr lang="en-IN" sz="2000" dirty="0"/>
              <a:t>Whenever it receives a new policy instance, that is an Or-BAC concrete rule (permission or prohibition), a PDP has to map this information onto concrete actions to be performed on PEPs to enforce the new policy</a:t>
            </a:r>
          </a:p>
          <a:p>
            <a:pPr algn="just"/>
            <a:r>
              <a:rPr lang="en-IN" sz="2400" dirty="0"/>
              <a:t>Policy Enforcement Point (PEP)</a:t>
            </a:r>
          </a:p>
          <a:p>
            <a:pPr lvl="1"/>
            <a:r>
              <a:rPr lang="en-IN" sz="2000" dirty="0"/>
              <a:t>PEPs receive new policies (or policy elements), which have been translated by the PDP</a:t>
            </a:r>
          </a:p>
          <a:p>
            <a:pPr lvl="1"/>
            <a:r>
              <a:rPr lang="en-IN" sz="2000" dirty="0"/>
              <a:t>Expressing a new policy may have implications on multiple PEPs (For e.g. servers and firewalls)</a:t>
            </a:r>
          </a:p>
        </p:txBody>
      </p:sp>
    </p:spTree>
    <p:extLst>
      <p:ext uri="{BB962C8B-B14F-4D97-AF65-F5344CB8AC3E}">
        <p14:creationId xmlns:p14="http://schemas.microsoft.com/office/powerpoint/2010/main" val="381743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5FDE-CB3F-4710-893F-EC597D7C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Threat Response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DB1A-6E6E-40C6-8CDD-41AEAF82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4036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PIE is divided into two subparts allowing</a:t>
            </a:r>
          </a:p>
          <a:p>
            <a:pPr lvl="1" algn="just"/>
            <a:r>
              <a:rPr lang="en-IN" sz="2000" dirty="0"/>
              <a:t>to map alerts reported as IDMEF messages into Or-BAC hold facts characterizing threats and allowing adequate countermeasures</a:t>
            </a:r>
          </a:p>
          <a:p>
            <a:pPr lvl="1"/>
            <a:r>
              <a:rPr lang="en-IN" sz="2000" dirty="0"/>
              <a:t>to derive new policy instances thanks to hold facts and to the abstract policy definition</a:t>
            </a:r>
          </a:p>
          <a:p>
            <a:pPr lvl="2"/>
            <a:r>
              <a:rPr lang="en-IN" sz="1800" dirty="0"/>
              <a:t>Information workflow from alerts to new policy instances is as shown in next figure</a:t>
            </a:r>
          </a:p>
          <a:p>
            <a:r>
              <a:rPr lang="en-IN" sz="2800" dirty="0"/>
              <a:t>Threat Characterization Engine (TCE)</a:t>
            </a:r>
          </a:p>
          <a:p>
            <a:pPr lvl="1"/>
            <a:r>
              <a:rPr lang="en-IN" sz="2400" dirty="0"/>
              <a:t>TCE process is divided into three steps:</a:t>
            </a:r>
          </a:p>
          <a:p>
            <a:pPr lvl="2"/>
            <a:r>
              <a:rPr lang="en-IN" sz="2000" dirty="0"/>
              <a:t>Syntactic Mapping</a:t>
            </a:r>
          </a:p>
          <a:p>
            <a:pPr lvl="2"/>
            <a:r>
              <a:rPr lang="en-IN" sz="2000" dirty="0"/>
              <a:t>Enrichment (2 steps)</a:t>
            </a:r>
          </a:p>
          <a:p>
            <a:pPr lvl="3" algn="just"/>
            <a:r>
              <a:rPr lang="en-IN" sz="1800" dirty="0"/>
              <a:t>enrich subjects, actions and objects which are only partially instantiated</a:t>
            </a:r>
          </a:p>
          <a:p>
            <a:pPr lvl="3" algn="just"/>
            <a:r>
              <a:rPr lang="en-IN" sz="1800" dirty="0"/>
              <a:t>find similar actions to instantiated ones, but at different levels</a:t>
            </a:r>
          </a:p>
          <a:p>
            <a:pPr lvl="2"/>
            <a:r>
              <a:rPr lang="en-IN" sz="2000" dirty="0"/>
              <a:t>Strategic Mapping</a:t>
            </a:r>
          </a:p>
          <a:p>
            <a:pPr lvl="3" algn="just"/>
            <a:r>
              <a:rPr lang="en-IN" sz="1800" dirty="0"/>
              <a:t>this process needs IDMEF information related to context triggering (for instance, </a:t>
            </a:r>
            <a:r>
              <a:rPr lang="en-IN" sz="1800" i="1" dirty="0" err="1"/>
              <a:t>Classification.Reference</a:t>
            </a:r>
            <a:r>
              <a:rPr lang="en-IN" sz="18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556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3C22F-54BB-4970-904E-7C7DBE9B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9333"/>
            <a:ext cx="7543800" cy="69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4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Domain Terminology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Focus on actions of fault tolerance or removal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600200"/>
            <a:ext cx="8743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2"/>
            <a:ext cx="8229600" cy="96043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/>
              <a:t>Intrusion Prevention and Response</a:t>
            </a:r>
          </a:p>
          <a:p>
            <a:pPr lvl="1" algn="just"/>
            <a:r>
              <a:rPr lang="en-US" dirty="0"/>
              <a:t>Network based Intrusion Prevention System</a:t>
            </a:r>
          </a:p>
          <a:p>
            <a:pPr lvl="1" algn="just"/>
            <a:r>
              <a:rPr lang="en-US" dirty="0"/>
              <a:t>Host based Intrusion Prevention System</a:t>
            </a:r>
          </a:p>
          <a:p>
            <a:pPr algn="just"/>
            <a:r>
              <a:rPr lang="en-US" dirty="0"/>
              <a:t>Comprehensive Approach to Response</a:t>
            </a:r>
          </a:p>
          <a:p>
            <a:pPr lvl="1" algn="just"/>
            <a:r>
              <a:rPr lang="en-US" dirty="0"/>
              <a:t>Access control technologies are located at critical points of network</a:t>
            </a:r>
          </a:p>
          <a:p>
            <a:pPr lvl="1" algn="just"/>
            <a:r>
              <a:rPr lang="en-US" dirty="0"/>
              <a:t>Link threat detection performed by intrusion detection/prevention systems and access control mechanisms, to provide an adaptive security policy capable of dynamically adjusting to threats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Choice of a Security Policy Formalism</a:t>
            </a:r>
          </a:p>
          <a:p>
            <a:pPr lvl="1" algn="just"/>
            <a:r>
              <a:rPr lang="en-US" dirty="0"/>
              <a:t>Security administrator has to manually update policy by removing obsolete security rules or inserting new security rules</a:t>
            </a:r>
          </a:p>
          <a:p>
            <a:pPr lvl="1" algn="just"/>
            <a:r>
              <a:rPr lang="en-US" dirty="0"/>
              <a:t>Objective is to design a method to help administrator in these tasks of updating policy</a:t>
            </a:r>
          </a:p>
          <a:p>
            <a:pPr lvl="2" algn="just"/>
            <a:r>
              <a:rPr lang="en-US" dirty="0"/>
              <a:t>Model to specify security policies that dynamically change when some intrusion is detected</a:t>
            </a:r>
          </a:p>
          <a:p>
            <a:pPr lvl="2" algn="just"/>
            <a:r>
              <a:rPr lang="en-US" dirty="0"/>
              <a:t>Security rules refer to permissions and prohibitions</a:t>
            </a:r>
          </a:p>
          <a:p>
            <a:pPr lvl="1" algn="just"/>
            <a:r>
              <a:rPr lang="en-US" dirty="0"/>
              <a:t>Model must provide means to manage conflicts between permissions and prohibitions</a:t>
            </a:r>
          </a:p>
          <a:p>
            <a:pPr lvl="2" algn="just"/>
            <a:r>
              <a:rPr lang="en-US" dirty="0"/>
              <a:t>Minimal security requirements</a:t>
            </a:r>
          </a:p>
          <a:p>
            <a:pPr lvl="2" algn="just"/>
            <a:r>
              <a:rPr lang="en-US" dirty="0"/>
              <a:t>Model should specify high level conflict management strategies to find best compromise between conflicting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Or-BAC Formalism</a:t>
            </a:r>
          </a:p>
          <a:p>
            <a:pPr lvl="1" algn="just"/>
            <a:r>
              <a:rPr lang="en-US" dirty="0"/>
              <a:t>Concrete Security Components are viewed as Organization</a:t>
            </a:r>
          </a:p>
          <a:p>
            <a:pPr lvl="1" algn="just"/>
            <a:r>
              <a:rPr lang="en-US" dirty="0"/>
              <a:t>Suggests reasoning with roles that subjects, actions or objects play in organization</a:t>
            </a:r>
          </a:p>
          <a:p>
            <a:pPr lvl="1" algn="just"/>
            <a:r>
              <a:rPr lang="en-US" dirty="0"/>
              <a:t>Role of subject is called </a:t>
            </a:r>
            <a:r>
              <a:rPr lang="en-US" i="1" dirty="0"/>
              <a:t>role</a:t>
            </a:r>
          </a:p>
          <a:p>
            <a:pPr lvl="1" algn="just"/>
            <a:r>
              <a:rPr lang="en-US" dirty="0"/>
              <a:t>Role of action is called </a:t>
            </a:r>
            <a:r>
              <a:rPr lang="en-US" i="1" dirty="0"/>
              <a:t>activity</a:t>
            </a:r>
          </a:p>
          <a:p>
            <a:pPr lvl="1" algn="just"/>
            <a:r>
              <a:rPr lang="en-US" dirty="0"/>
              <a:t>Role of object is called </a:t>
            </a:r>
            <a:r>
              <a:rPr lang="en-US" i="1" dirty="0"/>
              <a:t>view</a:t>
            </a:r>
          </a:p>
          <a:p>
            <a:pPr lvl="1" algn="just"/>
            <a:r>
              <a:rPr lang="en-US" dirty="0"/>
              <a:t>Organization defines security rules which specify that some roles are permitted or prohibited to carry out some activities on some views</a:t>
            </a:r>
          </a:p>
          <a:p>
            <a:pPr lvl="1" algn="just"/>
            <a:r>
              <a:rPr lang="en-US" dirty="0"/>
              <a:t>Security rules do not apply statically but their activation may depend on contextual conditions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Or-BAC Formalism</a:t>
            </a:r>
          </a:p>
          <a:p>
            <a:pPr lvl="1" algn="just"/>
            <a:r>
              <a:rPr lang="en-US" dirty="0"/>
              <a:t>Security rules are modeled using 6-places predicate:</a:t>
            </a:r>
          </a:p>
          <a:p>
            <a:pPr lvl="2" algn="just"/>
            <a:r>
              <a:rPr lang="en-US" dirty="0" err="1"/>
              <a:t>Security_rule</a:t>
            </a:r>
            <a:r>
              <a:rPr lang="en-US" dirty="0"/>
              <a:t>(type, org, role, activity, view, context) where type belongs to {permission, prohibition}</a:t>
            </a:r>
          </a:p>
          <a:p>
            <a:pPr lvl="2" algn="just"/>
            <a:r>
              <a:rPr lang="en-US" dirty="0"/>
              <a:t>Permissions and prohibitions are both inherited through these hierarchies</a:t>
            </a:r>
          </a:p>
          <a:p>
            <a:pPr lvl="2" algn="just"/>
            <a:r>
              <a:rPr lang="en-US" dirty="0"/>
              <a:t>Priority is associated with each security rule to handle conflicts</a:t>
            </a:r>
          </a:p>
          <a:p>
            <a:pPr lvl="3" algn="just"/>
            <a:r>
              <a:rPr lang="en-US" dirty="0"/>
              <a:t>Compatible with hierarchies defined on entities</a:t>
            </a:r>
          </a:p>
          <a:p>
            <a:pPr lvl="3" algn="just"/>
            <a:r>
              <a:rPr lang="en-US" dirty="0"/>
              <a:t>If security rule is inherited by a given entity, this rule will have lower priority than another security rule explicitly assigned to this entity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Security Policy Formalism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Conflict management strategy will solve every conflict at concrete level</a:t>
            </a:r>
          </a:p>
          <a:p>
            <a:pPr lvl="1"/>
            <a:r>
              <a:rPr lang="en-US" dirty="0"/>
              <a:t>Modeled using 3 places predicates</a:t>
            </a:r>
          </a:p>
          <a:p>
            <a:pPr lvl="2"/>
            <a:r>
              <a:rPr lang="en-US" dirty="0"/>
              <a:t>empower (</a:t>
            </a:r>
            <a:r>
              <a:rPr lang="en-US" dirty="0" err="1"/>
              <a:t>org,subject,role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In org, subject is empowered in role</a:t>
            </a:r>
          </a:p>
          <a:p>
            <a:pPr lvl="2"/>
            <a:r>
              <a:rPr lang="en-US" dirty="0"/>
              <a:t>consider (</a:t>
            </a:r>
            <a:r>
              <a:rPr lang="en-US" dirty="0" err="1"/>
              <a:t>org,action,activity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In org, action is considered an implementation of activity</a:t>
            </a:r>
          </a:p>
          <a:p>
            <a:pPr lvl="2"/>
            <a:r>
              <a:rPr lang="en-US" dirty="0"/>
              <a:t>use(</a:t>
            </a:r>
            <a:r>
              <a:rPr lang="en-US" dirty="0" err="1"/>
              <a:t>org,object,view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In org, object is used in view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1420</Words>
  <Application>Microsoft Office PowerPoint</Application>
  <PresentationFormat>On-screen Show (4:3)</PresentationFormat>
  <Paragraphs>165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Response: bridging the link between intrusion detection alerts and security policies</vt:lpstr>
      <vt:lpstr>Contents</vt:lpstr>
      <vt:lpstr>Introduction</vt:lpstr>
      <vt:lpstr>Problem Statement</vt:lpstr>
      <vt:lpstr>Problem Statement</vt:lpstr>
      <vt:lpstr>Security Policy Formalism</vt:lpstr>
      <vt:lpstr>Security Policy Formalism</vt:lpstr>
      <vt:lpstr>Security Policy Formalism</vt:lpstr>
      <vt:lpstr>Security Policy Formalism</vt:lpstr>
      <vt:lpstr>Security Policy Formalism</vt:lpstr>
      <vt:lpstr>Security Policy Formalism</vt:lpstr>
      <vt:lpstr>Security Policy Formalism</vt:lpstr>
      <vt:lpstr>Security Policy Formalism</vt:lpstr>
      <vt:lpstr>Security Policy Formalism</vt:lpstr>
      <vt:lpstr>Security Policy Formalism</vt:lpstr>
      <vt:lpstr>PowerPoint Presentation</vt:lpstr>
      <vt:lpstr>Security Policy Formalism</vt:lpstr>
      <vt:lpstr>Security Policy Formalism</vt:lpstr>
      <vt:lpstr>Security Policy Formalism</vt:lpstr>
      <vt:lpstr>Security Policy Formalism</vt:lpstr>
      <vt:lpstr>Applying Or-BAC for threat response</vt:lpstr>
      <vt:lpstr>Applying Or-BAC for threat response</vt:lpstr>
      <vt:lpstr>PowerPoint Presentation</vt:lpstr>
      <vt:lpstr>PowerPoint Presentation</vt:lpstr>
      <vt:lpstr>Applying Or-BAC for threat response</vt:lpstr>
      <vt:lpstr>PowerPoint Presentation</vt:lpstr>
      <vt:lpstr>PowerPoint Presentation</vt:lpstr>
      <vt:lpstr>Applying Or-BAC for threat response</vt:lpstr>
      <vt:lpstr>Threat Response System Architecture</vt:lpstr>
      <vt:lpstr>Threat Response System Architecture</vt:lpstr>
      <vt:lpstr>Threat Response 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Response: bridging the link between intrusion detection alerts and security policies</dc:title>
  <dc:creator>SV</dc:creator>
  <cp:lastModifiedBy>PGCSE-1</cp:lastModifiedBy>
  <cp:revision>186</cp:revision>
  <dcterms:created xsi:type="dcterms:W3CDTF">2013-04-09T04:40:13Z</dcterms:created>
  <dcterms:modified xsi:type="dcterms:W3CDTF">2023-05-01T05:33:47Z</dcterms:modified>
</cp:coreProperties>
</file>