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76" r:id="rId4"/>
    <p:sldId id="277" r:id="rId5"/>
    <p:sldId id="278" r:id="rId6"/>
    <p:sldId id="257" r:id="rId7"/>
    <p:sldId id="258" r:id="rId8"/>
    <p:sldId id="259" r:id="rId9"/>
    <p:sldId id="260" r:id="rId10"/>
    <p:sldId id="263" r:id="rId11"/>
    <p:sldId id="262" r:id="rId12"/>
    <p:sldId id="279" r:id="rId13"/>
    <p:sldId id="280" r:id="rId14"/>
    <p:sldId id="271" r:id="rId15"/>
    <p:sldId id="272" r:id="rId16"/>
    <p:sldId id="281" r:id="rId17"/>
    <p:sldId id="273" r:id="rId18"/>
    <p:sldId id="274" r:id="rId19"/>
    <p:sldId id="261" r:id="rId20"/>
    <p:sldId id="264" r:id="rId21"/>
    <p:sldId id="265" r:id="rId22"/>
    <p:sldId id="266" r:id="rId23"/>
    <p:sldId id="267" r:id="rId24"/>
    <p:sldId id="268" r:id="rId25"/>
    <p:sldId id="269"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1AA53D-31A9-478C-ADA3-4A2AC3201A66}"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26614-2EAF-49AC-95B7-696224EB6026}" type="slidenum">
              <a:rPr lang="en-US" smtClean="0"/>
              <a:pPr/>
              <a:t>‹#›</a:t>
            </a:fld>
            <a:endParaRPr lang="en-US"/>
          </a:p>
        </p:txBody>
      </p:sp>
    </p:spTree>
    <p:extLst>
      <p:ext uri="{BB962C8B-B14F-4D97-AF65-F5344CB8AC3E}">
        <p14:creationId xmlns:p14="http://schemas.microsoft.com/office/powerpoint/2010/main" val="627647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1AA53D-31A9-478C-ADA3-4A2AC3201A66}"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26614-2EAF-49AC-95B7-696224EB6026}" type="slidenum">
              <a:rPr lang="en-US" smtClean="0"/>
              <a:pPr/>
              <a:t>‹#›</a:t>
            </a:fld>
            <a:endParaRPr lang="en-US"/>
          </a:p>
        </p:txBody>
      </p:sp>
    </p:spTree>
    <p:extLst>
      <p:ext uri="{BB962C8B-B14F-4D97-AF65-F5344CB8AC3E}">
        <p14:creationId xmlns:p14="http://schemas.microsoft.com/office/powerpoint/2010/main" val="312241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1AA53D-31A9-478C-ADA3-4A2AC3201A66}"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26614-2EAF-49AC-95B7-696224EB6026}"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63038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1AA53D-31A9-478C-ADA3-4A2AC3201A66}"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26614-2EAF-49AC-95B7-696224EB6026}" type="slidenum">
              <a:rPr lang="en-US" smtClean="0"/>
              <a:pPr/>
              <a:t>‹#›</a:t>
            </a:fld>
            <a:endParaRPr lang="en-US"/>
          </a:p>
        </p:txBody>
      </p:sp>
    </p:spTree>
    <p:extLst>
      <p:ext uri="{BB962C8B-B14F-4D97-AF65-F5344CB8AC3E}">
        <p14:creationId xmlns:p14="http://schemas.microsoft.com/office/powerpoint/2010/main" val="42269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1AA53D-31A9-478C-ADA3-4A2AC3201A66}"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26614-2EAF-49AC-95B7-696224EB602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1928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1AA53D-31A9-478C-ADA3-4A2AC3201A66}"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26614-2EAF-49AC-95B7-696224EB6026}" type="slidenum">
              <a:rPr lang="en-US" smtClean="0"/>
              <a:pPr/>
              <a:t>‹#›</a:t>
            </a:fld>
            <a:endParaRPr lang="en-US"/>
          </a:p>
        </p:txBody>
      </p:sp>
    </p:spTree>
    <p:extLst>
      <p:ext uri="{BB962C8B-B14F-4D97-AF65-F5344CB8AC3E}">
        <p14:creationId xmlns:p14="http://schemas.microsoft.com/office/powerpoint/2010/main" val="28606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AA53D-31A9-478C-ADA3-4A2AC3201A66}"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26614-2EAF-49AC-95B7-696224EB6026}" type="slidenum">
              <a:rPr lang="en-US" smtClean="0"/>
              <a:pPr/>
              <a:t>‹#›</a:t>
            </a:fld>
            <a:endParaRPr lang="en-US"/>
          </a:p>
        </p:txBody>
      </p:sp>
    </p:spTree>
    <p:extLst>
      <p:ext uri="{BB962C8B-B14F-4D97-AF65-F5344CB8AC3E}">
        <p14:creationId xmlns:p14="http://schemas.microsoft.com/office/powerpoint/2010/main" val="3111098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AA53D-31A9-478C-ADA3-4A2AC3201A66}"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26614-2EAF-49AC-95B7-696224EB6026}" type="slidenum">
              <a:rPr lang="en-US" smtClean="0"/>
              <a:pPr/>
              <a:t>‹#›</a:t>
            </a:fld>
            <a:endParaRPr lang="en-US"/>
          </a:p>
        </p:txBody>
      </p:sp>
    </p:spTree>
    <p:extLst>
      <p:ext uri="{BB962C8B-B14F-4D97-AF65-F5344CB8AC3E}">
        <p14:creationId xmlns:p14="http://schemas.microsoft.com/office/powerpoint/2010/main" val="322321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AA53D-31A9-478C-ADA3-4A2AC3201A66}"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26614-2EAF-49AC-95B7-696224EB6026}" type="slidenum">
              <a:rPr lang="en-US" smtClean="0"/>
              <a:pPr/>
              <a:t>‹#›</a:t>
            </a:fld>
            <a:endParaRPr lang="en-US"/>
          </a:p>
        </p:txBody>
      </p:sp>
    </p:spTree>
    <p:extLst>
      <p:ext uri="{BB962C8B-B14F-4D97-AF65-F5344CB8AC3E}">
        <p14:creationId xmlns:p14="http://schemas.microsoft.com/office/powerpoint/2010/main" val="774985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1AA53D-31A9-478C-ADA3-4A2AC3201A66}"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26614-2EAF-49AC-95B7-696224EB6026}" type="slidenum">
              <a:rPr lang="en-US" smtClean="0"/>
              <a:pPr/>
              <a:t>‹#›</a:t>
            </a:fld>
            <a:endParaRPr lang="en-US"/>
          </a:p>
        </p:txBody>
      </p:sp>
    </p:spTree>
    <p:extLst>
      <p:ext uri="{BB962C8B-B14F-4D97-AF65-F5344CB8AC3E}">
        <p14:creationId xmlns:p14="http://schemas.microsoft.com/office/powerpoint/2010/main" val="2451200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1AA53D-31A9-478C-ADA3-4A2AC3201A66}" type="datetimeFigureOut">
              <a:rPr lang="en-US" smtClean="0"/>
              <a:pPr/>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26614-2EAF-49AC-95B7-696224EB6026}" type="slidenum">
              <a:rPr lang="en-US" smtClean="0"/>
              <a:pPr/>
              <a:t>‹#›</a:t>
            </a:fld>
            <a:endParaRPr lang="en-US"/>
          </a:p>
        </p:txBody>
      </p:sp>
    </p:spTree>
    <p:extLst>
      <p:ext uri="{BB962C8B-B14F-4D97-AF65-F5344CB8AC3E}">
        <p14:creationId xmlns:p14="http://schemas.microsoft.com/office/powerpoint/2010/main" val="1707532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1AA53D-31A9-478C-ADA3-4A2AC3201A66}" type="datetimeFigureOut">
              <a:rPr lang="en-US" smtClean="0"/>
              <a:pPr/>
              <a:t>8/5/2021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26614-2EAF-49AC-95B7-696224EB6026}" type="slidenum">
              <a:rPr lang="en-US" smtClean="0"/>
              <a:pPr/>
              <a:t>‹#›</a:t>
            </a:fld>
            <a:endParaRPr lang="en-US"/>
          </a:p>
        </p:txBody>
      </p:sp>
    </p:spTree>
    <p:extLst>
      <p:ext uri="{BB962C8B-B14F-4D97-AF65-F5344CB8AC3E}">
        <p14:creationId xmlns:p14="http://schemas.microsoft.com/office/powerpoint/2010/main" val="1528604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1AA53D-31A9-478C-ADA3-4A2AC3201A66}" type="datetimeFigureOut">
              <a:rPr lang="en-US" smtClean="0"/>
              <a:pPr/>
              <a:t>8/5/2021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26614-2EAF-49AC-95B7-696224EB6026}" type="slidenum">
              <a:rPr lang="en-US" smtClean="0"/>
              <a:pPr/>
              <a:t>‹#›</a:t>
            </a:fld>
            <a:endParaRPr lang="en-US"/>
          </a:p>
        </p:txBody>
      </p:sp>
    </p:spTree>
    <p:extLst>
      <p:ext uri="{BB962C8B-B14F-4D97-AF65-F5344CB8AC3E}">
        <p14:creationId xmlns:p14="http://schemas.microsoft.com/office/powerpoint/2010/main" val="3403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AA53D-31A9-478C-ADA3-4A2AC3201A66}" type="datetimeFigureOut">
              <a:rPr lang="en-US" smtClean="0"/>
              <a:pPr/>
              <a:t>8/5/2021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26614-2EAF-49AC-95B7-696224EB6026}" type="slidenum">
              <a:rPr lang="en-US" smtClean="0"/>
              <a:pPr/>
              <a:t>‹#›</a:t>
            </a:fld>
            <a:endParaRPr lang="en-US"/>
          </a:p>
        </p:txBody>
      </p:sp>
    </p:spTree>
    <p:extLst>
      <p:ext uri="{BB962C8B-B14F-4D97-AF65-F5344CB8AC3E}">
        <p14:creationId xmlns:p14="http://schemas.microsoft.com/office/powerpoint/2010/main" val="3976838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1AA53D-31A9-478C-ADA3-4A2AC3201A66}" type="datetimeFigureOut">
              <a:rPr lang="en-US" smtClean="0"/>
              <a:pPr/>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26614-2EAF-49AC-95B7-696224EB6026}" type="slidenum">
              <a:rPr lang="en-US" smtClean="0"/>
              <a:pPr/>
              <a:t>‹#›</a:t>
            </a:fld>
            <a:endParaRPr lang="en-US"/>
          </a:p>
        </p:txBody>
      </p:sp>
    </p:spTree>
    <p:extLst>
      <p:ext uri="{BB962C8B-B14F-4D97-AF65-F5344CB8AC3E}">
        <p14:creationId xmlns:p14="http://schemas.microsoft.com/office/powerpoint/2010/main" val="3806934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1AA53D-31A9-478C-ADA3-4A2AC3201A66}" type="datetimeFigureOut">
              <a:rPr lang="en-US" smtClean="0"/>
              <a:pPr/>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26614-2EAF-49AC-95B7-696224EB6026}" type="slidenum">
              <a:rPr lang="en-US" smtClean="0"/>
              <a:pPr/>
              <a:t>‹#›</a:t>
            </a:fld>
            <a:endParaRPr lang="en-US"/>
          </a:p>
        </p:txBody>
      </p:sp>
    </p:spTree>
    <p:extLst>
      <p:ext uri="{BB962C8B-B14F-4D97-AF65-F5344CB8AC3E}">
        <p14:creationId xmlns:p14="http://schemas.microsoft.com/office/powerpoint/2010/main" val="109099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81AA53D-31A9-478C-ADA3-4A2AC3201A66}" type="datetimeFigureOut">
              <a:rPr lang="en-US" smtClean="0"/>
              <a:pPr/>
              <a:t>8/5/2021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7B26614-2EAF-49AC-95B7-696224EB6026}" type="slidenum">
              <a:rPr lang="en-US" smtClean="0"/>
              <a:pPr/>
              <a:t>‹#›</a:t>
            </a:fld>
            <a:endParaRPr lang="en-US"/>
          </a:p>
        </p:txBody>
      </p:sp>
    </p:spTree>
    <p:extLst>
      <p:ext uri="{BB962C8B-B14F-4D97-AF65-F5344CB8AC3E}">
        <p14:creationId xmlns:p14="http://schemas.microsoft.com/office/powerpoint/2010/main" val="1786658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6084" y="2338387"/>
            <a:ext cx="8596668" cy="1320800"/>
          </a:xfrm>
        </p:spPr>
        <p:txBody>
          <a:bodyPr>
            <a:noAutofit/>
          </a:bodyPr>
          <a:lstStyle/>
          <a:p>
            <a:r>
              <a:rPr lang="en-US" sz="9600" dirty="0"/>
              <a:t>Bio Energy</a:t>
            </a:r>
          </a:p>
        </p:txBody>
      </p:sp>
    </p:spTree>
    <p:extLst>
      <p:ext uri="{BB962C8B-B14F-4D97-AF65-F5344CB8AC3E}">
        <p14:creationId xmlns:p14="http://schemas.microsoft.com/office/powerpoint/2010/main" val="1804374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Biochemical conversion</a:t>
            </a:r>
            <a:br>
              <a:rPr lang="en-US" dirty="0"/>
            </a:br>
            <a:endParaRPr lang="en-US" dirty="0"/>
          </a:p>
        </p:txBody>
      </p:sp>
      <p:sp>
        <p:nvSpPr>
          <p:cNvPr id="3" name="Content Placeholder 2"/>
          <p:cNvSpPr>
            <a:spLocks noGrp="1"/>
          </p:cNvSpPr>
          <p:nvPr>
            <p:ph idx="1"/>
          </p:nvPr>
        </p:nvSpPr>
        <p:spPr>
          <a:xfrm>
            <a:off x="677333" y="1326525"/>
            <a:ext cx="9896221" cy="4714838"/>
          </a:xfrm>
        </p:spPr>
        <p:txBody>
          <a:bodyPr>
            <a:noAutofit/>
          </a:bodyPr>
          <a:lstStyle/>
          <a:p>
            <a:pPr marL="457200" lvl="1" indent="-400050" algn="just">
              <a:buNone/>
            </a:pPr>
            <a:r>
              <a:rPr lang="en-US" sz="2000" b="1" dirty="0">
                <a:latin typeface="Times New Roman" panose="02020603050405020304" pitchFamily="18" charset="0"/>
                <a:cs typeface="Times New Roman" panose="02020603050405020304" pitchFamily="18" charset="0"/>
              </a:rPr>
              <a:t>Anaerobic digestion</a:t>
            </a:r>
          </a:p>
          <a:p>
            <a:pPr marL="457200" lvl="1" indent="-4000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Involves the microbial digestion of biomass. </a:t>
            </a:r>
          </a:p>
          <a:p>
            <a:pPr marL="457200" lvl="1" indent="-4000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  anaerobe is a micro-organism that can live and grow without air or oxygen, it gets its oxygen by the decomposition of matter containing it.</a:t>
            </a:r>
          </a:p>
          <a:p>
            <a:pPr marL="57150" lvl="1" indent="0" algn="just">
              <a:buNone/>
            </a:pPr>
            <a:endParaRPr lang="en-US" sz="2000" dirty="0">
              <a:latin typeface="Times New Roman" panose="02020603050405020304" pitchFamily="18" charset="0"/>
              <a:cs typeface="Times New Roman" panose="02020603050405020304" pitchFamily="18" charset="0"/>
            </a:endParaRPr>
          </a:p>
          <a:p>
            <a:pPr marL="57150" lvl="1" indent="0" algn="just">
              <a:buNone/>
            </a:pPr>
            <a:r>
              <a:rPr lang="en-US" sz="2000" b="1" dirty="0">
                <a:latin typeface="Times New Roman" panose="02020603050405020304" pitchFamily="18" charset="0"/>
                <a:cs typeface="Times New Roman" panose="02020603050405020304" pitchFamily="18" charset="0"/>
              </a:rPr>
              <a:t>Fermentation</a:t>
            </a:r>
          </a:p>
          <a:p>
            <a:pPr marL="457200" lvl="1" indent="-4000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the breakdown of complex molecules in organic compound under influence of a ferment such as yeast, </a:t>
            </a:r>
            <a:r>
              <a:rPr lang="en-US" sz="2000" dirty="0" err="1">
                <a:latin typeface="Times New Roman" panose="02020603050405020304" pitchFamily="18" charset="0"/>
                <a:cs typeface="Times New Roman" panose="02020603050405020304" pitchFamily="18" charset="0"/>
              </a:rPr>
              <a:t>bactaria</a:t>
            </a:r>
            <a:r>
              <a:rPr lang="en-US" sz="2000" dirty="0">
                <a:latin typeface="Times New Roman" panose="02020603050405020304" pitchFamily="18" charset="0"/>
                <a:cs typeface="Times New Roman" panose="02020603050405020304" pitchFamily="18" charset="0"/>
              </a:rPr>
              <a:t>, etc.</a:t>
            </a:r>
          </a:p>
          <a:p>
            <a:pPr marL="457200" lvl="1" indent="-4000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a well established and widely used technology for the conversion of grains and sugar crops into ethanol.</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956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Wet Process and Dry process</a:t>
            </a:r>
          </a:p>
        </p:txBody>
      </p:sp>
      <p:sp>
        <p:nvSpPr>
          <p:cNvPr id="5" name="Content Placeholder 4"/>
          <p:cNvSpPr>
            <a:spLocks noGrp="1"/>
          </p:cNvSpPr>
          <p:nvPr>
            <p:ph idx="1"/>
          </p:nvPr>
        </p:nvSpPr>
        <p:spPr>
          <a:xfrm>
            <a:off x="806122" y="1568161"/>
            <a:ext cx="9612886" cy="4832639"/>
          </a:xfrm>
        </p:spPr>
        <p:txBody>
          <a:bodyPr>
            <a:noAutofit/>
          </a:bodyPr>
          <a:lstStyle/>
          <a:p>
            <a:pPr algn="just"/>
            <a:r>
              <a:rPr lang="en-US" sz="2000" dirty="0">
                <a:latin typeface="Times New Roman" panose="02020603050405020304" pitchFamily="18" charset="0"/>
                <a:cs typeface="Times New Roman" panose="02020603050405020304" pitchFamily="18" charset="0"/>
              </a:rPr>
              <a:t>Wet Process</a:t>
            </a:r>
          </a:p>
          <a:p>
            <a:pPr lvl="1" algn="just"/>
            <a:r>
              <a:rPr lang="en-US" sz="2000" dirty="0">
                <a:latin typeface="Times New Roman" panose="02020603050405020304" pitchFamily="18" charset="0"/>
                <a:cs typeface="Times New Roman" panose="02020603050405020304" pitchFamily="18" charset="0"/>
              </a:rPr>
              <a:t>Anaerobic digestion</a:t>
            </a:r>
          </a:p>
          <a:p>
            <a:pPr lvl="1" algn="just"/>
            <a:r>
              <a:rPr lang="en-US" sz="2000" dirty="0">
                <a:latin typeface="Times New Roman" panose="02020603050405020304" pitchFamily="18" charset="0"/>
                <a:cs typeface="Times New Roman" panose="02020603050405020304" pitchFamily="18" charset="0"/>
              </a:rPr>
              <a:t>Fermentation</a:t>
            </a:r>
          </a:p>
          <a:p>
            <a:pPr lvl="1" algn="just"/>
            <a:r>
              <a:rPr lang="en-US" sz="2000" dirty="0">
                <a:latin typeface="Times New Roman" panose="02020603050405020304" pitchFamily="18" charset="0"/>
                <a:cs typeface="Times New Roman" panose="02020603050405020304" pitchFamily="18" charset="0"/>
              </a:rPr>
              <a:t>Chemical reduction – It involves pressure-cooking animal wastes or plant cellulosic slurry with an alkaline catalyst in the presence of CO at temperature between 250°C to 400°C.</a:t>
            </a:r>
          </a:p>
          <a:p>
            <a:pPr lvl="1"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Dry process</a:t>
            </a:r>
          </a:p>
          <a:p>
            <a:pPr lvl="1" algn="just"/>
            <a:r>
              <a:rPr lang="en-US" sz="2000" dirty="0">
                <a:latin typeface="Times New Roman" panose="02020603050405020304" pitchFamily="18" charset="0"/>
                <a:cs typeface="Times New Roman" panose="02020603050405020304" pitchFamily="18" charset="0"/>
              </a:rPr>
              <a:t>Pyrolysis – A wide range of energy rich fuels can be produced by roasting dry woody matter like straw and wood chips. Cellulose and lignin break down to simpler substance.  </a:t>
            </a:r>
            <a:r>
              <a:rPr lang="en-US" sz="2000">
                <a:latin typeface="Times New Roman" panose="02020603050405020304" pitchFamily="18" charset="0"/>
                <a:cs typeface="Times New Roman" panose="02020603050405020304" pitchFamily="18" charset="0"/>
              </a:rPr>
              <a:t>Produce charcoal.</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Liquefaction</a:t>
            </a:r>
          </a:p>
          <a:p>
            <a:pPr lvl="1" algn="just"/>
            <a:r>
              <a:rPr lang="en-US" sz="2000" dirty="0">
                <a:latin typeface="Times New Roman" panose="02020603050405020304" pitchFamily="18" charset="0"/>
                <a:cs typeface="Times New Roman" panose="02020603050405020304" pitchFamily="18" charset="0"/>
              </a:rPr>
              <a:t>Gasification</a:t>
            </a:r>
          </a:p>
        </p:txBody>
      </p:sp>
    </p:spTree>
    <p:extLst>
      <p:ext uri="{BB962C8B-B14F-4D97-AF65-F5344CB8AC3E}">
        <p14:creationId xmlns:p14="http://schemas.microsoft.com/office/powerpoint/2010/main" val="1218478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8135"/>
          </a:xfrm>
        </p:spPr>
        <p:txBody>
          <a:bodyPr>
            <a:normAutofit fontScale="90000"/>
          </a:bodyPr>
          <a:lstStyle/>
          <a:p>
            <a:r>
              <a:rPr lang="en-IN" b="1" dirty="0"/>
              <a:t>Photosynthesis</a:t>
            </a:r>
          </a:p>
        </p:txBody>
      </p:sp>
      <p:sp>
        <p:nvSpPr>
          <p:cNvPr id="3" name="Content Placeholder 2"/>
          <p:cNvSpPr>
            <a:spLocks noGrp="1"/>
          </p:cNvSpPr>
          <p:nvPr>
            <p:ph idx="1"/>
          </p:nvPr>
        </p:nvSpPr>
        <p:spPr>
          <a:xfrm>
            <a:off x="677333" y="1313646"/>
            <a:ext cx="9625765" cy="4945486"/>
          </a:xfrm>
        </p:spPr>
        <p:txBody>
          <a:bodyPr/>
          <a:lstStyle/>
          <a:p>
            <a:r>
              <a:rPr lang="en-IN" sz="2400" dirty="0">
                <a:latin typeface="Times New Roman" panose="02020603050405020304" pitchFamily="18" charset="0"/>
                <a:cs typeface="Times New Roman" panose="02020603050405020304" pitchFamily="18" charset="0"/>
              </a:rPr>
              <a:t>The most important chemical reaction on the earth is the reaction of sunlight and green plants.</a:t>
            </a:r>
          </a:p>
          <a:p>
            <a:pPr algn="r"/>
            <a:endParaRPr lang="en-IN" sz="2400" dirty="0">
              <a:latin typeface="Times New Roman" panose="02020603050405020304" pitchFamily="18" charset="0"/>
              <a:cs typeface="Times New Roman" panose="02020603050405020304" pitchFamily="18" charset="0"/>
            </a:endParaRPr>
          </a:p>
          <a:p>
            <a:pPr algn="r"/>
            <a:r>
              <a:rPr lang="en-IN" sz="2400" dirty="0">
                <a:latin typeface="Times New Roman" panose="02020603050405020304" pitchFamily="18" charset="0"/>
                <a:cs typeface="Times New Roman" panose="02020603050405020304" pitchFamily="18" charset="0"/>
              </a:rPr>
              <a:t>Radiant energy of sun is absorbed by the green pigment chlorophyll in the plant and is stored within the plants in the form of chemical bond energy.</a:t>
            </a:r>
          </a:p>
          <a:p>
            <a:endParaRPr lang="en-IN" dirty="0"/>
          </a:p>
          <a:p>
            <a:endParaRPr lang="en-IN" dirty="0"/>
          </a:p>
        </p:txBody>
      </p:sp>
      <p:pic>
        <p:nvPicPr>
          <p:cNvPr id="4" name="Picture 3"/>
          <p:cNvPicPr>
            <a:picLocks noChangeAspect="1"/>
          </p:cNvPicPr>
          <p:nvPr/>
        </p:nvPicPr>
        <p:blipFill>
          <a:blip r:embed="rId2"/>
          <a:stretch>
            <a:fillRect/>
          </a:stretch>
        </p:blipFill>
        <p:spPr>
          <a:xfrm>
            <a:off x="232419" y="3563289"/>
            <a:ext cx="9744075" cy="781050"/>
          </a:xfrm>
          <a:prstGeom prst="rect">
            <a:avLst/>
          </a:prstGeom>
        </p:spPr>
      </p:pic>
    </p:spTree>
    <p:extLst>
      <p:ext uri="{BB962C8B-B14F-4D97-AF65-F5344CB8AC3E}">
        <p14:creationId xmlns:p14="http://schemas.microsoft.com/office/powerpoint/2010/main" val="482012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6772"/>
          </a:xfrm>
        </p:spPr>
        <p:txBody>
          <a:bodyPr>
            <a:normAutofit fontScale="90000"/>
          </a:bodyPr>
          <a:lstStyle/>
          <a:p>
            <a:r>
              <a:rPr lang="en-IN" dirty="0"/>
              <a:t>Biogas Generation</a:t>
            </a:r>
          </a:p>
        </p:txBody>
      </p:sp>
      <p:sp>
        <p:nvSpPr>
          <p:cNvPr id="3" name="Content Placeholder 2"/>
          <p:cNvSpPr>
            <a:spLocks noGrp="1"/>
          </p:cNvSpPr>
          <p:nvPr>
            <p:ph idx="1"/>
          </p:nvPr>
        </p:nvSpPr>
        <p:spPr>
          <a:xfrm>
            <a:off x="677333" y="1365161"/>
            <a:ext cx="9368187" cy="4958366"/>
          </a:xfrm>
        </p:spPr>
        <p:txBody>
          <a:bodyPr/>
          <a:lstStyle/>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Anaerobic Digestion</a:t>
            </a:r>
          </a:p>
          <a:p>
            <a:endParaRPr lang="en-IN" dirty="0">
              <a:latin typeface="Times New Roman" panose="02020603050405020304" pitchFamily="18" charset="0"/>
              <a:cs typeface="Times New Roman" panose="02020603050405020304" pitchFamily="18" charset="0"/>
            </a:endParaRPr>
          </a:p>
          <a:p>
            <a:pPr lvl="1"/>
            <a:r>
              <a:rPr lang="en-IN" sz="2000" dirty="0">
                <a:latin typeface="Times New Roman" panose="02020603050405020304" pitchFamily="18" charset="0"/>
                <a:cs typeface="Times New Roman" panose="02020603050405020304" pitchFamily="18" charset="0"/>
              </a:rPr>
              <a:t>Acid Formation</a:t>
            </a:r>
          </a:p>
          <a:p>
            <a:pPr lvl="1"/>
            <a:r>
              <a:rPr lang="en-IN" sz="2000" dirty="0">
                <a:latin typeface="Times New Roman" panose="02020603050405020304" pitchFamily="18" charset="0"/>
                <a:cs typeface="Times New Roman" panose="02020603050405020304" pitchFamily="18" charset="0"/>
              </a:rPr>
              <a:t>Methane formation</a:t>
            </a:r>
          </a:p>
          <a:p>
            <a:pPr lvl="1"/>
            <a:endParaRPr lang="en-IN" sz="2000" dirty="0">
              <a:latin typeface="Times New Roman" panose="02020603050405020304" pitchFamily="18" charset="0"/>
              <a:cs typeface="Times New Roman" panose="02020603050405020304" pitchFamily="18" charset="0"/>
            </a:endParaRPr>
          </a:p>
          <a:p>
            <a:pPr marL="400050"/>
            <a:r>
              <a:rPr lang="en-IN" sz="2200" dirty="0">
                <a:latin typeface="Times New Roman" panose="02020603050405020304" pitchFamily="18" charset="0"/>
                <a:cs typeface="Times New Roman" panose="02020603050405020304" pitchFamily="18" charset="0"/>
              </a:rPr>
              <a:t>Advantages of anaerobic digestion</a:t>
            </a:r>
          </a:p>
          <a:p>
            <a:pPr marL="457200" lvl="1" indent="0">
              <a:buNone/>
            </a:pPr>
            <a:endParaRPr lang="en-IN" dirty="0"/>
          </a:p>
        </p:txBody>
      </p:sp>
    </p:spTree>
    <p:extLst>
      <p:ext uri="{BB962C8B-B14F-4D97-AF65-F5344CB8AC3E}">
        <p14:creationId xmlns:p14="http://schemas.microsoft.com/office/powerpoint/2010/main" val="953187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on gas Generation Rate</a:t>
            </a:r>
          </a:p>
        </p:txBody>
      </p:sp>
      <p:sp>
        <p:nvSpPr>
          <p:cNvPr id="3" name="Content Placeholder 2"/>
          <p:cNvSpPr>
            <a:spLocks noGrp="1"/>
          </p:cNvSpPr>
          <p:nvPr>
            <p:ph idx="1"/>
          </p:nvPr>
        </p:nvSpPr>
        <p:spPr>
          <a:xfrm>
            <a:off x="1037942" y="1270000"/>
            <a:ext cx="8596668" cy="5386387"/>
          </a:xfrm>
        </p:spPr>
        <p:txBody>
          <a:bodyPr>
            <a:normAutofit fontScale="92500" lnSpcReduction="10000"/>
          </a:bodyPr>
          <a:lstStyle/>
          <a:p>
            <a:r>
              <a:rPr lang="en-US" dirty="0"/>
              <a:t>pH</a:t>
            </a:r>
          </a:p>
          <a:p>
            <a:r>
              <a:rPr lang="en-US" dirty="0"/>
              <a:t>Temperature</a:t>
            </a:r>
          </a:p>
          <a:p>
            <a:r>
              <a:rPr lang="en-US" dirty="0"/>
              <a:t>Total solid content of feed material</a:t>
            </a:r>
          </a:p>
          <a:p>
            <a:r>
              <a:rPr lang="en-US" dirty="0"/>
              <a:t>Loading rate (0.5 to 1.6 kg of volatile solid per m</a:t>
            </a:r>
            <a:r>
              <a:rPr lang="en-US" baseline="30000" dirty="0"/>
              <a:t>3</a:t>
            </a:r>
            <a:r>
              <a:rPr lang="en-US" dirty="0"/>
              <a:t>)</a:t>
            </a:r>
          </a:p>
          <a:p>
            <a:r>
              <a:rPr lang="en-US" dirty="0"/>
              <a:t>Seeding</a:t>
            </a:r>
          </a:p>
          <a:p>
            <a:r>
              <a:rPr lang="en-US" dirty="0"/>
              <a:t>Uniform feeding</a:t>
            </a:r>
          </a:p>
          <a:p>
            <a:r>
              <a:rPr lang="en-US" dirty="0"/>
              <a:t>Diameter to depth ratio (0.66 to 1)</a:t>
            </a:r>
          </a:p>
          <a:p>
            <a:r>
              <a:rPr lang="en-US" dirty="0"/>
              <a:t>C to N ratio (C use for energy and N use for building the cell structure )</a:t>
            </a:r>
          </a:p>
          <a:p>
            <a:r>
              <a:rPr lang="en-US" dirty="0"/>
              <a:t>Nutrients (P – Night soil &amp; N</a:t>
            </a:r>
            <a:r>
              <a:rPr lang="en-US" baseline="-25000" dirty="0"/>
              <a:t>2</a:t>
            </a:r>
            <a:r>
              <a:rPr lang="en-US" dirty="0"/>
              <a:t> chopped leguminous plants ) </a:t>
            </a:r>
          </a:p>
          <a:p>
            <a:r>
              <a:rPr lang="en-US" dirty="0"/>
              <a:t>Mixing or stirring</a:t>
            </a:r>
          </a:p>
          <a:p>
            <a:r>
              <a:rPr lang="en-US" dirty="0"/>
              <a:t>Retention time</a:t>
            </a:r>
          </a:p>
          <a:p>
            <a:r>
              <a:rPr lang="en-US" dirty="0"/>
              <a:t>Types of </a:t>
            </a:r>
            <a:r>
              <a:rPr lang="en-US" dirty="0" err="1"/>
              <a:t>feedstocks</a:t>
            </a:r>
            <a:endParaRPr lang="en-US" dirty="0"/>
          </a:p>
          <a:p>
            <a:r>
              <a:rPr lang="en-US" dirty="0"/>
              <a:t>Toxicity due to end product</a:t>
            </a:r>
          </a:p>
          <a:p>
            <a:r>
              <a:rPr lang="en-US" dirty="0"/>
              <a:t>Pressure</a:t>
            </a:r>
          </a:p>
          <a:p>
            <a:r>
              <a:rPr lang="en-US" dirty="0"/>
              <a:t>Acid accumulation inside the digester (</a:t>
            </a:r>
            <a:r>
              <a:rPr lang="en-US" dirty="0" err="1"/>
              <a:t>neem</a:t>
            </a:r>
            <a:r>
              <a:rPr lang="en-US" dirty="0"/>
              <a:t> cake)</a:t>
            </a:r>
          </a:p>
          <a:p>
            <a:endParaRPr lang="en-US" dirty="0"/>
          </a:p>
        </p:txBody>
      </p:sp>
    </p:spTree>
    <p:extLst>
      <p:ext uri="{BB962C8B-B14F-4D97-AF65-F5344CB8AC3E}">
        <p14:creationId xmlns:p14="http://schemas.microsoft.com/office/powerpoint/2010/main" val="525032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Biogas plant		</a:t>
            </a:r>
          </a:p>
        </p:txBody>
      </p:sp>
      <p:sp>
        <p:nvSpPr>
          <p:cNvPr id="3" name="Content Placeholder 2"/>
          <p:cNvSpPr>
            <a:spLocks noGrp="1"/>
          </p:cNvSpPr>
          <p:nvPr>
            <p:ph idx="1"/>
          </p:nvPr>
        </p:nvSpPr>
        <p:spPr>
          <a:xfrm>
            <a:off x="677334" y="1614489"/>
            <a:ext cx="8596668" cy="4426874"/>
          </a:xfrm>
        </p:spPr>
        <p:txBody>
          <a:bodyPr/>
          <a:lstStyle/>
          <a:p>
            <a:r>
              <a:rPr lang="en-US" dirty="0"/>
              <a:t>Continuous or batch types</a:t>
            </a:r>
          </a:p>
          <a:p>
            <a:r>
              <a:rPr lang="en-US" dirty="0"/>
              <a:t>Dome and drum type</a:t>
            </a:r>
          </a:p>
          <a:p>
            <a:pPr lvl="1"/>
            <a:r>
              <a:rPr lang="en-US" dirty="0"/>
              <a:t>Floating dome type</a:t>
            </a:r>
          </a:p>
          <a:p>
            <a:pPr lvl="1"/>
            <a:r>
              <a:rPr lang="en-US" dirty="0"/>
              <a:t>Fixed dome type</a:t>
            </a:r>
          </a:p>
          <a:p>
            <a:r>
              <a:rPr lang="en-US" dirty="0"/>
              <a:t>Different variations in drum type</a:t>
            </a:r>
          </a:p>
        </p:txBody>
      </p:sp>
    </p:spTree>
    <p:extLst>
      <p:ext uri="{BB962C8B-B14F-4D97-AF65-F5344CB8AC3E}">
        <p14:creationId xmlns:p14="http://schemas.microsoft.com/office/powerpoint/2010/main" val="1463277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6835"/>
            <a:ext cx="8596668" cy="716924"/>
          </a:xfrm>
        </p:spPr>
        <p:txBody>
          <a:bodyPr>
            <a:normAutofit/>
          </a:bodyPr>
          <a:lstStyle/>
          <a:p>
            <a:r>
              <a:rPr lang="en-IN" sz="2600" b="1" dirty="0"/>
              <a:t>Floating Dome type biogas plant (KVIC Digester)</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7757" y="0"/>
            <a:ext cx="7084243"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1068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61" y="300507"/>
            <a:ext cx="8596668" cy="506884"/>
          </a:xfrm>
        </p:spPr>
        <p:txBody>
          <a:bodyPr>
            <a:normAutofit fontScale="90000"/>
          </a:bodyPr>
          <a:lstStyle/>
          <a:p>
            <a:r>
              <a:rPr lang="en-US" b="1" dirty="0"/>
              <a:t>Janta biogas plant</a:t>
            </a:r>
          </a:p>
        </p:txBody>
      </p:sp>
      <p:pic>
        <p:nvPicPr>
          <p:cNvPr id="4" name="Picture 3"/>
          <p:cNvPicPr>
            <a:picLocks noChangeAspect="1"/>
          </p:cNvPicPr>
          <p:nvPr/>
        </p:nvPicPr>
        <p:blipFill>
          <a:blip r:embed="rId2"/>
          <a:stretch>
            <a:fillRect/>
          </a:stretch>
        </p:blipFill>
        <p:spPr>
          <a:xfrm>
            <a:off x="639588" y="1116484"/>
            <a:ext cx="8634414" cy="5741516"/>
          </a:xfrm>
          <a:prstGeom prst="rect">
            <a:avLst/>
          </a:prstGeom>
        </p:spPr>
      </p:pic>
    </p:spTree>
    <p:extLst>
      <p:ext uri="{BB962C8B-B14F-4D97-AF65-F5344CB8AC3E}">
        <p14:creationId xmlns:p14="http://schemas.microsoft.com/office/powerpoint/2010/main" val="329058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452435"/>
            <a:ext cx="8596668" cy="575256"/>
          </a:xfrm>
        </p:spPr>
        <p:txBody>
          <a:bodyPr>
            <a:normAutofit fontScale="90000"/>
          </a:bodyPr>
          <a:lstStyle/>
          <a:p>
            <a:r>
              <a:rPr lang="en-US" b="1" dirty="0"/>
              <a:t>Deenbandhu Biogas Plant</a:t>
            </a:r>
          </a:p>
        </p:txBody>
      </p:sp>
      <p:pic>
        <p:nvPicPr>
          <p:cNvPr id="1026" name="Picture 2" descr="http://www.grassrootsindia.com/wpimages/wp00d7293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99" y="1595436"/>
            <a:ext cx="8063963" cy="4119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t3.gstatic.com/images?q=tbn:ANd9GcSS-fp-En6FnebEFHMG_yFR_-W6I2dUdhzwty0xvmZwE8ASMmPPp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775" y="3271838"/>
            <a:ext cx="6319225" cy="3586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755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48400"/>
          </a:xfrm>
        </p:spPr>
        <p:txBody>
          <a:bodyPr>
            <a:noAutofit/>
          </a:bodyPr>
          <a:lstStyle/>
          <a:p>
            <a:pPr lvl="1" algn="just" defTabSz="457200" rtl="0">
              <a:spcBef>
                <a:spcPct val="0"/>
              </a:spcBef>
            </a:pPr>
            <a:r>
              <a:rPr lang="en-US" sz="3600" dirty="0">
                <a:solidFill>
                  <a:schemeClr val="tx1"/>
                </a:solidFill>
              </a:rPr>
              <a:t>The following data are given for a family biogas digester suitable for the output of five cows: the retention time is 20 days, temperature 30°C, dry matter consumed per day=2 kg/ Cow, biogas yield is 0.24m</a:t>
            </a:r>
            <a:r>
              <a:rPr lang="en-US" sz="3600" baseline="30000" dirty="0">
                <a:solidFill>
                  <a:schemeClr val="tx1"/>
                </a:solidFill>
              </a:rPr>
              <a:t>3</a:t>
            </a:r>
            <a:r>
              <a:rPr lang="en-US" sz="3600" dirty="0">
                <a:solidFill>
                  <a:schemeClr val="tx1"/>
                </a:solidFill>
              </a:rPr>
              <a:t>/kg. The efficiency of burner is 60%, methane proportion is 0.8. Heat of combustion of Methane = 28 MJ/m</a:t>
            </a:r>
            <a:r>
              <a:rPr lang="en-US" sz="3600" baseline="30000" dirty="0">
                <a:solidFill>
                  <a:schemeClr val="tx1"/>
                </a:solidFill>
              </a:rPr>
              <a:t>3</a:t>
            </a:r>
            <a:r>
              <a:rPr lang="en-US" sz="3600" dirty="0">
                <a:solidFill>
                  <a:schemeClr val="tx1"/>
                </a:solidFill>
              </a:rPr>
              <a:t>.</a:t>
            </a:r>
            <a:br>
              <a:rPr lang="en-US" sz="3600" dirty="0">
                <a:solidFill>
                  <a:schemeClr val="tx1"/>
                </a:solidFill>
              </a:rPr>
            </a:br>
            <a:br>
              <a:rPr lang="en-US" sz="2400" dirty="0">
                <a:solidFill>
                  <a:schemeClr val="tx1"/>
                </a:solidFill>
              </a:rPr>
            </a:br>
            <a:r>
              <a:rPr lang="en-US" sz="2400" dirty="0">
                <a:solidFill>
                  <a:schemeClr val="tx1"/>
                </a:solidFill>
              </a:rPr>
              <a:t>Find: (1) the volume of biogas digester</a:t>
            </a:r>
            <a:br>
              <a:rPr lang="en-US" sz="2400" dirty="0">
                <a:solidFill>
                  <a:schemeClr val="tx1"/>
                </a:solidFill>
              </a:rPr>
            </a:br>
            <a:r>
              <a:rPr lang="en-US" sz="2400" dirty="0">
                <a:solidFill>
                  <a:schemeClr val="tx1"/>
                </a:solidFill>
              </a:rPr>
              <a:t>               (2)  the power available from the digester</a:t>
            </a:r>
            <a:br>
              <a:rPr lang="en-US" sz="2400" dirty="0">
                <a:solidFill>
                  <a:schemeClr val="tx1"/>
                </a:solidFill>
              </a:rPr>
            </a:br>
            <a:r>
              <a:rPr lang="en-US" sz="2400" dirty="0">
                <a:solidFill>
                  <a:schemeClr val="tx1"/>
                </a:solidFill>
              </a:rPr>
              <a:t>Assume </a:t>
            </a:r>
            <a:r>
              <a:rPr lang="el-GR" sz="2400" dirty="0">
                <a:solidFill>
                  <a:schemeClr val="tx1"/>
                </a:solidFill>
              </a:rPr>
              <a:t>ρ</a:t>
            </a:r>
            <a:r>
              <a:rPr lang="en-US" sz="2400" baseline="-25000" dirty="0">
                <a:solidFill>
                  <a:schemeClr val="tx1"/>
                </a:solidFill>
              </a:rPr>
              <a:t>m</a:t>
            </a:r>
            <a:r>
              <a:rPr lang="en-US" sz="2400" dirty="0">
                <a:solidFill>
                  <a:schemeClr val="tx1"/>
                </a:solidFill>
              </a:rPr>
              <a:t> = density of dry material in the fluid = 50 kg/m</a:t>
            </a:r>
            <a:r>
              <a:rPr lang="en-US" sz="2400" baseline="30000" dirty="0">
                <a:solidFill>
                  <a:schemeClr val="tx1"/>
                </a:solidFill>
              </a:rPr>
              <a:t>3</a:t>
            </a:r>
          </a:p>
        </p:txBody>
      </p:sp>
    </p:spTree>
    <p:extLst>
      <p:ext uri="{BB962C8B-B14F-4D97-AF65-F5344CB8AC3E}">
        <p14:creationId xmlns:p14="http://schemas.microsoft.com/office/powerpoint/2010/main" val="1697912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23164"/>
          </a:xfrm>
        </p:spPr>
        <p:txBody>
          <a:bodyPr>
            <a:normAutofit fontScale="90000"/>
          </a:bodyPr>
          <a:lstStyle/>
          <a:p>
            <a:r>
              <a:rPr lang="en-IN" dirty="0"/>
              <a:t>Biomass</a:t>
            </a:r>
          </a:p>
        </p:txBody>
      </p:sp>
      <p:sp>
        <p:nvSpPr>
          <p:cNvPr id="3" name="Content Placeholder 2"/>
          <p:cNvSpPr txBox="1">
            <a:spLocks/>
          </p:cNvSpPr>
          <p:nvPr/>
        </p:nvSpPr>
        <p:spPr>
          <a:xfrm>
            <a:off x="677333" y="1132765"/>
            <a:ext cx="10118045" cy="490859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Biomass is organic matter produced by plants, both terrestrial and aquatic and their derivatives.</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includes forest crops and residues, animal manure, Agriculture waste, Municipal and Kitchen waste, discarded material from food processing plants.</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Renewable source of energy</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Indirect form of solar energy</a:t>
            </a:r>
          </a:p>
        </p:txBody>
      </p:sp>
    </p:spTree>
    <p:extLst>
      <p:ext uri="{BB962C8B-B14F-4D97-AF65-F5344CB8AC3E}">
        <p14:creationId xmlns:p14="http://schemas.microsoft.com/office/powerpoint/2010/main" val="3398966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48400"/>
          </a:xfrm>
        </p:spPr>
        <p:txBody>
          <a:bodyPr>
            <a:noAutofit/>
          </a:bodyPr>
          <a:lstStyle/>
          <a:p>
            <a:r>
              <a:rPr lang="en-US" sz="2400" dirty="0">
                <a:solidFill>
                  <a:schemeClr val="tx1"/>
                </a:solidFill>
              </a:rPr>
              <a:t>Mass of the dry input </a:t>
            </a:r>
            <a:r>
              <a:rPr lang="en-US" sz="2400" dirty="0" err="1">
                <a:solidFill>
                  <a:schemeClr val="tx1"/>
                </a:solidFill>
              </a:rPr>
              <a:t>m</a:t>
            </a:r>
            <a:r>
              <a:rPr lang="en-US" sz="2400" baseline="-25000" dirty="0" err="1">
                <a:solidFill>
                  <a:schemeClr val="tx1"/>
                </a:solidFill>
              </a:rPr>
              <a:t>o</a:t>
            </a:r>
            <a:r>
              <a:rPr lang="en-US" sz="2400" dirty="0">
                <a:solidFill>
                  <a:schemeClr val="tx1"/>
                </a:solidFill>
              </a:rPr>
              <a:t> = 2 kg/day*5</a:t>
            </a:r>
            <a:br>
              <a:rPr lang="en-US" sz="2400" dirty="0">
                <a:solidFill>
                  <a:schemeClr val="tx1"/>
                </a:solidFill>
              </a:rPr>
            </a:br>
            <a:r>
              <a:rPr lang="en-US" sz="2400" dirty="0">
                <a:solidFill>
                  <a:schemeClr val="tx1"/>
                </a:solidFill>
              </a:rPr>
              <a:t>                                      = 10 kg/day</a:t>
            </a:r>
            <a:br>
              <a:rPr lang="en-US" sz="2400" dirty="0">
                <a:solidFill>
                  <a:schemeClr val="tx1"/>
                </a:solidFill>
              </a:rPr>
            </a:br>
            <a:br>
              <a:rPr lang="en-US" sz="2400" dirty="0">
                <a:solidFill>
                  <a:schemeClr val="tx1"/>
                </a:solidFill>
              </a:rPr>
            </a:br>
            <a:r>
              <a:rPr lang="en-US" sz="2400" dirty="0">
                <a:solidFill>
                  <a:schemeClr val="tx1"/>
                </a:solidFill>
              </a:rPr>
              <a:t>Fluid volume </a:t>
            </a:r>
            <a:r>
              <a:rPr lang="en-US" sz="2400" dirty="0" err="1">
                <a:solidFill>
                  <a:schemeClr val="tx1"/>
                </a:solidFill>
              </a:rPr>
              <a:t>V</a:t>
            </a:r>
            <a:r>
              <a:rPr lang="en-US" sz="2400" baseline="-25000" dirty="0" err="1">
                <a:solidFill>
                  <a:schemeClr val="tx1"/>
                </a:solidFill>
              </a:rPr>
              <a:t>f</a:t>
            </a:r>
            <a:r>
              <a:rPr lang="en-US" sz="2400" dirty="0">
                <a:solidFill>
                  <a:schemeClr val="tx1"/>
                </a:solidFill>
              </a:rPr>
              <a:t>=</a:t>
            </a:r>
            <a:r>
              <a:rPr lang="en-US" sz="2400" dirty="0" err="1">
                <a:solidFill>
                  <a:schemeClr val="tx1"/>
                </a:solidFill>
              </a:rPr>
              <a:t>m</a:t>
            </a:r>
            <a:r>
              <a:rPr lang="en-US" sz="2400" baseline="-25000" dirty="0" err="1">
                <a:solidFill>
                  <a:schemeClr val="tx1"/>
                </a:solidFill>
              </a:rPr>
              <a:t>o</a:t>
            </a:r>
            <a:r>
              <a:rPr lang="en-US" sz="2400" dirty="0">
                <a:solidFill>
                  <a:schemeClr val="tx1"/>
                </a:solidFill>
              </a:rPr>
              <a:t>/</a:t>
            </a:r>
            <a:r>
              <a:rPr lang="el-GR" sz="2400" dirty="0">
                <a:solidFill>
                  <a:schemeClr val="tx1"/>
                </a:solidFill>
              </a:rPr>
              <a:t>ρ</a:t>
            </a:r>
            <a:r>
              <a:rPr lang="en-US" sz="2400" baseline="-25000" dirty="0">
                <a:solidFill>
                  <a:schemeClr val="tx1"/>
                </a:solidFill>
              </a:rPr>
              <a:t>m</a:t>
            </a:r>
            <a:r>
              <a:rPr lang="en-US" sz="2400" dirty="0">
                <a:solidFill>
                  <a:schemeClr val="tx1"/>
                </a:solidFill>
              </a:rPr>
              <a:t> = 10 (kg/day)/50(kg/m</a:t>
            </a:r>
            <a:r>
              <a:rPr lang="en-US" sz="2400" baseline="30000" dirty="0">
                <a:solidFill>
                  <a:schemeClr val="tx1"/>
                </a:solidFill>
              </a:rPr>
              <a:t>3</a:t>
            </a:r>
            <a:r>
              <a:rPr lang="en-US" sz="2400" dirty="0">
                <a:solidFill>
                  <a:schemeClr val="tx1"/>
                </a:solidFill>
              </a:rPr>
              <a:t>)</a:t>
            </a:r>
            <a:br>
              <a:rPr lang="en-US" sz="2400" dirty="0">
                <a:solidFill>
                  <a:schemeClr val="tx1"/>
                </a:solidFill>
              </a:rPr>
            </a:br>
            <a:r>
              <a:rPr lang="en-US" sz="2400" dirty="0">
                <a:solidFill>
                  <a:schemeClr val="tx1"/>
                </a:solidFill>
              </a:rPr>
              <a:t>                      = 0.2 m</a:t>
            </a:r>
            <a:r>
              <a:rPr lang="en-US" sz="2400" baseline="30000" dirty="0">
                <a:solidFill>
                  <a:schemeClr val="tx1"/>
                </a:solidFill>
              </a:rPr>
              <a:t>3</a:t>
            </a:r>
            <a:r>
              <a:rPr lang="en-US" sz="2400" dirty="0">
                <a:solidFill>
                  <a:schemeClr val="tx1"/>
                </a:solidFill>
              </a:rPr>
              <a:t>/day</a:t>
            </a:r>
            <a:br>
              <a:rPr lang="en-US" sz="2400" dirty="0">
                <a:solidFill>
                  <a:schemeClr val="tx1"/>
                </a:solidFill>
              </a:rPr>
            </a:br>
            <a:br>
              <a:rPr lang="en-US" sz="2400" dirty="0">
                <a:solidFill>
                  <a:schemeClr val="tx1"/>
                </a:solidFill>
              </a:rPr>
            </a:br>
            <a:r>
              <a:rPr lang="en-US" sz="2400" dirty="0">
                <a:solidFill>
                  <a:schemeClr val="tx1"/>
                </a:solidFill>
              </a:rPr>
              <a:t>Digester volume </a:t>
            </a:r>
            <a:r>
              <a:rPr lang="en-US" sz="2400" dirty="0" err="1">
                <a:solidFill>
                  <a:schemeClr val="tx1"/>
                </a:solidFill>
              </a:rPr>
              <a:t>V</a:t>
            </a:r>
            <a:r>
              <a:rPr lang="en-US" sz="2400" baseline="-25000" dirty="0" err="1">
                <a:solidFill>
                  <a:schemeClr val="tx1"/>
                </a:solidFill>
              </a:rPr>
              <a:t>d</a:t>
            </a:r>
            <a:r>
              <a:rPr lang="en-US" sz="2400" dirty="0">
                <a:solidFill>
                  <a:schemeClr val="tx1"/>
                </a:solidFill>
              </a:rPr>
              <a:t>=</a:t>
            </a:r>
            <a:r>
              <a:rPr lang="en-US" sz="2400" dirty="0" err="1">
                <a:solidFill>
                  <a:schemeClr val="tx1"/>
                </a:solidFill>
              </a:rPr>
              <a:t>V</a:t>
            </a:r>
            <a:r>
              <a:rPr lang="en-US" sz="2400" baseline="-25000" dirty="0" err="1">
                <a:solidFill>
                  <a:schemeClr val="tx1"/>
                </a:solidFill>
              </a:rPr>
              <a:t>f</a:t>
            </a:r>
            <a:r>
              <a:rPr lang="en-US" sz="2400" dirty="0">
                <a:solidFill>
                  <a:schemeClr val="tx1"/>
                </a:solidFill>
              </a:rPr>
              <a:t>*</a:t>
            </a:r>
            <a:r>
              <a:rPr lang="en-US" sz="2400" dirty="0" err="1">
                <a:solidFill>
                  <a:schemeClr val="tx1"/>
                </a:solidFill>
              </a:rPr>
              <a:t>t</a:t>
            </a:r>
            <a:r>
              <a:rPr lang="en-US" sz="2400" baseline="-25000" dirty="0" err="1">
                <a:solidFill>
                  <a:schemeClr val="tx1"/>
                </a:solidFill>
              </a:rPr>
              <a:t>r</a:t>
            </a:r>
            <a:r>
              <a:rPr lang="en-US" sz="2400" dirty="0">
                <a:solidFill>
                  <a:schemeClr val="tx1"/>
                </a:solidFill>
              </a:rPr>
              <a:t>= 0.2*20 = 4 m</a:t>
            </a:r>
            <a:r>
              <a:rPr lang="en-US" sz="2400" baseline="30000" dirty="0">
                <a:solidFill>
                  <a:schemeClr val="tx1"/>
                </a:solidFill>
              </a:rPr>
              <a:t>3</a:t>
            </a:r>
            <a:br>
              <a:rPr lang="en-US" sz="2400" baseline="30000" dirty="0">
                <a:solidFill>
                  <a:schemeClr val="tx1"/>
                </a:solidFill>
              </a:rPr>
            </a:br>
            <a:br>
              <a:rPr lang="en-US" sz="2400" dirty="0">
                <a:solidFill>
                  <a:schemeClr val="tx1"/>
                </a:solidFill>
              </a:rPr>
            </a:br>
            <a:r>
              <a:rPr lang="en-US" sz="2400" dirty="0">
                <a:solidFill>
                  <a:schemeClr val="tx1"/>
                </a:solidFill>
              </a:rPr>
              <a:t>Volume of biogas </a:t>
            </a:r>
            <a:r>
              <a:rPr lang="en-US" sz="2400" dirty="0" err="1">
                <a:solidFill>
                  <a:schemeClr val="tx1"/>
                </a:solidFill>
              </a:rPr>
              <a:t>V</a:t>
            </a:r>
            <a:r>
              <a:rPr lang="en-US" sz="2400" baseline="-25000" dirty="0" err="1">
                <a:solidFill>
                  <a:schemeClr val="tx1"/>
                </a:solidFill>
              </a:rPr>
              <a:t>b</a:t>
            </a:r>
            <a:r>
              <a:rPr lang="en-US" sz="2400" dirty="0">
                <a:solidFill>
                  <a:schemeClr val="tx1"/>
                </a:solidFill>
              </a:rPr>
              <a:t>=biogas yield input*mass of dry input </a:t>
            </a:r>
            <a:br>
              <a:rPr lang="en-US" sz="2400" dirty="0">
                <a:solidFill>
                  <a:schemeClr val="tx1"/>
                </a:solidFill>
              </a:rPr>
            </a:br>
            <a:r>
              <a:rPr lang="en-US" sz="2400" dirty="0">
                <a:solidFill>
                  <a:schemeClr val="tx1"/>
                </a:solidFill>
              </a:rPr>
              <a:t>               = 0.24*10 = 2.4 m</a:t>
            </a:r>
            <a:r>
              <a:rPr lang="en-US" sz="2400" baseline="30000" dirty="0">
                <a:solidFill>
                  <a:schemeClr val="tx1"/>
                </a:solidFill>
              </a:rPr>
              <a:t>3</a:t>
            </a:r>
            <a:r>
              <a:rPr lang="en-US" sz="2400" dirty="0">
                <a:solidFill>
                  <a:schemeClr val="tx1"/>
                </a:solidFill>
              </a:rPr>
              <a:t>/day</a:t>
            </a:r>
            <a:br>
              <a:rPr lang="en-US" sz="2400" dirty="0">
                <a:solidFill>
                  <a:schemeClr val="tx1"/>
                </a:solidFill>
              </a:rPr>
            </a:br>
            <a:br>
              <a:rPr lang="en-US" sz="2400" dirty="0">
                <a:solidFill>
                  <a:schemeClr val="tx1"/>
                </a:solidFill>
              </a:rPr>
            </a:br>
            <a:r>
              <a:rPr lang="en-US" sz="2400" dirty="0">
                <a:solidFill>
                  <a:schemeClr val="tx1"/>
                </a:solidFill>
              </a:rPr>
              <a:t>The Power available from the digester</a:t>
            </a:r>
            <a:br>
              <a:rPr lang="en-US" sz="2400" dirty="0">
                <a:solidFill>
                  <a:schemeClr val="tx1"/>
                </a:solidFill>
              </a:rPr>
            </a:br>
            <a:r>
              <a:rPr lang="en-US" sz="2400" dirty="0">
                <a:solidFill>
                  <a:schemeClr val="tx1"/>
                </a:solidFill>
              </a:rPr>
              <a:t>     </a:t>
            </a:r>
            <a:r>
              <a:rPr lang="en-US" sz="2400" i="1" dirty="0">
                <a:solidFill>
                  <a:schemeClr val="tx1"/>
                </a:solidFill>
              </a:rPr>
              <a:t>E=</a:t>
            </a:r>
            <a:r>
              <a:rPr lang="el-GR" sz="2400" i="1" dirty="0">
                <a:solidFill>
                  <a:schemeClr val="tx1"/>
                </a:solidFill>
              </a:rPr>
              <a:t>ή</a:t>
            </a:r>
            <a:r>
              <a:rPr lang="en-US" sz="2400" i="1" dirty="0">
                <a:solidFill>
                  <a:schemeClr val="tx1"/>
                </a:solidFill>
              </a:rPr>
              <a:t>*</a:t>
            </a:r>
            <a:r>
              <a:rPr lang="en-US" sz="2400" i="1" dirty="0" err="1">
                <a:solidFill>
                  <a:schemeClr val="tx1"/>
                </a:solidFill>
              </a:rPr>
              <a:t>H</a:t>
            </a:r>
            <a:r>
              <a:rPr lang="en-US" sz="2400" i="1" baseline="-25000" dirty="0" err="1">
                <a:solidFill>
                  <a:schemeClr val="tx1"/>
                </a:solidFill>
              </a:rPr>
              <a:t>m</a:t>
            </a:r>
            <a:r>
              <a:rPr lang="en-US" sz="2400" i="1" dirty="0">
                <a:solidFill>
                  <a:schemeClr val="tx1"/>
                </a:solidFill>
              </a:rPr>
              <a:t>*</a:t>
            </a:r>
            <a:r>
              <a:rPr lang="en-US" sz="2400" i="1" dirty="0" err="1">
                <a:solidFill>
                  <a:schemeClr val="tx1"/>
                </a:solidFill>
              </a:rPr>
              <a:t>M</a:t>
            </a:r>
            <a:r>
              <a:rPr lang="en-US" sz="2400" i="1" baseline="-25000" dirty="0" err="1">
                <a:solidFill>
                  <a:schemeClr val="tx1"/>
                </a:solidFill>
              </a:rPr>
              <a:t>p</a:t>
            </a:r>
            <a:r>
              <a:rPr lang="en-US" sz="2400" i="1" dirty="0">
                <a:solidFill>
                  <a:schemeClr val="tx1"/>
                </a:solidFill>
              </a:rPr>
              <a:t>*</a:t>
            </a:r>
            <a:r>
              <a:rPr lang="en-US" sz="2400" i="1" dirty="0" err="1">
                <a:solidFill>
                  <a:schemeClr val="tx1"/>
                </a:solidFill>
              </a:rPr>
              <a:t>V</a:t>
            </a:r>
            <a:r>
              <a:rPr lang="en-US" sz="2400" i="1" baseline="-25000" dirty="0" err="1">
                <a:solidFill>
                  <a:schemeClr val="tx1"/>
                </a:solidFill>
              </a:rPr>
              <a:t>b</a:t>
            </a:r>
            <a:br>
              <a:rPr lang="en-US" sz="2400" i="1" dirty="0">
                <a:solidFill>
                  <a:schemeClr val="tx1"/>
                </a:solidFill>
              </a:rPr>
            </a:br>
            <a:r>
              <a:rPr lang="en-US" sz="2400" i="1" dirty="0">
                <a:solidFill>
                  <a:schemeClr val="tx1"/>
                </a:solidFill>
              </a:rPr>
              <a:t>      =0.6*28*0.8*2.4</a:t>
            </a:r>
            <a:br>
              <a:rPr lang="en-US" sz="2400" i="1" dirty="0">
                <a:solidFill>
                  <a:schemeClr val="tx1"/>
                </a:solidFill>
              </a:rPr>
            </a:br>
            <a:r>
              <a:rPr lang="en-US" sz="2400" i="1" dirty="0">
                <a:solidFill>
                  <a:schemeClr val="tx1"/>
                </a:solidFill>
              </a:rPr>
              <a:t>      =</a:t>
            </a:r>
            <a:r>
              <a:rPr lang="en-US" sz="2400" i="1">
                <a:solidFill>
                  <a:schemeClr val="tx1"/>
                </a:solidFill>
              </a:rPr>
              <a:t>32.</a:t>
            </a:r>
            <a:r>
              <a:rPr lang="en-US" sz="2400">
                <a:solidFill>
                  <a:schemeClr val="tx1"/>
                </a:solidFill>
              </a:rPr>
              <a:t>25 MJ/day=8.95 </a:t>
            </a:r>
            <a:r>
              <a:rPr lang="en-US" sz="2400" dirty="0">
                <a:solidFill>
                  <a:schemeClr val="tx1"/>
                </a:solidFill>
              </a:rPr>
              <a:t>kWh/day </a:t>
            </a:r>
            <a:br>
              <a:rPr lang="en-US" sz="2400" dirty="0">
                <a:solidFill>
                  <a:schemeClr val="tx1"/>
                </a:solidFill>
              </a:rPr>
            </a:br>
            <a:r>
              <a:rPr lang="en-US" sz="2400" dirty="0">
                <a:solidFill>
                  <a:schemeClr val="tx1"/>
                </a:solidFill>
              </a:rPr>
              <a:t>      = 370 W (continuous thermal)</a:t>
            </a:r>
          </a:p>
        </p:txBody>
      </p:sp>
    </p:spTree>
    <p:extLst>
      <p:ext uri="{BB962C8B-B14F-4D97-AF65-F5344CB8AC3E}">
        <p14:creationId xmlns:p14="http://schemas.microsoft.com/office/powerpoint/2010/main" val="3498387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0"/>
            <a:ext cx="8952441" cy="6857999"/>
          </a:xfrm>
        </p:spPr>
        <p:txBody>
          <a:bodyPr>
            <a:normAutofit fontScale="90000"/>
          </a:bodyPr>
          <a:lstStyle/>
          <a:p>
            <a:r>
              <a:rPr lang="en-US" sz="4400" dirty="0">
                <a:solidFill>
                  <a:schemeClr val="tx1"/>
                </a:solidFill>
              </a:rPr>
              <a:t>Calculate the volume of a fixed dome type biogas digester for the output of two cows. Also, calculate the thermal power available from biogas. Use the following data:</a:t>
            </a:r>
            <a:br>
              <a:rPr lang="en-US" dirty="0">
                <a:solidFill>
                  <a:schemeClr val="tx1"/>
                </a:solidFill>
              </a:rPr>
            </a:br>
            <a:br>
              <a:rPr lang="en-US" sz="2200" dirty="0">
                <a:solidFill>
                  <a:schemeClr val="tx1"/>
                </a:solidFill>
              </a:rPr>
            </a:br>
            <a:r>
              <a:rPr lang="en-US" dirty="0">
                <a:solidFill>
                  <a:schemeClr val="tx1"/>
                </a:solidFill>
              </a:rPr>
              <a:t>Retention time = 30 days</a:t>
            </a:r>
            <a:br>
              <a:rPr lang="en-US" dirty="0">
                <a:solidFill>
                  <a:schemeClr val="tx1"/>
                </a:solidFill>
              </a:rPr>
            </a:br>
            <a:r>
              <a:rPr lang="en-US" dirty="0">
                <a:solidFill>
                  <a:schemeClr val="tx1"/>
                </a:solidFill>
              </a:rPr>
              <a:t>Dry matter produced = 2 kg/day/cow</a:t>
            </a:r>
            <a:br>
              <a:rPr lang="en-US" dirty="0">
                <a:solidFill>
                  <a:schemeClr val="tx1"/>
                </a:solidFill>
              </a:rPr>
            </a:br>
            <a:r>
              <a:rPr lang="en-US" dirty="0">
                <a:solidFill>
                  <a:schemeClr val="tx1"/>
                </a:solidFill>
              </a:rPr>
              <a:t>biogas yield = 0.22 m</a:t>
            </a:r>
            <a:r>
              <a:rPr lang="en-US" baseline="30000" dirty="0">
                <a:solidFill>
                  <a:schemeClr val="tx1"/>
                </a:solidFill>
              </a:rPr>
              <a:t>3</a:t>
            </a:r>
            <a:r>
              <a:rPr lang="en-US" dirty="0">
                <a:solidFill>
                  <a:schemeClr val="tx1"/>
                </a:solidFill>
              </a:rPr>
              <a:t>/kg of dry matter</a:t>
            </a:r>
            <a:br>
              <a:rPr lang="en-US" dirty="0">
                <a:solidFill>
                  <a:schemeClr val="tx1"/>
                </a:solidFill>
              </a:rPr>
            </a:br>
            <a:r>
              <a:rPr lang="en-US" dirty="0">
                <a:solidFill>
                  <a:schemeClr val="tx1"/>
                </a:solidFill>
              </a:rPr>
              <a:t>% of dry matter in cow dung = 18%</a:t>
            </a:r>
            <a:br>
              <a:rPr lang="en-US" dirty="0">
                <a:solidFill>
                  <a:schemeClr val="tx1"/>
                </a:solidFill>
              </a:rPr>
            </a:br>
            <a:r>
              <a:rPr lang="en-US" dirty="0">
                <a:solidFill>
                  <a:schemeClr val="tx1"/>
                </a:solidFill>
              </a:rPr>
              <a:t>Density of slurry = 1090 kg/m</a:t>
            </a:r>
            <a:r>
              <a:rPr lang="en-US" baseline="30000" dirty="0">
                <a:solidFill>
                  <a:schemeClr val="tx1"/>
                </a:solidFill>
              </a:rPr>
              <a:t>3</a:t>
            </a:r>
            <a:br>
              <a:rPr lang="en-US" dirty="0">
                <a:solidFill>
                  <a:schemeClr val="tx1"/>
                </a:solidFill>
              </a:rPr>
            </a:br>
            <a:r>
              <a:rPr lang="en-US" dirty="0">
                <a:solidFill>
                  <a:schemeClr val="tx1"/>
                </a:solidFill>
              </a:rPr>
              <a:t>Burner efficiency = 60%</a:t>
            </a:r>
            <a:br>
              <a:rPr lang="en-US" dirty="0">
                <a:solidFill>
                  <a:schemeClr val="tx1"/>
                </a:solidFill>
              </a:rPr>
            </a:br>
            <a:r>
              <a:rPr lang="en-US" dirty="0">
                <a:solidFill>
                  <a:schemeClr val="tx1"/>
                </a:solidFill>
              </a:rPr>
              <a:t>Heating value of biogas = 23 MJ/m</a:t>
            </a:r>
            <a:r>
              <a:rPr lang="en-US" baseline="30000" dirty="0">
                <a:solidFill>
                  <a:schemeClr val="tx1"/>
                </a:solidFill>
              </a:rPr>
              <a:t>3</a:t>
            </a:r>
            <a:r>
              <a:rPr lang="en-US" dirty="0">
                <a:solidFill>
                  <a:schemeClr val="tx1"/>
                </a:solidFill>
              </a:rPr>
              <a:t>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674440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3548063"/>
          </a:xfrm>
        </p:spPr>
        <p:txBody>
          <a:bodyPr>
            <a:normAutofit fontScale="90000"/>
          </a:bodyPr>
          <a:lstStyle/>
          <a:p>
            <a:r>
              <a:rPr lang="en-US" dirty="0">
                <a:solidFill>
                  <a:schemeClr val="tx1"/>
                </a:solidFill>
              </a:rPr>
              <a:t>Dry matter produced by two cows = 2*2 															 = </a:t>
            </a:r>
            <a:r>
              <a:rPr lang="en-US">
                <a:solidFill>
                  <a:schemeClr val="tx1"/>
                </a:solidFill>
              </a:rPr>
              <a:t>4 kg/day</a:t>
            </a:r>
            <a:br>
              <a:rPr lang="en-US" dirty="0">
                <a:solidFill>
                  <a:schemeClr val="tx1"/>
                </a:solidFill>
              </a:rPr>
            </a:br>
            <a:br>
              <a:rPr lang="en-US" dirty="0">
                <a:solidFill>
                  <a:schemeClr val="tx1"/>
                </a:solidFill>
              </a:rPr>
            </a:br>
            <a:r>
              <a:rPr lang="en-US" dirty="0">
                <a:solidFill>
                  <a:schemeClr val="tx1"/>
                </a:solidFill>
              </a:rPr>
              <a:t>A dry matter content in cow dung is only 18%, cow dung produced = 4/0.18</a:t>
            </a:r>
            <a:br>
              <a:rPr lang="en-US" dirty="0">
                <a:solidFill>
                  <a:schemeClr val="tx1"/>
                </a:solidFill>
              </a:rPr>
            </a:br>
            <a:r>
              <a:rPr lang="en-US" dirty="0">
                <a:solidFill>
                  <a:schemeClr val="tx1"/>
                </a:solidFill>
              </a:rPr>
              <a:t>                                      = 22.22 kg/day</a:t>
            </a:r>
          </a:p>
        </p:txBody>
      </p:sp>
    </p:spTree>
    <p:extLst>
      <p:ext uri="{BB962C8B-B14F-4D97-AF65-F5344CB8AC3E}">
        <p14:creationId xmlns:p14="http://schemas.microsoft.com/office/powerpoint/2010/main" val="1850221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48400"/>
          </a:xfrm>
        </p:spPr>
        <p:txBody>
          <a:bodyPr/>
          <a:lstStyle/>
          <a:p>
            <a:r>
              <a:rPr lang="en-US" dirty="0">
                <a:solidFill>
                  <a:schemeClr val="tx1"/>
                </a:solidFill>
              </a:rPr>
              <a:t>Equal quantity of water is added to make the slurry. </a:t>
            </a:r>
            <a:br>
              <a:rPr lang="en-US" dirty="0">
                <a:solidFill>
                  <a:schemeClr val="tx1"/>
                </a:solidFill>
              </a:rPr>
            </a:br>
            <a:br>
              <a:rPr lang="en-US" dirty="0">
                <a:solidFill>
                  <a:schemeClr val="tx1"/>
                </a:solidFill>
              </a:rPr>
            </a:br>
            <a:r>
              <a:rPr lang="en-US" dirty="0">
                <a:solidFill>
                  <a:schemeClr val="tx1"/>
                </a:solidFill>
              </a:rPr>
              <a:t>The amount of slurry produced per day   = 44.44 kg/day</a:t>
            </a:r>
            <a:br>
              <a:rPr lang="en-US" dirty="0">
                <a:solidFill>
                  <a:schemeClr val="tx1"/>
                </a:solidFill>
              </a:rPr>
            </a:br>
            <a:br>
              <a:rPr lang="en-US" dirty="0">
                <a:solidFill>
                  <a:schemeClr val="tx1"/>
                </a:solidFill>
              </a:rPr>
            </a:br>
            <a:r>
              <a:rPr lang="en-US" dirty="0">
                <a:solidFill>
                  <a:schemeClr val="tx1"/>
                </a:solidFill>
              </a:rPr>
              <a:t>Slurry volume produced per day </a:t>
            </a:r>
            <a:br>
              <a:rPr lang="en-US" dirty="0">
                <a:solidFill>
                  <a:schemeClr val="tx1"/>
                </a:solidFill>
              </a:rPr>
            </a:br>
            <a:r>
              <a:rPr lang="en-US" dirty="0">
                <a:solidFill>
                  <a:schemeClr val="tx1"/>
                </a:solidFill>
              </a:rPr>
              <a:t>= 44.44/1090 = 0.04077 m</a:t>
            </a:r>
            <a:r>
              <a:rPr lang="en-US" baseline="30000" dirty="0">
                <a:solidFill>
                  <a:schemeClr val="tx1"/>
                </a:solidFill>
              </a:rPr>
              <a:t>3</a:t>
            </a:r>
            <a:r>
              <a:rPr lang="en-US" dirty="0">
                <a:solidFill>
                  <a:schemeClr val="tx1"/>
                </a:solidFill>
              </a:rPr>
              <a:t>/day</a:t>
            </a:r>
            <a:br>
              <a:rPr lang="en-US" dirty="0">
                <a:solidFill>
                  <a:schemeClr val="tx1"/>
                </a:solidFill>
              </a:rPr>
            </a:br>
            <a:br>
              <a:rPr lang="en-US" dirty="0">
                <a:solidFill>
                  <a:schemeClr val="tx1"/>
                </a:solidFill>
              </a:rPr>
            </a:br>
            <a:r>
              <a:rPr lang="en-US" dirty="0">
                <a:solidFill>
                  <a:schemeClr val="tx1"/>
                </a:solidFill>
              </a:rPr>
              <a:t> </a:t>
            </a:r>
          </a:p>
        </p:txBody>
      </p:sp>
    </p:spTree>
    <p:extLst>
      <p:ext uri="{BB962C8B-B14F-4D97-AF65-F5344CB8AC3E}">
        <p14:creationId xmlns:p14="http://schemas.microsoft.com/office/powerpoint/2010/main" val="1954699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33938"/>
          </a:xfrm>
        </p:spPr>
        <p:txBody>
          <a:bodyPr/>
          <a:lstStyle/>
          <a:p>
            <a:r>
              <a:rPr lang="en-US" dirty="0">
                <a:solidFill>
                  <a:schemeClr val="tx1"/>
                </a:solidFill>
              </a:rPr>
              <a:t>With retention time of 30 days, total slurry in digester = 30*0.04077</a:t>
            </a:r>
            <a:br>
              <a:rPr lang="en-US" dirty="0">
                <a:solidFill>
                  <a:schemeClr val="tx1"/>
                </a:solidFill>
              </a:rPr>
            </a:br>
            <a:r>
              <a:rPr lang="en-US" dirty="0">
                <a:solidFill>
                  <a:schemeClr val="tx1"/>
                </a:solidFill>
              </a:rPr>
              <a:t>                          = 1.223 m</a:t>
            </a:r>
            <a:r>
              <a:rPr lang="en-US" baseline="30000" dirty="0">
                <a:solidFill>
                  <a:schemeClr val="tx1"/>
                </a:solidFill>
              </a:rPr>
              <a:t>3</a:t>
            </a:r>
            <a:br>
              <a:rPr lang="en-US" dirty="0">
                <a:solidFill>
                  <a:schemeClr val="tx1"/>
                </a:solidFill>
              </a:rPr>
            </a:br>
            <a:br>
              <a:rPr lang="en-US" dirty="0">
                <a:solidFill>
                  <a:schemeClr val="tx1"/>
                </a:solidFill>
              </a:rPr>
            </a:br>
            <a:r>
              <a:rPr lang="en-US" dirty="0">
                <a:solidFill>
                  <a:schemeClr val="tx1"/>
                </a:solidFill>
              </a:rPr>
              <a:t>As about 15% digester area is occupied by the gas, the net digester size</a:t>
            </a:r>
            <a:br>
              <a:rPr lang="en-US" dirty="0">
                <a:solidFill>
                  <a:schemeClr val="tx1"/>
                </a:solidFill>
              </a:rPr>
            </a:br>
            <a:r>
              <a:rPr lang="en-US" dirty="0">
                <a:solidFill>
                  <a:schemeClr val="tx1"/>
                </a:solidFill>
              </a:rPr>
              <a:t>= 1.22/0.85 = 1.44 m</a:t>
            </a:r>
            <a:r>
              <a:rPr lang="en-US" baseline="30000" dirty="0">
                <a:solidFill>
                  <a:schemeClr val="tx1"/>
                </a:solidFill>
              </a:rPr>
              <a:t>3</a:t>
            </a:r>
            <a:endParaRPr lang="en-US" dirty="0">
              <a:solidFill>
                <a:schemeClr val="tx1"/>
              </a:solidFill>
            </a:endParaRPr>
          </a:p>
        </p:txBody>
      </p:sp>
    </p:spTree>
    <p:extLst>
      <p:ext uri="{BB962C8B-B14F-4D97-AF65-F5344CB8AC3E}">
        <p14:creationId xmlns:p14="http://schemas.microsoft.com/office/powerpoint/2010/main" val="3781497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776788"/>
          </a:xfrm>
        </p:spPr>
        <p:txBody>
          <a:bodyPr>
            <a:normAutofit fontScale="90000"/>
          </a:bodyPr>
          <a:lstStyle/>
          <a:p>
            <a:r>
              <a:rPr lang="en-US" dirty="0">
                <a:solidFill>
                  <a:schemeClr val="tx1"/>
                </a:solidFill>
              </a:rPr>
              <a:t>Gas produced = 4*0.22 = 0.88 m</a:t>
            </a:r>
            <a:r>
              <a:rPr lang="en-US" baseline="30000" dirty="0">
                <a:solidFill>
                  <a:schemeClr val="tx1"/>
                </a:solidFill>
              </a:rPr>
              <a:t>3</a:t>
            </a:r>
            <a:r>
              <a:rPr lang="en-US" dirty="0">
                <a:solidFill>
                  <a:schemeClr val="tx1"/>
                </a:solidFill>
              </a:rPr>
              <a:t>/day</a:t>
            </a:r>
            <a:br>
              <a:rPr lang="en-US" dirty="0">
                <a:solidFill>
                  <a:schemeClr val="tx1"/>
                </a:solidFill>
              </a:rPr>
            </a:br>
            <a:br>
              <a:rPr lang="en-US" dirty="0">
                <a:solidFill>
                  <a:schemeClr val="tx1"/>
                </a:solidFill>
              </a:rPr>
            </a:br>
            <a:r>
              <a:rPr lang="en-US" dirty="0">
                <a:solidFill>
                  <a:schemeClr val="tx1"/>
                </a:solidFill>
              </a:rPr>
              <a:t>Thermal Energy available </a:t>
            </a:r>
            <a:br>
              <a:rPr lang="en-US" dirty="0">
                <a:solidFill>
                  <a:schemeClr val="tx1"/>
                </a:solidFill>
              </a:rPr>
            </a:br>
            <a:r>
              <a:rPr lang="en-US" dirty="0">
                <a:solidFill>
                  <a:schemeClr val="tx1"/>
                </a:solidFill>
              </a:rPr>
              <a:t>= 0.88*23*0.6 = 12.144 MJ/day</a:t>
            </a:r>
            <a:br>
              <a:rPr lang="en-US" dirty="0">
                <a:solidFill>
                  <a:schemeClr val="tx1"/>
                </a:solidFill>
              </a:rPr>
            </a:br>
            <a:br>
              <a:rPr lang="en-US" dirty="0">
                <a:solidFill>
                  <a:schemeClr val="tx1"/>
                </a:solidFill>
              </a:rPr>
            </a:br>
            <a:r>
              <a:rPr lang="en-US" dirty="0">
                <a:solidFill>
                  <a:schemeClr val="tx1"/>
                </a:solidFill>
              </a:rPr>
              <a:t>Continuous thermal power available</a:t>
            </a:r>
            <a:br>
              <a:rPr lang="en-US" dirty="0">
                <a:solidFill>
                  <a:schemeClr val="tx1"/>
                </a:solidFill>
              </a:rPr>
            </a:br>
            <a:r>
              <a:rPr lang="en-US" dirty="0">
                <a:solidFill>
                  <a:schemeClr val="tx1"/>
                </a:solidFill>
              </a:rPr>
              <a:t>=140.55 W</a:t>
            </a: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92823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1976"/>
            <a:ext cx="8596668" cy="558018"/>
          </a:xfrm>
        </p:spPr>
        <p:txBody>
          <a:bodyPr>
            <a:normAutofit fontScale="90000"/>
          </a:bodyPr>
          <a:lstStyle/>
          <a:p>
            <a:r>
              <a:rPr lang="en-IN" dirty="0"/>
              <a:t>Example-3</a:t>
            </a:r>
          </a:p>
        </p:txBody>
      </p:sp>
      <p:sp>
        <p:nvSpPr>
          <p:cNvPr id="3" name="Content Placeholder 2"/>
          <p:cNvSpPr>
            <a:spLocks noGrp="1"/>
          </p:cNvSpPr>
          <p:nvPr>
            <p:ph idx="1"/>
          </p:nvPr>
        </p:nvSpPr>
        <p:spPr>
          <a:xfrm>
            <a:off x="677334" y="956603"/>
            <a:ext cx="9634284" cy="5022165"/>
          </a:xfrm>
        </p:spPr>
        <p:txBody>
          <a:bodyPr>
            <a:noAutofit/>
          </a:bodyPr>
          <a:lstStyle/>
          <a:p>
            <a:pPr algn="just"/>
            <a:r>
              <a:rPr lang="en-IN" sz="2600" dirty="0">
                <a:solidFill>
                  <a:schemeClr val="tx1"/>
                </a:solidFill>
                <a:latin typeface="+mj-lt"/>
                <a:ea typeface="+mj-ea"/>
                <a:cs typeface="+mj-cs"/>
              </a:rPr>
              <a:t>Determine the volume of a cow dung based biogas plant required for cooking needs of a family of four adults and lighting needs with three 100 CP lamps for three hours daily. Also, Determine the required number of cows to feed the plant. Assume standard values of data where required.</a:t>
            </a:r>
          </a:p>
          <a:p>
            <a:pPr algn="just"/>
            <a:r>
              <a:rPr lang="en-IN" sz="2600" dirty="0">
                <a:solidFill>
                  <a:schemeClr val="tx1"/>
                </a:solidFill>
                <a:latin typeface="+mj-lt"/>
                <a:ea typeface="+mj-ea"/>
                <a:cs typeface="+mj-cs"/>
              </a:rPr>
              <a:t>Solution: Assume biogas per person = 0.227 m</a:t>
            </a:r>
            <a:r>
              <a:rPr lang="en-IN" sz="2600" baseline="30000" dirty="0">
                <a:solidFill>
                  <a:schemeClr val="tx1"/>
                </a:solidFill>
                <a:latin typeface="+mj-lt"/>
                <a:ea typeface="+mj-ea"/>
                <a:cs typeface="+mj-cs"/>
              </a:rPr>
              <a:t>3</a:t>
            </a:r>
            <a:r>
              <a:rPr lang="en-IN" sz="2600" dirty="0">
                <a:solidFill>
                  <a:schemeClr val="tx1"/>
                </a:solidFill>
                <a:latin typeface="+mj-lt"/>
                <a:ea typeface="+mj-ea"/>
                <a:cs typeface="+mj-cs"/>
              </a:rPr>
              <a:t>/day</a:t>
            </a:r>
          </a:p>
          <a:p>
            <a:pPr algn="just"/>
            <a:r>
              <a:rPr lang="en-IN" sz="2600" dirty="0">
                <a:solidFill>
                  <a:schemeClr val="tx1"/>
                </a:solidFill>
                <a:latin typeface="+mj-lt"/>
                <a:ea typeface="+mj-ea"/>
                <a:cs typeface="+mj-cs"/>
              </a:rPr>
              <a:t>Biogas for lamp= 0.126 m</a:t>
            </a:r>
            <a:r>
              <a:rPr lang="en-IN" sz="2600" baseline="30000" dirty="0">
                <a:solidFill>
                  <a:schemeClr val="tx1"/>
                </a:solidFill>
                <a:latin typeface="+mj-lt"/>
                <a:ea typeface="+mj-ea"/>
                <a:cs typeface="+mj-cs"/>
              </a:rPr>
              <a:t>3</a:t>
            </a:r>
            <a:r>
              <a:rPr lang="en-IN" sz="2600" dirty="0">
                <a:solidFill>
                  <a:schemeClr val="tx1"/>
                </a:solidFill>
                <a:latin typeface="+mj-lt"/>
                <a:ea typeface="+mj-ea"/>
                <a:cs typeface="+mj-cs"/>
              </a:rPr>
              <a:t>/</a:t>
            </a:r>
            <a:r>
              <a:rPr lang="en-IN" sz="2600" dirty="0" err="1">
                <a:solidFill>
                  <a:schemeClr val="tx1"/>
                </a:solidFill>
                <a:latin typeface="+mj-lt"/>
                <a:ea typeface="+mj-ea"/>
                <a:cs typeface="+mj-cs"/>
              </a:rPr>
              <a:t>hr</a:t>
            </a:r>
            <a:endParaRPr lang="en-IN" sz="2600" dirty="0">
              <a:solidFill>
                <a:schemeClr val="tx1"/>
              </a:solidFill>
              <a:latin typeface="+mj-lt"/>
              <a:ea typeface="+mj-ea"/>
              <a:cs typeface="+mj-cs"/>
            </a:endParaRPr>
          </a:p>
          <a:p>
            <a:pPr algn="just"/>
            <a:r>
              <a:rPr lang="en-IN" sz="2600" dirty="0">
                <a:solidFill>
                  <a:schemeClr val="tx1"/>
                </a:solidFill>
                <a:latin typeface="+mj-lt"/>
                <a:ea typeface="+mj-ea"/>
                <a:cs typeface="+mj-cs"/>
              </a:rPr>
              <a:t>Assume no of cow=n</a:t>
            </a:r>
          </a:p>
          <a:p>
            <a:pPr algn="just"/>
            <a:r>
              <a:rPr lang="en-IN" sz="2600" dirty="0">
                <a:solidFill>
                  <a:schemeClr val="tx1"/>
                </a:solidFill>
                <a:latin typeface="+mj-lt"/>
                <a:ea typeface="+mj-ea"/>
                <a:cs typeface="+mj-cs"/>
              </a:rPr>
              <a:t>Dung produced=10 kg/day/cow, Collective cow dung=70%</a:t>
            </a:r>
          </a:p>
          <a:p>
            <a:pPr algn="just"/>
            <a:r>
              <a:rPr lang="en-IN" sz="2600" dirty="0">
                <a:solidFill>
                  <a:schemeClr val="tx1"/>
                </a:solidFill>
                <a:latin typeface="+mj-lt"/>
                <a:ea typeface="+mj-ea"/>
                <a:cs typeface="+mj-cs"/>
              </a:rPr>
              <a:t>Gas yield= 0.34 m</a:t>
            </a:r>
            <a:r>
              <a:rPr lang="en-IN" sz="2600" baseline="30000" dirty="0">
                <a:solidFill>
                  <a:schemeClr val="tx1"/>
                </a:solidFill>
                <a:latin typeface="+mj-lt"/>
                <a:ea typeface="+mj-ea"/>
                <a:cs typeface="+mj-cs"/>
              </a:rPr>
              <a:t>3</a:t>
            </a:r>
            <a:r>
              <a:rPr lang="en-IN" sz="2600" dirty="0">
                <a:solidFill>
                  <a:schemeClr val="tx1"/>
                </a:solidFill>
                <a:latin typeface="+mj-lt"/>
                <a:ea typeface="+mj-ea"/>
                <a:cs typeface="+mj-cs"/>
              </a:rPr>
              <a:t>/kg of dry mass</a:t>
            </a:r>
          </a:p>
          <a:p>
            <a:pPr algn="just"/>
            <a:r>
              <a:rPr lang="en-IN" sz="2600" dirty="0">
                <a:solidFill>
                  <a:schemeClr val="tx1"/>
                </a:solidFill>
                <a:latin typeface="+mj-lt"/>
                <a:ea typeface="+mj-ea"/>
                <a:cs typeface="+mj-cs"/>
              </a:rPr>
              <a:t>Total Gas production</a:t>
            </a:r>
          </a:p>
        </p:txBody>
      </p:sp>
    </p:spTree>
    <p:extLst>
      <p:ext uri="{BB962C8B-B14F-4D97-AF65-F5344CB8AC3E}">
        <p14:creationId xmlns:p14="http://schemas.microsoft.com/office/powerpoint/2010/main" val="3988605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Biomass</a:t>
            </a:r>
          </a:p>
        </p:txBody>
      </p:sp>
      <p:sp>
        <p:nvSpPr>
          <p:cNvPr id="4" name="Content Placeholder 3"/>
          <p:cNvSpPr>
            <a:spLocks noGrp="1"/>
          </p:cNvSpPr>
          <p:nvPr>
            <p:ph idx="1"/>
          </p:nvPr>
        </p:nvSpPr>
        <p:spPr>
          <a:xfrm>
            <a:off x="677334" y="1446663"/>
            <a:ext cx="9244588" cy="4594699"/>
          </a:xfrm>
        </p:spPr>
        <p:txBody>
          <a:bodyPr>
            <a:normAutofit/>
          </a:bodyPr>
          <a:lstStyle/>
          <a:p>
            <a:r>
              <a:rPr lang="en-IN" sz="2400" b="1" dirty="0">
                <a:latin typeface="Times New Roman" panose="02020603050405020304" pitchFamily="18" charset="0"/>
                <a:cs typeface="Times New Roman" panose="02020603050405020304" pitchFamily="18" charset="0"/>
              </a:rPr>
              <a:t>Terrestrial crops </a:t>
            </a:r>
            <a:r>
              <a:rPr lang="en-IN" sz="2400" dirty="0">
                <a:latin typeface="Times New Roman" panose="02020603050405020304" pitchFamily="18" charset="0"/>
                <a:cs typeface="Times New Roman" panose="02020603050405020304" pitchFamily="18" charset="0"/>
              </a:rPr>
              <a:t>include Sugar crops such as sugarcane and Sweet sorghum</a:t>
            </a:r>
          </a:p>
          <a:p>
            <a:r>
              <a:rPr lang="en-IN" sz="2400" dirty="0">
                <a:latin typeface="Times New Roman" panose="02020603050405020304" pitchFamily="18" charset="0"/>
                <a:cs typeface="Times New Roman" panose="02020603050405020304" pitchFamily="18" charset="0"/>
              </a:rPr>
              <a:t>Herbaceous crops, Silviculture plants such as cultured hybrid poplar, sycamore, sweet gum, Adler, eucalyptus and other hard woods.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Aquatic Crops- Grown in fresh, sea and brackish waters. Both submerged and emergent plants are considered, including sea weeds, marine algae and giant California kelp.</a:t>
            </a:r>
          </a:p>
        </p:txBody>
      </p:sp>
      <p:sp>
        <p:nvSpPr>
          <p:cNvPr id="3" name="Content Placeholder 2"/>
          <p:cNvSpPr txBox="1">
            <a:spLocks/>
          </p:cNvSpPr>
          <p:nvPr/>
        </p:nvSpPr>
        <p:spPr>
          <a:xfrm>
            <a:off x="677333" y="1132765"/>
            <a:ext cx="10118045" cy="490859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968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23165"/>
          </a:xfrm>
        </p:spPr>
        <p:txBody>
          <a:bodyPr>
            <a:normAutofit fontScale="90000"/>
          </a:bodyPr>
          <a:lstStyle/>
          <a:p>
            <a:r>
              <a:rPr lang="en-IN" dirty="0"/>
              <a:t>Bio-fuels</a:t>
            </a:r>
          </a:p>
        </p:txBody>
      </p:sp>
      <p:sp>
        <p:nvSpPr>
          <p:cNvPr id="4" name="Content Placeholder 3"/>
          <p:cNvSpPr>
            <a:spLocks noGrp="1"/>
          </p:cNvSpPr>
          <p:nvPr>
            <p:ph idx="1"/>
          </p:nvPr>
        </p:nvSpPr>
        <p:spPr>
          <a:xfrm>
            <a:off x="677334" y="1241947"/>
            <a:ext cx="9244588" cy="4799416"/>
          </a:xfrm>
        </p:spPr>
        <p:txBody>
          <a:bodyPr>
            <a:normAutofit/>
          </a:bodyPr>
          <a:lstStyle/>
          <a:p>
            <a:pPr algn="just"/>
            <a:r>
              <a:rPr lang="en-IN" sz="2400" dirty="0">
                <a:latin typeface="Times New Roman" panose="02020603050405020304" pitchFamily="18" charset="0"/>
                <a:cs typeface="Times New Roman" panose="02020603050405020304" pitchFamily="18" charset="0"/>
              </a:rPr>
              <a:t>Its conversion of biomass into more useful form by variety of techniques like digestion or fermentation, Gasification, liquefaction etc.</a:t>
            </a:r>
          </a:p>
          <a:p>
            <a:pPr algn="just"/>
            <a:r>
              <a:rPr lang="en-IN" sz="2400" dirty="0">
                <a:latin typeface="Times New Roman" panose="02020603050405020304" pitchFamily="18" charset="0"/>
                <a:cs typeface="Times New Roman" panose="02020603050405020304" pitchFamily="18" charset="0"/>
              </a:rPr>
              <a:t>Fuel derived from biomass are easily handled and burnt </a:t>
            </a:r>
            <a:r>
              <a:rPr lang="en-IN" sz="2400">
                <a:latin typeface="Times New Roman" panose="02020603050405020304" pitchFamily="18" charset="0"/>
                <a:cs typeface="Times New Roman" panose="02020603050405020304" pitchFamily="18" charset="0"/>
              </a:rPr>
              <a:t>as compared to </a:t>
            </a:r>
            <a:r>
              <a:rPr lang="en-IN" sz="2400" dirty="0">
                <a:latin typeface="Times New Roman" panose="02020603050405020304" pitchFamily="18" charset="0"/>
                <a:cs typeface="Times New Roman" panose="02020603050405020304" pitchFamily="18" charset="0"/>
              </a:rPr>
              <a:t>raw biomass </a:t>
            </a:r>
          </a:p>
          <a:p>
            <a:pPr algn="just"/>
            <a:r>
              <a:rPr lang="en-IN" sz="2400" dirty="0">
                <a:latin typeface="Times New Roman" panose="02020603050405020304" pitchFamily="18" charset="0"/>
                <a:cs typeface="Times New Roman" panose="02020603050405020304" pitchFamily="18" charset="0"/>
              </a:rPr>
              <a:t>Biofuels- Biogas, Fuel gas, Bio-liquids</a:t>
            </a:r>
          </a:p>
          <a:p>
            <a:pPr algn="just"/>
            <a:r>
              <a:rPr lang="en-IN" sz="2400" dirty="0">
                <a:latin typeface="Times New Roman" panose="02020603050405020304" pitchFamily="18" charset="0"/>
                <a:cs typeface="Times New Roman" panose="02020603050405020304" pitchFamily="18" charset="0"/>
              </a:rPr>
              <a:t>Higher calorific values</a:t>
            </a:r>
          </a:p>
        </p:txBody>
      </p:sp>
      <p:sp>
        <p:nvSpPr>
          <p:cNvPr id="3" name="Content Placeholder 2"/>
          <p:cNvSpPr txBox="1">
            <a:spLocks/>
          </p:cNvSpPr>
          <p:nvPr/>
        </p:nvSpPr>
        <p:spPr>
          <a:xfrm>
            <a:off x="677333" y="1132765"/>
            <a:ext cx="10118045" cy="490859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102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23165"/>
          </a:xfrm>
        </p:spPr>
        <p:txBody>
          <a:bodyPr>
            <a:normAutofit fontScale="90000"/>
          </a:bodyPr>
          <a:lstStyle/>
          <a:p>
            <a:r>
              <a:rPr lang="en-IN" dirty="0"/>
              <a:t>Bio-fuels</a:t>
            </a:r>
          </a:p>
        </p:txBody>
      </p:sp>
      <p:sp>
        <p:nvSpPr>
          <p:cNvPr id="4" name="Content Placeholder 3"/>
          <p:cNvSpPr>
            <a:spLocks noGrp="1"/>
          </p:cNvSpPr>
          <p:nvPr>
            <p:ph idx="1"/>
          </p:nvPr>
        </p:nvSpPr>
        <p:spPr>
          <a:xfrm>
            <a:off x="677334" y="1241947"/>
            <a:ext cx="9244588" cy="4799416"/>
          </a:xfrm>
        </p:spPr>
        <p:txBody>
          <a:bodyPr>
            <a:normAutofit/>
          </a:bodyPr>
          <a:lstStyle/>
          <a:p>
            <a:pPr algn="just"/>
            <a:r>
              <a:rPr lang="en-IN" sz="2400" dirty="0">
                <a:latin typeface="Times New Roman" panose="02020603050405020304" pitchFamily="18" charset="0"/>
                <a:cs typeface="Times New Roman" panose="02020603050405020304" pitchFamily="18" charset="0"/>
              </a:rPr>
              <a:t>Three solid biofuels- Wood, Straw and Municipal refuse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Liquids- Methanol, Ethanol, Vegetables oil</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Gases- Biogas, Methane, Fuel Gas</a:t>
            </a:r>
          </a:p>
        </p:txBody>
      </p:sp>
      <p:sp>
        <p:nvSpPr>
          <p:cNvPr id="3" name="Content Placeholder 2"/>
          <p:cNvSpPr txBox="1">
            <a:spLocks/>
          </p:cNvSpPr>
          <p:nvPr/>
        </p:nvSpPr>
        <p:spPr>
          <a:xfrm>
            <a:off x="677333" y="1132765"/>
            <a:ext cx="10118045" cy="490859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37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Energy Plantation		</a:t>
            </a:r>
          </a:p>
        </p:txBody>
      </p:sp>
      <p:sp>
        <p:nvSpPr>
          <p:cNvPr id="3" name="Content Placeholder 2"/>
          <p:cNvSpPr>
            <a:spLocks noGrp="1"/>
          </p:cNvSpPr>
          <p:nvPr>
            <p:ph idx="1"/>
          </p:nvPr>
        </p:nvSpPr>
        <p:spPr>
          <a:xfrm>
            <a:off x="677333" y="1555845"/>
            <a:ext cx="10718547" cy="4485517"/>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It is methods of Tapping Maximum solar energy by growing plants</a:t>
            </a:r>
          </a:p>
          <a:p>
            <a:pPr algn="just"/>
            <a:r>
              <a:rPr lang="en-US" sz="2400" dirty="0">
                <a:latin typeface="Times New Roman" panose="02020603050405020304" pitchFamily="18" charset="0"/>
                <a:cs typeface="Times New Roman" panose="02020603050405020304" pitchFamily="18" charset="0"/>
              </a:rPr>
              <a:t>Energy farms –Ideal solar collector, virtually no maintenance, economical and non-polluting.</a:t>
            </a:r>
          </a:p>
          <a:p>
            <a:pPr algn="just"/>
            <a:r>
              <a:rPr lang="en-US" sz="2400" dirty="0">
                <a:latin typeface="Times New Roman" panose="02020603050405020304" pitchFamily="18" charset="0"/>
                <a:cs typeface="Times New Roman" panose="02020603050405020304" pitchFamily="18" charset="0"/>
              </a:rPr>
              <a:t>Photosynthesis occurring in naturally, stores more than ten times much energy annually, in plant farm than is consumed by all mankind.</a:t>
            </a:r>
          </a:p>
          <a:p>
            <a:pPr algn="just"/>
            <a:r>
              <a:rPr lang="en-US" sz="2400" dirty="0">
                <a:latin typeface="Times New Roman" panose="02020603050405020304" pitchFamily="18" charset="0"/>
                <a:cs typeface="Times New Roman" panose="02020603050405020304" pitchFamily="18" charset="0"/>
              </a:rPr>
              <a:t>In </a:t>
            </a:r>
            <a:r>
              <a:rPr lang="en-US" sz="2400" dirty="0" err="1">
                <a:latin typeface="Times New Roman" panose="02020603050405020304" pitchFamily="18" charset="0"/>
                <a:cs typeface="Times New Roman" panose="02020603050405020304" pitchFamily="18" charset="0"/>
              </a:rPr>
              <a:t>india</a:t>
            </a:r>
            <a:r>
              <a:rPr lang="en-US" sz="2400" dirty="0">
                <a:latin typeface="Times New Roman" panose="02020603050405020304" pitchFamily="18" charset="0"/>
                <a:cs typeface="Times New Roman" panose="02020603050405020304" pitchFamily="18" charset="0"/>
              </a:rPr>
              <a:t> 23% of total land area is under forests. Area under social forestry of quick growing trees has increased. </a:t>
            </a:r>
          </a:p>
          <a:p>
            <a:pPr algn="just"/>
            <a:r>
              <a:rPr lang="en-US" sz="2400" dirty="0" err="1">
                <a:latin typeface="Times New Roman" panose="02020603050405020304" pitchFamily="18" charset="0"/>
                <a:cs typeface="Times New Roman" panose="02020603050405020304" pitchFamily="18" charset="0"/>
              </a:rPr>
              <a:t>Jojaba</a:t>
            </a:r>
            <a:r>
              <a:rPr lang="en-US" sz="2400" dirty="0">
                <a:latin typeface="Times New Roman" panose="02020603050405020304" pitchFamily="18" charset="0"/>
                <a:cs typeface="Times New Roman" panose="02020603050405020304" pitchFamily="18" charset="0"/>
              </a:rPr>
              <a:t> an ever shrub around 1.7 m in height grows wild in semi-arid region of Mexico and USA. Its seeds contain 50-80 of oil.</a:t>
            </a:r>
          </a:p>
          <a:p>
            <a:pPr algn="just"/>
            <a:r>
              <a:rPr lang="en-US" sz="2400" dirty="0">
                <a:latin typeface="Times New Roman" panose="02020603050405020304" pitchFamily="18" charset="0"/>
                <a:cs typeface="Times New Roman" panose="02020603050405020304" pitchFamily="18" charset="0"/>
              </a:rPr>
              <a:t>The tree species namely Acacia, Tortilla, </a:t>
            </a:r>
            <a:r>
              <a:rPr lang="en-US" sz="2400" dirty="0" err="1">
                <a:latin typeface="Times New Roman" panose="02020603050405020304" pitchFamily="18" charset="0"/>
                <a:cs typeface="Times New Roman" panose="02020603050405020304" pitchFamily="18" charset="0"/>
              </a:rPr>
              <a:t>Albizzia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Lebbak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Prasois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Juliflora</a:t>
            </a:r>
            <a:r>
              <a:rPr lang="en-US" sz="2400" dirty="0">
                <a:latin typeface="Times New Roman" panose="02020603050405020304" pitchFamily="18" charset="0"/>
                <a:cs typeface="Times New Roman" panose="02020603050405020304" pitchFamily="18" charset="0"/>
              </a:rPr>
              <a:t> likewise have been identified adapted to hot-arid regions in our country.</a:t>
            </a:r>
          </a:p>
        </p:txBody>
      </p:sp>
    </p:spTree>
    <p:extLst>
      <p:ext uri="{BB962C8B-B14F-4D97-AF65-F5344CB8AC3E}">
        <p14:creationId xmlns:p14="http://schemas.microsoft.com/office/powerpoint/2010/main" val="34795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530"/>
          </a:xfrm>
        </p:spPr>
        <p:txBody>
          <a:bodyPr/>
          <a:lstStyle/>
          <a:p>
            <a:r>
              <a:rPr lang="en-US" dirty="0"/>
              <a:t>Biomass conversion</a:t>
            </a:r>
          </a:p>
        </p:txBody>
      </p:sp>
      <p:sp>
        <p:nvSpPr>
          <p:cNvPr id="3" name="Content Placeholder 2"/>
          <p:cNvSpPr>
            <a:spLocks noGrp="1"/>
          </p:cNvSpPr>
          <p:nvPr>
            <p:ph idx="1"/>
          </p:nvPr>
        </p:nvSpPr>
        <p:spPr>
          <a:xfrm>
            <a:off x="677334" y="1371601"/>
            <a:ext cx="8596668" cy="4669762"/>
          </a:xfrm>
        </p:spPr>
        <p:txBody>
          <a:bodyPr>
            <a:normAutofit/>
          </a:bodyPr>
          <a:lstStyle/>
          <a:p>
            <a:pPr>
              <a:buFont typeface="+mj-lt"/>
              <a:buAutoNum type="arabicPeriod"/>
            </a:pPr>
            <a:r>
              <a:rPr lang="en-US" sz="2400" dirty="0">
                <a:latin typeface="Times New Roman" panose="02020603050405020304" pitchFamily="18" charset="0"/>
                <a:cs typeface="Times New Roman" panose="02020603050405020304" pitchFamily="18" charset="0"/>
              </a:rPr>
              <a:t>Direct combustion</a:t>
            </a:r>
          </a:p>
          <a:p>
            <a:pPr>
              <a:buFont typeface="+mj-lt"/>
              <a:buAutoNum type="arabicPeriod"/>
            </a:pPr>
            <a:r>
              <a:rPr lang="en-US" sz="2400" dirty="0">
                <a:latin typeface="Times New Roman" panose="02020603050405020304" pitchFamily="18" charset="0"/>
                <a:cs typeface="Times New Roman" panose="02020603050405020304" pitchFamily="18" charset="0"/>
              </a:rPr>
              <a:t>Thermochemical conversion</a:t>
            </a:r>
          </a:p>
          <a:p>
            <a:pPr lvl="1">
              <a:buFont typeface="+mj-lt"/>
              <a:buAutoNum type="arabicPeriod"/>
            </a:pPr>
            <a:r>
              <a:rPr lang="en-US" sz="2400" dirty="0">
                <a:latin typeface="Times New Roman" panose="02020603050405020304" pitchFamily="18" charset="0"/>
                <a:cs typeface="Times New Roman" panose="02020603050405020304" pitchFamily="18" charset="0"/>
              </a:rPr>
              <a:t>Gasification</a:t>
            </a:r>
          </a:p>
          <a:p>
            <a:pPr lvl="1">
              <a:buFont typeface="+mj-lt"/>
              <a:buAutoNum type="arabicPeriod"/>
            </a:pPr>
            <a:r>
              <a:rPr lang="en-US" sz="2400" dirty="0">
                <a:latin typeface="Times New Roman" panose="02020603050405020304" pitchFamily="18" charset="0"/>
                <a:cs typeface="Times New Roman" panose="02020603050405020304" pitchFamily="18" charset="0"/>
              </a:rPr>
              <a:t>Liquefaction</a:t>
            </a:r>
          </a:p>
          <a:p>
            <a:pPr>
              <a:buFont typeface="+mj-lt"/>
              <a:buAutoNum type="arabicPeriod"/>
            </a:pPr>
            <a:r>
              <a:rPr lang="en-US" sz="2400" dirty="0">
                <a:latin typeface="Times New Roman" panose="02020603050405020304" pitchFamily="18" charset="0"/>
                <a:cs typeface="Times New Roman" panose="02020603050405020304" pitchFamily="18" charset="0"/>
              </a:rPr>
              <a:t>Biochemical conversion</a:t>
            </a:r>
          </a:p>
          <a:p>
            <a:pPr lvl="1">
              <a:buFont typeface="+mj-lt"/>
              <a:buAutoNum type="arabicPeriod"/>
            </a:pPr>
            <a:r>
              <a:rPr lang="en-US" sz="2400" dirty="0">
                <a:latin typeface="Times New Roman" panose="02020603050405020304" pitchFamily="18" charset="0"/>
                <a:cs typeface="Times New Roman" panose="02020603050405020304" pitchFamily="18" charset="0"/>
              </a:rPr>
              <a:t>Anaerobic digestion</a:t>
            </a:r>
          </a:p>
          <a:p>
            <a:pPr lvl="1">
              <a:buFont typeface="+mj-lt"/>
              <a:buAutoNum type="arabicPeriod"/>
            </a:pPr>
            <a:r>
              <a:rPr lang="en-US" sz="2400" dirty="0">
                <a:latin typeface="Times New Roman" panose="02020603050405020304" pitchFamily="18" charset="0"/>
                <a:cs typeface="Times New Roman" panose="02020603050405020304" pitchFamily="18" charset="0"/>
              </a:rPr>
              <a:t>Fermentation</a:t>
            </a:r>
          </a:p>
        </p:txBody>
      </p:sp>
    </p:spTree>
    <p:extLst>
      <p:ext uri="{BB962C8B-B14F-4D97-AF65-F5344CB8AC3E}">
        <p14:creationId xmlns:p14="http://schemas.microsoft.com/office/powerpoint/2010/main" val="2383866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combustion</a:t>
            </a:r>
            <a:br>
              <a:rPr lang="en-US" dirty="0"/>
            </a:br>
            <a:endParaRPr lang="en-US" dirty="0"/>
          </a:p>
        </p:txBody>
      </p:sp>
      <p:sp>
        <p:nvSpPr>
          <p:cNvPr id="3" name="Content Placeholder 2"/>
          <p:cNvSpPr>
            <a:spLocks noGrp="1"/>
          </p:cNvSpPr>
          <p:nvPr>
            <p:ph idx="1"/>
          </p:nvPr>
        </p:nvSpPr>
        <p:spPr/>
        <p:txBody>
          <a:bodyPr/>
          <a:lstStyle/>
          <a:p>
            <a:r>
              <a:rPr lang="en-US" dirty="0"/>
              <a:t>Direct combustion, such as wood waste and bagasse</a:t>
            </a:r>
          </a:p>
        </p:txBody>
      </p:sp>
    </p:spTree>
    <p:extLst>
      <p:ext uri="{BB962C8B-B14F-4D97-AF65-F5344CB8AC3E}">
        <p14:creationId xmlns:p14="http://schemas.microsoft.com/office/powerpoint/2010/main" val="3668869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Thermochemical conversion</a:t>
            </a:r>
            <a:br>
              <a:rPr lang="en-US" dirty="0"/>
            </a:br>
            <a:endParaRPr lang="en-US" dirty="0"/>
          </a:p>
        </p:txBody>
      </p:sp>
      <p:sp>
        <p:nvSpPr>
          <p:cNvPr id="3" name="Content Placeholder 2"/>
          <p:cNvSpPr>
            <a:spLocks noGrp="1"/>
          </p:cNvSpPr>
          <p:nvPr>
            <p:ph idx="1"/>
          </p:nvPr>
        </p:nvSpPr>
        <p:spPr>
          <a:xfrm>
            <a:off x="677334" y="1249250"/>
            <a:ext cx="9741674" cy="5125791"/>
          </a:xfrm>
        </p:spPr>
        <p:txBody>
          <a:bodyPr>
            <a:noAutofit/>
          </a:bodyPr>
          <a:lstStyle/>
          <a:p>
            <a:pPr marL="0" lvl="1" indent="0" algn="just">
              <a:buNone/>
            </a:pPr>
            <a:r>
              <a:rPr lang="en-US" sz="2000" b="1" dirty="0">
                <a:latin typeface="Times New Roman" panose="02020603050405020304" pitchFamily="18" charset="0"/>
                <a:cs typeface="Times New Roman" panose="02020603050405020304" pitchFamily="18" charset="0"/>
              </a:rPr>
              <a:t>Gasification</a:t>
            </a:r>
          </a:p>
          <a:p>
            <a:pPr marL="285750" lvl="1"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Takes place  by heating the biomass with limited oxygen to produce low heating value gas or by reacting it with steam or oxygen at high pressure and temperature to produce medium calorific value gas.</a:t>
            </a:r>
          </a:p>
          <a:p>
            <a:pPr marL="0" lvl="1" indent="0" algn="just">
              <a:buNone/>
            </a:pPr>
            <a:r>
              <a:rPr lang="en-US" sz="2000" dirty="0">
                <a:latin typeface="Times New Roman" panose="02020603050405020304" pitchFamily="18" charset="0"/>
                <a:cs typeface="Times New Roman" panose="02020603050405020304" pitchFamily="18" charset="0"/>
              </a:rPr>
              <a:t>Ex. Downdraft Gasifier, Updraft </a:t>
            </a:r>
            <a:r>
              <a:rPr lang="en-US" sz="2000" dirty="0" err="1">
                <a:latin typeface="Times New Roman" panose="02020603050405020304" pitchFamily="18" charset="0"/>
                <a:cs typeface="Times New Roman" panose="02020603050405020304" pitchFamily="18" charset="0"/>
              </a:rPr>
              <a:t>Gasifier</a:t>
            </a:r>
            <a:endParaRPr lang="en-US" sz="2000" dirty="0">
              <a:latin typeface="Times New Roman" panose="02020603050405020304" pitchFamily="18" charset="0"/>
              <a:cs typeface="Times New Roman" panose="02020603050405020304" pitchFamily="18" charset="0"/>
            </a:endParaRPr>
          </a:p>
          <a:p>
            <a:pPr marL="0" lvl="1" indent="0" algn="just">
              <a:buNone/>
            </a:pPr>
            <a:r>
              <a:rPr lang="en-US" sz="2000" b="1" dirty="0">
                <a:latin typeface="Times New Roman" panose="02020603050405020304" pitchFamily="18" charset="0"/>
                <a:cs typeface="Times New Roman" panose="02020603050405020304" pitchFamily="18" charset="0"/>
              </a:rPr>
              <a:t>Liquefaction</a:t>
            </a:r>
          </a:p>
          <a:p>
            <a:pPr marL="0" lvl="1" indent="0" algn="just">
              <a:buNone/>
            </a:pPr>
            <a:r>
              <a:rPr lang="en-US" sz="2000" dirty="0">
                <a:latin typeface="Times New Roman" panose="02020603050405020304" pitchFamily="18" charset="0"/>
                <a:cs typeface="Times New Roman" panose="02020603050405020304" pitchFamily="18" charset="0"/>
              </a:rPr>
              <a:t>Liquid yields are maximized by rapid heating of the feedstock to comparatively low temperatures. The vapors are condensed from the gas stream and these separates into a two phase</a:t>
            </a:r>
            <a:r>
              <a:rPr lang="en-US" sz="2000" b="1" dirty="0">
                <a:latin typeface="Times New Roman" panose="02020603050405020304" pitchFamily="18" charset="0"/>
                <a:cs typeface="Times New Roman" panose="02020603050405020304" pitchFamily="18" charset="0"/>
              </a:rPr>
              <a:t>: the </a:t>
            </a:r>
            <a:r>
              <a:rPr lang="en-US" sz="2000" b="1" dirty="0">
                <a:solidFill>
                  <a:srgbClr val="FF0000"/>
                </a:solidFill>
                <a:latin typeface="Times New Roman" panose="02020603050405020304" pitchFamily="18" charset="0"/>
                <a:cs typeface="Times New Roman" panose="02020603050405020304" pitchFamily="18" charset="0"/>
              </a:rPr>
              <a:t>aqueous phase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pyroligneous</a:t>
            </a:r>
            <a:r>
              <a:rPr lang="en-US" sz="2000" dirty="0">
                <a:latin typeface="Times New Roman" panose="02020603050405020304" pitchFamily="18" charset="0"/>
                <a:cs typeface="Times New Roman" panose="02020603050405020304" pitchFamily="18" charset="0"/>
              </a:rPr>
              <a:t> acid) contains a soup of water soluble organic materials like acetic acid, acetone and methanol, </a:t>
            </a:r>
            <a:r>
              <a:rPr lang="en-US" sz="2000" b="1" dirty="0">
                <a:latin typeface="Times New Roman" panose="02020603050405020304" pitchFamily="18" charset="0"/>
                <a:cs typeface="Times New Roman" panose="02020603050405020304" pitchFamily="18" charset="0"/>
              </a:rPr>
              <a:t>the </a:t>
            </a:r>
            <a:r>
              <a:rPr lang="en-US" sz="2000" b="1" dirty="0">
                <a:solidFill>
                  <a:srgbClr val="FF0000"/>
                </a:solidFill>
                <a:latin typeface="Times New Roman" panose="02020603050405020304" pitchFamily="18" charset="0"/>
                <a:cs typeface="Times New Roman" panose="02020603050405020304" pitchFamily="18" charset="0"/>
              </a:rPr>
              <a:t>non-aqueous phase </a:t>
            </a:r>
            <a:r>
              <a:rPr lang="en-US" sz="2000" dirty="0">
                <a:latin typeface="Times New Roman" panose="02020603050405020304" pitchFamily="18" charset="0"/>
                <a:cs typeface="Times New Roman" panose="02020603050405020304" pitchFamily="18" charset="0"/>
              </a:rPr>
              <a:t>consists of oils and tars. These crude product can be burnt (with some difficulty), but it is usually more profitable to upgrade to premium fuels by conventional refining techniques.</a:t>
            </a:r>
          </a:p>
          <a:p>
            <a:pPr marL="171450" lvl="1" indent="-171450" algn="just">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49507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1079</TotalTime>
  <Words>1472</Words>
  <Application>Microsoft Office PowerPoint</Application>
  <PresentationFormat>Widescreen</PresentationFormat>
  <Paragraphs>118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Times New Roman</vt:lpstr>
      <vt:lpstr>Trebuchet MS</vt:lpstr>
      <vt:lpstr>Wingdings</vt:lpstr>
      <vt:lpstr>Wingdings 3</vt:lpstr>
      <vt:lpstr>Facet</vt:lpstr>
      <vt:lpstr>Bio Energy</vt:lpstr>
      <vt:lpstr>Biomass</vt:lpstr>
      <vt:lpstr>Biomass</vt:lpstr>
      <vt:lpstr>Bio-fuels</vt:lpstr>
      <vt:lpstr>Bio-fuels</vt:lpstr>
      <vt:lpstr>Energy Plantation  </vt:lpstr>
      <vt:lpstr>Biomass conversion</vt:lpstr>
      <vt:lpstr>Direct combustion </vt:lpstr>
      <vt:lpstr>Thermochemical conversion </vt:lpstr>
      <vt:lpstr>Biochemical conversion </vt:lpstr>
      <vt:lpstr>Wet Process and Dry process</vt:lpstr>
      <vt:lpstr>Photosynthesis</vt:lpstr>
      <vt:lpstr>Biogas Generation</vt:lpstr>
      <vt:lpstr>Factors affecting on gas Generation Rate</vt:lpstr>
      <vt:lpstr>Classification of Biogas plant  </vt:lpstr>
      <vt:lpstr>Floating Dome type biogas plant (KVIC Digester)</vt:lpstr>
      <vt:lpstr>Janta biogas plant</vt:lpstr>
      <vt:lpstr>Deenbandhu Biogas Plant</vt:lpstr>
      <vt:lpstr>The following data are given for a family biogas digester suitable for the output of five cows: the retention time is 20 days, temperature 30°C, dry matter consumed per day=2 kg/ Cow, biogas yield is 0.24m3/kg. The efficiency of burner is 60%, methane proportion is 0.8. Heat of combustion of Methane = 28 MJ/m3.  Find: (1) the volume of biogas digester                (2)  the power available from the digester Assume ρm = density of dry material in the fluid = 50 kg/m3</vt:lpstr>
      <vt:lpstr>Mass of the dry input mo = 2 kg/day*5                                       = 10 kg/day  Fluid volume Vf=mo/ρm = 10 (kg/day)/50(kg/m3)                       = 0.2 m3/day  Digester volume Vd=Vf*tr= 0.2*20 = 4 m3  Volume of biogas Vb=biogas yield input*mass of dry input                 = 0.24*10 = 2.4 m3/day  The Power available from the digester      E=ή*Hm*Mp*Vb       =0.6*28*0.8*2.4       =32.25 MJ/day=8.95 kWh/day        = 370 W (continuous thermal)</vt:lpstr>
      <vt:lpstr>Calculate the volume of a fixed dome type biogas digester for the output of two cows. Also, calculate the thermal power available from biogas. Use the following data:  Retention time = 30 days Dry matter produced = 2 kg/day/cow biogas yield = 0.22 m3/kg of dry matter % of dry matter in cow dung = 18% Density of slurry = 1090 kg/m3 Burner efficiency = 60% Heating value of biogas = 23 MJ/m3  </vt:lpstr>
      <vt:lpstr>Dry matter produced by two cows = 2*2                 = 4 kg/day  A dry matter content in cow dung is only 18%, cow dung produced = 4/0.18                                       = 22.22 kg/day</vt:lpstr>
      <vt:lpstr>Equal quantity of water is added to make the slurry.   The amount of slurry produced per day   = 44.44 kg/day  Slurry volume produced per day  = 44.44/1090 = 0.04077 m3/day   </vt:lpstr>
      <vt:lpstr>With retention time of 30 days, total slurry in digester = 30*0.04077                           = 1.223 m3  As about 15% digester area is occupied by the gas, the net digester size = 1.22/0.85 = 1.44 m3</vt:lpstr>
      <vt:lpstr>Gas produced = 4*0.22 = 0.88 m3/day  Thermal Energy available  = 0.88*23*0.6 = 12.144 MJ/day  Continuous thermal power available =140.55 W              </vt:lpstr>
      <vt:lpstr>Example-3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 Energy</dc:title>
  <dc:creator>Azure</dc:creator>
  <cp:lastModifiedBy>admin</cp:lastModifiedBy>
  <cp:revision>70</cp:revision>
  <dcterms:created xsi:type="dcterms:W3CDTF">2014-08-04T08:22:57Z</dcterms:created>
  <dcterms:modified xsi:type="dcterms:W3CDTF">2021-08-05T08:59:32Z</dcterms:modified>
</cp:coreProperties>
</file>