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6" r:id="rId3"/>
    <p:sldId id="297" r:id="rId4"/>
    <p:sldId id="298" r:id="rId5"/>
    <p:sldId id="287" r:id="rId6"/>
    <p:sldId id="288" r:id="rId7"/>
    <p:sldId id="289" r:id="rId8"/>
    <p:sldId id="279" r:id="rId9"/>
    <p:sldId id="291" r:id="rId10"/>
    <p:sldId id="292" r:id="rId11"/>
    <p:sldId id="266" r:id="rId12"/>
    <p:sldId id="296" r:id="rId13"/>
    <p:sldId id="293" r:id="rId14"/>
    <p:sldId id="260" r:id="rId15"/>
    <p:sldId id="259" r:id="rId16"/>
    <p:sldId id="29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C38EB-2987-4AB2-A77C-B9C658A8E49B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283D7-E8B6-4DAB-B955-13735B892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9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283D7-E8B6-4DAB-B955-13735B892B4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83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33650" y="4521200"/>
            <a:ext cx="6024563" cy="806450"/>
          </a:xfrm>
        </p:spPr>
        <p:txBody>
          <a:bodyPr/>
          <a:lstStyle>
            <a:lvl1pPr algn="r">
              <a:lnSpc>
                <a:spcPct val="110000"/>
              </a:lnSpc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36825" y="5359400"/>
            <a:ext cx="6029325" cy="54133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999B412-ACCD-42EC-9A92-D582A2F88F54}" type="datetime1">
              <a:rPr lang="en-IN" smtClean="0"/>
              <a:t>11-08-2020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93B84-D88D-4F71-8453-6F3BBDCCC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76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176213"/>
            <a:ext cx="2063750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76213"/>
            <a:ext cx="6038850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5AB640D-C431-4BEF-B1AE-5F29A5059028}" type="datetime1">
              <a:rPr lang="en-IN" smtClean="0"/>
              <a:t>11-08-2020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93B84-D88D-4F71-8453-6F3BBDCCC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6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F3AB2-72EA-4B05-B6D2-7E2448EFC5FF}" type="datetime1">
              <a:rPr lang="en-IN" smtClean="0"/>
              <a:t>11-08-2020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EEEB8-B19C-4B58-BE41-C62361317E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243DDD-DCD8-4B7E-81F0-1E3FA8B73F8F}" type="datetime1">
              <a:rPr lang="en-IN" smtClean="0"/>
              <a:t>11-08-2020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BBA35-3774-4EA3-9656-49623C09BC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994FC-21CD-4097-8B81-CF8C5DE52DB8}" type="datetime1">
              <a:rPr lang="en-IN" smtClean="0"/>
              <a:t>11-08-2020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89D83-F4EE-4BFB-B65B-9A8C00EBA9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0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8370C-6D65-4D4C-AEF1-A8CC08E79127}" type="datetime1">
              <a:rPr lang="en-IN" smtClean="0"/>
              <a:t>11-08-2020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940C5F-C08A-45E7-BE6B-133053785C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05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8C2735-C272-43E5-B060-B678542A94E6}" type="datetime1">
              <a:rPr lang="en-IN" smtClean="0"/>
              <a:t>11-08-2020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67A67-3F22-40BB-9F6F-9C2AF77A41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5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E4C441-9E56-40C4-8374-128883116174}" type="datetime1">
              <a:rPr lang="en-IN" smtClean="0"/>
              <a:t>11-08-2020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B349D-BCC1-4BAA-84D2-BE3CB97E6C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08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434934-28E4-4066-B1C9-2CBFD06EA800}" type="datetime1">
              <a:rPr lang="en-IN" smtClean="0"/>
              <a:t>11-08-2020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CB71E-ECE3-4C2C-A15C-6196A0959E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8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EDB32-3DF7-4604-A43D-96FB5AB3953B}" type="datetime1">
              <a:rPr lang="en-IN" smtClean="0"/>
              <a:t>11-08-2020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57052-AE5B-4E6F-B0AD-F1614E9B87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8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91E92B1-F158-4DD1-8836-4F26A015A19B}" type="datetime1">
              <a:rPr lang="en-IN" smtClean="0"/>
              <a:t>11-08-2020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93B84-D88D-4F71-8453-6F3BBDCCC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00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75ED7-6AC0-4F8D-8B5D-B3A948535C8D}" type="datetime1">
              <a:rPr lang="en-IN" smtClean="0"/>
              <a:t>11-08-2020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E8AAC-AC8E-4B67-9541-306C2F9712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50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CC7802-338A-4D77-9BFF-EF037FB989BB}" type="datetime1">
              <a:rPr lang="en-IN" smtClean="0"/>
              <a:t>11-08-2020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64DC0-9704-4A9F-8D60-7B6DEE48F9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79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EF54EC-2008-4F8C-BE73-4B8D9409B418}" type="datetime1">
              <a:rPr lang="en-IN" smtClean="0"/>
              <a:t>11-08-2020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5EF7B-7A8F-4AF8-870A-266F143F40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2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D79F88D-E131-4076-93B8-CE2C6B0D9E7E}" type="datetime1">
              <a:rPr lang="en-IN" smtClean="0"/>
              <a:t>11-08-2020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93B84-D88D-4F71-8453-6F3BBDCCC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8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477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477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898F6A7-280C-43F2-898E-96FD802DF256}" type="datetime1">
              <a:rPr lang="en-IN" smtClean="0"/>
              <a:t>11-08-2020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93B84-D88D-4F71-8453-6F3BBDCCC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62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E0F35E5-8E81-43C4-A462-1D4C9E6C8167}" type="datetime1">
              <a:rPr lang="en-IN" smtClean="0"/>
              <a:t>11-08-2020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93B84-D88D-4F71-8453-6F3BBDCCC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B051C55-12D4-4D57-8249-54A269F07580}" type="datetime1">
              <a:rPr lang="en-IN" smtClean="0"/>
              <a:t>11-08-2020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93B84-D88D-4F71-8453-6F3BBDCCC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4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BAE8CB8-A7EE-4533-A6F0-C6790F350617}" type="datetime1">
              <a:rPr lang="en-IN" smtClean="0"/>
              <a:t>11-08-2020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93B84-D88D-4F71-8453-6F3BBDCCC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60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303766B-9A7D-42A5-9B02-95ABD76F0BA3}" type="datetime1">
              <a:rPr lang="en-IN" smtClean="0"/>
              <a:t>11-08-2020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93B84-D88D-4F71-8453-6F3BBDCCC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7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7F918EA-2350-423C-89F2-D7053F3CB8CD}" type="datetime1">
              <a:rPr lang="en-IN" smtClean="0"/>
              <a:t>11-08-2020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93B84-D88D-4F71-8453-6F3BBDCCC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05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endParaRPr lang="en-IN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en-US" sz="1000">
                <a:cs typeface="Arial" pitchFamily="34" charset="0"/>
              </a:rPr>
              <a:t>Page </a:t>
            </a:r>
            <a:r>
              <a:rPr lang="de-DE" altLang="en-US" sz="1000">
                <a:cs typeface="Arial" pitchFamily="34" charset="0"/>
                <a:sym typeface="Wingdings" pitchFamily="2" charset="2"/>
              </a:rPr>
              <a:t></a:t>
            </a:r>
            <a:r>
              <a:rPr lang="de-DE" altLang="en-US" sz="1000">
                <a:cs typeface="Arial" pitchFamily="34" charset="0"/>
              </a:rPr>
              <a:t> </a:t>
            </a:r>
            <a:fld id="{CC6D3EF3-BEED-4C73-95B2-52F0C42729F5}" type="slidenum">
              <a:rPr lang="de-DE" altLang="en-US" sz="1000">
                <a:cs typeface="Arial" pitchFamily="34" charset="0"/>
              </a:rPr>
              <a:pPr/>
              <a:t>‹#›</a:t>
            </a:fld>
            <a:endParaRPr lang="de-DE" altLang="en-US" sz="1000">
              <a:cs typeface="Arial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76213"/>
            <a:ext cx="8229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  <a:p>
            <a:pPr lvl="2"/>
            <a:r>
              <a:rPr lang="en-US" smtClean="0"/>
              <a:t>第三级</a:t>
            </a:r>
          </a:p>
          <a:p>
            <a:pPr lvl="3"/>
            <a:r>
              <a:rPr lang="en-US" smtClean="0"/>
              <a:t>第四级</a:t>
            </a:r>
          </a:p>
          <a:p>
            <a:pPr lvl="4"/>
            <a:r>
              <a:rPr 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278E5B0-EAC2-4DC1-AD0D-FA29A01F52FE}" type="datetime1">
              <a:rPr lang="en-IN" smtClean="0"/>
              <a:t>11-08-2020</a:t>
            </a:fld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CC93B84-D88D-4F71-8453-6F3BBDCCC04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SimHei" pitchFamily="49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SimHei" pitchFamily="49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SimHei" pitchFamily="49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SimHei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SimHei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SimHei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SimHei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SimHei" pitchFamily="49" charset="-122"/>
        </a:defRPr>
      </a:lvl9pPr>
    </p:titleStyle>
    <p:bodyStyle>
      <a:lvl1pPr marL="180975" indent="-180975" algn="l" rtl="0" eaLnBrk="1" fontAlgn="base" hangingPunct="1">
        <a:spcBef>
          <a:spcPct val="0"/>
        </a:spcBef>
        <a:spcAft>
          <a:spcPct val="4000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720725" indent="-274638" algn="l" rtl="0" eaLnBrk="1" fontAlgn="base" hangingPunct="1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987425" indent="-265113" algn="l" rtl="0" eaLnBrk="1" fontAlgn="base" hangingPunct="1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2541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  <a:p>
            <a:pPr lvl="2"/>
            <a:r>
              <a:rPr lang="en-US" smtClean="0"/>
              <a:t>第三级</a:t>
            </a:r>
          </a:p>
          <a:p>
            <a:pPr lvl="3"/>
            <a:r>
              <a:rPr lang="en-US" smtClean="0"/>
              <a:t>第四级</a:t>
            </a:r>
          </a:p>
          <a:p>
            <a:pPr lvl="4"/>
            <a:r>
              <a:rPr 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558AA9C-44EE-4933-AAB9-2A8AC7EFA42E}" type="datetime1">
              <a:rPr lang="en-IN" smtClean="0"/>
              <a:t>11-08-2020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9CD6C32-8849-4707-BCDD-C1A8C50DA65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102924" y="116632"/>
            <a:ext cx="8928992" cy="2736304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0699999" lon="0" rev="0"/>
            </a:camera>
            <a:lightRig rig="soft" dir="t"/>
          </a:scene3d>
          <a:sp3d prstMaterial="plastic"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8948" y="997336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/>
              <a:t>Biomass </a:t>
            </a:r>
            <a:r>
              <a:rPr lang="en-IN" sz="2400" dirty="0" err="1" smtClean="0"/>
              <a:t>cookstove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0484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02924" y="116632"/>
            <a:ext cx="892899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0699999" lon="0" rev="0"/>
            </a:camera>
            <a:lightRig rig="soft" dir="t"/>
          </a:scene3d>
          <a:sp3d prstMaterial="plastic"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14340"/>
              </p:ext>
            </p:extLst>
          </p:nvPr>
        </p:nvGraphicFramePr>
        <p:xfrm>
          <a:off x="85622" y="980728"/>
          <a:ext cx="8963596" cy="5877272"/>
        </p:xfrm>
        <a:graphic>
          <a:graphicData uri="http://schemas.openxmlformats.org/drawingml/2006/table">
            <a:tbl>
              <a:tblPr firstRow="1"/>
              <a:tblGrid>
                <a:gridCol w="1053223"/>
                <a:gridCol w="3563030"/>
                <a:gridCol w="4347343"/>
              </a:tblGrid>
              <a:tr h="58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Sr.No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Improved cook stove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Traditional cook stove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7143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combustion is possible.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combustion is not possible.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10250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improved cook stove helps to decrease premature deaths.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traditional cook stove causes more premature deaths due to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indoor pollution.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7143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3.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Emission of unburnt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gases is less.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Emission of unburnt gases is more.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8264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4.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Reduces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effect of global warming.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Causes an increase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global warming.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58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5.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 is 35-40%.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 is around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10-15%.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7143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6.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 easily moved from one place to other.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not portable.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7143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7.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Cooking is more effective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consumes less time.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Cooking consumes more time.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2029" y="205770"/>
            <a:ext cx="295305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Comparison:</a:t>
            </a:r>
            <a:endParaRPr lang="en-US" sz="35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58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Natural Draft </a:t>
            </a:r>
            <a:r>
              <a:rPr lang="en-US" sz="3200" dirty="0" err="1" smtClean="0"/>
              <a:t>Cookstove</a:t>
            </a:r>
            <a:endParaRPr lang="en-US" sz="3200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800" dirty="0" smtClean="0"/>
              <a:t>No external device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Force Draft </a:t>
            </a:r>
            <a:r>
              <a:rPr lang="en-US" sz="3200" dirty="0" err="1" smtClean="0"/>
              <a:t>Cookstove</a:t>
            </a:r>
            <a:endParaRPr lang="en-US" sz="3200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800" dirty="0" smtClean="0"/>
              <a:t>Fan/blower is used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67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Government Initiative: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MNRE started - nationwide biomass awareness project (NBCI) - purpose of increasing the usage of cook stoves in India.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laboratories and testing centers - maximize the efficiency of cook stoves, along with strength and ease in use.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protocol for the biomass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cookstoves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by BIS - four testing labs developed in India - supported by MNRE.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chulha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MNRE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Unnat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Chulha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Abhiyan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KASH PATEL\Desktop\cookstove pics\exploded 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09" y="980728"/>
            <a:ext cx="7776864" cy="577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102924" y="116632"/>
            <a:ext cx="892899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0699999" lon="0" rev="0"/>
            </a:camera>
            <a:lightRig rig="soft" dir="t"/>
          </a:scene3d>
          <a:sp3d prstMaterial="plastic"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161201"/>
            <a:ext cx="650049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Design of Gasifier cook stove</a:t>
            </a:r>
            <a:endParaRPr lang="en-US" sz="35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311857" y="2276872"/>
            <a:ext cx="1636407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5004048" y="2926785"/>
            <a:ext cx="1675961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123728" y="4077072"/>
            <a:ext cx="1349991" cy="1838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5249113" y="4365104"/>
            <a:ext cx="1636408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267744" y="5517232"/>
            <a:ext cx="1512168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>
          <a:xfrm>
            <a:off x="6372200" y="1842894"/>
            <a:ext cx="21098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Secondary</a:t>
            </a:r>
            <a:r>
              <a:rPr lang="en-US" sz="2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duct</a:t>
            </a:r>
            <a:endParaRPr lang="en-US" sz="20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009" y="2726730"/>
            <a:ext cx="19078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Main chamber</a:t>
            </a:r>
            <a:endParaRPr lang="en-US" sz="20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8296" y="3670059"/>
            <a:ext cx="17508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Primary duct</a:t>
            </a:r>
            <a:endParaRPr lang="en-US" sz="20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07069" y="5227596"/>
            <a:ext cx="13532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Base part</a:t>
            </a:r>
            <a:endParaRPr lang="en-US" sz="20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64682" y="4165049"/>
            <a:ext cx="8531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</a:t>
            </a:r>
            <a:r>
              <a:rPr lang="en-US" sz="2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rate</a:t>
            </a:r>
            <a:endParaRPr lang="en-US" sz="20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3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KASH PATEL\Desktop\cookstove pics\assembly view of cooksto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282543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102924" y="116632"/>
            <a:ext cx="892899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0699999" lon="0" rev="0"/>
            </a:camera>
            <a:lightRig rig="soft" dir="t"/>
          </a:scene3d>
          <a:sp3d prstMaterial="plastic"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066" y="205770"/>
            <a:ext cx="650049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Design of Gasifier cook stove</a:t>
            </a:r>
            <a:endParaRPr lang="en-US" sz="35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65675" y="3167390"/>
            <a:ext cx="27783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Secondary air supply</a:t>
            </a:r>
            <a:endParaRPr lang="en-US" sz="20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4045" y="4581128"/>
            <a:ext cx="24192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Primary air supply</a:t>
            </a:r>
            <a:endParaRPr lang="en-US" sz="20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940152" y="3567500"/>
            <a:ext cx="1224136" cy="2215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051720" y="4981238"/>
            <a:ext cx="1314594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94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76213"/>
            <a:ext cx="8712200" cy="69850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could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through heat: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electricity while using the improved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cookstove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cooking.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generated on the rims and surface of the stove is used to generate electricity by using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thermo-electric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generators –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Petlier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Generator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(made up of p-n junction diodes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Box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pot system can help to sustain heat which may helpful in drying purpose.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07504" y="1772816"/>
            <a:ext cx="8928992" cy="3744416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0699999" lon="0" rev="0"/>
            </a:camera>
            <a:lightRig rig="soft" dir="t"/>
          </a:scene3d>
          <a:sp3d prstMaterial="plastic"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8388" y="2367751"/>
            <a:ext cx="3206327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</a:t>
            </a:r>
          </a:p>
          <a:p>
            <a:pPr algn="ctr"/>
            <a:r>
              <a:rPr lang="en-US" sz="8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</a:t>
            </a:r>
            <a:r>
              <a:rPr lang="en-US" sz="8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ou</a:t>
            </a:r>
            <a:endParaRPr lang="en-US" sz="80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0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Description: 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65" y="228600"/>
            <a:ext cx="2203058" cy="177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2" descr="Description: e8b298774a9614e737defe9f423c757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31" y="228600"/>
            <a:ext cx="2108904" cy="177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2406" y="34062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65" y="2133614"/>
            <a:ext cx="6889370" cy="42526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5102" y="228599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(1)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96535" y="22860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(2)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85818" y="176428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(3)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0566" y="372743"/>
            <a:ext cx="25228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Traditional </a:t>
            </a:r>
            <a:r>
              <a:rPr lang="en-IN" dirty="0" err="1" smtClean="0"/>
              <a:t>Cookstoves</a:t>
            </a:r>
            <a:endParaRPr lang="en-IN" dirty="0" smtClean="0"/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Their Effect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82251" y="6386311"/>
            <a:ext cx="42739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 smtClean="0"/>
              <a:t>Source: https://gocrowdera.com/SmokelessCookstoveRevolution/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3367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Problems with Traditional </a:t>
            </a:r>
            <a:r>
              <a:rPr lang="en-US" dirty="0" err="1" smtClean="0"/>
              <a:t>Cookstove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Higher fuel consumption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Lower thermal efficiency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Higher harmful gaseous emissions such as CO, CO</a:t>
            </a:r>
            <a:r>
              <a:rPr lang="en-US" baseline="-25000" dirty="0" smtClean="0"/>
              <a:t>2</a:t>
            </a:r>
            <a:r>
              <a:rPr lang="en-US" dirty="0" smtClean="0"/>
              <a:t> etc.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Higher particulate matter emission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Imrpoved Biomass Cookstove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0717-2981-4B67-9DBC-C8A545269FD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0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02924" y="116632"/>
            <a:ext cx="892899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0699999" lon="0" rev="0"/>
            </a:camera>
            <a:lightRig rig="soft" dir="t"/>
          </a:scene3d>
          <a:sp3d prstMaterial="plastic"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561" y="205770"/>
            <a:ext cx="24673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5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67% of India’s population uses cook stove in their kitchen even today.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comes to around 400 million people out of which 90% are women.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Worldwide, 2.6 billion people use cook stove with low efficiency, which use up more fuel and thus prove to be costly and polluting for its users.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Deaths due to HAP (Hazardous Air Pollutant) accounts to nearly 2% of total yearly deaths with a staggering number of 1.6 million people dying.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Improved cook stoves thus reduce these particulate emissions by almost 74% and CO emissions by 80%.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Improved cook stoves are mainly Natural and Forced Draft type.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02924" y="116632"/>
            <a:ext cx="892899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0699999" lon="0" rev="0"/>
            </a:camera>
            <a:lightRig rig="soft" dir="t"/>
          </a:scene3d>
          <a:sp3d prstMaterial="plastic"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385" y="205770"/>
            <a:ext cx="24416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35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41239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 of the 160 types of available ICS, very few have tried to focus on in-house pollution and emission control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stoves, promising experimentally, failed in practice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Chimneys transferred the gases out of the house, yet didn’t stop the pollution it caused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Thus, it is very important to control the combustion of fuel in order to control the emissions cause.</a:t>
            </a:r>
          </a:p>
        </p:txBody>
      </p:sp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85" y="4831418"/>
            <a:ext cx="2085975" cy="1562468"/>
          </a:xfrm>
          <a:prstGeom prst="rect">
            <a:avLst/>
          </a:prstGeom>
        </p:spPr>
      </p:pic>
      <p:pic>
        <p:nvPicPr>
          <p:cNvPr id="8" name="Picture 7" descr="e8b298774a9614e737defe9f423c757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732" y="4725144"/>
            <a:ext cx="1857375" cy="1749123"/>
          </a:xfrm>
          <a:prstGeom prst="rect">
            <a:avLst/>
          </a:prstGeom>
        </p:spPr>
      </p:pic>
      <p:pic>
        <p:nvPicPr>
          <p:cNvPr id="9" name="Picture 8" descr="TwoStove-300x20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861" y="4726891"/>
            <a:ext cx="2114550" cy="14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02924" y="116632"/>
            <a:ext cx="892899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0699999" lon="0" rev="0"/>
            </a:camera>
            <a:lightRig rig="soft" dir="t"/>
          </a:scene3d>
          <a:sp3d prstMaterial="plastic"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71964"/>
            <a:ext cx="44422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ICS in India</a:t>
            </a:r>
            <a:endParaRPr lang="en-US" sz="35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340768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‘Classic Phase’ of 1950’s saw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Gandhian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organizations focusing on Biomass cook stoves with the provision of chimneys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solid research done till 1980s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second phase began in India commercially since 1985, with the advent of Indian National Program On Improved Cook Stoves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Today the main objective of stove programs is improvement of health and environment, over and above fuel efficiency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Although, only 40% people in developing countries like India, have efficient cook stoves in their kitchens.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8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02924" y="116632"/>
            <a:ext cx="892899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0699999" lon="0" rev="0"/>
            </a:camera>
            <a:lightRig rig="soft" dir="t"/>
          </a:scene3d>
          <a:sp3d prstMaterial="plastic"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580" y="205770"/>
            <a:ext cx="570540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Concept behind gasification</a:t>
            </a:r>
            <a:endParaRPr lang="en-US" sz="3500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279606"/>
            <a:ext cx="872065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What is Gasification?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Gasification is a partial oxidation process whereby a carbon source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such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 coal, natural gas or biomass, is broken down into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carbon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monoxide (CO) and hydrogen (H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), plus carbon dioxide (CO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and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hydrocarbon molecules such as methane (CH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This mixture of gases is known as producer gas &amp; it is itself a fuel.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5496" y="4221088"/>
            <a:ext cx="2232248" cy="161107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0699999" lon="0" rev="0"/>
            </a:camera>
            <a:lightRig rig="soft" dir="t"/>
          </a:scene3d>
          <a:sp3d prstMaterial="plastic">
            <a:bevelT/>
          </a:sp3d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270069" y="4332898"/>
            <a:ext cx="2232248" cy="161107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0699999" lon="0" rev="0"/>
            </a:camera>
            <a:lightRig rig="soft" dir="t"/>
          </a:scene3d>
          <a:sp3d prstMaterial="plastic">
            <a:bevelT/>
          </a:sp3d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948264" y="4332897"/>
            <a:ext cx="2232248" cy="1611073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0699999" lon="0" rev="0"/>
            </a:camera>
            <a:lightRig rig="soft" dir="t"/>
          </a:scene3d>
          <a:sp3d prstMaterial="plastic">
            <a:bevelT/>
          </a:sp3d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Plus 13"/>
          <p:cNvSpPr/>
          <p:nvPr/>
        </p:nvSpPr>
        <p:spPr bwMode="auto">
          <a:xfrm>
            <a:off x="2432971" y="4719705"/>
            <a:ext cx="720080" cy="864096"/>
          </a:xfrm>
          <a:prstGeom prst="mathPlu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0699999" lon="0" rev="0"/>
            </a:camera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5580112" y="4873164"/>
            <a:ext cx="1224136" cy="557177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0699999" lon="0" rev="0"/>
            </a:camera>
            <a:lightRig rig="soft" dir="t"/>
          </a:scene3d>
          <a:sp3d prstMaterial="plastic"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512" y="4719705"/>
            <a:ext cx="178606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</a:t>
            </a:r>
            <a:r>
              <a:rPr lang="en-US" sz="3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iomass</a:t>
            </a:r>
            <a:endParaRPr lang="en-US" sz="30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63888" y="4332897"/>
            <a:ext cx="1681871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Partial </a:t>
            </a:r>
          </a:p>
          <a:p>
            <a:pPr algn="ctr"/>
            <a:r>
              <a:rPr lang="en-US" sz="3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amount </a:t>
            </a:r>
          </a:p>
          <a:p>
            <a:pPr algn="ctr"/>
            <a:r>
              <a:rPr lang="en-US" sz="3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of air</a:t>
            </a:r>
            <a:endParaRPr lang="en-US" sz="30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56467" y="4643920"/>
            <a:ext cx="198002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Producer </a:t>
            </a:r>
          </a:p>
          <a:p>
            <a:pPr algn="ctr"/>
            <a:r>
              <a:rPr lang="en-US" sz="30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gas</a:t>
            </a:r>
            <a:endParaRPr lang="en-US" sz="30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3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02924" y="116632"/>
            <a:ext cx="892899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20699999" lon="0" rev="0"/>
            </a:camera>
            <a:lightRig rig="soft" dir="t"/>
          </a:scene3d>
          <a:sp3d prstMaterial="plastic"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954" y="171964"/>
            <a:ext cx="38713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Cookstove</a:t>
            </a:r>
            <a:endParaRPr lang="en-US" sz="35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80728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Based on Purpose – Single Function and Multi-Function Cook stove.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Based on Portability – Fixed Stove and Portable Cook stove.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On the basis of Chimney used.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On the basis of Constructing Material – Mud, Metallic, Cement, Ceramic and Hybrid Cook stove.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On the basis of Fuel-type – Wood, Agricultural residue, Charcoal, Dung cake and Multi fuel cook stoves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43131" y="5554641"/>
            <a:ext cx="6044092" cy="30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0000" lnSpcReduction="20000"/>
          </a:bodyPr>
          <a:lstStyle>
            <a:lvl1pPr marL="0" indent="0" algn="r" rtl="0" eaLnBrk="1" fontAlgn="base" hangingPunct="1">
              <a:spcBef>
                <a:spcPct val="0"/>
              </a:spcBef>
              <a:spcAft>
                <a:spcPct val="40000"/>
              </a:spcAft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1" fontAlgn="base" hangingPunct="1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720725" indent="-274638" algn="l" rtl="0" eaLnBrk="1" fontAlgn="base" hangingPunct="1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9874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2541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Mud Cookstove			    Cement Cookstove		   Improved Cookstove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3" descr="Stove Model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8938"/>
            <a:ext cx="5765966" cy="25903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59632" y="6348933"/>
            <a:ext cx="70567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Mud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Cookstove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Cement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Cookstove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Improved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Cookstove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- elimination of the harmful smoke released by burning solid fuels in the traditional cook stoves.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cookstoves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practically completely smoke free and the minute particulate matter remaining can also be filtered.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main feature - 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flexibility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cookstoves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reduces deforestation and reduces the dependency on forests for fuel requirements.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advantage - create employment and jobs for the manufacture of this stove.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设计">
  <a:themeElements>
    <a:clrScheme name="演示设计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演示设计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background-ppt-template-026</Template>
  <TotalTime>1326</TotalTime>
  <Words>892</Words>
  <Application>Microsoft Office PowerPoint</Application>
  <PresentationFormat>On-screen Show (4:3)</PresentationFormat>
  <Paragraphs>119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演示设计</vt:lpstr>
      <vt:lpstr>默认设计模板</vt:lpstr>
      <vt:lpstr>PowerPoint Presentation</vt:lpstr>
      <vt:lpstr>PowerPoint Presentation</vt:lpstr>
      <vt:lpstr>Problems with Traditional Cookstove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Advantages:</vt:lpstr>
      <vt:lpstr>PowerPoint Presentation</vt:lpstr>
      <vt:lpstr>PowerPoint Presentation</vt:lpstr>
      <vt:lpstr>Government Initiative:</vt:lpstr>
      <vt:lpstr>PowerPoint Presentation</vt:lpstr>
      <vt:lpstr>PowerPoint Presentation</vt:lpstr>
      <vt:lpstr>Modifications could be done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PATEL</dc:creator>
  <cp:lastModifiedBy>Nit-5</cp:lastModifiedBy>
  <cp:revision>87</cp:revision>
  <dcterms:created xsi:type="dcterms:W3CDTF">2015-10-16T15:19:57Z</dcterms:created>
  <dcterms:modified xsi:type="dcterms:W3CDTF">2020-08-11T08:50:46Z</dcterms:modified>
</cp:coreProperties>
</file>