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79"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66" r:id="rId25"/>
    <p:sldId id="285" r:id="rId26"/>
    <p:sldId id="286" r:id="rId27"/>
    <p:sldId id="287" r:id="rId28"/>
    <p:sldId id="288" r:id="rId29"/>
    <p:sldId id="280" r:id="rId30"/>
    <p:sldId id="284" r:id="rId31"/>
    <p:sldId id="281" r:id="rId32"/>
    <p:sldId id="282" r:id="rId33"/>
    <p:sldId id="283"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191E0D94-76FF-4B90-8223-38650B61C7A2}">
          <p14:sldIdLst>
            <p14:sldId id="256"/>
            <p14:sldId id="257"/>
            <p14:sldId id="258"/>
            <p14:sldId id="259"/>
            <p14:sldId id="260"/>
            <p14:sldId id="261"/>
            <p14:sldId id="262"/>
            <p14:sldId id="263"/>
            <p14:sldId id="264"/>
            <p14:sldId id="265"/>
            <p14:sldId id="279"/>
            <p14:sldId id="267"/>
            <p14:sldId id="268"/>
            <p14:sldId id="269"/>
            <p14:sldId id="270"/>
            <p14:sldId id="271"/>
            <p14:sldId id="272"/>
            <p14:sldId id="273"/>
            <p14:sldId id="274"/>
            <p14:sldId id="275"/>
            <p14:sldId id="276"/>
            <p14:sldId id="277"/>
            <p14:sldId id="278"/>
            <p14:sldId id="266"/>
            <p14:sldId id="285"/>
            <p14:sldId id="286"/>
            <p14:sldId id="287"/>
            <p14:sldId id="288"/>
            <p14:sldId id="280"/>
            <p14:sldId id="284"/>
            <p14:sldId id="281"/>
            <p14:sldId id="282"/>
            <p14:sldId id="283"/>
            <p14:sldId id="289"/>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1498970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2487075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189305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1132088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584694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1880243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1520974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4281508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3581229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723864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597581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231865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2104757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2134379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3350045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617808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1/18/2021</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15212034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Times New Roman" pitchFamily="18" charset="0"/>
                <a:cs typeface="Times New Roman" pitchFamily="18" charset="0"/>
              </a:rPr>
              <a:t>Bio-Energy</a:t>
            </a:r>
            <a:endParaRPr lang="en-IN" b="1" dirty="0">
              <a:latin typeface="Times New Roman" pitchFamily="18" charset="0"/>
              <a:cs typeface="Times New Roman" pitchFamily="18" charset="0"/>
            </a:endParaRP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6509672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6347713" cy="685800"/>
          </a:xfrm>
        </p:spPr>
        <p:txBody>
          <a:bodyPr/>
          <a:lstStyle/>
          <a:p>
            <a:r>
              <a:rPr lang="en-US" b="1" dirty="0" smtClean="0">
                <a:latin typeface="Times New Roman" pitchFamily="18" charset="0"/>
                <a:cs typeface="Times New Roman" pitchFamily="18" charset="0"/>
              </a:rPr>
              <a:t>Hydrogenation</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1447800"/>
            <a:ext cx="7162800" cy="3880773"/>
          </a:xfrm>
        </p:spPr>
        <p:txBody>
          <a:bodyPr>
            <a:normAutofit/>
          </a:bodyPr>
          <a:lstStyle/>
          <a:p>
            <a:pPr algn="just"/>
            <a:r>
              <a:rPr lang="en-US" sz="2400" dirty="0" smtClean="0">
                <a:latin typeface="Times New Roman" pitchFamily="18" charset="0"/>
                <a:cs typeface="Times New Roman" pitchFamily="18" charset="0"/>
              </a:rPr>
              <a:t>Under less severe conditions of pressure and temperature (300-400</a:t>
            </a:r>
            <a:r>
              <a:rPr lang="en-IN" sz="2400" baseline="30000" dirty="0" smtClean="0">
                <a:latin typeface="Times New Roman" pitchFamily="18" charset="0"/>
                <a:cs typeface="Times New Roman" pitchFamily="18" charset="0"/>
              </a:rPr>
              <a:t>0</a:t>
            </a:r>
            <a:r>
              <a:rPr lang="en-IN" sz="2400" dirty="0" smtClean="0">
                <a:latin typeface="Times New Roman" pitchFamily="18" charset="0"/>
                <a:cs typeface="Times New Roman" pitchFamily="18" charset="0"/>
              </a:rPr>
              <a:t>C and 100 atm</a:t>
            </a:r>
            <a:r>
              <a:rPr lang="en-US" sz="2400" dirty="0" smtClean="0">
                <a:latin typeface="Times New Roman" pitchFamily="18" charset="0"/>
                <a:cs typeface="Times New Roman" pitchFamily="18" charset="0"/>
              </a:rPr>
              <a:t>) carbon monoxide and steam react with cellulose to produce heavy oils which can be separated and refined to premium fuels.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149424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6347713" cy="533400"/>
          </a:xfrm>
        </p:spPr>
        <p:txBody>
          <a:bodyPr>
            <a:normAutofit fontScale="90000"/>
          </a:bodyPr>
          <a:lstStyle/>
          <a:p>
            <a:r>
              <a:rPr lang="en-IN" dirty="0" smtClean="0">
                <a:latin typeface="Times New Roman" panose="02020603050405020304" pitchFamily="18" charset="0"/>
                <a:cs typeface="Times New Roman" panose="02020603050405020304" pitchFamily="18" charset="0"/>
              </a:rPr>
              <a:t>Bio-Mass Conversion Technologies</a:t>
            </a:r>
            <a:endParaRPr lang="en-IN"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636477370"/>
              </p:ext>
            </p:extLst>
          </p:nvPr>
        </p:nvGraphicFramePr>
        <p:xfrm>
          <a:off x="152400" y="609599"/>
          <a:ext cx="8839200" cy="6299579"/>
        </p:xfrm>
        <a:graphic>
          <a:graphicData uri="http://schemas.openxmlformats.org/drawingml/2006/table">
            <a:tbl>
              <a:tblPr firstRow="1" bandRow="1">
                <a:tableStyleId>{5940675A-B579-460E-94D1-54222C63F5DA}</a:tableStyleId>
              </a:tblPr>
              <a:tblGrid>
                <a:gridCol w="1698978"/>
                <a:gridCol w="1298222"/>
                <a:gridCol w="1460500"/>
                <a:gridCol w="1460500"/>
                <a:gridCol w="1460500"/>
                <a:gridCol w="1460500"/>
              </a:tblGrid>
              <a:tr h="1304250">
                <a:tc>
                  <a:txBody>
                    <a:bodyPr/>
                    <a:lstStyle/>
                    <a:p>
                      <a:pPr algn="ctr"/>
                      <a:r>
                        <a:rPr lang="en-IN" b="1" dirty="0" smtClean="0"/>
                        <a:t>Conversion Process</a:t>
                      </a:r>
                      <a:endParaRPr lang="en-IN" b="1" dirty="0"/>
                    </a:p>
                  </a:txBody>
                  <a:tcPr marL="70538" marR="70538"/>
                </a:tc>
                <a:tc>
                  <a:txBody>
                    <a:bodyPr/>
                    <a:lstStyle/>
                    <a:p>
                      <a:pPr algn="ctr"/>
                      <a:r>
                        <a:rPr lang="en-IN" b="1" dirty="0" smtClean="0"/>
                        <a:t>Solids</a:t>
                      </a:r>
                      <a:endParaRPr lang="en-IN" b="1" dirty="0"/>
                    </a:p>
                  </a:txBody>
                  <a:tcPr marL="70538" marR="70538"/>
                </a:tc>
                <a:tc>
                  <a:txBody>
                    <a:bodyPr/>
                    <a:lstStyle/>
                    <a:p>
                      <a:pPr algn="ctr"/>
                      <a:r>
                        <a:rPr lang="en-IN" b="1" dirty="0" smtClean="0"/>
                        <a:t>Principle Products</a:t>
                      </a:r>
                    </a:p>
                    <a:p>
                      <a:pPr algn="ctr"/>
                      <a:r>
                        <a:rPr lang="en-IN" b="1" dirty="0" smtClean="0"/>
                        <a:t>(Liquids)</a:t>
                      </a:r>
                      <a:endParaRPr lang="en-IN" b="1" dirty="0"/>
                    </a:p>
                  </a:txBody>
                  <a:tcPr marL="70538" marR="70538"/>
                </a:tc>
                <a:tc>
                  <a:txBody>
                    <a:bodyPr/>
                    <a:lstStyle/>
                    <a:p>
                      <a:pPr algn="ctr"/>
                      <a:r>
                        <a:rPr lang="en-IN" b="1" dirty="0" smtClean="0"/>
                        <a:t>Gases</a:t>
                      </a:r>
                      <a:endParaRPr lang="en-IN" b="1" dirty="0"/>
                    </a:p>
                  </a:txBody>
                  <a:tcPr marL="70538" marR="70538"/>
                </a:tc>
                <a:tc>
                  <a:txBody>
                    <a:bodyPr/>
                    <a:lstStyle/>
                    <a:p>
                      <a:pPr algn="ctr"/>
                      <a:r>
                        <a:rPr lang="en-IN" b="1" dirty="0" smtClean="0"/>
                        <a:t>Further Treatment</a:t>
                      </a:r>
                      <a:endParaRPr lang="en-IN" b="1" dirty="0"/>
                    </a:p>
                  </a:txBody>
                  <a:tcPr marL="70538" marR="70538"/>
                </a:tc>
                <a:tc>
                  <a:txBody>
                    <a:bodyPr/>
                    <a:lstStyle/>
                    <a:p>
                      <a:pPr algn="ctr"/>
                      <a:r>
                        <a:rPr lang="en-IN" b="1" dirty="0" smtClean="0"/>
                        <a:t>Premium</a:t>
                      </a:r>
                      <a:r>
                        <a:rPr lang="en-IN" b="1" baseline="0" dirty="0" smtClean="0"/>
                        <a:t> Fuels</a:t>
                      </a:r>
                      <a:endParaRPr lang="en-IN" b="1" dirty="0"/>
                    </a:p>
                  </a:txBody>
                  <a:tcPr marL="70538" marR="70538"/>
                </a:tc>
              </a:tr>
              <a:tr h="945290">
                <a:tc>
                  <a:txBody>
                    <a:bodyPr/>
                    <a:lstStyle/>
                    <a:p>
                      <a:pPr algn="ctr"/>
                      <a:r>
                        <a:rPr lang="en-IN" dirty="0" smtClean="0"/>
                        <a:t>Anaerobic Digestion</a:t>
                      </a:r>
                      <a:endParaRPr lang="en-IN" dirty="0"/>
                    </a:p>
                  </a:txBody>
                  <a:tcPr marL="70538" marR="70538"/>
                </a:tc>
                <a:tc>
                  <a:txBody>
                    <a:bodyPr/>
                    <a:lstStyle/>
                    <a:p>
                      <a:pPr algn="ctr"/>
                      <a:r>
                        <a:rPr lang="en-IN" dirty="0" smtClean="0"/>
                        <a:t>-</a:t>
                      </a:r>
                      <a:endParaRPr lang="en-IN" dirty="0"/>
                    </a:p>
                  </a:txBody>
                  <a:tcPr marL="70538" marR="70538"/>
                </a:tc>
                <a:tc>
                  <a:txBody>
                    <a:bodyPr/>
                    <a:lstStyle/>
                    <a:p>
                      <a:pPr algn="ctr"/>
                      <a:r>
                        <a:rPr lang="en-IN" dirty="0" smtClean="0"/>
                        <a:t>-</a:t>
                      </a:r>
                      <a:endParaRPr lang="en-IN" dirty="0"/>
                    </a:p>
                  </a:txBody>
                  <a:tcPr marL="70538" marR="70538"/>
                </a:tc>
                <a:tc>
                  <a:txBody>
                    <a:bodyPr/>
                    <a:lstStyle/>
                    <a:p>
                      <a:pPr algn="ctr"/>
                      <a:r>
                        <a:rPr lang="en-IN" dirty="0" smtClean="0"/>
                        <a:t>Methane and Carbon dioxide</a:t>
                      </a:r>
                      <a:endParaRPr lang="en-IN" dirty="0"/>
                    </a:p>
                  </a:txBody>
                  <a:tcPr marL="70538" marR="70538"/>
                </a:tc>
                <a:tc>
                  <a:txBody>
                    <a:bodyPr/>
                    <a:lstStyle/>
                    <a:p>
                      <a:pPr algn="ctr"/>
                      <a:r>
                        <a:rPr lang="en-IN" dirty="0" smtClean="0"/>
                        <a:t>CO</a:t>
                      </a:r>
                      <a:r>
                        <a:rPr lang="en-IN" baseline="-25000" dirty="0" smtClean="0"/>
                        <a:t>2</a:t>
                      </a:r>
                      <a:r>
                        <a:rPr lang="en-IN" baseline="0" dirty="0" smtClean="0"/>
                        <a:t> removal</a:t>
                      </a:r>
                      <a:endParaRPr lang="en-IN" dirty="0"/>
                    </a:p>
                  </a:txBody>
                  <a:tcPr marL="70538" marR="70538"/>
                </a:tc>
                <a:tc>
                  <a:txBody>
                    <a:bodyPr/>
                    <a:lstStyle/>
                    <a:p>
                      <a:pPr algn="ctr"/>
                      <a:r>
                        <a:rPr lang="en-IN" dirty="0" smtClean="0"/>
                        <a:t>Methane</a:t>
                      </a:r>
                      <a:endParaRPr lang="en-IN" dirty="0"/>
                    </a:p>
                  </a:txBody>
                  <a:tcPr marL="70538" marR="70538"/>
                </a:tc>
              </a:tr>
              <a:tr h="480513">
                <a:tc>
                  <a:txBody>
                    <a:bodyPr/>
                    <a:lstStyle/>
                    <a:p>
                      <a:pPr algn="ctr"/>
                      <a:r>
                        <a:rPr lang="en-IN" dirty="0" smtClean="0"/>
                        <a:t>Fermentation</a:t>
                      </a:r>
                      <a:endParaRPr lang="en-IN" dirty="0"/>
                    </a:p>
                  </a:txBody>
                  <a:tcPr marL="70538" marR="70538"/>
                </a:tc>
                <a:tc>
                  <a:txBody>
                    <a:bodyPr/>
                    <a:lstStyle/>
                    <a:p>
                      <a:pPr algn="ctr"/>
                      <a:r>
                        <a:rPr lang="en-IN" dirty="0" smtClean="0"/>
                        <a:t>-</a:t>
                      </a:r>
                      <a:endParaRPr lang="en-IN" dirty="0"/>
                    </a:p>
                  </a:txBody>
                  <a:tcPr marL="70538" marR="70538"/>
                </a:tc>
                <a:tc>
                  <a:txBody>
                    <a:bodyPr/>
                    <a:lstStyle/>
                    <a:p>
                      <a:pPr algn="ctr"/>
                      <a:r>
                        <a:rPr lang="en-IN" dirty="0" smtClean="0"/>
                        <a:t>Ethanol</a:t>
                      </a:r>
                      <a:endParaRPr lang="en-IN" dirty="0"/>
                    </a:p>
                  </a:txBody>
                  <a:tcPr marL="70538" marR="70538"/>
                </a:tc>
                <a:tc>
                  <a:txBody>
                    <a:bodyPr/>
                    <a:lstStyle/>
                    <a:p>
                      <a:pPr algn="ctr"/>
                      <a:r>
                        <a:rPr lang="en-IN" dirty="0" smtClean="0"/>
                        <a:t>-</a:t>
                      </a:r>
                      <a:endParaRPr lang="en-IN" dirty="0"/>
                    </a:p>
                  </a:txBody>
                  <a:tcPr marL="70538" marR="70538"/>
                </a:tc>
                <a:tc>
                  <a:txBody>
                    <a:bodyPr/>
                    <a:lstStyle/>
                    <a:p>
                      <a:pPr algn="ctr"/>
                      <a:r>
                        <a:rPr lang="en-IN" dirty="0" smtClean="0"/>
                        <a:t>Distillation</a:t>
                      </a:r>
                      <a:endParaRPr lang="en-IN" dirty="0"/>
                    </a:p>
                  </a:txBody>
                  <a:tcPr marL="70538" marR="70538"/>
                </a:tc>
                <a:tc>
                  <a:txBody>
                    <a:bodyPr/>
                    <a:lstStyle/>
                    <a:p>
                      <a:pPr algn="ctr"/>
                      <a:r>
                        <a:rPr lang="en-IN" dirty="0" smtClean="0"/>
                        <a:t>Ethanol</a:t>
                      </a:r>
                      <a:endParaRPr lang="en-IN" dirty="0"/>
                    </a:p>
                  </a:txBody>
                  <a:tcPr marL="70538" marR="70538"/>
                </a:tc>
              </a:tr>
              <a:tr h="892382">
                <a:tc>
                  <a:txBody>
                    <a:bodyPr/>
                    <a:lstStyle/>
                    <a:p>
                      <a:pPr algn="ctr"/>
                      <a:r>
                        <a:rPr lang="en-IN" dirty="0" smtClean="0"/>
                        <a:t>Chemical</a:t>
                      </a:r>
                      <a:r>
                        <a:rPr lang="en-IN" baseline="0" dirty="0" smtClean="0"/>
                        <a:t> Reduction</a:t>
                      </a:r>
                      <a:endParaRPr lang="en-IN" dirty="0"/>
                    </a:p>
                  </a:txBody>
                  <a:tcPr marL="70538" marR="70538"/>
                </a:tc>
                <a:tc>
                  <a:txBody>
                    <a:bodyPr/>
                    <a:lstStyle/>
                    <a:p>
                      <a:pPr algn="ctr"/>
                      <a:r>
                        <a:rPr lang="en-IN" dirty="0" smtClean="0"/>
                        <a:t>-</a:t>
                      </a:r>
                      <a:endParaRPr lang="en-IN" dirty="0"/>
                    </a:p>
                  </a:txBody>
                  <a:tcPr marL="70538" marR="70538"/>
                </a:tc>
                <a:tc>
                  <a:txBody>
                    <a:bodyPr/>
                    <a:lstStyle/>
                    <a:p>
                      <a:pPr algn="ctr"/>
                      <a:r>
                        <a:rPr lang="en-IN" dirty="0" smtClean="0"/>
                        <a:t>Mixture of Oils</a:t>
                      </a:r>
                      <a:endParaRPr lang="en-IN" dirty="0"/>
                    </a:p>
                  </a:txBody>
                  <a:tcPr marL="70538" marR="70538"/>
                </a:tc>
                <a:tc>
                  <a:txBody>
                    <a:bodyPr/>
                    <a:lstStyle/>
                    <a:p>
                      <a:pPr algn="ctr"/>
                      <a:r>
                        <a:rPr lang="en-IN" dirty="0" smtClean="0"/>
                        <a:t>-</a:t>
                      </a:r>
                      <a:endParaRPr lang="en-IN" dirty="0"/>
                    </a:p>
                  </a:txBody>
                  <a:tcPr marL="70538" marR="70538"/>
                </a:tc>
                <a:tc>
                  <a:txBody>
                    <a:bodyPr/>
                    <a:lstStyle/>
                    <a:p>
                      <a:pPr algn="ctr"/>
                      <a:r>
                        <a:rPr lang="en-IN" dirty="0" smtClean="0"/>
                        <a:t>Fractional Distillation</a:t>
                      </a:r>
                      <a:endParaRPr lang="en-IN" dirty="0"/>
                    </a:p>
                  </a:txBody>
                  <a:tcPr marL="70538" marR="70538"/>
                </a:tc>
                <a:tc>
                  <a:txBody>
                    <a:bodyPr/>
                    <a:lstStyle/>
                    <a:p>
                      <a:pPr algn="ctr"/>
                      <a:r>
                        <a:rPr lang="en-IN" dirty="0" smtClean="0"/>
                        <a:t>Hydrocarbon Liquids</a:t>
                      </a:r>
                      <a:endParaRPr lang="en-IN" dirty="0"/>
                    </a:p>
                  </a:txBody>
                  <a:tcPr marL="70538" marR="70538"/>
                </a:tc>
              </a:tr>
              <a:tr h="1510184">
                <a:tc>
                  <a:txBody>
                    <a:bodyPr/>
                    <a:lstStyle/>
                    <a:p>
                      <a:pPr algn="ctr"/>
                      <a:r>
                        <a:rPr lang="en-IN" dirty="0" smtClean="0"/>
                        <a:t>Liquefaction</a:t>
                      </a:r>
                    </a:p>
                    <a:p>
                      <a:pPr algn="ctr"/>
                      <a:r>
                        <a:rPr lang="en-IN" dirty="0" smtClean="0"/>
                        <a:t>Gasification </a:t>
                      </a:r>
                    </a:p>
                    <a:p>
                      <a:pPr algn="ctr"/>
                      <a:r>
                        <a:rPr lang="en-IN" dirty="0" smtClean="0"/>
                        <a:t>Steam- Gasification</a:t>
                      </a:r>
                      <a:endParaRPr lang="en-IN" dirty="0"/>
                    </a:p>
                  </a:txBody>
                  <a:tcPr marL="70538" marR="70538"/>
                </a:tc>
                <a:tc>
                  <a:txBody>
                    <a:bodyPr/>
                    <a:lstStyle/>
                    <a:p>
                      <a:pPr marL="0" algn="ctr" defTabSz="457200" rtl="0" eaLnBrk="1" latinLnBrk="0" hangingPunct="1"/>
                      <a:r>
                        <a:rPr lang="en-IN" sz="1800" kern="1200" dirty="0" smtClean="0">
                          <a:solidFill>
                            <a:schemeClr val="tx1"/>
                          </a:solidFill>
                          <a:latin typeface="+mn-lt"/>
                          <a:ea typeface="+mn-ea"/>
                          <a:cs typeface="+mn-cs"/>
                        </a:rPr>
                        <a:t>CHAR</a:t>
                      </a:r>
                      <a:endParaRPr lang="en-IN" sz="1800" kern="1200" dirty="0">
                        <a:solidFill>
                          <a:schemeClr val="tx1"/>
                        </a:solidFill>
                        <a:latin typeface="+mn-lt"/>
                        <a:ea typeface="+mn-ea"/>
                        <a:cs typeface="+mn-cs"/>
                      </a:endParaRPr>
                    </a:p>
                  </a:txBody>
                  <a:tcPr marL="70538" marR="70538"/>
                </a:tc>
                <a:tc>
                  <a:txBody>
                    <a:bodyPr/>
                    <a:lstStyle/>
                    <a:p>
                      <a:pPr algn="ctr"/>
                      <a:r>
                        <a:rPr lang="en-IN" smtClean="0"/>
                        <a:t>Pyro- </a:t>
                      </a:r>
                      <a:r>
                        <a:rPr lang="en-IN" dirty="0" smtClean="0"/>
                        <a:t>ligneous Acid oils and tars</a:t>
                      </a:r>
                      <a:endParaRPr lang="en-IN" dirty="0"/>
                    </a:p>
                  </a:txBody>
                  <a:tcPr marL="70538" marR="70538"/>
                </a:tc>
                <a:tc>
                  <a:txBody>
                    <a:bodyPr/>
                    <a:lstStyle/>
                    <a:p>
                      <a:pPr algn="ctr"/>
                      <a:r>
                        <a:rPr lang="en-IN" dirty="0" smtClean="0"/>
                        <a:t>Fuel Gas</a:t>
                      </a:r>
                    </a:p>
                    <a:p>
                      <a:pPr algn="ctr"/>
                      <a:r>
                        <a:rPr lang="en-IN" dirty="0" smtClean="0"/>
                        <a:t>Fuel Gas</a:t>
                      </a:r>
                    </a:p>
                    <a:p>
                      <a:pPr algn="ctr"/>
                      <a:r>
                        <a:rPr lang="en-IN" dirty="0" smtClean="0"/>
                        <a:t>Methane</a:t>
                      </a:r>
                      <a:endParaRPr lang="en-IN" dirty="0"/>
                    </a:p>
                  </a:txBody>
                  <a:tcPr marL="70538" marR="70538"/>
                </a:tc>
                <a:tc>
                  <a:txBody>
                    <a:bodyPr/>
                    <a:lstStyle/>
                    <a:p>
                      <a:pPr algn="ctr"/>
                      <a:r>
                        <a:rPr lang="en-IN" dirty="0" smtClean="0"/>
                        <a:t>Steam Reforming &amp;</a:t>
                      </a:r>
                      <a:r>
                        <a:rPr lang="en-IN" baseline="0" dirty="0" smtClean="0"/>
                        <a:t> Shift reaction</a:t>
                      </a:r>
                      <a:endParaRPr lang="en-IN" dirty="0"/>
                    </a:p>
                  </a:txBody>
                  <a:tcPr marL="70538" marR="70538"/>
                </a:tc>
                <a:tc>
                  <a:txBody>
                    <a:bodyPr/>
                    <a:lstStyle/>
                    <a:p>
                      <a:pPr algn="ctr"/>
                      <a:r>
                        <a:rPr lang="en-IN" dirty="0" smtClean="0"/>
                        <a:t>Methane , Methanol or higher hydrocarbons</a:t>
                      </a:r>
                      <a:endParaRPr lang="en-IN" dirty="0"/>
                    </a:p>
                  </a:txBody>
                  <a:tcPr marL="70538" marR="70538"/>
                </a:tc>
              </a:tr>
              <a:tr h="480513">
                <a:tc>
                  <a:txBody>
                    <a:bodyPr/>
                    <a:lstStyle/>
                    <a:p>
                      <a:pPr algn="ctr"/>
                      <a:r>
                        <a:rPr lang="en-IN" dirty="0" smtClean="0"/>
                        <a:t>Hydrogenation</a:t>
                      </a:r>
                      <a:endParaRPr lang="en-IN" dirty="0"/>
                    </a:p>
                  </a:txBody>
                  <a:tcPr marL="70538" marR="70538"/>
                </a:tc>
                <a:tc>
                  <a:txBody>
                    <a:bodyPr/>
                    <a:lstStyle/>
                    <a:p>
                      <a:pPr algn="ctr"/>
                      <a:r>
                        <a:rPr lang="en-IN" dirty="0" smtClean="0"/>
                        <a:t>-</a:t>
                      </a:r>
                      <a:endParaRPr lang="en-IN" dirty="0"/>
                    </a:p>
                  </a:txBody>
                  <a:tcPr marL="70538" marR="70538"/>
                </a:tc>
                <a:tc>
                  <a:txBody>
                    <a:bodyPr/>
                    <a:lstStyle/>
                    <a:p>
                      <a:pPr algn="ctr"/>
                      <a:r>
                        <a:rPr lang="en-IN" dirty="0" smtClean="0"/>
                        <a:t>Oil mixture</a:t>
                      </a:r>
                      <a:endParaRPr lang="en-IN" dirty="0"/>
                    </a:p>
                  </a:txBody>
                  <a:tcPr marL="70538" marR="70538"/>
                </a:tc>
                <a:tc>
                  <a:txBody>
                    <a:bodyPr/>
                    <a:lstStyle/>
                    <a:p>
                      <a:pPr algn="ctr"/>
                      <a:r>
                        <a:rPr lang="en-IN" dirty="0" smtClean="0"/>
                        <a:t>-</a:t>
                      </a:r>
                      <a:endParaRPr lang="en-IN" dirty="0"/>
                    </a:p>
                  </a:txBody>
                  <a:tcPr marL="70538" marR="70538"/>
                </a:tc>
                <a:tc>
                  <a:txBody>
                    <a:bodyPr/>
                    <a:lstStyle/>
                    <a:p>
                      <a:pPr algn="ctr"/>
                      <a:r>
                        <a:rPr lang="en-IN" dirty="0" smtClean="0"/>
                        <a:t>Distillation</a:t>
                      </a:r>
                      <a:endParaRPr lang="en-IN" dirty="0"/>
                    </a:p>
                  </a:txBody>
                  <a:tcPr marL="70538" marR="70538"/>
                </a:tc>
                <a:tc>
                  <a:txBody>
                    <a:bodyPr/>
                    <a:lstStyle/>
                    <a:p>
                      <a:pPr algn="ctr"/>
                      <a:r>
                        <a:rPr lang="en-IN" dirty="0" smtClean="0"/>
                        <a:t>HC liquids</a:t>
                      </a:r>
                      <a:endParaRPr lang="en-IN" dirty="0"/>
                    </a:p>
                  </a:txBody>
                  <a:tcPr marL="70538" marR="70538"/>
                </a:tc>
              </a:tr>
              <a:tr h="686447">
                <a:tc>
                  <a:txBody>
                    <a:bodyPr/>
                    <a:lstStyle/>
                    <a:p>
                      <a:pPr algn="ctr"/>
                      <a:r>
                        <a:rPr lang="en-IN" dirty="0" smtClean="0"/>
                        <a:t>Oil-extraction</a:t>
                      </a:r>
                      <a:endParaRPr lang="en-IN" dirty="0"/>
                    </a:p>
                  </a:txBody>
                  <a:tcPr marL="70538" marR="70538"/>
                </a:tc>
                <a:tc>
                  <a:txBody>
                    <a:bodyPr/>
                    <a:lstStyle/>
                    <a:p>
                      <a:pPr algn="ctr"/>
                      <a:r>
                        <a:rPr lang="en-IN" dirty="0" smtClean="0"/>
                        <a:t>-</a:t>
                      </a:r>
                      <a:endParaRPr lang="en-IN" dirty="0"/>
                    </a:p>
                  </a:txBody>
                  <a:tcPr marL="70538" marR="70538"/>
                </a:tc>
                <a:tc>
                  <a:txBody>
                    <a:bodyPr/>
                    <a:lstStyle/>
                    <a:p>
                      <a:pPr algn="ctr"/>
                      <a:r>
                        <a:rPr lang="en-IN" dirty="0" smtClean="0"/>
                        <a:t>Veg. Oil</a:t>
                      </a:r>
                      <a:endParaRPr lang="en-IN" dirty="0"/>
                    </a:p>
                  </a:txBody>
                  <a:tcPr marL="70538" marR="70538"/>
                </a:tc>
                <a:tc>
                  <a:txBody>
                    <a:bodyPr/>
                    <a:lstStyle/>
                    <a:p>
                      <a:pPr algn="ctr"/>
                      <a:endParaRPr lang="en-IN" dirty="0"/>
                    </a:p>
                  </a:txBody>
                  <a:tcPr marL="70538" marR="70538"/>
                </a:tc>
                <a:tc>
                  <a:txBody>
                    <a:bodyPr/>
                    <a:lstStyle/>
                    <a:p>
                      <a:pPr algn="ctr"/>
                      <a:r>
                        <a:rPr lang="en-IN" dirty="0" smtClean="0"/>
                        <a:t>Esterification</a:t>
                      </a:r>
                      <a:endParaRPr lang="en-IN" dirty="0"/>
                    </a:p>
                  </a:txBody>
                  <a:tcPr marL="70538" marR="70538"/>
                </a:tc>
                <a:tc>
                  <a:txBody>
                    <a:bodyPr/>
                    <a:lstStyle/>
                    <a:p>
                      <a:pPr algn="ctr"/>
                      <a:r>
                        <a:rPr lang="en-IN" dirty="0" smtClean="0"/>
                        <a:t>Diesel Substitute</a:t>
                      </a:r>
                      <a:endParaRPr lang="en-IN" dirty="0"/>
                    </a:p>
                  </a:txBody>
                  <a:tcPr marL="70538" marR="70538"/>
                </a:tc>
              </a:tr>
            </a:tbl>
          </a:graphicData>
        </a:graphic>
      </p:graphicFrame>
    </p:spTree>
    <p:extLst>
      <p:ext uri="{BB962C8B-B14F-4D97-AF65-F5344CB8AC3E}">
        <p14:creationId xmlns:p14="http://schemas.microsoft.com/office/powerpoint/2010/main" xmlns="" val="1229286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6347713" cy="609600"/>
          </a:xfrm>
        </p:spPr>
        <p:txBody>
          <a:bodyPr>
            <a:normAutofit fontScale="90000"/>
          </a:bodyPr>
          <a:lstStyle/>
          <a:p>
            <a:r>
              <a:rPr lang="en-US" b="1" dirty="0" smtClean="0">
                <a:latin typeface="Times New Roman" pitchFamily="18" charset="0"/>
                <a:cs typeface="Times New Roman" pitchFamily="18" charset="0"/>
              </a:rPr>
              <a:t>Bio-Gas Plants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609598" y="1143000"/>
            <a:ext cx="7010401" cy="4898363"/>
          </a:xfrm>
        </p:spPr>
        <p:txBody>
          <a:bodyPr>
            <a:noAutofit/>
          </a:bodyPr>
          <a:lstStyle/>
          <a:p>
            <a:pPr algn="just"/>
            <a:r>
              <a:rPr lang="en-US" sz="2200" dirty="0" smtClean="0">
                <a:latin typeface="Times New Roman" pitchFamily="18" charset="0"/>
                <a:cs typeface="Times New Roman" pitchFamily="18" charset="0"/>
              </a:rPr>
              <a:t>Classification of Bio-gas Plant</a:t>
            </a:r>
          </a:p>
          <a:p>
            <a:pPr marL="0" indent="0" algn="just">
              <a:buNone/>
            </a:pPr>
            <a:r>
              <a:rPr lang="en-US" sz="2200" dirty="0" smtClean="0">
                <a:latin typeface="Times New Roman" pitchFamily="18" charset="0"/>
                <a:cs typeface="Times New Roman" pitchFamily="18" charset="0"/>
              </a:rPr>
              <a:t>(1) Continuous and Batch types</a:t>
            </a:r>
          </a:p>
          <a:p>
            <a:pPr marL="0" indent="0" algn="just">
              <a:buNone/>
            </a:pPr>
            <a:r>
              <a:rPr lang="en-US" sz="2200" dirty="0" smtClean="0">
                <a:latin typeface="Times New Roman" pitchFamily="18" charset="0"/>
                <a:cs typeface="Times New Roman" pitchFamily="18" charset="0"/>
              </a:rPr>
              <a:t>	(a) Continuous- (I) Single stage (II) Double stage</a:t>
            </a:r>
          </a:p>
          <a:p>
            <a:pPr marL="0" indent="0" algn="just">
              <a:buNone/>
            </a:pP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(b) The batch Plant</a:t>
            </a:r>
          </a:p>
          <a:p>
            <a:pPr marL="0" indent="0" algn="just">
              <a:buNone/>
            </a:pPr>
            <a:r>
              <a:rPr lang="en-US" sz="2200" dirty="0" smtClean="0">
                <a:latin typeface="Times New Roman" pitchFamily="18" charset="0"/>
                <a:cs typeface="Times New Roman" pitchFamily="18" charset="0"/>
              </a:rPr>
              <a:t>(2) </a:t>
            </a:r>
            <a:r>
              <a:rPr lang="en-US" sz="2200" dirty="0">
                <a:latin typeface="Times New Roman" pitchFamily="18" charset="0"/>
                <a:cs typeface="Times New Roman" pitchFamily="18" charset="0"/>
              </a:rPr>
              <a:t>The </a:t>
            </a:r>
            <a:r>
              <a:rPr lang="en-US" sz="2200" dirty="0" smtClean="0">
                <a:latin typeface="Times New Roman" pitchFamily="18" charset="0"/>
                <a:cs typeface="Times New Roman" pitchFamily="18" charset="0"/>
              </a:rPr>
              <a:t>dome and the drum type</a:t>
            </a:r>
          </a:p>
          <a:p>
            <a:pPr marL="0" indent="0" algn="just">
              <a:buNone/>
            </a:pPr>
            <a:r>
              <a:rPr lang="en-US" sz="2200" dirty="0" smtClean="0">
                <a:latin typeface="Times New Roman" pitchFamily="18" charset="0"/>
                <a:cs typeface="Times New Roman" pitchFamily="18" charset="0"/>
              </a:rPr>
              <a:t>  	(a) Floating Gas holder plant</a:t>
            </a:r>
          </a:p>
          <a:p>
            <a:pPr marL="0" indent="0" algn="just">
              <a:buNone/>
            </a:pPr>
            <a:r>
              <a:rPr lang="en-US" sz="2200" dirty="0" smtClean="0">
                <a:latin typeface="Times New Roman" pitchFamily="18" charset="0"/>
                <a:cs typeface="Times New Roman" pitchFamily="18" charset="0"/>
              </a:rPr>
              <a:t>	(b) Fixed dome digester</a:t>
            </a:r>
          </a:p>
          <a:p>
            <a:pPr marL="0" indent="0" algn="just">
              <a:buNone/>
            </a:pPr>
            <a:r>
              <a:rPr lang="en-US" sz="2200" dirty="0" smtClean="0">
                <a:latin typeface="Times New Roman" pitchFamily="18" charset="0"/>
                <a:cs typeface="Times New Roman" pitchFamily="18" charset="0"/>
              </a:rPr>
              <a:t>(3) Different Variations in the drum type. </a:t>
            </a:r>
          </a:p>
          <a:p>
            <a:pPr marL="0" indent="0" algn="just">
              <a:buNone/>
            </a:pPr>
            <a:r>
              <a:rPr lang="en-US" sz="2200" dirty="0" smtClean="0">
                <a:latin typeface="Times New Roman" pitchFamily="18" charset="0"/>
                <a:cs typeface="Times New Roman" pitchFamily="18" charset="0"/>
              </a:rPr>
              <a:t>	(a) With water seal</a:t>
            </a:r>
          </a:p>
          <a:p>
            <a:pPr marL="0" indent="0" algn="just">
              <a:buNone/>
            </a:pPr>
            <a:r>
              <a:rPr lang="en-US" sz="2200" dirty="0" smtClean="0">
                <a:latin typeface="Times New Roman" pitchFamily="18" charset="0"/>
                <a:cs typeface="Times New Roman" pitchFamily="18" charset="0"/>
              </a:rPr>
              <a:t>	(b) Without water seal </a:t>
            </a:r>
          </a:p>
          <a:p>
            <a:pPr marL="0" indent="0" algn="just">
              <a:buNone/>
            </a:pPr>
            <a:r>
              <a:rPr lang="en-US" sz="2200" dirty="0" smtClean="0">
                <a:latin typeface="Times New Roman" pitchFamily="18" charset="0"/>
                <a:cs typeface="Times New Roman" pitchFamily="18" charset="0"/>
              </a:rPr>
              <a:t>	</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xmlns="" val="40151864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894" y="309177"/>
            <a:ext cx="6347713" cy="483291"/>
          </a:xfrm>
        </p:spPr>
        <p:txBody>
          <a:bodyPr>
            <a:noAutofit/>
          </a:bodyPr>
          <a:lstStyle/>
          <a:p>
            <a:r>
              <a:rPr lang="en-US" sz="2600" b="1" dirty="0" smtClean="0">
                <a:latin typeface="Times New Roman" pitchFamily="18" charset="0"/>
                <a:cs typeface="Times New Roman" pitchFamily="18" charset="0"/>
              </a:rPr>
              <a:t>Continuous Type Single Process Plant</a:t>
            </a:r>
            <a:endParaRPr lang="en-IN" sz="2600" b="1" dirty="0">
              <a:latin typeface="Times New Roman" pitchFamily="18" charset="0"/>
              <a:cs typeface="Times New Roman" pitchFamily="18" charset="0"/>
            </a:endParaRPr>
          </a:p>
        </p:txBody>
      </p:sp>
      <p:sp>
        <p:nvSpPr>
          <p:cNvPr id="3" name="Content Placeholder 2"/>
          <p:cNvSpPr>
            <a:spLocks noGrp="1"/>
          </p:cNvSpPr>
          <p:nvPr>
            <p:ph idx="1"/>
          </p:nvPr>
        </p:nvSpPr>
        <p:spPr>
          <a:xfrm>
            <a:off x="381002" y="1030148"/>
            <a:ext cx="8229600" cy="4525963"/>
          </a:xfrm>
        </p:spPr>
        <p:txBody>
          <a:bodyPr>
            <a:normAutofit/>
          </a:bodyPr>
          <a:lstStyle/>
          <a:p>
            <a:r>
              <a:rPr lang="en-US" sz="2200" dirty="0" smtClean="0">
                <a:latin typeface="Times New Roman" pitchFamily="18" charset="0"/>
                <a:cs typeface="Times New Roman" pitchFamily="18" charset="0"/>
              </a:rPr>
              <a:t>Entire Conversion process of complex organic compound takes place in single chamber. </a:t>
            </a:r>
          </a:p>
          <a:p>
            <a:r>
              <a:rPr lang="en-US" sz="2200" dirty="0" smtClean="0">
                <a:latin typeface="Times New Roman" pitchFamily="18" charset="0"/>
                <a:cs typeface="Times New Roman" pitchFamily="18" charset="0"/>
              </a:rPr>
              <a:t>The chamber is regularly fed with </a:t>
            </a:r>
          </a:p>
          <a:p>
            <a:pPr marL="0" indent="0">
              <a:buNone/>
            </a:pP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     raw material while  the spent</a:t>
            </a:r>
          </a:p>
          <a:p>
            <a:pPr marL="0" indent="0">
              <a:buNone/>
            </a:pP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     residue keeps moving out. </a:t>
            </a:r>
          </a:p>
          <a:p>
            <a:pPr marL="0" indent="0">
              <a:buNone/>
            </a:pPr>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p:txBody>
      </p:sp>
      <p:grpSp>
        <p:nvGrpSpPr>
          <p:cNvPr id="55" name="Group 54"/>
          <p:cNvGrpSpPr/>
          <p:nvPr/>
        </p:nvGrpSpPr>
        <p:grpSpPr>
          <a:xfrm>
            <a:off x="3276600" y="1600200"/>
            <a:ext cx="5710763" cy="4445483"/>
            <a:chOff x="3289298" y="2133600"/>
            <a:chExt cx="5861050" cy="4584122"/>
          </a:xfrm>
        </p:grpSpPr>
        <p:grpSp>
          <p:nvGrpSpPr>
            <p:cNvPr id="42" name="Group 41"/>
            <p:cNvGrpSpPr/>
            <p:nvPr/>
          </p:nvGrpSpPr>
          <p:grpSpPr>
            <a:xfrm>
              <a:off x="3289298" y="2516472"/>
              <a:ext cx="5861050" cy="4201250"/>
              <a:chOff x="2990845" y="2428152"/>
              <a:chExt cx="5861050" cy="4201250"/>
            </a:xfrm>
          </p:grpSpPr>
          <p:sp>
            <p:nvSpPr>
              <p:cNvPr id="22" name="TextBox 21"/>
              <p:cNvSpPr txBox="1"/>
              <p:nvPr/>
            </p:nvSpPr>
            <p:spPr>
              <a:xfrm>
                <a:off x="7302497" y="3364469"/>
                <a:ext cx="1549398" cy="666488"/>
              </a:xfrm>
              <a:prstGeom prst="rect">
                <a:avLst/>
              </a:prstGeom>
              <a:noFill/>
            </p:spPr>
            <p:txBody>
              <a:bodyPr wrap="square" rtlCol="0">
                <a:spAutoFit/>
              </a:bodyPr>
              <a:lstStyle/>
              <a:p>
                <a:pPr algn="ctr"/>
                <a:r>
                  <a:rPr lang="en-US" b="1" dirty="0" smtClean="0"/>
                  <a:t>Supernatant</a:t>
                </a:r>
              </a:p>
              <a:p>
                <a:pPr algn="ctr"/>
                <a:r>
                  <a:rPr lang="en-US" b="1" dirty="0" smtClean="0"/>
                  <a:t>Outlet</a:t>
                </a:r>
                <a:endParaRPr lang="en-IN" b="1" dirty="0"/>
              </a:p>
            </p:txBody>
          </p:sp>
          <p:sp>
            <p:nvSpPr>
              <p:cNvPr id="35" name="TextBox 34"/>
              <p:cNvSpPr txBox="1"/>
              <p:nvPr/>
            </p:nvSpPr>
            <p:spPr>
              <a:xfrm>
                <a:off x="6642098" y="5737102"/>
                <a:ext cx="1371600" cy="338554"/>
              </a:xfrm>
              <a:prstGeom prst="rect">
                <a:avLst/>
              </a:prstGeom>
              <a:noFill/>
              <a:ln>
                <a:noFill/>
              </a:ln>
            </p:spPr>
            <p:txBody>
              <a:bodyPr wrap="square" rtlCol="0">
                <a:spAutoFit/>
              </a:bodyPr>
              <a:lstStyle/>
              <a:p>
                <a:r>
                  <a:rPr lang="en-US" sz="1600" b="1" dirty="0" smtClean="0"/>
                  <a:t>Sludge Outlet</a:t>
                </a:r>
                <a:endParaRPr lang="en-IN" sz="1600" b="1" dirty="0"/>
              </a:p>
            </p:txBody>
          </p:sp>
          <p:grpSp>
            <p:nvGrpSpPr>
              <p:cNvPr id="41" name="Group 40"/>
              <p:cNvGrpSpPr/>
              <p:nvPr/>
            </p:nvGrpSpPr>
            <p:grpSpPr>
              <a:xfrm>
                <a:off x="2990845" y="2428152"/>
                <a:ext cx="5022853" cy="4201250"/>
                <a:chOff x="3816347" y="2428150"/>
                <a:chExt cx="5022853" cy="4201250"/>
              </a:xfrm>
            </p:grpSpPr>
            <p:grpSp>
              <p:nvGrpSpPr>
                <p:cNvPr id="27" name="Group 26"/>
                <p:cNvGrpSpPr/>
                <p:nvPr/>
              </p:nvGrpSpPr>
              <p:grpSpPr>
                <a:xfrm>
                  <a:off x="5333998" y="2428150"/>
                  <a:ext cx="2755897" cy="4201250"/>
                  <a:chOff x="5333998" y="2428150"/>
                  <a:chExt cx="2755897" cy="3779249"/>
                </a:xfrm>
              </p:grpSpPr>
              <p:grpSp>
                <p:nvGrpSpPr>
                  <p:cNvPr id="25" name="Group 24"/>
                  <p:cNvGrpSpPr/>
                  <p:nvPr/>
                </p:nvGrpSpPr>
                <p:grpSpPr>
                  <a:xfrm>
                    <a:off x="5333998" y="2428150"/>
                    <a:ext cx="2755897" cy="3779249"/>
                    <a:chOff x="5333998" y="2428150"/>
                    <a:chExt cx="2755897" cy="3779249"/>
                  </a:xfrm>
                </p:grpSpPr>
                <p:grpSp>
                  <p:nvGrpSpPr>
                    <p:cNvPr id="18" name="Group 17"/>
                    <p:cNvGrpSpPr/>
                    <p:nvPr/>
                  </p:nvGrpSpPr>
                  <p:grpSpPr>
                    <a:xfrm>
                      <a:off x="5333998" y="2428150"/>
                      <a:ext cx="2755897" cy="3779249"/>
                      <a:chOff x="5638800" y="2428150"/>
                      <a:chExt cx="2451097" cy="3779249"/>
                    </a:xfrm>
                  </p:grpSpPr>
                  <p:grpSp>
                    <p:nvGrpSpPr>
                      <p:cNvPr id="13" name="Group 12"/>
                      <p:cNvGrpSpPr/>
                      <p:nvPr/>
                    </p:nvGrpSpPr>
                    <p:grpSpPr>
                      <a:xfrm>
                        <a:off x="5638800" y="2428150"/>
                        <a:ext cx="2451095" cy="3779249"/>
                        <a:chOff x="5956295" y="2428150"/>
                        <a:chExt cx="2133600" cy="3779249"/>
                      </a:xfrm>
                    </p:grpSpPr>
                    <p:sp>
                      <p:nvSpPr>
                        <p:cNvPr id="12" name="Flowchart: Connector 11"/>
                        <p:cNvSpPr/>
                        <p:nvPr/>
                      </p:nvSpPr>
                      <p:spPr>
                        <a:xfrm>
                          <a:off x="5956295" y="2428150"/>
                          <a:ext cx="2133598" cy="115770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9" name="Group 8"/>
                        <p:cNvGrpSpPr/>
                        <p:nvPr/>
                      </p:nvGrpSpPr>
                      <p:grpSpPr>
                        <a:xfrm>
                          <a:off x="5956296" y="3007001"/>
                          <a:ext cx="2133599" cy="3200398"/>
                          <a:chOff x="6324598" y="2514601"/>
                          <a:chExt cx="1676401" cy="2908301"/>
                        </a:xfrm>
                      </p:grpSpPr>
                      <p:sp>
                        <p:nvSpPr>
                          <p:cNvPr id="7" name="Rectangle 6"/>
                          <p:cNvSpPr/>
                          <p:nvPr/>
                        </p:nvSpPr>
                        <p:spPr>
                          <a:xfrm>
                            <a:off x="6324599" y="2514601"/>
                            <a:ext cx="1676400" cy="1752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Isosceles Triangle 7"/>
                          <p:cNvSpPr/>
                          <p:nvPr/>
                        </p:nvSpPr>
                        <p:spPr>
                          <a:xfrm rot="10800000">
                            <a:off x="6324598" y="4279902"/>
                            <a:ext cx="1676401" cy="1143000"/>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cxnSp>
                    <p:nvCxnSpPr>
                      <p:cNvPr id="15" name="Straight Connector 14"/>
                      <p:cNvCxnSpPr/>
                      <p:nvPr/>
                    </p:nvCxnSpPr>
                    <p:spPr>
                      <a:xfrm>
                        <a:off x="5638802" y="3352800"/>
                        <a:ext cx="24510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638802" y="3733800"/>
                        <a:ext cx="245109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6026147" y="2586868"/>
                      <a:ext cx="1676398" cy="342595"/>
                    </a:xfrm>
                    <a:prstGeom prst="rect">
                      <a:avLst/>
                    </a:prstGeom>
                    <a:noFill/>
                    <a:ln>
                      <a:noFill/>
                    </a:ln>
                  </p:spPr>
                  <p:txBody>
                    <a:bodyPr wrap="square" rtlCol="0">
                      <a:spAutoFit/>
                    </a:bodyPr>
                    <a:lstStyle/>
                    <a:p>
                      <a:r>
                        <a:rPr lang="en-US" b="1" dirty="0" smtClean="0"/>
                        <a:t>Gas Storage</a:t>
                      </a:r>
                      <a:endParaRPr lang="en-IN" b="1" dirty="0"/>
                    </a:p>
                  </p:txBody>
                </p:sp>
                <p:sp>
                  <p:nvSpPr>
                    <p:cNvPr id="21" name="TextBox 20"/>
                    <p:cNvSpPr txBox="1"/>
                    <p:nvPr/>
                  </p:nvSpPr>
                  <p:spPr>
                    <a:xfrm>
                      <a:off x="5791200" y="2959135"/>
                      <a:ext cx="1981200" cy="369332"/>
                    </a:xfrm>
                    <a:prstGeom prst="rect">
                      <a:avLst/>
                    </a:prstGeom>
                    <a:noFill/>
                    <a:ln>
                      <a:noFill/>
                    </a:ln>
                  </p:spPr>
                  <p:txBody>
                    <a:bodyPr wrap="square" rtlCol="0">
                      <a:spAutoFit/>
                    </a:bodyPr>
                    <a:lstStyle/>
                    <a:p>
                      <a:pPr algn="ctr"/>
                      <a:r>
                        <a:rPr lang="en-US" b="1" dirty="0" smtClean="0"/>
                        <a:t>Scum Layer</a:t>
                      </a:r>
                      <a:endParaRPr lang="en-IN" b="1" dirty="0"/>
                    </a:p>
                  </p:txBody>
                </p:sp>
                <p:sp>
                  <p:nvSpPr>
                    <p:cNvPr id="23" name="TextBox 22"/>
                    <p:cNvSpPr txBox="1"/>
                    <p:nvPr/>
                  </p:nvSpPr>
                  <p:spPr>
                    <a:xfrm>
                      <a:off x="5791200" y="3971312"/>
                      <a:ext cx="1981200" cy="646331"/>
                    </a:xfrm>
                    <a:prstGeom prst="rect">
                      <a:avLst/>
                    </a:prstGeom>
                    <a:noFill/>
                    <a:ln>
                      <a:noFill/>
                    </a:ln>
                  </p:spPr>
                  <p:txBody>
                    <a:bodyPr wrap="square" rtlCol="0">
                      <a:spAutoFit/>
                    </a:bodyPr>
                    <a:lstStyle/>
                    <a:p>
                      <a:pPr algn="ctr"/>
                      <a:r>
                        <a:rPr lang="en-US" b="1" dirty="0" smtClean="0"/>
                        <a:t>Actively Digesting Slurry</a:t>
                      </a:r>
                      <a:endParaRPr lang="en-IN" b="1" dirty="0"/>
                    </a:p>
                  </p:txBody>
                </p:sp>
                <p:sp>
                  <p:nvSpPr>
                    <p:cNvPr id="24" name="TextBox 23"/>
                    <p:cNvSpPr txBox="1"/>
                    <p:nvPr/>
                  </p:nvSpPr>
                  <p:spPr>
                    <a:xfrm>
                      <a:off x="5721344" y="5006003"/>
                      <a:ext cx="1981200" cy="369332"/>
                    </a:xfrm>
                    <a:prstGeom prst="rect">
                      <a:avLst/>
                    </a:prstGeom>
                    <a:noFill/>
                    <a:ln>
                      <a:noFill/>
                    </a:ln>
                  </p:spPr>
                  <p:txBody>
                    <a:bodyPr wrap="square" rtlCol="0">
                      <a:spAutoFit/>
                    </a:bodyPr>
                    <a:lstStyle/>
                    <a:p>
                      <a:pPr algn="ctr"/>
                      <a:r>
                        <a:rPr lang="en-US" b="1" dirty="0" smtClean="0"/>
                        <a:t>Digested Sludge</a:t>
                      </a:r>
                      <a:endParaRPr lang="en-IN" b="1" dirty="0"/>
                    </a:p>
                  </p:txBody>
                </p:sp>
              </p:grpSp>
              <p:sp>
                <p:nvSpPr>
                  <p:cNvPr id="26" name="TextBox 25"/>
                  <p:cNvSpPr txBox="1"/>
                  <p:nvPr/>
                </p:nvSpPr>
                <p:spPr>
                  <a:xfrm>
                    <a:off x="5480056" y="3328502"/>
                    <a:ext cx="2292346" cy="342595"/>
                  </a:xfrm>
                  <a:prstGeom prst="rect">
                    <a:avLst/>
                  </a:prstGeom>
                  <a:noFill/>
                  <a:ln>
                    <a:noFill/>
                  </a:ln>
                </p:spPr>
                <p:txBody>
                  <a:bodyPr wrap="square" rtlCol="0">
                    <a:spAutoFit/>
                  </a:bodyPr>
                  <a:lstStyle/>
                  <a:p>
                    <a:pPr algn="ctr"/>
                    <a:r>
                      <a:rPr lang="en-US" b="1" dirty="0" smtClean="0"/>
                      <a:t>Supernatant Layer</a:t>
                    </a:r>
                    <a:endParaRPr lang="en-IN" b="1" dirty="0"/>
                  </a:p>
                </p:txBody>
              </p:sp>
            </p:grpSp>
            <p:cxnSp>
              <p:nvCxnSpPr>
                <p:cNvPr id="28" name="Straight Arrow Connector 27"/>
                <p:cNvCxnSpPr/>
                <p:nvPr/>
              </p:nvCxnSpPr>
              <p:spPr>
                <a:xfrm>
                  <a:off x="4114800" y="3634324"/>
                  <a:ext cx="121920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114800" y="4038600"/>
                  <a:ext cx="121920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114800" y="4517701"/>
                  <a:ext cx="121920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114800" y="5029200"/>
                  <a:ext cx="121920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816347" y="4102100"/>
                  <a:ext cx="1371600" cy="338554"/>
                </a:xfrm>
                <a:prstGeom prst="rect">
                  <a:avLst/>
                </a:prstGeom>
                <a:noFill/>
                <a:ln>
                  <a:noFill/>
                </a:ln>
              </p:spPr>
              <p:txBody>
                <a:bodyPr wrap="square" rtlCol="0">
                  <a:spAutoFit/>
                </a:bodyPr>
                <a:lstStyle/>
                <a:p>
                  <a:r>
                    <a:rPr lang="en-US" sz="1600" b="1" dirty="0" smtClean="0"/>
                    <a:t>Sludge Inlet</a:t>
                  </a:r>
                  <a:endParaRPr lang="en-IN" sz="1600" b="1" dirty="0"/>
                </a:p>
              </p:txBody>
            </p:sp>
            <p:cxnSp>
              <p:nvCxnSpPr>
                <p:cNvPr id="36" name="Straight Arrow Connector 35"/>
                <p:cNvCxnSpPr/>
                <p:nvPr/>
              </p:nvCxnSpPr>
              <p:spPr>
                <a:xfrm>
                  <a:off x="7619999" y="5704426"/>
                  <a:ext cx="121920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092943" y="6268831"/>
                  <a:ext cx="121920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8077200" y="3223712"/>
                  <a:ext cx="5334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cxnSp>
          <p:nvCxnSpPr>
            <p:cNvPr id="48" name="Straight Connector 47"/>
            <p:cNvCxnSpPr/>
            <p:nvPr/>
          </p:nvCxnSpPr>
          <p:spPr>
            <a:xfrm flipH="1">
              <a:off x="6108698" y="2133600"/>
              <a:ext cx="76200" cy="3828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6191248" y="2133600"/>
              <a:ext cx="1200152"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6" name="TextBox 55"/>
          <p:cNvSpPr txBox="1"/>
          <p:nvPr/>
        </p:nvSpPr>
        <p:spPr>
          <a:xfrm>
            <a:off x="7239002" y="2272239"/>
            <a:ext cx="1371600" cy="369332"/>
          </a:xfrm>
          <a:prstGeom prst="rect">
            <a:avLst/>
          </a:prstGeom>
          <a:noFill/>
          <a:ln>
            <a:noFill/>
          </a:ln>
        </p:spPr>
        <p:txBody>
          <a:bodyPr wrap="square" rtlCol="0">
            <a:spAutoFit/>
          </a:bodyPr>
          <a:lstStyle/>
          <a:p>
            <a:r>
              <a:rPr lang="en-US" b="1" dirty="0" smtClean="0"/>
              <a:t>Gas Outlet</a:t>
            </a:r>
            <a:endParaRPr lang="en-IN" b="1" dirty="0"/>
          </a:p>
        </p:txBody>
      </p:sp>
    </p:spTree>
    <p:extLst>
      <p:ext uri="{BB962C8B-B14F-4D97-AF65-F5344CB8AC3E}">
        <p14:creationId xmlns:p14="http://schemas.microsoft.com/office/powerpoint/2010/main" xmlns="" val="11748363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815" y="304800"/>
            <a:ext cx="6347713" cy="609600"/>
          </a:xfrm>
        </p:spPr>
        <p:txBody>
          <a:bodyPr>
            <a:normAutofit/>
          </a:bodyPr>
          <a:lstStyle/>
          <a:p>
            <a:r>
              <a:rPr lang="en-US" sz="2800" b="1" dirty="0" smtClean="0">
                <a:latin typeface="Times New Roman" pitchFamily="18" charset="0"/>
                <a:cs typeface="Times New Roman" pitchFamily="18" charset="0"/>
              </a:rPr>
              <a:t>Two </a:t>
            </a:r>
            <a:r>
              <a:rPr lang="en-US" sz="2800" b="1" dirty="0">
                <a:latin typeface="Times New Roman" pitchFamily="18" charset="0"/>
                <a:cs typeface="Times New Roman" pitchFamily="18" charset="0"/>
              </a:rPr>
              <a:t>S</a:t>
            </a:r>
            <a:r>
              <a:rPr lang="en-US" sz="2800" b="1" dirty="0" smtClean="0">
                <a:latin typeface="Times New Roman" pitchFamily="18" charset="0"/>
                <a:cs typeface="Times New Roman" pitchFamily="18" charset="0"/>
              </a:rPr>
              <a:t>tage Digester</a:t>
            </a:r>
            <a:endParaRPr lang="en-IN" sz="2800" b="1" dirty="0">
              <a:latin typeface="Times New Roman" pitchFamily="18" charset="0"/>
              <a:cs typeface="Times New Roman" pitchFamily="18" charset="0"/>
            </a:endParaRPr>
          </a:p>
        </p:txBody>
      </p:sp>
      <p:sp>
        <p:nvSpPr>
          <p:cNvPr id="4" name="Content Placeholder 3"/>
          <p:cNvSpPr>
            <a:spLocks noGrp="1"/>
          </p:cNvSpPr>
          <p:nvPr>
            <p:ph idx="1"/>
          </p:nvPr>
        </p:nvSpPr>
        <p:spPr>
          <a:xfrm>
            <a:off x="449239" y="1066800"/>
            <a:ext cx="6942161" cy="5181600"/>
          </a:xfrm>
        </p:spPr>
        <p:txBody>
          <a:bodyPr>
            <a:normAutofit fontScale="85000" lnSpcReduction="20000"/>
          </a:bodyPr>
          <a:lstStyle/>
          <a:p>
            <a:pPr algn="just"/>
            <a:r>
              <a:rPr lang="en-US" sz="2500" dirty="0" smtClean="0">
                <a:latin typeface="Times New Roman" pitchFamily="18" charset="0"/>
                <a:cs typeface="Times New Roman" pitchFamily="18" charset="0"/>
              </a:rPr>
              <a:t>The acedogenic stage and the </a:t>
            </a:r>
          </a:p>
          <a:p>
            <a:pPr marL="0" indent="0" algn="just">
              <a:buNone/>
            </a:pP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     methenogenic stage are physi-</a:t>
            </a:r>
          </a:p>
          <a:p>
            <a:pPr marL="0" indent="0" algn="just">
              <a:buNone/>
            </a:pP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     cally separated into two </a:t>
            </a:r>
          </a:p>
          <a:p>
            <a:pPr marL="0" indent="0" algn="just">
              <a:buNone/>
            </a:pP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     chambers.  </a:t>
            </a:r>
          </a:p>
          <a:p>
            <a:pPr algn="just"/>
            <a:r>
              <a:rPr lang="en-US" sz="2500" dirty="0" smtClean="0">
                <a:latin typeface="Times New Roman" pitchFamily="18" charset="0"/>
                <a:cs typeface="Times New Roman" pitchFamily="18" charset="0"/>
              </a:rPr>
              <a:t>The first stage of acid product-</a:t>
            </a:r>
          </a:p>
          <a:p>
            <a:pPr marL="0" indent="0" algn="just">
              <a:buNone/>
            </a:pP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     ion is carried out in first cham-</a:t>
            </a:r>
          </a:p>
          <a:p>
            <a:pPr marL="0" indent="0" algn="just">
              <a:buNone/>
            </a:pP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     ber and diluted acids are fed </a:t>
            </a:r>
          </a:p>
          <a:p>
            <a:pPr marL="0" indent="0" algn="just">
              <a:buNone/>
            </a:pP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     to the second chamber. </a:t>
            </a:r>
          </a:p>
          <a:p>
            <a:pPr algn="just"/>
            <a:r>
              <a:rPr lang="en-US" sz="2500" dirty="0" smtClean="0">
                <a:latin typeface="Times New Roman" pitchFamily="18" charset="0"/>
                <a:cs typeface="Times New Roman" pitchFamily="18" charset="0"/>
              </a:rPr>
              <a:t>The plant will generate gas </a:t>
            </a:r>
          </a:p>
          <a:p>
            <a:pPr marL="0" indent="0" algn="just">
              <a:buNone/>
            </a:pP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     continuously and requires small digestion chambers. </a:t>
            </a:r>
          </a:p>
          <a:p>
            <a:pPr algn="just"/>
            <a:r>
              <a:rPr lang="en-US" sz="2500" dirty="0" smtClean="0">
                <a:latin typeface="Times New Roman" pitchFamily="18" charset="0"/>
                <a:cs typeface="Times New Roman" pitchFamily="18" charset="0"/>
              </a:rPr>
              <a:t>It needs less period of digestion. </a:t>
            </a:r>
          </a:p>
          <a:p>
            <a:pPr algn="just"/>
            <a:r>
              <a:rPr lang="en-US" sz="2500" dirty="0" smtClean="0">
                <a:latin typeface="Times New Roman" pitchFamily="18" charset="0"/>
                <a:cs typeface="Times New Roman" pitchFamily="18" charset="0"/>
              </a:rPr>
              <a:t>Less problems compared to batch type and easier in operation. </a:t>
            </a:r>
          </a:p>
          <a:p>
            <a:pPr marL="0" indent="0" algn="just">
              <a:buNone/>
            </a:pPr>
            <a:endParaRPr lang="en-IN" sz="2000" dirty="0">
              <a:latin typeface="Times New Roman" pitchFamily="18" charset="0"/>
              <a:cs typeface="Times New Roman" pitchFamily="18" charset="0"/>
            </a:endParaRPr>
          </a:p>
        </p:txBody>
      </p:sp>
      <p:pic>
        <p:nvPicPr>
          <p:cNvPr id="6" name="Picture 2" descr="C:\Users\anand kumar\Desktop\imageDVC.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343400" y="1089546"/>
            <a:ext cx="4714875" cy="3200400"/>
          </a:xfrm>
          <a:prstGeom prst="rect">
            <a:avLst/>
          </a:prstGeom>
          <a:noFill/>
          <a:ln w="19050">
            <a:solidFill>
              <a:schemeClr val="tx1"/>
            </a:solid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980488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6347713" cy="609600"/>
          </a:xfrm>
        </p:spPr>
        <p:txBody>
          <a:bodyPr>
            <a:normAutofit fontScale="90000"/>
          </a:bodyPr>
          <a:lstStyle/>
          <a:p>
            <a:r>
              <a:rPr lang="en-US" b="1" dirty="0" smtClean="0">
                <a:latin typeface="Times New Roman" pitchFamily="18" charset="0"/>
                <a:cs typeface="Times New Roman" pitchFamily="18" charset="0"/>
              </a:rPr>
              <a:t>The Batch type Plant</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630072" y="932596"/>
            <a:ext cx="8056728" cy="5620603"/>
          </a:xfrm>
        </p:spPr>
        <p:txBody>
          <a:bodyPr>
            <a:noAutofit/>
          </a:bodyPr>
          <a:lstStyle/>
          <a:p>
            <a:pPr algn="just"/>
            <a:r>
              <a:rPr lang="en-US" sz="2200" dirty="0" smtClean="0">
                <a:latin typeface="Times New Roman" pitchFamily="18" charset="0"/>
                <a:cs typeface="Times New Roman" pitchFamily="18" charset="0"/>
              </a:rPr>
              <a:t>The feeding is between intervals. </a:t>
            </a:r>
          </a:p>
          <a:p>
            <a:pPr algn="just"/>
            <a:r>
              <a:rPr lang="en-US" sz="2200" dirty="0" smtClean="0">
                <a:latin typeface="Times New Roman" pitchFamily="18" charset="0"/>
                <a:cs typeface="Times New Roman" pitchFamily="18" charset="0"/>
              </a:rPr>
              <a:t>The plant is emptied after the process of digestion is complete. </a:t>
            </a:r>
          </a:p>
          <a:p>
            <a:pPr algn="just"/>
            <a:r>
              <a:rPr lang="en-US" sz="2200" dirty="0" smtClean="0">
                <a:latin typeface="Times New Roman" pitchFamily="18" charset="0"/>
                <a:cs typeface="Times New Roman" pitchFamily="18" charset="0"/>
              </a:rPr>
              <a:t>In this type the battery of digester is  charged along with lime and allowed to produce gas for 40-50 days. These are charged and emptied one by one in synchronous manner which maintains regular supply of gas. </a:t>
            </a:r>
          </a:p>
          <a:p>
            <a:pPr algn="just"/>
            <a:r>
              <a:rPr lang="en-US" sz="2200" dirty="0" smtClean="0">
                <a:latin typeface="Times New Roman" pitchFamily="18" charset="0"/>
                <a:cs typeface="Times New Roman" pitchFamily="18" charset="0"/>
              </a:rPr>
              <a:t>It needs several chambers for continuous gas production. </a:t>
            </a:r>
            <a:endParaRPr lang="en-US" sz="2200" dirty="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Good for fibrous material. </a:t>
            </a:r>
            <a:endParaRPr lang="en-US" sz="2200" dirty="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This plant needs additional fermented slurry to start the digestion process. </a:t>
            </a:r>
          </a:p>
          <a:p>
            <a:pPr algn="just"/>
            <a:r>
              <a:rPr lang="en-US" sz="2200" dirty="0" smtClean="0">
                <a:latin typeface="Times New Roman" pitchFamily="18" charset="0"/>
                <a:cs typeface="Times New Roman" pitchFamily="18" charset="0"/>
              </a:rPr>
              <a:t>It is comparatively expensive and having problems comparatively. </a:t>
            </a:r>
          </a:p>
          <a:p>
            <a:pPr algn="just"/>
            <a:r>
              <a:rPr lang="en-US" sz="2200" dirty="0" smtClean="0">
                <a:latin typeface="Times New Roman" pitchFamily="18" charset="0"/>
                <a:cs typeface="Times New Roman" pitchFamily="18" charset="0"/>
              </a:rPr>
              <a:t>It is expensive to install and unless operated in large scale, it would not be economical. </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xmlns="" val="28543947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The Batch type Plant</a:t>
            </a:r>
            <a:endParaRPr lang="en-IN" dirty="0"/>
          </a:p>
        </p:txBody>
      </p:sp>
      <p:pic>
        <p:nvPicPr>
          <p:cNvPr id="2050" name="Picture 2" descr="C:\Users\anand kumar\Desktop\images.jp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838200" y="1828800"/>
            <a:ext cx="6629400" cy="3809999"/>
          </a:xfrm>
          <a:prstGeom prst="rect">
            <a:avLst/>
          </a:prstGeom>
          <a:noFill/>
          <a:ln w="28575">
            <a:solidFill>
              <a:schemeClr val="tx1"/>
            </a:solid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683015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6623713" cy="762000"/>
          </a:xfrm>
        </p:spPr>
        <p:txBody>
          <a:bodyPr>
            <a:noAutofit/>
          </a:bodyPr>
          <a:lstStyle/>
          <a:p>
            <a:r>
              <a:rPr lang="en-US" sz="2600" b="1" dirty="0" smtClean="0">
                <a:latin typeface="Times New Roman" pitchFamily="18" charset="0"/>
                <a:cs typeface="Times New Roman" pitchFamily="18" charset="0"/>
              </a:rPr>
              <a:t>The Dome and Drum type Digesters and its different Variations</a:t>
            </a:r>
            <a:endParaRPr lang="en-IN" sz="2600" b="1" dirty="0">
              <a:latin typeface="Times New Roman" pitchFamily="18" charset="0"/>
              <a:cs typeface="Times New Roman" pitchFamily="18" charset="0"/>
            </a:endParaRPr>
          </a:p>
        </p:txBody>
      </p:sp>
      <p:sp>
        <p:nvSpPr>
          <p:cNvPr id="3" name="Content Placeholder 2"/>
          <p:cNvSpPr>
            <a:spLocks noGrp="1"/>
          </p:cNvSpPr>
          <p:nvPr>
            <p:ph idx="1"/>
          </p:nvPr>
        </p:nvSpPr>
        <p:spPr>
          <a:xfrm>
            <a:off x="615287" y="1295400"/>
            <a:ext cx="8071513" cy="5334000"/>
          </a:xfrm>
        </p:spPr>
        <p:txBody>
          <a:bodyPr>
            <a:noAutofit/>
          </a:bodyPr>
          <a:lstStyle/>
          <a:p>
            <a:pPr algn="just"/>
            <a:r>
              <a:rPr lang="en-US" sz="2000" dirty="0" smtClean="0">
                <a:latin typeface="Times New Roman" pitchFamily="18" charset="0"/>
                <a:cs typeface="Times New Roman" pitchFamily="18" charset="0"/>
              </a:rPr>
              <a:t>There are numerous models available in the market. </a:t>
            </a:r>
          </a:p>
          <a:p>
            <a:pPr algn="just"/>
            <a:r>
              <a:rPr lang="en-US" sz="2000" dirty="0" smtClean="0">
                <a:latin typeface="Times New Roman" pitchFamily="18" charset="0"/>
                <a:cs typeface="Times New Roman" pitchFamily="18" charset="0"/>
              </a:rPr>
              <a:t>The fixed dome digester is known as Chinese Plant.</a:t>
            </a:r>
          </a:p>
          <a:p>
            <a:pPr algn="just"/>
            <a:r>
              <a:rPr lang="en-US" sz="2000" dirty="0" smtClean="0">
                <a:latin typeface="Times New Roman" pitchFamily="18" charset="0"/>
                <a:cs typeface="Times New Roman" pitchFamily="18" charset="0"/>
              </a:rPr>
              <a:t>The floating gas holder digester used in India is known as KVIC plant. </a:t>
            </a:r>
          </a:p>
          <a:p>
            <a:pPr algn="just"/>
            <a:r>
              <a:rPr lang="en-US" sz="2000" dirty="0" smtClean="0">
                <a:latin typeface="Times New Roman" pitchFamily="18" charset="0"/>
                <a:cs typeface="Times New Roman" pitchFamily="18" charset="0"/>
              </a:rPr>
              <a:t>KVIC can be constructed in different designs, shapes, vertical or horizontal or it may be above or underneath the ground. </a:t>
            </a:r>
          </a:p>
          <a:p>
            <a:pPr algn="just"/>
            <a:r>
              <a:rPr lang="en-US" sz="2000" dirty="0" smtClean="0">
                <a:latin typeface="Times New Roman" pitchFamily="18" charset="0"/>
                <a:cs typeface="Times New Roman" pitchFamily="18" charset="0"/>
              </a:rPr>
              <a:t>In fixed dome type plant, the gas holder and the digester are combined. </a:t>
            </a:r>
          </a:p>
          <a:p>
            <a:pPr algn="just"/>
            <a:r>
              <a:rPr lang="en-US" sz="2000" dirty="0" smtClean="0">
                <a:latin typeface="Times New Roman" pitchFamily="18" charset="0"/>
                <a:cs typeface="Times New Roman" pitchFamily="18" charset="0"/>
              </a:rPr>
              <a:t>Fixed dome is best suited for batch process. </a:t>
            </a:r>
          </a:p>
          <a:p>
            <a:pPr algn="just"/>
            <a:r>
              <a:rPr lang="en-US" sz="2000" dirty="0" smtClean="0">
                <a:latin typeface="Times New Roman" pitchFamily="18" charset="0"/>
                <a:cs typeface="Times New Roman" pitchFamily="18" charset="0"/>
              </a:rPr>
              <a:t>It is usually built under ground level and suitable for cooler region.</a:t>
            </a:r>
          </a:p>
          <a:p>
            <a:pPr algn="just"/>
            <a:r>
              <a:rPr lang="en-US" sz="2000" dirty="0" smtClean="0">
                <a:latin typeface="Times New Roman" pitchFamily="18" charset="0"/>
                <a:cs typeface="Times New Roman" pitchFamily="18" charset="0"/>
              </a:rPr>
              <a:t>Two main variations in floating drum is with water seal and without water seal. </a:t>
            </a:r>
          </a:p>
          <a:p>
            <a:pPr algn="just"/>
            <a:r>
              <a:rPr lang="en-US" sz="2000" dirty="0" smtClean="0">
                <a:latin typeface="Times New Roman" pitchFamily="18" charset="0"/>
                <a:cs typeface="Times New Roman" pitchFamily="18" charset="0"/>
              </a:rPr>
              <a:t>Water sealing makes the plant completely anaerobic and corrosion of the gas holder drum is also reduced. </a:t>
            </a:r>
          </a:p>
          <a:p>
            <a:r>
              <a:rPr lang="en-US" sz="2000" dirty="0" smtClean="0">
                <a:latin typeface="Times New Roman" pitchFamily="18" charset="0"/>
                <a:cs typeface="Times New Roman" pitchFamily="18" charset="0"/>
              </a:rPr>
              <a:t>The other variations are the material of construction of digester and the gas holder. </a:t>
            </a:r>
          </a:p>
        </p:txBody>
      </p:sp>
    </p:spTree>
    <p:extLst>
      <p:ext uri="{BB962C8B-B14F-4D97-AF65-F5344CB8AC3E}">
        <p14:creationId xmlns:p14="http://schemas.microsoft.com/office/powerpoint/2010/main" xmlns="" val="28721169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6347713" cy="816637"/>
          </a:xfrm>
        </p:spPr>
        <p:txBody>
          <a:bodyPr>
            <a:normAutofit fontScale="90000"/>
          </a:bodyPr>
          <a:lstStyle/>
          <a:p>
            <a:r>
              <a:rPr lang="en-US" sz="2800" b="1" dirty="0" smtClean="0">
                <a:latin typeface="Times New Roman" pitchFamily="18" charset="0"/>
                <a:cs typeface="Times New Roman" pitchFamily="18" charset="0"/>
              </a:rPr>
              <a:t>KVIC(</a:t>
            </a:r>
            <a:r>
              <a:rPr lang="en-US" sz="2800" b="1" dirty="0" err="1" smtClean="0">
                <a:latin typeface="Times New Roman" pitchFamily="18" charset="0"/>
                <a:cs typeface="Times New Roman" pitchFamily="18" charset="0"/>
              </a:rPr>
              <a:t>Khadi</a:t>
            </a:r>
            <a:r>
              <a:rPr lang="en-US" sz="2800" b="1" dirty="0" smtClean="0">
                <a:latin typeface="Times New Roman" pitchFamily="18" charset="0"/>
                <a:cs typeface="Times New Roman" pitchFamily="18" charset="0"/>
              </a:rPr>
              <a:t> and Village Industries Commission) Plant </a:t>
            </a:r>
            <a:endParaRPr lang="en-IN"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7162800" cy="4876800"/>
          </a:xfrm>
        </p:spPr>
        <p:txBody>
          <a:bodyPr>
            <a:normAutofit fontScale="92500" lnSpcReduction="20000"/>
          </a:bodyPr>
          <a:lstStyle/>
          <a:p>
            <a:r>
              <a:rPr lang="en-US" sz="2200" dirty="0" smtClean="0">
                <a:latin typeface="Times New Roman" pitchFamily="18" charset="0"/>
                <a:cs typeface="Times New Roman" pitchFamily="18" charset="0"/>
              </a:rPr>
              <a:t>Separate gas holder</a:t>
            </a:r>
          </a:p>
          <a:p>
            <a:r>
              <a:rPr lang="en-US" sz="2200" dirty="0" smtClean="0">
                <a:latin typeface="Times New Roman" pitchFamily="18" charset="0"/>
                <a:cs typeface="Times New Roman" pitchFamily="18" charset="0"/>
              </a:rPr>
              <a:t>Steel drum or </a:t>
            </a:r>
          </a:p>
          <a:p>
            <a:pPr marL="0" indent="0">
              <a:buNone/>
            </a:pP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    floating gas holder design.</a:t>
            </a:r>
          </a:p>
          <a:p>
            <a:r>
              <a:rPr lang="en-US" sz="2200" dirty="0" smtClean="0">
                <a:latin typeface="Times New Roman" pitchFamily="18" charset="0"/>
                <a:cs typeface="Times New Roman" pitchFamily="18" charset="0"/>
              </a:rPr>
              <a:t>Digestion takes place in</a:t>
            </a:r>
          </a:p>
          <a:p>
            <a:pPr marL="0" indent="0">
              <a:buNone/>
            </a:pP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     masonry well. </a:t>
            </a:r>
          </a:p>
          <a:p>
            <a:r>
              <a:rPr lang="en-US" sz="2200" dirty="0" smtClean="0">
                <a:latin typeface="Times New Roman" pitchFamily="18" charset="0"/>
                <a:cs typeface="Times New Roman" pitchFamily="18" charset="0"/>
              </a:rPr>
              <a:t>As the gas collects, drum </a:t>
            </a:r>
          </a:p>
          <a:p>
            <a:pPr marL="0" indent="0">
              <a:buNone/>
            </a:pP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    tends to float. </a:t>
            </a:r>
          </a:p>
          <a:p>
            <a:r>
              <a:rPr lang="en-US" sz="2200" dirty="0" smtClean="0">
                <a:latin typeface="Times New Roman" pitchFamily="18" charset="0"/>
                <a:cs typeface="Times New Roman" pitchFamily="18" charset="0"/>
              </a:rPr>
              <a:t>Cost of m.s Gas holder is the </a:t>
            </a:r>
          </a:p>
          <a:p>
            <a:pPr marL="0" indent="0">
              <a:buNone/>
            </a:pP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     main drawback of this plant.</a:t>
            </a:r>
          </a:p>
          <a:p>
            <a:r>
              <a:rPr lang="en-US" sz="2200" dirty="0" smtClean="0">
                <a:latin typeface="Times New Roman" pitchFamily="18" charset="0"/>
                <a:cs typeface="Times New Roman" pitchFamily="18" charset="0"/>
              </a:rPr>
              <a:t>Design available in 1 cum to </a:t>
            </a:r>
          </a:p>
          <a:p>
            <a:pPr marL="0" indent="0">
              <a:buNone/>
            </a:pPr>
            <a:r>
              <a:rPr lang="en-US" sz="2200" dirty="0" smtClean="0">
                <a:latin typeface="Times New Roman" pitchFamily="18" charset="0"/>
                <a:cs typeface="Times New Roman" pitchFamily="18" charset="0"/>
              </a:rPr>
              <a:t>      140 cum per day.</a:t>
            </a:r>
          </a:p>
          <a:p>
            <a:r>
              <a:rPr lang="en-US" sz="2200" dirty="0" smtClean="0">
                <a:latin typeface="Times New Roman" pitchFamily="18" charset="0"/>
                <a:cs typeface="Times New Roman" pitchFamily="18" charset="0"/>
              </a:rPr>
              <a:t>10 cm of water column pressure lifts the drum up to 20 m to 100 m. </a:t>
            </a:r>
          </a:p>
          <a:p>
            <a:pPr marL="0" indent="0">
              <a:buNone/>
            </a:pP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pic>
        <p:nvPicPr>
          <p:cNvPr id="5" name="Picture 2" descr="C:\Users\anand kumar\Desktop\biogas1.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191000" y="1295400"/>
            <a:ext cx="4800600" cy="3810000"/>
          </a:xfrm>
          <a:prstGeom prst="rect">
            <a:avLst/>
          </a:prstGeom>
          <a:noFill/>
          <a:ln w="28575">
            <a:solidFill>
              <a:schemeClr val="tx1"/>
            </a:solid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119777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6347713" cy="533400"/>
          </a:xfrm>
        </p:spPr>
        <p:txBody>
          <a:bodyPr>
            <a:normAutofit/>
          </a:bodyPr>
          <a:lstStyle/>
          <a:p>
            <a:r>
              <a:rPr lang="en-US" sz="2800" b="1" dirty="0" smtClean="0">
                <a:latin typeface="Times New Roman" pitchFamily="18" charset="0"/>
                <a:cs typeface="Times New Roman" pitchFamily="18" charset="0"/>
              </a:rPr>
              <a:t>Fixed Dome (</a:t>
            </a:r>
            <a:r>
              <a:rPr lang="en-US" sz="2800" b="1" dirty="0" err="1" smtClean="0">
                <a:latin typeface="Times New Roman" pitchFamily="18" charset="0"/>
                <a:cs typeface="Times New Roman" pitchFamily="18" charset="0"/>
              </a:rPr>
              <a:t>Janta</a:t>
            </a:r>
            <a:r>
              <a:rPr lang="en-US" sz="2800" b="1" dirty="0" smtClean="0">
                <a:latin typeface="Times New Roman" pitchFamily="18" charset="0"/>
                <a:cs typeface="Times New Roman" pitchFamily="18" charset="0"/>
              </a:rPr>
              <a:t>) type Chinese Plant</a:t>
            </a:r>
            <a:endParaRPr lang="en-IN"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16144"/>
            <a:ext cx="7467600" cy="5360856"/>
          </a:xfrm>
        </p:spPr>
        <p:txBody>
          <a:bodyPr>
            <a:normAutofit fontScale="55000" lnSpcReduction="20000"/>
          </a:bodyPr>
          <a:lstStyle/>
          <a:p>
            <a:r>
              <a:rPr lang="en-US" sz="3200" dirty="0" smtClean="0">
                <a:latin typeface="Times New Roman" pitchFamily="18" charset="0"/>
                <a:cs typeface="Times New Roman" pitchFamily="18" charset="0"/>
              </a:rPr>
              <a:t>Combined gas holder and digester.</a:t>
            </a:r>
          </a:p>
          <a:p>
            <a:r>
              <a:rPr lang="en-US" sz="3200" dirty="0" smtClean="0">
                <a:latin typeface="Times New Roman" pitchFamily="18" charset="0"/>
                <a:cs typeface="Times New Roman" pitchFamily="18" charset="0"/>
              </a:rPr>
              <a:t>Steel dome is replaced by fixed </a:t>
            </a:r>
          </a:p>
          <a:p>
            <a:pPr marL="0" indent="0">
              <a:buNone/>
            </a:pPr>
            <a:r>
              <a:rPr lang="en-US" sz="3200" dirty="0">
                <a:latin typeface="Times New Roman" pitchFamily="18" charset="0"/>
                <a:cs typeface="Times New Roman" pitchFamily="18" charset="0"/>
              </a:rPr>
              <a:t> </a:t>
            </a:r>
            <a:r>
              <a:rPr lang="en-US" sz="3200" dirty="0" smtClean="0">
                <a:latin typeface="Times New Roman" pitchFamily="18" charset="0"/>
                <a:cs typeface="Times New Roman" pitchFamily="18" charset="0"/>
              </a:rPr>
              <a:t>     dome roof of masonry construction. </a:t>
            </a:r>
          </a:p>
          <a:p>
            <a:r>
              <a:rPr lang="en-US" sz="3200" dirty="0" smtClean="0">
                <a:latin typeface="Times New Roman" pitchFamily="18" charset="0"/>
                <a:cs typeface="Times New Roman" pitchFamily="18" charset="0"/>
              </a:rPr>
              <a:t>Dome roof requires specialized skills </a:t>
            </a:r>
          </a:p>
          <a:p>
            <a:pPr marL="0" indent="0">
              <a:buNone/>
            </a:pPr>
            <a:r>
              <a:rPr lang="en-US" sz="3200" dirty="0" smtClean="0">
                <a:latin typeface="Times New Roman" pitchFamily="18" charset="0"/>
                <a:cs typeface="Times New Roman" pitchFamily="18" charset="0"/>
              </a:rPr>
              <a:t>      and design. </a:t>
            </a:r>
          </a:p>
          <a:p>
            <a:r>
              <a:rPr lang="en-US" sz="3200" dirty="0" smtClean="0">
                <a:latin typeface="Times New Roman" pitchFamily="18" charset="0"/>
                <a:cs typeface="Times New Roman" pitchFamily="18" charset="0"/>
              </a:rPr>
              <a:t>Construction requires skilled </a:t>
            </a:r>
          </a:p>
          <a:p>
            <a:pPr marL="0" indent="0">
              <a:buNone/>
            </a:pPr>
            <a:r>
              <a:rPr lang="en-US" sz="3200" dirty="0">
                <a:latin typeface="Times New Roman" pitchFamily="18" charset="0"/>
                <a:cs typeface="Times New Roman" pitchFamily="18" charset="0"/>
              </a:rPr>
              <a:t> </a:t>
            </a:r>
            <a:r>
              <a:rPr lang="en-US" sz="3200" dirty="0" smtClean="0">
                <a:latin typeface="Times New Roman" pitchFamily="18" charset="0"/>
                <a:cs typeface="Times New Roman" pitchFamily="18" charset="0"/>
              </a:rPr>
              <a:t>     masons which is scarce in rural area.</a:t>
            </a:r>
          </a:p>
          <a:p>
            <a:r>
              <a:rPr lang="en-US" sz="3200" dirty="0" smtClean="0">
                <a:latin typeface="Times New Roman" pitchFamily="18" charset="0"/>
                <a:cs typeface="Times New Roman" pitchFamily="18" charset="0"/>
              </a:rPr>
              <a:t>It is cheaper than KVIC plant for the </a:t>
            </a:r>
          </a:p>
          <a:p>
            <a:pPr marL="0" indent="0">
              <a:buNone/>
            </a:pPr>
            <a:r>
              <a:rPr lang="en-US" sz="3200" dirty="0">
                <a:latin typeface="Times New Roman" pitchFamily="18" charset="0"/>
                <a:cs typeface="Times New Roman" pitchFamily="18" charset="0"/>
              </a:rPr>
              <a:t> </a:t>
            </a:r>
            <a:r>
              <a:rPr lang="en-US" sz="3200" dirty="0" smtClean="0">
                <a:latin typeface="Times New Roman" pitchFamily="18" charset="0"/>
                <a:cs typeface="Times New Roman" pitchFamily="18" charset="0"/>
              </a:rPr>
              <a:t>     same capacity. </a:t>
            </a:r>
          </a:p>
          <a:p>
            <a:r>
              <a:rPr lang="en-US" sz="3200" dirty="0" smtClean="0">
                <a:latin typeface="Times New Roman" pitchFamily="18" charset="0"/>
                <a:cs typeface="Times New Roman" pitchFamily="18" charset="0"/>
              </a:rPr>
              <a:t>Pressure up to 70 cm of water is the important characteristic of the plant. </a:t>
            </a:r>
          </a:p>
          <a:p>
            <a:endParaRPr lang="en-IN" sz="3200" b="1" dirty="0" smtClean="0">
              <a:latin typeface="Times New Roman" pitchFamily="18" charset="0"/>
              <a:cs typeface="Times New Roman" pitchFamily="18" charset="0"/>
            </a:endParaRPr>
          </a:p>
          <a:p>
            <a:r>
              <a:rPr lang="en-IN" sz="3200" b="1" dirty="0" smtClean="0">
                <a:latin typeface="Times New Roman" pitchFamily="18" charset="0"/>
                <a:cs typeface="Times New Roman" pitchFamily="18" charset="0"/>
              </a:rPr>
              <a:t>1</a:t>
            </a:r>
            <a:r>
              <a:rPr lang="en-IN" sz="3200" b="1" dirty="0">
                <a:latin typeface="Times New Roman" pitchFamily="18" charset="0"/>
                <a:cs typeface="Times New Roman" pitchFamily="18" charset="0"/>
              </a:rPr>
              <a:t>. Mixing tank with inlet pipe and sand trap. 2. Digester. 3. Compensation and removal tank. 4. Gasholder. 5. Gas pipe. 6. Entry hatch, with gastight seal. 7. Accumulation of thick sludge. 8. Outlet pipe. 9. Reference level. 10. Supernatant scum, broken up by varying level. </a:t>
            </a:r>
            <a:endParaRPr lang="en-IN" sz="3200" dirty="0">
              <a:latin typeface="Times New Roman" pitchFamily="18" charset="0"/>
              <a:cs typeface="Times New Roman" pitchFamily="18" charset="0"/>
            </a:endParaRPr>
          </a:p>
          <a:p>
            <a:pPr marL="0" indent="0">
              <a:buNone/>
            </a:pPr>
            <a:endParaRPr lang="en-US" sz="22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2600" dirty="0" smtClean="0">
              <a:latin typeface="Times New Roman" pitchFamily="18" charset="0"/>
              <a:cs typeface="Times New Roman" pitchFamily="18" charset="0"/>
            </a:endParaRPr>
          </a:p>
          <a:p>
            <a:pPr marL="0" indent="0">
              <a:buNone/>
            </a:pPr>
            <a:endParaRPr lang="en-US" sz="26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marL="0" indent="0">
              <a:buNone/>
            </a:pPr>
            <a:endParaRPr lang="en-IN" sz="1400" b="1" dirty="0" smtClean="0">
              <a:latin typeface="Times New Roman" pitchFamily="18" charset="0"/>
              <a:cs typeface="Times New Roman" pitchFamily="18" charset="0"/>
            </a:endParaRPr>
          </a:p>
        </p:txBody>
      </p:sp>
      <p:pic>
        <p:nvPicPr>
          <p:cNvPr id="1026" name="Picture 2" descr="C:\Users\anand kumar\Desktop\Nicarao_biogas (1).gif"/>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57025" y="1116144"/>
            <a:ext cx="4295775" cy="2819400"/>
          </a:xfrm>
          <a:prstGeom prst="rect">
            <a:avLst/>
          </a:prstGeom>
          <a:noFill/>
          <a:ln w="19050">
            <a:solidFill>
              <a:schemeClr val="tx1"/>
            </a:solid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13168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8" y="152400"/>
            <a:ext cx="6347713" cy="1320800"/>
          </a:xfrm>
        </p:spPr>
        <p:txBody>
          <a:bodyPr/>
          <a:lstStyle/>
          <a:p>
            <a:r>
              <a:rPr lang="en-US" b="1" dirty="0" smtClean="0">
                <a:latin typeface="Times New Roman" pitchFamily="18" charset="0"/>
                <a:cs typeface="Times New Roman" pitchFamily="18" charset="0"/>
              </a:rPr>
              <a:t>Biomass Conversion Technologies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609598" y="1600200"/>
            <a:ext cx="7772402" cy="4470400"/>
          </a:xfrm>
        </p:spPr>
        <p:txBody>
          <a:bodyPr>
            <a:normAutofit fontScale="77500" lnSpcReduction="20000"/>
          </a:bodyPr>
          <a:lstStyle/>
          <a:p>
            <a:pPr marL="0" indent="0">
              <a:buNone/>
            </a:pPr>
            <a:r>
              <a:rPr lang="en-US" sz="3400" dirty="0" smtClean="0">
                <a:latin typeface="Times New Roman" pitchFamily="18" charset="0"/>
                <a:cs typeface="Times New Roman" pitchFamily="18" charset="0"/>
              </a:rPr>
              <a:t>(1) Wet Processes-Biochemical </a:t>
            </a:r>
          </a:p>
          <a:p>
            <a:pPr marL="457200" lvl="1" indent="0">
              <a:buNone/>
            </a:pPr>
            <a:r>
              <a:rPr lang="en-US" sz="3400" dirty="0">
                <a:latin typeface="Times New Roman" pitchFamily="18" charset="0"/>
                <a:cs typeface="Times New Roman" pitchFamily="18" charset="0"/>
              </a:rPr>
              <a:t> </a:t>
            </a:r>
            <a:r>
              <a:rPr lang="en-US" sz="3400" dirty="0" smtClean="0">
                <a:latin typeface="Times New Roman" pitchFamily="18" charset="0"/>
                <a:cs typeface="Times New Roman" pitchFamily="18" charset="0"/>
              </a:rPr>
              <a:t>(a) Anaerobic Digestion</a:t>
            </a:r>
          </a:p>
          <a:p>
            <a:pPr marL="0" indent="0">
              <a:buNone/>
            </a:pPr>
            <a:r>
              <a:rPr lang="en-US" sz="3400" dirty="0">
                <a:latin typeface="Times New Roman" pitchFamily="18" charset="0"/>
                <a:cs typeface="Times New Roman" pitchFamily="18" charset="0"/>
              </a:rPr>
              <a:t>	</a:t>
            </a:r>
            <a:r>
              <a:rPr lang="en-US" sz="3400" dirty="0" smtClean="0">
                <a:latin typeface="Times New Roman" pitchFamily="18" charset="0"/>
                <a:cs typeface="Times New Roman" pitchFamily="18" charset="0"/>
              </a:rPr>
              <a:t> (b) Fermentation</a:t>
            </a:r>
          </a:p>
          <a:p>
            <a:pPr marL="0" indent="0">
              <a:buNone/>
            </a:pPr>
            <a:r>
              <a:rPr lang="en-US" sz="3400" dirty="0">
                <a:latin typeface="Times New Roman" pitchFamily="18" charset="0"/>
                <a:cs typeface="Times New Roman" pitchFamily="18" charset="0"/>
              </a:rPr>
              <a:t>	</a:t>
            </a:r>
            <a:r>
              <a:rPr lang="en-US" sz="3400" dirty="0" smtClean="0">
                <a:latin typeface="Times New Roman" pitchFamily="18" charset="0"/>
                <a:cs typeface="Times New Roman" pitchFamily="18" charset="0"/>
              </a:rPr>
              <a:t> (c) Chemical Reduction</a:t>
            </a:r>
          </a:p>
          <a:p>
            <a:pPr marL="0" indent="0">
              <a:buNone/>
            </a:pPr>
            <a:r>
              <a:rPr lang="en-US" sz="3400" dirty="0" smtClean="0">
                <a:latin typeface="Times New Roman" pitchFamily="18" charset="0"/>
                <a:cs typeface="Times New Roman" pitchFamily="18" charset="0"/>
              </a:rPr>
              <a:t>(2) Dry Processes-Thermochemical</a:t>
            </a:r>
          </a:p>
          <a:p>
            <a:pPr marL="0" indent="0">
              <a:buNone/>
            </a:pPr>
            <a:r>
              <a:rPr lang="en-US" sz="3400" dirty="0">
                <a:latin typeface="Times New Roman" pitchFamily="18" charset="0"/>
                <a:cs typeface="Times New Roman" pitchFamily="18" charset="0"/>
              </a:rPr>
              <a:t>	</a:t>
            </a:r>
            <a:r>
              <a:rPr lang="en-US" sz="3400" dirty="0" smtClean="0">
                <a:latin typeface="Times New Roman" pitchFamily="18" charset="0"/>
                <a:cs typeface="Times New Roman" pitchFamily="18" charset="0"/>
              </a:rPr>
              <a:t> (a) Liquefaction</a:t>
            </a:r>
          </a:p>
          <a:p>
            <a:pPr marL="0" indent="0">
              <a:buNone/>
            </a:pPr>
            <a:r>
              <a:rPr lang="en-US" sz="3400" dirty="0">
                <a:latin typeface="Times New Roman" pitchFamily="18" charset="0"/>
                <a:cs typeface="Times New Roman" pitchFamily="18" charset="0"/>
              </a:rPr>
              <a:t>	</a:t>
            </a:r>
            <a:r>
              <a:rPr lang="en-US" sz="3400" dirty="0" smtClean="0">
                <a:latin typeface="Times New Roman" pitchFamily="18" charset="0"/>
                <a:cs typeface="Times New Roman" pitchFamily="18" charset="0"/>
              </a:rPr>
              <a:t> (b) Gasification</a:t>
            </a:r>
          </a:p>
          <a:p>
            <a:pPr marL="0" indent="0">
              <a:buNone/>
            </a:pPr>
            <a:r>
              <a:rPr lang="en-US" sz="3400" dirty="0">
                <a:latin typeface="Times New Roman" pitchFamily="18" charset="0"/>
                <a:cs typeface="Times New Roman" pitchFamily="18" charset="0"/>
              </a:rPr>
              <a:t>	</a:t>
            </a:r>
            <a:r>
              <a:rPr lang="en-US" sz="3400" dirty="0" smtClean="0">
                <a:latin typeface="Times New Roman" pitchFamily="18" charset="0"/>
                <a:cs typeface="Times New Roman" pitchFamily="18" charset="0"/>
              </a:rPr>
              <a:t> (c) Steam Gasification</a:t>
            </a:r>
          </a:p>
          <a:p>
            <a:pPr marL="0" indent="0">
              <a:buNone/>
            </a:pPr>
            <a:r>
              <a:rPr lang="en-US" sz="3400" dirty="0">
                <a:latin typeface="Times New Roman" pitchFamily="18" charset="0"/>
                <a:cs typeface="Times New Roman" pitchFamily="18" charset="0"/>
              </a:rPr>
              <a:t>	</a:t>
            </a:r>
            <a:r>
              <a:rPr lang="en-US" sz="3400" dirty="0" smtClean="0">
                <a:latin typeface="Times New Roman" pitchFamily="18" charset="0"/>
                <a:cs typeface="Times New Roman" pitchFamily="18" charset="0"/>
              </a:rPr>
              <a:t> (d) Hydrogenation</a:t>
            </a:r>
          </a:p>
          <a:p>
            <a:pPr marL="0" indent="0">
              <a:buNone/>
            </a:pPr>
            <a:r>
              <a:rPr lang="en-US" sz="3400" dirty="0" smtClean="0">
                <a:latin typeface="Times New Roman" pitchFamily="18" charset="0"/>
                <a:cs typeface="Times New Roman" pitchFamily="18" charset="0"/>
              </a:rPr>
              <a:t>(3) Oil-extraction</a:t>
            </a:r>
            <a:endParaRPr lang="en-US" sz="2400" dirty="0" smtClean="0">
              <a:latin typeface="Times New Roman" pitchFamily="18" charset="0"/>
              <a:cs typeface="Times New Roman" pitchFamily="18" charset="0"/>
            </a:endParaRPr>
          </a:p>
          <a:p>
            <a:pPr marL="0" indent="0">
              <a:buNone/>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33235638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347713" cy="533400"/>
          </a:xfrm>
        </p:spPr>
        <p:txBody>
          <a:bodyPr>
            <a:normAutofit fontScale="90000"/>
          </a:bodyPr>
          <a:lstStyle/>
          <a:p>
            <a:r>
              <a:rPr lang="en-US" b="1" dirty="0" smtClean="0">
                <a:latin typeface="Times New Roman" pitchFamily="18" charset="0"/>
                <a:cs typeface="Times New Roman" pitchFamily="18" charset="0"/>
              </a:rPr>
              <a:t>Advantages/Disadvantages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609600" y="1143000"/>
            <a:ext cx="7696200" cy="5257800"/>
          </a:xfrm>
        </p:spPr>
        <p:txBody>
          <a:bodyPr>
            <a:noAutofit/>
          </a:bodyPr>
          <a:lstStyle/>
          <a:p>
            <a:r>
              <a:rPr lang="en-US" sz="2000" b="1" dirty="0" smtClean="0">
                <a:latin typeface="Times New Roman" pitchFamily="18" charset="0"/>
                <a:cs typeface="Times New Roman" pitchFamily="18" charset="0"/>
              </a:rPr>
              <a:t>Advantages of Floating Drum Plant</a:t>
            </a:r>
            <a:r>
              <a:rPr lang="en-IN"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Less scum troubles because of constantly submerged solid.</a:t>
            </a:r>
          </a:p>
          <a:p>
            <a:r>
              <a:rPr lang="en-US" sz="2000" dirty="0" smtClean="0">
                <a:latin typeface="Times New Roman" pitchFamily="18" charset="0"/>
                <a:cs typeface="Times New Roman" pitchFamily="18" charset="0"/>
              </a:rPr>
              <a:t>Danger of mixing oxygen with gas is minimum to prevent explosion. </a:t>
            </a:r>
          </a:p>
          <a:p>
            <a:r>
              <a:rPr lang="en-US" sz="2000" dirty="0" smtClean="0">
                <a:latin typeface="Times New Roman" pitchFamily="18" charset="0"/>
                <a:cs typeface="Times New Roman" pitchFamily="18" charset="0"/>
              </a:rPr>
              <a:t>Higher gas production per cum of digester volume. </a:t>
            </a:r>
          </a:p>
          <a:p>
            <a:r>
              <a:rPr lang="en-US" sz="2000" dirty="0" smtClean="0">
                <a:latin typeface="Times New Roman" pitchFamily="18" charset="0"/>
                <a:cs typeface="Times New Roman" pitchFamily="18" charset="0"/>
              </a:rPr>
              <a:t>No problem of gas leakage. </a:t>
            </a:r>
          </a:p>
          <a:p>
            <a:r>
              <a:rPr lang="en-US" sz="2000" dirty="0" smtClean="0">
                <a:latin typeface="Times New Roman" pitchFamily="18" charset="0"/>
                <a:cs typeface="Times New Roman" pitchFamily="18" charset="0"/>
              </a:rPr>
              <a:t>Constant gas pressure. </a:t>
            </a: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No separate pressure equalizer is needed. </a:t>
            </a:r>
          </a:p>
          <a:p>
            <a:r>
              <a:rPr lang="en-US" sz="2000" b="1" dirty="0" smtClean="0">
                <a:latin typeface="Times New Roman" pitchFamily="18" charset="0"/>
                <a:cs typeface="Times New Roman" pitchFamily="18" charset="0"/>
              </a:rPr>
              <a:t>Disadvantages </a:t>
            </a:r>
            <a:r>
              <a:rPr lang="en-US" sz="2000" b="1" dirty="0">
                <a:latin typeface="Times New Roman" pitchFamily="18" charset="0"/>
                <a:cs typeface="Times New Roman" pitchFamily="18" charset="0"/>
              </a:rPr>
              <a:t>of Floating Drum </a:t>
            </a:r>
            <a:r>
              <a:rPr lang="en-US" sz="2000" b="1" dirty="0" smtClean="0">
                <a:latin typeface="Times New Roman" pitchFamily="18" charset="0"/>
                <a:cs typeface="Times New Roman" pitchFamily="18" charset="0"/>
              </a:rPr>
              <a:t>Plant:</a:t>
            </a:r>
          </a:p>
          <a:p>
            <a:r>
              <a:rPr lang="en-US" sz="2000" dirty="0" smtClean="0">
                <a:latin typeface="Times New Roman" pitchFamily="18" charset="0"/>
                <a:cs typeface="Times New Roman" pitchFamily="18" charset="0"/>
              </a:rPr>
              <a:t>Higher cost due to steel and cement. </a:t>
            </a:r>
          </a:p>
          <a:p>
            <a:r>
              <a:rPr lang="en-US" sz="2000" dirty="0" smtClean="0">
                <a:latin typeface="Times New Roman" pitchFamily="18" charset="0"/>
                <a:cs typeface="Times New Roman" pitchFamily="18" charset="0"/>
              </a:rPr>
              <a:t>Heat lost is more due to metal gas holder. </a:t>
            </a:r>
          </a:p>
          <a:p>
            <a:r>
              <a:rPr lang="en-US" sz="2000" dirty="0" smtClean="0">
                <a:latin typeface="Times New Roman" pitchFamily="18" charset="0"/>
                <a:cs typeface="Times New Roman" pitchFamily="18" charset="0"/>
              </a:rPr>
              <a:t>Gas holder requires painting for corrosion prevention from moisture. </a:t>
            </a:r>
          </a:p>
          <a:p>
            <a:r>
              <a:rPr lang="en-US" sz="2000" dirty="0" smtClean="0">
                <a:latin typeface="Times New Roman" pitchFamily="18" charset="0"/>
                <a:cs typeface="Times New Roman" pitchFamily="18" charset="0"/>
              </a:rPr>
              <a:t>Higher maintenance. </a:t>
            </a:r>
          </a:p>
        </p:txBody>
      </p:sp>
    </p:spTree>
    <p:extLst>
      <p:ext uri="{BB962C8B-B14F-4D97-AF65-F5344CB8AC3E}">
        <p14:creationId xmlns:p14="http://schemas.microsoft.com/office/powerpoint/2010/main" xmlns="" val="9291529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6347713" cy="685800"/>
          </a:xfrm>
        </p:spPr>
        <p:txBody>
          <a:bodyPr>
            <a:normAutofit/>
          </a:bodyPr>
          <a:lstStyle/>
          <a:p>
            <a:r>
              <a:rPr lang="en-US" sz="2800" b="1" dirty="0">
                <a:latin typeface="Times New Roman" pitchFamily="18" charset="0"/>
                <a:cs typeface="Times New Roman" pitchFamily="18" charset="0"/>
              </a:rPr>
              <a:t>Advantages/Disadvantages</a:t>
            </a:r>
            <a:endParaRPr lang="en-IN" sz="2800" dirty="0"/>
          </a:p>
        </p:txBody>
      </p:sp>
      <p:sp>
        <p:nvSpPr>
          <p:cNvPr id="3" name="Content Placeholder 2"/>
          <p:cNvSpPr>
            <a:spLocks noGrp="1"/>
          </p:cNvSpPr>
          <p:nvPr>
            <p:ph idx="1"/>
          </p:nvPr>
        </p:nvSpPr>
        <p:spPr>
          <a:xfrm>
            <a:off x="381000" y="1022445"/>
            <a:ext cx="7620000" cy="5225955"/>
          </a:xfrm>
        </p:spPr>
        <p:txBody>
          <a:bodyPr>
            <a:normAutofit/>
          </a:bodyPr>
          <a:lstStyle/>
          <a:p>
            <a:r>
              <a:rPr lang="en-US" sz="2000" b="1" dirty="0" smtClean="0">
                <a:latin typeface="Times New Roman" pitchFamily="18" charset="0"/>
                <a:cs typeface="Times New Roman" pitchFamily="18" charset="0"/>
              </a:rPr>
              <a:t>Advantages of Fixed dome type plant: </a:t>
            </a:r>
          </a:p>
          <a:p>
            <a:r>
              <a:rPr lang="en-US" sz="2000" dirty="0" smtClean="0">
                <a:latin typeface="Times New Roman" pitchFamily="18" charset="0"/>
                <a:cs typeface="Times New Roman" pitchFamily="18" charset="0"/>
              </a:rPr>
              <a:t>Low cost compared </a:t>
            </a:r>
            <a:r>
              <a:rPr lang="en-US" sz="2000" smtClean="0">
                <a:latin typeface="Times New Roman" pitchFamily="18" charset="0"/>
                <a:cs typeface="Times New Roman" pitchFamily="18" charset="0"/>
              </a:rPr>
              <a:t>to floating </a:t>
            </a:r>
            <a:r>
              <a:rPr lang="en-US" sz="2000" dirty="0" smtClean="0">
                <a:latin typeface="Times New Roman" pitchFamily="18" charset="0"/>
                <a:cs typeface="Times New Roman" pitchFamily="18" charset="0"/>
              </a:rPr>
              <a:t>dome type. </a:t>
            </a:r>
          </a:p>
          <a:p>
            <a:r>
              <a:rPr lang="en-US" sz="2000" dirty="0" smtClean="0">
                <a:latin typeface="Times New Roman" pitchFamily="18" charset="0"/>
                <a:cs typeface="Times New Roman" pitchFamily="18" charset="0"/>
              </a:rPr>
              <a:t>No corrosion trouble due to absence of metal parts. </a:t>
            </a:r>
          </a:p>
          <a:p>
            <a:r>
              <a:rPr lang="en-US" sz="2000" dirty="0" smtClean="0">
                <a:latin typeface="Times New Roman" pitchFamily="18" charset="0"/>
                <a:cs typeface="Times New Roman" pitchFamily="18" charset="0"/>
              </a:rPr>
              <a:t>Better heat insulation as it is constructed beneath the ground. </a:t>
            </a:r>
          </a:p>
          <a:p>
            <a:r>
              <a:rPr lang="en-US" sz="2000" dirty="0" smtClean="0">
                <a:latin typeface="Times New Roman" pitchFamily="18" charset="0"/>
                <a:cs typeface="Times New Roman" pitchFamily="18" charset="0"/>
              </a:rPr>
              <a:t>No maintenance.</a:t>
            </a:r>
          </a:p>
          <a:p>
            <a:r>
              <a:rPr lang="en-US" sz="2000" dirty="0" smtClean="0">
                <a:latin typeface="Times New Roman" pitchFamily="18" charset="0"/>
                <a:cs typeface="Times New Roman" pitchFamily="18" charset="0"/>
              </a:rPr>
              <a:t>Cattle and human waste can be fed with fibrous stalks. </a:t>
            </a:r>
          </a:p>
          <a:p>
            <a:r>
              <a:rPr lang="en-US" sz="2000" b="1" dirty="0" smtClean="0">
                <a:latin typeface="Times New Roman" pitchFamily="18" charset="0"/>
                <a:cs typeface="Times New Roman" pitchFamily="18" charset="0"/>
              </a:rPr>
              <a:t>Disadvantages </a:t>
            </a:r>
            <a:r>
              <a:rPr lang="en-US" sz="2000" b="1" dirty="0">
                <a:latin typeface="Times New Roman" pitchFamily="18" charset="0"/>
                <a:cs typeface="Times New Roman" pitchFamily="18" charset="0"/>
              </a:rPr>
              <a:t>of Fixed dome type plant</a:t>
            </a:r>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Its construction requires skilled masons who are scarce in rural areas. </a:t>
            </a:r>
          </a:p>
          <a:p>
            <a:r>
              <a:rPr lang="en-US" sz="2000" dirty="0" smtClean="0">
                <a:latin typeface="Times New Roman" pitchFamily="18" charset="0"/>
                <a:cs typeface="Times New Roman" pitchFamily="18" charset="0"/>
              </a:rPr>
              <a:t>Gas production per cum  of digester volume is less. </a:t>
            </a:r>
            <a:endParaRPr lang="en-IN"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Variable gas pressure. </a:t>
            </a:r>
          </a:p>
          <a:p>
            <a:r>
              <a:rPr lang="en-US" sz="2000" dirty="0" smtClean="0">
                <a:latin typeface="Times New Roman" pitchFamily="18" charset="0"/>
                <a:cs typeface="Times New Roman" pitchFamily="18" charset="0"/>
              </a:rPr>
              <a:t>Scum formation is the problem. </a:t>
            </a:r>
          </a:p>
          <a:p>
            <a:r>
              <a:rPr lang="en-US" sz="2000" dirty="0" smtClean="0">
                <a:latin typeface="Times New Roman" pitchFamily="18" charset="0"/>
                <a:cs typeface="Times New Roman" pitchFamily="18" charset="0"/>
              </a:rPr>
              <a:t>Separate </a:t>
            </a:r>
            <a:r>
              <a:rPr lang="en-US" sz="2000" dirty="0">
                <a:latin typeface="Times New Roman" pitchFamily="18" charset="0"/>
                <a:cs typeface="Times New Roman" pitchFamily="18" charset="0"/>
              </a:rPr>
              <a:t>pressure equalizer is </a:t>
            </a:r>
            <a:r>
              <a:rPr lang="en-US" sz="2000" dirty="0" smtClean="0">
                <a:latin typeface="Times New Roman" pitchFamily="18" charset="0"/>
                <a:cs typeface="Times New Roman" pitchFamily="18" charset="0"/>
              </a:rPr>
              <a:t>needed. </a:t>
            </a: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110299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6347713" cy="609600"/>
          </a:xfrm>
        </p:spPr>
        <p:txBody>
          <a:bodyPr>
            <a:normAutofit fontScale="90000"/>
          </a:bodyPr>
          <a:lstStyle/>
          <a:p>
            <a:r>
              <a:rPr lang="en-US" b="1" dirty="0" smtClean="0">
                <a:latin typeface="Times New Roman" pitchFamily="18" charset="0"/>
                <a:cs typeface="Times New Roman" pitchFamily="18" charset="0"/>
              </a:rPr>
              <a:t>Deen bandhu Bio-gas Plant</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6934200" cy="4109373"/>
          </a:xfrm>
        </p:spPr>
        <p:txBody>
          <a:bodyPr>
            <a:normAutofit/>
          </a:bodyPr>
          <a:lstStyle/>
          <a:p>
            <a:r>
              <a:rPr lang="en-US" sz="2000" dirty="0" smtClean="0">
                <a:latin typeface="Times New Roman" pitchFamily="18" charset="0"/>
                <a:cs typeface="Times New Roman" pitchFamily="18" charset="0"/>
              </a:rPr>
              <a:t>It is a fixed dome plant</a:t>
            </a:r>
            <a:r>
              <a:rPr lang="en-IN" sz="2000" dirty="0" smtClean="0">
                <a:latin typeface="Times New Roman" pitchFamily="18" charset="0"/>
                <a:cs typeface="Times New Roman" pitchFamily="18" charset="0"/>
              </a:rPr>
              <a:t>. </a:t>
            </a:r>
          </a:p>
          <a:p>
            <a:pPr marL="0" indent="0">
              <a:buNone/>
            </a:pPr>
            <a:r>
              <a:rPr lang="en-IN" sz="2000" dirty="0" smtClean="0">
                <a:latin typeface="Times New Roman" pitchFamily="18" charset="0"/>
                <a:cs typeface="Times New Roman" pitchFamily="18" charset="0"/>
              </a:rPr>
              <a:t>     (Developed by Action for Food production, New Delhi)</a:t>
            </a:r>
          </a:p>
          <a:p>
            <a:r>
              <a:rPr lang="en-US" sz="2000" dirty="0" smtClean="0">
                <a:latin typeface="Times New Roman" pitchFamily="18" charset="0"/>
                <a:cs typeface="Times New Roman" pitchFamily="18" charset="0"/>
              </a:rPr>
              <a:t>Same working principle like Janta model. </a:t>
            </a:r>
          </a:p>
          <a:p>
            <a:r>
              <a:rPr lang="en-US" sz="2000" dirty="0" smtClean="0">
                <a:latin typeface="Times New Roman" pitchFamily="18" charset="0"/>
                <a:cs typeface="Times New Roman" pitchFamily="18" charset="0"/>
              </a:rPr>
              <a:t>Digester, gas portion and dome are in the same unit. </a:t>
            </a:r>
          </a:p>
          <a:p>
            <a:r>
              <a:rPr lang="en-US" sz="2000" dirty="0" smtClean="0">
                <a:latin typeface="Times New Roman" pitchFamily="18" charset="0"/>
                <a:cs typeface="Times New Roman" pitchFamily="18" charset="0"/>
              </a:rPr>
              <a:t>Higher compressive strength of masonry and concrete makes it a safe structure. A window opening is kept at the top of the foundation. </a:t>
            </a: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p:txBody>
      </p:sp>
      <p:pic>
        <p:nvPicPr>
          <p:cNvPr id="2050" name="Picture 2" descr="C:\Users\anand kumar\Desktop\wpa9037ac5_0f.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438650" y="3965575"/>
            <a:ext cx="4705350" cy="2892425"/>
          </a:xfrm>
          <a:prstGeom prst="rect">
            <a:avLst/>
          </a:prstGeom>
          <a:noFill/>
          <a:ln w="28575">
            <a:solidFill>
              <a:schemeClr val="tx1"/>
            </a:solid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120540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87" y="381000"/>
            <a:ext cx="6347713" cy="457200"/>
          </a:xfrm>
        </p:spPr>
        <p:txBody>
          <a:bodyPr>
            <a:noAutofit/>
          </a:bodyPr>
          <a:lstStyle/>
          <a:p>
            <a:r>
              <a:rPr lang="en-US" sz="2800" b="1" dirty="0" smtClean="0">
                <a:latin typeface="Times New Roman" pitchFamily="18" charset="0"/>
                <a:cs typeface="Times New Roman" pitchFamily="18" charset="0"/>
              </a:rPr>
              <a:t>Pragati design Bio-gas Plant</a:t>
            </a:r>
            <a:endParaRPr lang="en-IN"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533400" y="1066801"/>
            <a:ext cx="7924800" cy="3505200"/>
          </a:xfrm>
        </p:spPr>
        <p:txBody>
          <a:bodyPr>
            <a:normAutofit/>
          </a:bodyPr>
          <a:lstStyle/>
          <a:p>
            <a:r>
              <a:rPr lang="en-US" sz="2000" dirty="0" smtClean="0">
                <a:latin typeface="Times New Roman" pitchFamily="18" charset="0"/>
                <a:cs typeface="Times New Roman" pitchFamily="18" charset="0"/>
              </a:rPr>
              <a:t>It is a cheaper floating drum type bio-gas plant developed by UNDARP</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(United Socio-Economic development and research program). </a:t>
            </a:r>
          </a:p>
          <a:p>
            <a:r>
              <a:rPr lang="en-US" sz="2000" dirty="0" smtClean="0">
                <a:latin typeface="Times New Roman" pitchFamily="18" charset="0"/>
                <a:cs typeface="Times New Roman" pitchFamily="18" charset="0"/>
              </a:rPr>
              <a:t>Cost is 20% less than KVIC. </a:t>
            </a:r>
          </a:p>
          <a:p>
            <a:r>
              <a:rPr lang="en-US" sz="2000" dirty="0">
                <a:latin typeface="Times New Roman" pitchFamily="18" charset="0"/>
                <a:cs typeface="Times New Roman" pitchFamily="18" charset="0"/>
              </a:rPr>
              <a:t>Depth of pit is less than KVIC so can be constructed in hilly areas</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Constructed at the base of the pit with cement, sand and concrete so it can bear the load due to weight of slurry. </a:t>
            </a:r>
          </a:p>
          <a:p>
            <a:r>
              <a:rPr lang="en-US" sz="2000" dirty="0" smtClean="0">
                <a:latin typeface="Times New Roman" pitchFamily="18" charset="0"/>
                <a:cs typeface="Times New Roman" pitchFamily="18" charset="0"/>
              </a:rPr>
              <a:t>The wall thickness is kept 75 mm.</a:t>
            </a: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pic>
        <p:nvPicPr>
          <p:cNvPr id="3074" name="Picture 2" descr="C:\Users\anand kumar\Desktop\1-s2.0-S0301479712006603-gr16.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701485" y="3810000"/>
            <a:ext cx="4442515" cy="3048000"/>
          </a:xfrm>
          <a:prstGeom prst="rect">
            <a:avLst/>
          </a:prstGeom>
          <a:noFill/>
          <a:ln w="19050">
            <a:solidFill>
              <a:schemeClr val="tx1"/>
            </a:solid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084853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162801" cy="609600"/>
          </a:xfrm>
        </p:spPr>
        <p:txBody>
          <a:bodyPr>
            <a:noAutofit/>
          </a:bodyPr>
          <a:lstStyle/>
          <a:p>
            <a:r>
              <a:rPr lang="en-US" sz="2800" b="1" dirty="0" smtClean="0">
                <a:latin typeface="Times New Roman" pitchFamily="18" charset="0"/>
                <a:cs typeface="Times New Roman" pitchFamily="18" charset="0"/>
              </a:rPr>
              <a:t>Factors affecting the Bio digestion or Gas generation </a:t>
            </a:r>
            <a:endParaRPr lang="en-IN" sz="2800" b="1" dirty="0">
              <a:latin typeface="Times New Roman" pitchFamily="18" charset="0"/>
              <a:cs typeface="Times New Roman"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xmlns="" val="703917389"/>
              </p:ext>
            </p:extLst>
          </p:nvPr>
        </p:nvGraphicFramePr>
        <p:xfrm>
          <a:off x="407158" y="3124200"/>
          <a:ext cx="8229600" cy="3235960"/>
        </p:xfrm>
        <a:graphic>
          <a:graphicData uri="http://schemas.openxmlformats.org/drawingml/2006/table">
            <a:tbl>
              <a:tblPr firstRow="1" bandRow="1">
                <a:tableStyleId>{5940675A-B579-460E-94D1-54222C63F5DA}</a:tableStyleId>
              </a:tblPr>
              <a:tblGrid>
                <a:gridCol w="4114800"/>
                <a:gridCol w="4114800"/>
              </a:tblGrid>
              <a:tr h="370840">
                <a:tc>
                  <a:txBody>
                    <a:bodyPr/>
                    <a:lstStyle/>
                    <a:p>
                      <a:pPr algn="ctr"/>
                      <a:r>
                        <a:rPr lang="en-US" dirty="0" smtClean="0"/>
                        <a:t>pH or the Hydrogen ion Concentration</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t>Temperature</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pPr algn="ctr"/>
                      <a:r>
                        <a:rPr lang="en-US" dirty="0" smtClean="0"/>
                        <a:t>Total Solid Content of the feed material</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t>Loading rate</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pPr algn="ctr"/>
                      <a:r>
                        <a:rPr lang="en-US" dirty="0" smtClean="0"/>
                        <a:t>Seeding</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t>Uniform</a:t>
                      </a:r>
                      <a:r>
                        <a:rPr lang="en-US" baseline="0" dirty="0" smtClean="0"/>
                        <a:t> feeding</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pPr algn="ctr"/>
                      <a:r>
                        <a:rPr lang="en-US" dirty="0" smtClean="0"/>
                        <a:t>Diameter to Depth Ratio</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t>Carbon to Nitrogen Ratio</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pPr algn="ctr"/>
                      <a:r>
                        <a:rPr lang="en-US" dirty="0" smtClean="0"/>
                        <a:t>Nutrients</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t>Mixing or Stirring  of the contents</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pPr algn="ctr"/>
                      <a:r>
                        <a:rPr lang="en-US" dirty="0" smtClean="0"/>
                        <a:t>Retention</a:t>
                      </a:r>
                      <a:r>
                        <a:rPr lang="en-US" baseline="0" dirty="0" smtClean="0"/>
                        <a:t> time or Rate of Feeding</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t>Type of</a:t>
                      </a:r>
                      <a:r>
                        <a:rPr lang="en-US" baseline="0" dirty="0" smtClean="0"/>
                        <a:t> Feed stock</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pPr algn="ctr"/>
                      <a:r>
                        <a:rPr lang="en-US" dirty="0" smtClean="0"/>
                        <a:t>Toxicity due to end Product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t>Pressure</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pPr algn="ctr"/>
                      <a:r>
                        <a:rPr lang="en-US" dirty="0" smtClean="0"/>
                        <a:t>Acid accumulation inside</a:t>
                      </a:r>
                      <a:r>
                        <a:rPr lang="en-US" baseline="0" dirty="0" smtClean="0"/>
                        <a:t> the digester</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11" name="TextBox 10"/>
          <p:cNvSpPr txBox="1"/>
          <p:nvPr/>
        </p:nvSpPr>
        <p:spPr>
          <a:xfrm>
            <a:off x="407158" y="1371600"/>
            <a:ext cx="7848600" cy="2185214"/>
          </a:xfrm>
          <a:prstGeom prst="rect">
            <a:avLst/>
          </a:prstGeom>
          <a:noFill/>
        </p:spPr>
        <p:txBody>
          <a:bodyPr wrap="square" rtlCol="0">
            <a:spAutoFit/>
          </a:bodyPr>
          <a:lstStyle/>
          <a:p>
            <a:pPr algn="just"/>
            <a:r>
              <a:rPr lang="en-US" sz="2000" dirty="0" smtClean="0">
                <a:latin typeface="Times New Roman" pitchFamily="18" charset="0"/>
                <a:cs typeface="Times New Roman" pitchFamily="18" charset="0"/>
              </a:rPr>
              <a:t>Bio-gas is a mixture containing 55-65 % methane, 30-40 % Carbon dioxide and the rest being the impurities (</a:t>
            </a:r>
            <a:r>
              <a:rPr lang="en-IN" sz="2000" dirty="0" smtClean="0"/>
              <a:t>H</a:t>
            </a:r>
            <a:r>
              <a:rPr lang="en-IN" sz="2000" baseline="-25000" dirty="0" smtClean="0"/>
              <a:t>2</a:t>
            </a:r>
            <a:r>
              <a:rPr lang="en-IN" sz="2000" dirty="0" smtClean="0"/>
              <a:t>,</a:t>
            </a:r>
            <a:r>
              <a:rPr lang="en-IN" sz="2000" baseline="-25000" dirty="0" smtClean="0"/>
              <a:t> </a:t>
            </a:r>
            <a:r>
              <a:rPr lang="en-IN" sz="2000" dirty="0" smtClean="0"/>
              <a:t>H</a:t>
            </a:r>
            <a:r>
              <a:rPr lang="en-IN" sz="2000" baseline="-25000" dirty="0" smtClean="0"/>
              <a:t>2</a:t>
            </a:r>
            <a:r>
              <a:rPr lang="en-IN" sz="2000" dirty="0" smtClean="0"/>
              <a:t>S, </a:t>
            </a:r>
            <a:r>
              <a:rPr lang="en-IN" sz="2000" dirty="0"/>
              <a:t>N</a:t>
            </a:r>
            <a:r>
              <a:rPr lang="en-IN" sz="2000" baseline="-25000" dirty="0"/>
              <a:t>2</a:t>
            </a:r>
            <a:r>
              <a:rPr lang="en-US" sz="2000" dirty="0" smtClean="0">
                <a:latin typeface="Times New Roman" pitchFamily="18" charset="0"/>
                <a:cs typeface="Times New Roman" pitchFamily="18" charset="0"/>
              </a:rPr>
              <a:t>) can be produced from the decomposition of animal, Plant and Human waste. It is a clean but slow burning gas  and usually has a calorific value between  5000 to 5500 kcal/kg.</a:t>
            </a:r>
          </a:p>
          <a:p>
            <a:endParaRPr lang="en-US"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4765167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391401" cy="609600"/>
          </a:xfrm>
        </p:spPr>
        <p:txBody>
          <a:bodyPr>
            <a:normAutofit fontScale="90000"/>
          </a:bodyPr>
          <a:lstStyle/>
          <a:p>
            <a:r>
              <a:rPr lang="en-IN" dirty="0" smtClean="0"/>
              <a:t>Site Selection</a:t>
            </a:r>
            <a:endParaRPr lang="en-IN" dirty="0"/>
          </a:p>
        </p:txBody>
      </p:sp>
      <p:sp>
        <p:nvSpPr>
          <p:cNvPr id="3" name="Content Placeholder 2"/>
          <p:cNvSpPr>
            <a:spLocks noGrp="1"/>
          </p:cNvSpPr>
          <p:nvPr>
            <p:ph idx="1"/>
          </p:nvPr>
        </p:nvSpPr>
        <p:spPr>
          <a:xfrm>
            <a:off x="609599" y="1143000"/>
            <a:ext cx="7239001" cy="5029200"/>
          </a:xfrm>
        </p:spPr>
        <p:txBody>
          <a:bodyPr/>
          <a:lstStyle/>
          <a:p>
            <a:r>
              <a:rPr lang="en-IN" dirty="0" smtClean="0"/>
              <a:t>Distance</a:t>
            </a:r>
          </a:p>
          <a:p>
            <a:r>
              <a:rPr lang="en-IN" dirty="0" smtClean="0"/>
              <a:t>Minimum Gradient</a:t>
            </a:r>
          </a:p>
          <a:p>
            <a:r>
              <a:rPr lang="en-IN" dirty="0" smtClean="0"/>
              <a:t>Open Space</a:t>
            </a:r>
          </a:p>
          <a:p>
            <a:r>
              <a:rPr lang="en-IN" dirty="0" smtClean="0"/>
              <a:t>Water Table</a:t>
            </a:r>
          </a:p>
          <a:p>
            <a:r>
              <a:rPr lang="en-IN" dirty="0" smtClean="0"/>
              <a:t>Seasonal run off</a:t>
            </a:r>
          </a:p>
          <a:p>
            <a:r>
              <a:rPr lang="en-IN" dirty="0" smtClean="0"/>
              <a:t>Distance from wells</a:t>
            </a:r>
          </a:p>
          <a:p>
            <a:r>
              <a:rPr lang="en-IN" dirty="0" smtClean="0"/>
              <a:t>Space requirements</a:t>
            </a:r>
          </a:p>
          <a:p>
            <a:r>
              <a:rPr lang="en-IN" dirty="0" smtClean="0"/>
              <a:t>Availability of water</a:t>
            </a:r>
            <a:endParaRPr lang="en-IN" dirty="0"/>
          </a:p>
          <a:p>
            <a:r>
              <a:rPr lang="en-IN" dirty="0" smtClean="0"/>
              <a:t>Source of cow dung/material for biogas generation</a:t>
            </a:r>
          </a:p>
        </p:txBody>
      </p:sp>
    </p:spTree>
    <p:extLst>
      <p:ext uri="{BB962C8B-B14F-4D97-AF65-F5344CB8AC3E}">
        <p14:creationId xmlns:p14="http://schemas.microsoft.com/office/powerpoint/2010/main" xmlns="" val="19765982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108" y="304800"/>
            <a:ext cx="6347713" cy="762000"/>
          </a:xfrm>
        </p:spPr>
        <p:txBody>
          <a:bodyPr/>
          <a:lstStyle/>
          <a:p>
            <a:r>
              <a:rPr lang="en-IN" dirty="0" smtClean="0"/>
              <a:t>Fuel properties of biogas</a:t>
            </a:r>
            <a:endParaRPr lang="en-IN" dirty="0"/>
          </a:p>
        </p:txBody>
      </p:sp>
      <p:sp>
        <p:nvSpPr>
          <p:cNvPr id="3" name="Content Placeholder 2"/>
          <p:cNvSpPr>
            <a:spLocks noGrp="1"/>
          </p:cNvSpPr>
          <p:nvPr>
            <p:ph idx="1"/>
          </p:nvPr>
        </p:nvSpPr>
        <p:spPr>
          <a:xfrm>
            <a:off x="609598" y="1371600"/>
            <a:ext cx="7010401" cy="4669763"/>
          </a:xfrm>
        </p:spPr>
        <p:txBody>
          <a:bodyPr/>
          <a:lstStyle/>
          <a:p>
            <a:r>
              <a:rPr lang="en-IN" dirty="0" smtClean="0"/>
              <a:t>CH</a:t>
            </a:r>
            <a:r>
              <a:rPr lang="en-IN" baseline="-25000" dirty="0" smtClean="0"/>
              <a:t>4</a:t>
            </a:r>
            <a:r>
              <a:rPr lang="en-IN" dirty="0" smtClean="0"/>
              <a:t>	:	50 to 65%</a:t>
            </a:r>
          </a:p>
          <a:p>
            <a:r>
              <a:rPr lang="en-IN" dirty="0" smtClean="0"/>
              <a:t>CO</a:t>
            </a:r>
            <a:r>
              <a:rPr lang="en-IN" baseline="-25000" dirty="0"/>
              <a:t>2</a:t>
            </a:r>
            <a:r>
              <a:rPr lang="en-IN" dirty="0" smtClean="0"/>
              <a:t>	:	30 to 45%</a:t>
            </a:r>
          </a:p>
          <a:p>
            <a:r>
              <a:rPr lang="en-IN" dirty="0" smtClean="0"/>
              <a:t>H</a:t>
            </a:r>
            <a:r>
              <a:rPr lang="en-IN" baseline="-25000" dirty="0" smtClean="0"/>
              <a:t>2</a:t>
            </a:r>
            <a:r>
              <a:rPr lang="en-IN" dirty="0" smtClean="0"/>
              <a:t> </a:t>
            </a:r>
            <a:r>
              <a:rPr lang="en-IN" dirty="0"/>
              <a:t>&amp;</a:t>
            </a:r>
            <a:r>
              <a:rPr lang="en-IN" dirty="0" smtClean="0"/>
              <a:t> N</a:t>
            </a:r>
            <a:r>
              <a:rPr lang="en-IN" baseline="-25000" dirty="0"/>
              <a:t>2</a:t>
            </a:r>
            <a:r>
              <a:rPr lang="en-IN" dirty="0" smtClean="0"/>
              <a:t>:	&lt;1%</a:t>
            </a:r>
          </a:p>
          <a:p>
            <a:r>
              <a:rPr lang="en-IN" dirty="0" smtClean="0"/>
              <a:t>H</a:t>
            </a:r>
            <a:r>
              <a:rPr lang="en-IN" baseline="-25000" dirty="0" smtClean="0"/>
              <a:t>2</a:t>
            </a:r>
            <a:r>
              <a:rPr lang="en-IN" dirty="0" smtClean="0"/>
              <a:t>S &amp; O</a:t>
            </a:r>
            <a:r>
              <a:rPr lang="en-IN" baseline="-25000" dirty="0" smtClean="0"/>
              <a:t>2</a:t>
            </a:r>
            <a:r>
              <a:rPr lang="en-IN" dirty="0" smtClean="0"/>
              <a:t>:	very small amount</a:t>
            </a:r>
          </a:p>
          <a:p>
            <a:r>
              <a:rPr lang="en-IN" dirty="0" smtClean="0"/>
              <a:t>Energy Density:	22.35 to 24.22 MJ/m3</a:t>
            </a:r>
          </a:p>
          <a:p>
            <a:r>
              <a:rPr lang="en-IN" dirty="0" smtClean="0"/>
              <a:t>Octane Rating = 110</a:t>
            </a:r>
          </a:p>
          <a:p>
            <a:r>
              <a:rPr lang="en-IN" dirty="0" smtClean="0"/>
              <a:t>Ignition Temperature = 650°C</a:t>
            </a:r>
            <a:endParaRPr lang="en-IN" dirty="0"/>
          </a:p>
        </p:txBody>
      </p:sp>
    </p:spTree>
    <p:extLst>
      <p:ext uri="{BB962C8B-B14F-4D97-AF65-F5344CB8AC3E}">
        <p14:creationId xmlns:p14="http://schemas.microsoft.com/office/powerpoint/2010/main" xmlns="" val="6171154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8" y="609600"/>
            <a:ext cx="6934200" cy="609600"/>
          </a:xfrm>
        </p:spPr>
        <p:txBody>
          <a:bodyPr>
            <a:normAutofit fontScale="90000"/>
          </a:bodyPr>
          <a:lstStyle/>
          <a:p>
            <a:r>
              <a:rPr lang="en-IN" dirty="0" smtClean="0"/>
              <a:t>Gasification</a:t>
            </a:r>
            <a:endParaRPr lang="en-IN" dirty="0"/>
          </a:p>
        </p:txBody>
      </p:sp>
      <p:sp>
        <p:nvSpPr>
          <p:cNvPr id="3" name="Content Placeholder 2"/>
          <p:cNvSpPr>
            <a:spLocks noGrp="1"/>
          </p:cNvSpPr>
          <p:nvPr>
            <p:ph idx="1"/>
          </p:nvPr>
        </p:nvSpPr>
        <p:spPr>
          <a:xfrm>
            <a:off x="457198" y="1447800"/>
            <a:ext cx="7239002" cy="4648200"/>
          </a:xfrm>
        </p:spPr>
        <p:txBody>
          <a:bodyPr>
            <a:noAutofit/>
          </a:bodyPr>
          <a:lstStyle/>
          <a:p>
            <a:pPr algn="just"/>
            <a:r>
              <a:rPr lang="en-IN" sz="2000" dirty="0" smtClean="0"/>
              <a:t>Its is the process converting solid biomass into gaseous fuel without leaving any solid carbonaceous residue.</a:t>
            </a:r>
          </a:p>
          <a:p>
            <a:pPr algn="just"/>
            <a:r>
              <a:rPr lang="en-IN" sz="2000" dirty="0" smtClean="0"/>
              <a:t>It is an equipment which can gasify variety of biomass such as wood waste, agriculture waste like stalks, and roots of various crops, maize cobs etc.</a:t>
            </a:r>
          </a:p>
          <a:p>
            <a:pPr algn="just"/>
            <a:r>
              <a:rPr lang="en-IN" sz="2000" dirty="0" smtClean="0"/>
              <a:t>It is essentially a chemical reactor where various complex physical and chemical processes take place.</a:t>
            </a:r>
          </a:p>
          <a:p>
            <a:pPr algn="just"/>
            <a:r>
              <a:rPr lang="en-IN" sz="2000" dirty="0" smtClean="0"/>
              <a:t>Biomass gets dried, heated, pyrolysed, partially oxidised and reduced, as it flow through it.</a:t>
            </a:r>
          </a:p>
          <a:p>
            <a:pPr algn="just"/>
            <a:r>
              <a:rPr lang="en-IN" sz="2000" dirty="0" smtClean="0"/>
              <a:t>The gas produced in the </a:t>
            </a:r>
            <a:r>
              <a:rPr lang="en-IN" sz="2000" dirty="0" err="1" smtClean="0"/>
              <a:t>gasifier</a:t>
            </a:r>
            <a:r>
              <a:rPr lang="en-IN" sz="2000" dirty="0" smtClean="0"/>
              <a:t> is clean burning fuel having heating value of about 950-1200 kcal/m3. </a:t>
            </a:r>
          </a:p>
          <a:p>
            <a:pPr algn="just"/>
            <a:r>
              <a:rPr lang="en-IN" sz="2000" dirty="0" smtClean="0"/>
              <a:t>Hydrogen (18-20%) and carbon-monoxide (18-24%) are the main constitute of the gas.</a:t>
            </a:r>
            <a:endParaRPr lang="en-IN" sz="2000" dirty="0"/>
          </a:p>
        </p:txBody>
      </p:sp>
    </p:spTree>
    <p:extLst>
      <p:ext uri="{BB962C8B-B14F-4D97-AF65-F5344CB8AC3E}">
        <p14:creationId xmlns:p14="http://schemas.microsoft.com/office/powerpoint/2010/main" xmlns="" val="33573118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8" y="609600"/>
            <a:ext cx="6934200" cy="609600"/>
          </a:xfrm>
        </p:spPr>
        <p:txBody>
          <a:bodyPr>
            <a:normAutofit fontScale="90000"/>
          </a:bodyPr>
          <a:lstStyle/>
          <a:p>
            <a:r>
              <a:rPr lang="en-IN" dirty="0" smtClean="0"/>
              <a:t>Classification</a:t>
            </a:r>
            <a:endParaRPr lang="en-IN" dirty="0"/>
          </a:p>
        </p:txBody>
      </p:sp>
      <p:sp>
        <p:nvSpPr>
          <p:cNvPr id="3" name="Content Placeholder 2"/>
          <p:cNvSpPr>
            <a:spLocks noGrp="1"/>
          </p:cNvSpPr>
          <p:nvPr>
            <p:ph idx="1"/>
          </p:nvPr>
        </p:nvSpPr>
        <p:spPr>
          <a:xfrm>
            <a:off x="457198" y="1447800"/>
            <a:ext cx="7239002" cy="4648200"/>
          </a:xfrm>
        </p:spPr>
        <p:txBody>
          <a:bodyPr>
            <a:noAutofit/>
          </a:bodyPr>
          <a:lstStyle/>
          <a:p>
            <a:pPr algn="just"/>
            <a:r>
              <a:rPr lang="en-IN" sz="2000" dirty="0" smtClean="0"/>
              <a:t>Types of bed</a:t>
            </a:r>
          </a:p>
          <a:p>
            <a:pPr lvl="1" algn="just"/>
            <a:r>
              <a:rPr lang="en-IN" dirty="0" smtClean="0"/>
              <a:t>Fixed bed</a:t>
            </a:r>
          </a:p>
          <a:p>
            <a:pPr lvl="1" algn="just"/>
            <a:r>
              <a:rPr lang="en-IN" dirty="0" smtClean="0"/>
              <a:t>Fluidised bed</a:t>
            </a:r>
          </a:p>
          <a:p>
            <a:pPr indent="-285750" algn="just"/>
            <a:r>
              <a:rPr lang="en-IN" sz="2000" dirty="0" smtClean="0"/>
              <a:t>As per the direction of gas flow</a:t>
            </a:r>
          </a:p>
          <a:p>
            <a:pPr lvl="1" algn="just"/>
            <a:r>
              <a:rPr lang="en-IN" dirty="0" smtClean="0"/>
              <a:t>Downdraft</a:t>
            </a:r>
          </a:p>
          <a:p>
            <a:pPr lvl="1" algn="just"/>
            <a:r>
              <a:rPr lang="en-IN" dirty="0" smtClean="0"/>
              <a:t>Updraft</a:t>
            </a:r>
          </a:p>
          <a:p>
            <a:pPr lvl="1" algn="just"/>
            <a:r>
              <a:rPr lang="en-IN" dirty="0" smtClean="0"/>
              <a:t>Cross draft</a:t>
            </a:r>
          </a:p>
          <a:p>
            <a:pPr algn="just"/>
            <a:r>
              <a:rPr lang="en-IN" sz="2000" dirty="0" smtClean="0"/>
              <a:t>Output of the </a:t>
            </a:r>
            <a:r>
              <a:rPr lang="en-IN" sz="2000" dirty="0" err="1" smtClean="0"/>
              <a:t>gasifiers</a:t>
            </a:r>
            <a:endParaRPr lang="en-IN" sz="2000" dirty="0" smtClean="0"/>
          </a:p>
          <a:p>
            <a:pPr lvl="1" algn="just"/>
            <a:r>
              <a:rPr lang="en-IN" dirty="0" smtClean="0"/>
              <a:t>Small size</a:t>
            </a:r>
          </a:p>
          <a:p>
            <a:pPr lvl="1" algn="just"/>
            <a:r>
              <a:rPr lang="en-IN" dirty="0" smtClean="0"/>
              <a:t>Medium size</a:t>
            </a:r>
          </a:p>
          <a:p>
            <a:pPr lvl="1" algn="just"/>
            <a:r>
              <a:rPr lang="en-IN" dirty="0" smtClean="0"/>
              <a:t>Large size</a:t>
            </a:r>
            <a:endParaRPr lang="en-IN" dirty="0"/>
          </a:p>
        </p:txBody>
      </p:sp>
    </p:spTree>
    <p:extLst>
      <p:ext uri="{BB962C8B-B14F-4D97-AF65-F5344CB8AC3E}">
        <p14:creationId xmlns:p14="http://schemas.microsoft.com/office/powerpoint/2010/main" xmlns="" val="40325562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6347713" cy="609600"/>
          </a:xfrm>
        </p:spPr>
        <p:txBody>
          <a:bodyPr>
            <a:normAutofit/>
          </a:bodyPr>
          <a:lstStyle/>
          <a:p>
            <a:r>
              <a:rPr lang="en-IN" sz="2800" b="1" dirty="0" smtClean="0">
                <a:latin typeface="Times New Roman" panose="02020603050405020304" pitchFamily="18" charset="0"/>
                <a:cs typeface="Times New Roman" panose="02020603050405020304" pitchFamily="18" charset="0"/>
              </a:rPr>
              <a:t>Different Types of Gasifiers</a:t>
            </a:r>
            <a:endParaRPr lang="en-IN" sz="2800"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609600" y="1008797"/>
            <a:ext cx="7010400" cy="4249003"/>
          </a:xfrm>
        </p:spPr>
        <p:txBody>
          <a:bodyPr/>
          <a:lstStyle/>
          <a:p>
            <a:r>
              <a:rPr lang="en-IN" dirty="0" smtClean="0"/>
              <a:t>Up-draft or counter current Gasifier:</a:t>
            </a:r>
          </a:p>
          <a:p>
            <a:pPr marL="0" indent="0">
              <a:buNone/>
            </a:pPr>
            <a:endParaRPr lang="en-IN" dirty="0"/>
          </a:p>
        </p:txBody>
      </p:sp>
      <p:pic>
        <p:nvPicPr>
          <p:cNvPr id="6" name="Picture 5"/>
          <p:cNvPicPr>
            <a:picLocks noChangeAspect="1"/>
          </p:cNvPicPr>
          <p:nvPr/>
        </p:nvPicPr>
        <p:blipFill>
          <a:blip r:embed="rId2"/>
          <a:stretch>
            <a:fillRect/>
          </a:stretch>
        </p:blipFill>
        <p:spPr>
          <a:xfrm>
            <a:off x="2133600" y="1524000"/>
            <a:ext cx="4442713" cy="4743024"/>
          </a:xfrm>
          <a:prstGeom prst="rect">
            <a:avLst/>
          </a:prstGeom>
        </p:spPr>
      </p:pic>
    </p:spTree>
    <p:extLst>
      <p:ext uri="{BB962C8B-B14F-4D97-AF65-F5344CB8AC3E}">
        <p14:creationId xmlns:p14="http://schemas.microsoft.com/office/powerpoint/2010/main" xmlns="" val="31533152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914400"/>
          </a:xfrm>
        </p:spPr>
        <p:txBody>
          <a:bodyPr>
            <a:normAutofit fontScale="90000"/>
          </a:bodyPr>
          <a:lstStyle/>
          <a:p>
            <a:pPr lvl="1" algn="ctr" rtl="0">
              <a:spcBef>
                <a:spcPct val="0"/>
              </a:spcBef>
            </a:pPr>
            <a:r>
              <a:rPr lang="en-US" sz="4800" b="1" dirty="0" smtClean="0">
                <a:latin typeface="Times New Roman" pitchFamily="18" charset="0"/>
                <a:cs typeface="Times New Roman" pitchFamily="18" charset="0"/>
              </a:rPr>
              <a:t>Anaerobic Digestion</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IN" dirty="0"/>
          </a:p>
        </p:txBody>
      </p:sp>
      <p:sp>
        <p:nvSpPr>
          <p:cNvPr id="3" name="Content Placeholder 2"/>
          <p:cNvSpPr>
            <a:spLocks noGrp="1"/>
          </p:cNvSpPr>
          <p:nvPr>
            <p:ph idx="1"/>
          </p:nvPr>
        </p:nvSpPr>
        <p:spPr>
          <a:xfrm>
            <a:off x="609598" y="1524000"/>
            <a:ext cx="7772401" cy="4517363"/>
          </a:xfrm>
        </p:spPr>
        <p:txBody>
          <a:bodyPr>
            <a:normAutofit/>
          </a:bodyPr>
          <a:lstStyle/>
          <a:p>
            <a:pPr algn="just"/>
            <a:r>
              <a:rPr lang="en-US" sz="2400" dirty="0" smtClean="0">
                <a:latin typeface="Times New Roman" pitchFamily="18" charset="0"/>
                <a:cs typeface="Times New Roman" pitchFamily="18" charset="0"/>
              </a:rPr>
              <a:t>It involves micro-organism that can live and grow without air or Oxygen.</a:t>
            </a:r>
          </a:p>
          <a:p>
            <a:pPr algn="just"/>
            <a:r>
              <a:rPr lang="en-US" sz="2400" dirty="0" smtClean="0">
                <a:latin typeface="Times New Roman" pitchFamily="18" charset="0"/>
                <a:cs typeface="Times New Roman" pitchFamily="18" charset="0"/>
              </a:rPr>
              <a:t>It gets its Oxygen from decomposition of matter containing it. </a:t>
            </a:r>
          </a:p>
          <a:p>
            <a:pPr algn="just"/>
            <a:r>
              <a:rPr lang="en-US" sz="2400" dirty="0" smtClean="0">
                <a:latin typeface="Times New Roman" pitchFamily="18" charset="0"/>
                <a:cs typeface="Times New Roman" pitchFamily="18" charset="0"/>
              </a:rPr>
              <a:t>Low temperature process up to 65 degree Celsius.</a:t>
            </a:r>
          </a:p>
          <a:p>
            <a:pPr algn="just"/>
            <a:r>
              <a:rPr lang="en-US" sz="2400" dirty="0" smtClean="0">
                <a:latin typeface="Times New Roman" pitchFamily="18" charset="0"/>
                <a:cs typeface="Times New Roman" pitchFamily="18" charset="0"/>
              </a:rPr>
              <a:t>Requires 80 % moisture content. </a:t>
            </a:r>
          </a:p>
          <a:p>
            <a:pPr algn="just"/>
            <a:r>
              <a:rPr lang="en-US" sz="2400" dirty="0" smtClean="0">
                <a:latin typeface="Times New Roman" pitchFamily="18" charset="0"/>
                <a:cs typeface="Times New Roman" pitchFamily="18" charset="0"/>
              </a:rPr>
              <a:t>Process generates </a:t>
            </a:r>
            <a:r>
              <a:rPr lang="en-IN" sz="2400" dirty="0" smtClean="0">
                <a:latin typeface="Times New Roman" pitchFamily="18" charset="0"/>
                <a:cs typeface="Times New Roman" pitchFamily="18" charset="0"/>
              </a:rPr>
              <a:t>CH</a:t>
            </a:r>
            <a:r>
              <a:rPr lang="en-IN" sz="2400" baseline="-25000" dirty="0" smtClean="0">
                <a:latin typeface="Times New Roman" pitchFamily="18" charset="0"/>
                <a:cs typeface="Times New Roman" pitchFamily="18" charset="0"/>
              </a:rPr>
              <a:t>4</a:t>
            </a:r>
            <a:r>
              <a:rPr lang="en-IN" sz="2400" dirty="0" smtClean="0">
                <a:latin typeface="Times New Roman" pitchFamily="18" charset="0"/>
                <a:cs typeface="Times New Roman" pitchFamily="18" charset="0"/>
              </a:rPr>
              <a:t> and CO</a:t>
            </a:r>
            <a:r>
              <a:rPr lang="en-IN" sz="2400" baseline="-25000" dirty="0" smtClean="0">
                <a:latin typeface="Times New Roman" pitchFamily="18" charset="0"/>
                <a:cs typeface="Times New Roman" pitchFamily="18" charset="0"/>
              </a:rPr>
              <a:t>2</a:t>
            </a:r>
            <a:r>
              <a:rPr lang="en-IN" sz="2400" dirty="0" smtClean="0">
                <a:latin typeface="Times New Roman" pitchFamily="18" charset="0"/>
                <a:cs typeface="Times New Roman" pitchFamily="18" charset="0"/>
              </a:rPr>
              <a:t> and minimum impurities like Hydrogen sulphide. </a:t>
            </a:r>
          </a:p>
          <a:p>
            <a:pPr algn="just"/>
            <a:r>
              <a:rPr lang="en-US" sz="2400" dirty="0" smtClean="0">
                <a:latin typeface="Times New Roman" pitchFamily="18" charset="0"/>
                <a:cs typeface="Times New Roman" pitchFamily="18" charset="0"/>
              </a:rPr>
              <a:t>The gas can be directly burned or upgraded to premium fuel by removal of </a:t>
            </a:r>
            <a:r>
              <a:rPr lang="en-IN" sz="2400" dirty="0" smtClean="0">
                <a:latin typeface="Times New Roman" pitchFamily="18" charset="0"/>
                <a:cs typeface="Times New Roman" pitchFamily="18" charset="0"/>
              </a:rPr>
              <a:t>CO</a:t>
            </a:r>
            <a:r>
              <a:rPr lang="en-IN" sz="2400" baseline="-25000" dirty="0" smtClean="0">
                <a:latin typeface="Times New Roman" pitchFamily="18" charset="0"/>
                <a:cs typeface="Times New Roman" pitchFamily="18" charset="0"/>
              </a:rPr>
              <a:t>2.</a:t>
            </a:r>
          </a:p>
          <a:p>
            <a:pPr marL="0" indent="0" algn="just">
              <a:buNone/>
            </a:pPr>
            <a:endParaRPr lang="en-US" sz="2800" dirty="0" smtClean="0">
              <a:latin typeface="Times New Roman" pitchFamily="18" charset="0"/>
              <a:cs typeface="Times New Roman" pitchFamily="18" charset="0"/>
            </a:endParaRPr>
          </a:p>
          <a:p>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xmlns="" val="627547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6347713" cy="609600"/>
          </a:xfrm>
        </p:spPr>
        <p:txBody>
          <a:bodyPr>
            <a:normAutofit fontScale="90000"/>
          </a:bodyPr>
          <a:lstStyle/>
          <a:p>
            <a:r>
              <a:rPr lang="en-IN" dirty="0" smtClean="0"/>
              <a:t>Various Gasification Processes</a:t>
            </a:r>
            <a:endParaRPr lang="en-IN" dirty="0"/>
          </a:p>
        </p:txBody>
      </p:sp>
      <p:pic>
        <p:nvPicPr>
          <p:cNvPr id="4" name="Content Placeholder 3"/>
          <p:cNvPicPr>
            <a:picLocks noGrp="1" noChangeAspect="1"/>
          </p:cNvPicPr>
          <p:nvPr>
            <p:ph idx="1"/>
          </p:nvPr>
        </p:nvPicPr>
        <p:blipFill>
          <a:blip r:embed="rId2"/>
          <a:stretch>
            <a:fillRect/>
          </a:stretch>
        </p:blipFill>
        <p:spPr>
          <a:xfrm>
            <a:off x="1210857" y="1828800"/>
            <a:ext cx="5858579" cy="4419600"/>
          </a:xfrm>
          <a:prstGeom prst="rect">
            <a:avLst/>
          </a:prstGeom>
        </p:spPr>
      </p:pic>
    </p:spTree>
    <p:extLst>
      <p:ext uri="{BB962C8B-B14F-4D97-AF65-F5344CB8AC3E}">
        <p14:creationId xmlns:p14="http://schemas.microsoft.com/office/powerpoint/2010/main" xmlns="" val="34222577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735" y="381000"/>
            <a:ext cx="6347713" cy="685800"/>
          </a:xfrm>
        </p:spPr>
        <p:txBody>
          <a:bodyPr/>
          <a:lstStyle/>
          <a:p>
            <a:r>
              <a:rPr lang="en-IN" dirty="0"/>
              <a:t>Different Types of Gasifiers</a:t>
            </a:r>
          </a:p>
        </p:txBody>
      </p:sp>
      <p:sp>
        <p:nvSpPr>
          <p:cNvPr id="3" name="Content Placeholder 2"/>
          <p:cNvSpPr>
            <a:spLocks noGrp="1"/>
          </p:cNvSpPr>
          <p:nvPr>
            <p:ph idx="1"/>
          </p:nvPr>
        </p:nvSpPr>
        <p:spPr>
          <a:xfrm>
            <a:off x="533400" y="1219200"/>
            <a:ext cx="7543800" cy="5334000"/>
          </a:xfrm>
        </p:spPr>
        <p:txBody>
          <a:bodyPr/>
          <a:lstStyle/>
          <a:p>
            <a:r>
              <a:rPr lang="en-IN" dirty="0" smtClean="0"/>
              <a:t>Down draft or co-current gasifier: </a:t>
            </a:r>
            <a:endParaRPr lang="en-IN" dirty="0"/>
          </a:p>
        </p:txBody>
      </p:sp>
      <p:pic>
        <p:nvPicPr>
          <p:cNvPr id="4" name="Picture 3"/>
          <p:cNvPicPr>
            <a:picLocks noChangeAspect="1"/>
          </p:cNvPicPr>
          <p:nvPr/>
        </p:nvPicPr>
        <p:blipFill>
          <a:blip r:embed="rId2"/>
          <a:stretch>
            <a:fillRect/>
          </a:stretch>
        </p:blipFill>
        <p:spPr>
          <a:xfrm>
            <a:off x="1732686" y="1699419"/>
            <a:ext cx="5145227" cy="4373562"/>
          </a:xfrm>
          <a:prstGeom prst="rect">
            <a:avLst/>
          </a:prstGeom>
        </p:spPr>
      </p:pic>
    </p:spTree>
    <p:extLst>
      <p:ext uri="{BB962C8B-B14F-4D97-AF65-F5344CB8AC3E}">
        <p14:creationId xmlns:p14="http://schemas.microsoft.com/office/powerpoint/2010/main" xmlns="" val="19472696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407" y="381000"/>
            <a:ext cx="6347713" cy="533400"/>
          </a:xfrm>
        </p:spPr>
        <p:txBody>
          <a:bodyPr>
            <a:normAutofit fontScale="90000"/>
          </a:bodyPr>
          <a:lstStyle/>
          <a:p>
            <a:r>
              <a:rPr lang="en-IN" dirty="0"/>
              <a:t>Different Types of Gasifiers</a:t>
            </a:r>
          </a:p>
        </p:txBody>
      </p:sp>
      <p:sp>
        <p:nvSpPr>
          <p:cNvPr id="3" name="Content Placeholder 2"/>
          <p:cNvSpPr>
            <a:spLocks noGrp="1"/>
          </p:cNvSpPr>
          <p:nvPr>
            <p:ph idx="1"/>
          </p:nvPr>
        </p:nvSpPr>
        <p:spPr>
          <a:xfrm>
            <a:off x="404406" y="1219200"/>
            <a:ext cx="7672793" cy="5257800"/>
          </a:xfrm>
        </p:spPr>
        <p:txBody>
          <a:bodyPr/>
          <a:lstStyle/>
          <a:p>
            <a:r>
              <a:rPr lang="en-IN" dirty="0" smtClean="0"/>
              <a:t>Cross draft gasifier: </a:t>
            </a:r>
          </a:p>
          <a:p>
            <a:pPr marL="0" indent="0">
              <a:buNone/>
            </a:pPr>
            <a:endParaRPr lang="en-IN" dirty="0"/>
          </a:p>
        </p:txBody>
      </p:sp>
      <p:pic>
        <p:nvPicPr>
          <p:cNvPr id="4" name="Picture 3"/>
          <p:cNvPicPr>
            <a:picLocks noChangeAspect="1"/>
          </p:cNvPicPr>
          <p:nvPr/>
        </p:nvPicPr>
        <p:blipFill>
          <a:blip r:embed="rId2"/>
          <a:stretch>
            <a:fillRect/>
          </a:stretch>
        </p:blipFill>
        <p:spPr>
          <a:xfrm>
            <a:off x="1600199" y="1828800"/>
            <a:ext cx="5504777" cy="4648200"/>
          </a:xfrm>
          <a:prstGeom prst="rect">
            <a:avLst/>
          </a:prstGeom>
        </p:spPr>
      </p:pic>
    </p:spTree>
    <p:extLst>
      <p:ext uri="{BB962C8B-B14F-4D97-AF65-F5344CB8AC3E}">
        <p14:creationId xmlns:p14="http://schemas.microsoft.com/office/powerpoint/2010/main" xmlns="" val="23977086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6347713" cy="609600"/>
          </a:xfrm>
        </p:spPr>
        <p:txBody>
          <a:bodyPr>
            <a:normAutofit fontScale="90000"/>
          </a:bodyPr>
          <a:lstStyle/>
          <a:p>
            <a:r>
              <a:rPr lang="en-IN" dirty="0"/>
              <a:t>Different Types of Gasifiers</a:t>
            </a:r>
          </a:p>
        </p:txBody>
      </p:sp>
      <p:sp>
        <p:nvSpPr>
          <p:cNvPr id="3" name="Content Placeholder 2"/>
          <p:cNvSpPr>
            <a:spLocks noGrp="1"/>
          </p:cNvSpPr>
          <p:nvPr>
            <p:ph idx="1"/>
          </p:nvPr>
        </p:nvSpPr>
        <p:spPr>
          <a:xfrm>
            <a:off x="457200" y="1295400"/>
            <a:ext cx="8077200" cy="5410200"/>
          </a:xfrm>
        </p:spPr>
        <p:txBody>
          <a:bodyPr/>
          <a:lstStyle/>
          <a:p>
            <a:r>
              <a:rPr lang="en-IN" dirty="0" smtClean="0"/>
              <a:t>Fluidized bed gasifier:</a:t>
            </a:r>
          </a:p>
          <a:p>
            <a:pPr marL="0" indent="0">
              <a:buNone/>
            </a:pPr>
            <a:endParaRPr lang="en-IN" dirty="0"/>
          </a:p>
        </p:txBody>
      </p:sp>
      <p:pic>
        <p:nvPicPr>
          <p:cNvPr id="4" name="Picture 3"/>
          <p:cNvPicPr>
            <a:picLocks noChangeAspect="1"/>
          </p:cNvPicPr>
          <p:nvPr/>
        </p:nvPicPr>
        <p:blipFill>
          <a:blip r:embed="rId2"/>
          <a:stretch>
            <a:fillRect/>
          </a:stretch>
        </p:blipFill>
        <p:spPr>
          <a:xfrm>
            <a:off x="1600200" y="1752600"/>
            <a:ext cx="5305984" cy="4403725"/>
          </a:xfrm>
          <a:prstGeom prst="rect">
            <a:avLst/>
          </a:prstGeom>
        </p:spPr>
      </p:pic>
    </p:spTree>
    <p:extLst>
      <p:ext uri="{BB962C8B-B14F-4D97-AF65-F5344CB8AC3E}">
        <p14:creationId xmlns:p14="http://schemas.microsoft.com/office/powerpoint/2010/main" xmlns="" val="38199795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81000"/>
            <a:ext cx="6705601" cy="685800"/>
          </a:xfrm>
        </p:spPr>
        <p:txBody>
          <a:bodyPr/>
          <a:lstStyle/>
          <a:p>
            <a:r>
              <a:rPr lang="en-IN" dirty="0" smtClean="0"/>
              <a:t>Application of Fuel gas</a:t>
            </a:r>
            <a:endParaRPr lang="en-IN" dirty="0"/>
          </a:p>
        </p:txBody>
      </p:sp>
      <p:sp>
        <p:nvSpPr>
          <p:cNvPr id="3" name="Content Placeholder 2"/>
          <p:cNvSpPr>
            <a:spLocks noGrp="1"/>
          </p:cNvSpPr>
          <p:nvPr>
            <p:ph idx="1"/>
          </p:nvPr>
        </p:nvSpPr>
        <p:spPr>
          <a:xfrm>
            <a:off x="609599" y="1219200"/>
            <a:ext cx="7239001" cy="4822163"/>
          </a:xfrm>
        </p:spPr>
        <p:txBody>
          <a:bodyPr/>
          <a:lstStyle/>
          <a:p>
            <a:r>
              <a:rPr lang="en-IN" dirty="0" smtClean="0"/>
              <a:t>Heating applications such as furnace, kiln etc.</a:t>
            </a:r>
          </a:p>
          <a:p>
            <a:r>
              <a:rPr lang="en-IN" dirty="0" smtClean="0"/>
              <a:t>Electricity generation  from  IC Engine coupled with generator</a:t>
            </a:r>
          </a:p>
          <a:p>
            <a:r>
              <a:rPr lang="en-IN" dirty="0"/>
              <a:t>Electricity generation  from  </a:t>
            </a:r>
            <a:r>
              <a:rPr lang="en-IN" dirty="0" smtClean="0"/>
              <a:t>gas turbine</a:t>
            </a:r>
            <a:endParaRPr lang="en-IN" dirty="0"/>
          </a:p>
          <a:p>
            <a:endParaRPr lang="en-IN" dirty="0"/>
          </a:p>
        </p:txBody>
      </p:sp>
    </p:spTree>
    <p:extLst>
      <p:ext uri="{BB962C8B-B14F-4D97-AF65-F5344CB8AC3E}">
        <p14:creationId xmlns:p14="http://schemas.microsoft.com/office/powerpoint/2010/main" xmlns="" val="18588124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580" y="228600"/>
            <a:ext cx="6347713" cy="533400"/>
          </a:xfrm>
        </p:spPr>
        <p:txBody>
          <a:bodyPr>
            <a:normAutofit fontScale="90000"/>
          </a:bodyPr>
          <a:lstStyle/>
          <a:p>
            <a:r>
              <a:rPr lang="en-US" b="1" dirty="0" smtClean="0">
                <a:latin typeface="Times New Roman" pitchFamily="18" charset="0"/>
                <a:cs typeface="Times New Roman" pitchFamily="18" charset="0"/>
              </a:rPr>
              <a:t>Fermentation </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7772401" cy="4517363"/>
          </a:xfrm>
        </p:spPr>
        <p:txBody>
          <a:bodyPr>
            <a:normAutofit/>
          </a:bodyPr>
          <a:lstStyle/>
          <a:p>
            <a:pPr algn="just"/>
            <a:r>
              <a:rPr lang="en-US" sz="2400" dirty="0" smtClean="0">
                <a:latin typeface="Times New Roman" pitchFamily="18" charset="0"/>
                <a:cs typeface="Times New Roman" pitchFamily="18" charset="0"/>
              </a:rPr>
              <a:t>It is the process of breakdown of complex molecules in organic compound under the influence of a ferment such as yeast, bacteria, enzymes.</a:t>
            </a:r>
          </a:p>
          <a:p>
            <a:pPr algn="just"/>
            <a:r>
              <a:rPr lang="en-US" sz="2400" dirty="0" smtClean="0">
                <a:latin typeface="Times New Roman" pitchFamily="18" charset="0"/>
                <a:cs typeface="Times New Roman" pitchFamily="18" charset="0"/>
              </a:rPr>
              <a:t>Used for conversion of grains and sugar crops into ethanol.  </a:t>
            </a:r>
          </a:p>
          <a:p>
            <a:pPr algn="just"/>
            <a:r>
              <a:rPr lang="en-US" sz="2400" dirty="0" smtClean="0">
                <a:latin typeface="Times New Roman" pitchFamily="18" charset="0"/>
                <a:cs typeface="Times New Roman" pitchFamily="18" charset="0"/>
              </a:rPr>
              <a:t>Then they are been grounded or pulped and then cooked with enzymes to release the starch and convert it to fermentable sugars. </a:t>
            </a:r>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end product of fermentation contains high protein content and it is useful in cattle feed supplement.  </a:t>
            </a:r>
          </a:p>
        </p:txBody>
      </p:sp>
    </p:spTree>
    <p:extLst>
      <p:ext uri="{BB962C8B-B14F-4D97-AF65-F5344CB8AC3E}">
        <p14:creationId xmlns:p14="http://schemas.microsoft.com/office/powerpoint/2010/main" xmlns="" val="39644145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04800"/>
            <a:ext cx="6347713" cy="609600"/>
          </a:xfrm>
        </p:spPr>
        <p:txBody>
          <a:bodyPr>
            <a:normAutofit fontScale="90000"/>
          </a:bodyPr>
          <a:lstStyle/>
          <a:p>
            <a:r>
              <a:rPr lang="en-US" b="1" dirty="0" smtClean="0">
                <a:latin typeface="Times New Roman" pitchFamily="18" charset="0"/>
                <a:cs typeface="Times New Roman" pitchFamily="18" charset="0"/>
              </a:rPr>
              <a:t>Chemical Reduction</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618698" y="1219200"/>
            <a:ext cx="7467600" cy="4876800"/>
          </a:xfrm>
        </p:spPr>
        <p:txBody>
          <a:bodyPr>
            <a:normAutofit/>
          </a:bodyPr>
          <a:lstStyle/>
          <a:p>
            <a:pPr algn="just"/>
            <a:r>
              <a:rPr lang="en-US" sz="2400" dirty="0" smtClean="0">
                <a:latin typeface="Times New Roman" pitchFamily="18" charset="0"/>
                <a:cs typeface="Times New Roman" pitchFamily="18" charset="0"/>
              </a:rPr>
              <a:t>It is the least developed conversion process. </a:t>
            </a:r>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It involves pressure-cooking animal wastes or plant cellulosic slurry with an alkaline catalyst in the presence of carbon monoxide at temperature between 250 degree to 400 degree Celsius.</a:t>
            </a:r>
          </a:p>
          <a:p>
            <a:pPr algn="just"/>
            <a:r>
              <a:rPr lang="en-US" sz="2400" dirty="0" smtClean="0">
                <a:latin typeface="Times New Roman" pitchFamily="18" charset="0"/>
                <a:cs typeface="Times New Roman" pitchFamily="18" charset="0"/>
              </a:rPr>
              <a:t>Under these conditions the organic material is converted into a mixture of oils with 50 % yield. </a:t>
            </a:r>
          </a:p>
          <a:p>
            <a:pPr algn="just"/>
            <a:r>
              <a:rPr lang="en-US" sz="2400" dirty="0" smtClean="0">
                <a:latin typeface="Times New Roman" pitchFamily="18" charset="0"/>
                <a:cs typeface="Times New Roman" pitchFamily="18" charset="0"/>
              </a:rPr>
              <a:t>If the pressure is reduced and temperature increases, the product is high calorific value.   </a:t>
            </a:r>
          </a:p>
        </p:txBody>
      </p:sp>
    </p:spTree>
    <p:extLst>
      <p:ext uri="{BB962C8B-B14F-4D97-AF65-F5344CB8AC3E}">
        <p14:creationId xmlns:p14="http://schemas.microsoft.com/office/powerpoint/2010/main" xmlns="" val="39805886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6347713" cy="609600"/>
          </a:xfrm>
        </p:spPr>
        <p:txBody>
          <a:bodyPr>
            <a:normAutofit fontScale="90000"/>
          </a:bodyPr>
          <a:lstStyle/>
          <a:p>
            <a:r>
              <a:rPr lang="en-US" b="1" dirty="0" smtClean="0">
                <a:latin typeface="Times New Roman" pitchFamily="18" charset="0"/>
                <a:cs typeface="Times New Roman" pitchFamily="18" charset="0"/>
              </a:rPr>
              <a:t>Pyrolysis</a:t>
            </a:r>
            <a:r>
              <a:rPr lang="en-US" dirty="0" smtClean="0"/>
              <a:t> </a:t>
            </a:r>
            <a:endParaRPr lang="en-IN" dirty="0"/>
          </a:p>
        </p:txBody>
      </p:sp>
      <p:sp>
        <p:nvSpPr>
          <p:cNvPr id="3" name="Content Placeholder 2"/>
          <p:cNvSpPr>
            <a:spLocks noGrp="1"/>
          </p:cNvSpPr>
          <p:nvPr>
            <p:ph idx="1"/>
          </p:nvPr>
        </p:nvSpPr>
        <p:spPr>
          <a:xfrm>
            <a:off x="609598" y="1295400"/>
            <a:ext cx="8001001" cy="4745963"/>
          </a:xfrm>
        </p:spPr>
        <p:txBody>
          <a:bodyPr>
            <a:noAutofit/>
          </a:bodyPr>
          <a:lstStyle/>
          <a:p>
            <a:pPr algn="just"/>
            <a:r>
              <a:rPr lang="en-US" sz="2200" dirty="0" smtClean="0">
                <a:latin typeface="Times New Roman" pitchFamily="18" charset="0"/>
                <a:cs typeface="Times New Roman" pitchFamily="18" charset="0"/>
              </a:rPr>
              <a:t>It is the process at high temperature and in the absence of Air. </a:t>
            </a:r>
          </a:p>
          <a:p>
            <a:pPr algn="just"/>
            <a:r>
              <a:rPr lang="en-US" sz="2200" dirty="0" smtClean="0">
                <a:latin typeface="Times New Roman" pitchFamily="18" charset="0"/>
                <a:cs typeface="Times New Roman" pitchFamily="18" charset="0"/>
              </a:rPr>
              <a:t>Roasting dry woody matter like straw and wood chips are fed into a reactor vessel and in a pulverized form and heated in the absence of air. </a:t>
            </a:r>
          </a:p>
          <a:p>
            <a:pPr algn="just"/>
            <a:r>
              <a:rPr lang="en-US" sz="2200" dirty="0" smtClean="0">
                <a:latin typeface="Times New Roman" pitchFamily="18" charset="0"/>
                <a:cs typeface="Times New Roman" pitchFamily="18" charset="0"/>
              </a:rPr>
              <a:t>As temperature rises, the cellulose and lignin brake down to simple substances. </a:t>
            </a:r>
          </a:p>
          <a:p>
            <a:pPr algn="just"/>
            <a:r>
              <a:rPr lang="en-US" sz="2200" dirty="0" smtClean="0">
                <a:latin typeface="Times New Roman" pitchFamily="18" charset="0"/>
                <a:cs typeface="Times New Roman" pitchFamily="18" charset="0"/>
              </a:rPr>
              <a:t>Char residue remains behind after the process. </a:t>
            </a:r>
          </a:p>
          <a:p>
            <a:pPr algn="just"/>
            <a:r>
              <a:rPr lang="en-US" sz="2200" dirty="0" smtClean="0">
                <a:latin typeface="Times New Roman" pitchFamily="18" charset="0"/>
                <a:cs typeface="Times New Roman" pitchFamily="18" charset="0"/>
              </a:rPr>
              <a:t>The end product depends on the process temperature. </a:t>
            </a:r>
          </a:p>
          <a:p>
            <a:pPr algn="just"/>
            <a:r>
              <a:rPr lang="en-US" sz="2200" dirty="0" smtClean="0">
                <a:latin typeface="Times New Roman" pitchFamily="18" charset="0"/>
                <a:cs typeface="Times New Roman" pitchFamily="18" charset="0"/>
              </a:rPr>
              <a:t>If temp. is around 500 </a:t>
            </a:r>
            <a:r>
              <a:rPr lang="en-IN" sz="2200" baseline="30000" dirty="0" smtClean="0">
                <a:latin typeface="Times New Roman" pitchFamily="18" charset="0"/>
                <a:cs typeface="Times New Roman" pitchFamily="18" charset="0"/>
              </a:rPr>
              <a:t>0</a:t>
            </a:r>
            <a:r>
              <a:rPr lang="en-IN" sz="2200" dirty="0" smtClean="0">
                <a:latin typeface="Times New Roman" pitchFamily="18" charset="0"/>
                <a:cs typeface="Times New Roman" pitchFamily="18" charset="0"/>
              </a:rPr>
              <a:t>C - Organic liquid predominate. </a:t>
            </a:r>
          </a:p>
          <a:p>
            <a:pPr algn="just"/>
            <a:r>
              <a:rPr lang="en-US" sz="2200" dirty="0" smtClean="0">
                <a:latin typeface="Times New Roman" pitchFamily="18" charset="0"/>
                <a:cs typeface="Times New Roman" pitchFamily="18" charset="0"/>
              </a:rPr>
              <a:t>If </a:t>
            </a:r>
            <a:r>
              <a:rPr lang="en-IN" sz="2200" dirty="0" smtClean="0">
                <a:latin typeface="Times New Roman" pitchFamily="18" charset="0"/>
                <a:cs typeface="Times New Roman" pitchFamily="18" charset="0"/>
              </a:rPr>
              <a:t>temperature is 1000 </a:t>
            </a:r>
            <a:r>
              <a:rPr lang="en-IN" sz="2200" baseline="30000" dirty="0" smtClean="0">
                <a:latin typeface="Times New Roman" panose="02020603050405020304" pitchFamily="18" charset="0"/>
                <a:cs typeface="Times New Roman" panose="02020603050405020304" pitchFamily="18" charset="0"/>
              </a:rPr>
              <a:t>0</a:t>
            </a:r>
            <a:r>
              <a:rPr lang="en-IN" sz="2200" dirty="0" smtClean="0">
                <a:latin typeface="Times New Roman" pitchFamily="18" charset="0"/>
                <a:cs typeface="Times New Roman" pitchFamily="18" charset="0"/>
              </a:rPr>
              <a:t>C - Combustible mixture with result. </a:t>
            </a:r>
            <a:r>
              <a:rPr lang="en-IN" sz="2200" baseline="30000" dirty="0" smtClean="0">
                <a:latin typeface="Times New Roman" panose="02020603050405020304" pitchFamily="18" charset="0"/>
                <a:cs typeface="Times New Roman" panose="02020603050405020304" pitchFamily="18" charset="0"/>
              </a:rPr>
              <a:t>        </a:t>
            </a:r>
            <a:r>
              <a:rPr lang="en-IN" sz="2200" baseline="-25000" dirty="0" smtClean="0">
                <a:latin typeface="Times New Roman" pitchFamily="18" charset="0"/>
                <a:cs typeface="Times New Roman" pitchFamily="18" charset="0"/>
              </a:rPr>
              <a:t> </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xmlns="" val="14965249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6347713" cy="609600"/>
          </a:xfrm>
        </p:spPr>
        <p:txBody>
          <a:bodyPr>
            <a:normAutofit fontScale="90000"/>
          </a:bodyPr>
          <a:lstStyle/>
          <a:p>
            <a:r>
              <a:rPr lang="en-US" b="1" dirty="0" smtClean="0">
                <a:latin typeface="Times New Roman" pitchFamily="18" charset="0"/>
                <a:cs typeface="Times New Roman" pitchFamily="18" charset="0"/>
              </a:rPr>
              <a:t>Liquefaction </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609598" y="1066800"/>
            <a:ext cx="7391401" cy="4974563"/>
          </a:xfrm>
        </p:spPr>
        <p:txBody>
          <a:bodyPr>
            <a:normAutofit/>
          </a:bodyPr>
          <a:lstStyle/>
          <a:p>
            <a:pPr algn="just"/>
            <a:r>
              <a:rPr lang="en-US" sz="2200" dirty="0" smtClean="0">
                <a:latin typeface="Times New Roman" pitchFamily="18" charset="0"/>
                <a:cs typeface="Times New Roman" pitchFamily="18" charset="0"/>
              </a:rPr>
              <a:t>Liquid yields are maximized by rapid heating of feedstock to comparative low temperature. </a:t>
            </a:r>
          </a:p>
          <a:p>
            <a:pPr algn="just"/>
            <a:r>
              <a:rPr lang="en-US" sz="2200" dirty="0" smtClean="0">
                <a:latin typeface="Times New Roman" pitchFamily="18" charset="0"/>
                <a:cs typeface="Times New Roman" pitchFamily="18" charset="0"/>
              </a:rPr>
              <a:t>Vapor is condensed from the gas stream and these separate into two phase liquor. The aqueous phase contains the soup of water soluble organic material like acetic acid, acetone and methanol.  </a:t>
            </a:r>
          </a:p>
          <a:p>
            <a:pPr algn="just"/>
            <a:r>
              <a:rPr lang="en-US" sz="2200" dirty="0" smtClean="0">
                <a:latin typeface="Times New Roman" pitchFamily="18" charset="0"/>
                <a:cs typeface="Times New Roman" pitchFamily="18" charset="0"/>
              </a:rPr>
              <a:t>Non-aqueous phase consists of oils and tars. </a:t>
            </a:r>
          </a:p>
          <a:p>
            <a:pPr algn="just"/>
            <a:r>
              <a:rPr lang="en-US" sz="2200" dirty="0" smtClean="0">
                <a:latin typeface="Times New Roman" pitchFamily="18" charset="0"/>
                <a:cs typeface="Times New Roman" pitchFamily="18" charset="0"/>
              </a:rPr>
              <a:t>These crude products can be burnt but it is more profitable to upgrade them in premium fuels by further refinement. </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xmlns="" val="5300344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6347713" cy="533400"/>
          </a:xfrm>
        </p:spPr>
        <p:txBody>
          <a:bodyPr>
            <a:normAutofit fontScale="90000"/>
          </a:bodyPr>
          <a:lstStyle/>
          <a:p>
            <a:r>
              <a:rPr lang="en-US" b="1" dirty="0" smtClean="0">
                <a:latin typeface="Times New Roman" pitchFamily="18" charset="0"/>
                <a:cs typeface="Times New Roman" pitchFamily="18" charset="0"/>
              </a:rPr>
              <a:t>Gasification</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143000"/>
            <a:ext cx="7467601" cy="5105400"/>
          </a:xfrm>
        </p:spPr>
        <p:txBody>
          <a:bodyPr>
            <a:normAutofit/>
          </a:bodyPr>
          <a:lstStyle/>
          <a:p>
            <a:pPr algn="just"/>
            <a:r>
              <a:rPr lang="en-US" sz="2200" dirty="0" smtClean="0">
                <a:latin typeface="Times New Roman" pitchFamily="18" charset="0"/>
                <a:cs typeface="Times New Roman" pitchFamily="18" charset="0"/>
              </a:rPr>
              <a:t>Pyrolysis of wet biomass produces fuel gas and very little liquid. </a:t>
            </a:r>
            <a:endParaRPr lang="en-US" sz="2200" dirty="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An alternative technique for maximizing gas yields is to blow small quantities of air or oxygen into the reactor vessel and to increase the temperatures to over 1000 </a:t>
            </a:r>
            <a:r>
              <a:rPr lang="en-IN" sz="2200" baseline="30000" dirty="0" smtClean="0">
                <a:latin typeface="Times New Roman" pitchFamily="18" charset="0"/>
                <a:cs typeface="Times New Roman" pitchFamily="18" charset="0"/>
              </a:rPr>
              <a:t>0</a:t>
            </a:r>
            <a:r>
              <a:rPr lang="en-IN" sz="2200" dirty="0" smtClean="0">
                <a:latin typeface="Times New Roman" pitchFamily="18" charset="0"/>
                <a:cs typeface="Times New Roman" pitchFamily="18" charset="0"/>
              </a:rPr>
              <a:t> C.  </a:t>
            </a:r>
          </a:p>
          <a:p>
            <a:pPr algn="just"/>
            <a:r>
              <a:rPr lang="en-US" sz="2200" dirty="0" smtClean="0">
                <a:latin typeface="Times New Roman" pitchFamily="18" charset="0"/>
                <a:cs typeface="Times New Roman" pitchFamily="18" charset="0"/>
              </a:rPr>
              <a:t>Fuel gas from air-blown gasifiers  have low calorific value (5 MJ/m</a:t>
            </a:r>
            <a:r>
              <a:rPr lang="en-US" sz="2200" baseline="30000" dirty="0" smtClean="0">
                <a:latin typeface="Times New Roman" pitchFamily="18" charset="0"/>
                <a:cs typeface="Times New Roman" pitchFamily="18" charset="0"/>
              </a:rPr>
              <a:t>3</a:t>
            </a:r>
            <a:r>
              <a:rPr lang="en-US" sz="2200" dirty="0" smtClean="0">
                <a:latin typeface="Times New Roman" pitchFamily="18" charset="0"/>
                <a:cs typeface="Times New Roman" pitchFamily="18" charset="0"/>
              </a:rPr>
              <a:t>) and oxygen fed systems has a medium (5 to 15 MJ/m</a:t>
            </a:r>
            <a:r>
              <a:rPr lang="en-US" sz="2200" baseline="30000" dirty="0" smtClean="0">
                <a:latin typeface="Times New Roman" pitchFamily="18" charset="0"/>
                <a:cs typeface="Times New Roman" pitchFamily="18" charset="0"/>
              </a:rPr>
              <a:t>3</a:t>
            </a:r>
            <a:r>
              <a:rPr lang="en-US" sz="2200" dirty="0" smtClean="0">
                <a:latin typeface="Times New Roman" pitchFamily="18" charset="0"/>
                <a:cs typeface="Times New Roman" pitchFamily="18" charset="0"/>
              </a:rPr>
              <a:t>) calorific value.</a:t>
            </a:r>
          </a:p>
          <a:p>
            <a:pPr algn="just"/>
            <a:r>
              <a:rPr lang="en-US" sz="2200" dirty="0" smtClean="0">
                <a:latin typeface="Times New Roman" pitchFamily="18" charset="0"/>
                <a:cs typeface="Times New Roman" pitchFamily="18" charset="0"/>
              </a:rPr>
              <a:t>This gas can either be burnt or provide to IC Engine coupled with generator for electricity generation.</a:t>
            </a:r>
            <a:endParaRPr lang="en-IN" sz="2200" dirty="0" smtClean="0">
              <a:latin typeface="Times New Roman" pitchFamily="18" charset="0"/>
              <a:cs typeface="Times New Roman" pitchFamily="18" charset="0"/>
            </a:endParaRPr>
          </a:p>
          <a:p>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xmlns="" val="4104127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347713" cy="533400"/>
          </a:xfrm>
        </p:spPr>
        <p:txBody>
          <a:bodyPr>
            <a:normAutofit fontScale="90000"/>
          </a:bodyPr>
          <a:lstStyle/>
          <a:p>
            <a:r>
              <a:rPr lang="en-US" b="1" dirty="0" smtClean="0">
                <a:latin typeface="Times New Roman" pitchFamily="18" charset="0"/>
                <a:cs typeface="Times New Roman" pitchFamily="18" charset="0"/>
              </a:rPr>
              <a:t>Steam Gasification</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7467600" cy="5181600"/>
          </a:xfrm>
        </p:spPr>
        <p:txBody>
          <a:bodyPr>
            <a:normAutofit/>
          </a:bodyPr>
          <a:lstStyle/>
          <a:p>
            <a:pPr algn="just"/>
            <a:r>
              <a:rPr lang="en-US" sz="2200" dirty="0" smtClean="0">
                <a:latin typeface="Times New Roman" pitchFamily="18" charset="0"/>
                <a:cs typeface="Times New Roman" pitchFamily="18" charset="0"/>
              </a:rPr>
              <a:t>Instead of air, steam is taken as an oxidizer.</a:t>
            </a:r>
          </a:p>
          <a:p>
            <a:pPr algn="just"/>
            <a:r>
              <a:rPr lang="en-US" sz="2200" dirty="0" smtClean="0">
                <a:latin typeface="Times New Roman" pitchFamily="18" charset="0"/>
                <a:cs typeface="Times New Roman" pitchFamily="18" charset="0"/>
              </a:rPr>
              <a:t>The hydrogen and carbon monoxide can be added or more commonly generated in the reactor vessel from </a:t>
            </a:r>
            <a:r>
              <a:rPr lang="en-US" sz="2200" smtClean="0">
                <a:latin typeface="Times New Roman" pitchFamily="18" charset="0"/>
                <a:cs typeface="Times New Roman" pitchFamily="18" charset="0"/>
              </a:rPr>
              <a:t>carbon </a:t>
            </a:r>
            <a:r>
              <a:rPr lang="en-US" sz="2200" smtClean="0">
                <a:latin typeface="Times New Roman" pitchFamily="18" charset="0"/>
                <a:cs typeface="Times New Roman" pitchFamily="18" charset="0"/>
              </a:rPr>
              <a:t>dioxide </a:t>
            </a:r>
            <a:r>
              <a:rPr lang="en-US" sz="2200" dirty="0" smtClean="0">
                <a:latin typeface="Times New Roman" pitchFamily="18" charset="0"/>
                <a:cs typeface="Times New Roman" pitchFamily="18" charset="0"/>
              </a:rPr>
              <a:t>and steam.</a:t>
            </a:r>
          </a:p>
          <a:p>
            <a:pPr algn="just"/>
            <a:r>
              <a:rPr lang="en-US" sz="2200" dirty="0" smtClean="0">
                <a:latin typeface="Times New Roman" pitchFamily="18" charset="0"/>
                <a:cs typeface="Times New Roman" pitchFamily="18" charset="0"/>
              </a:rPr>
              <a:t>Ideal when high yield of hydrogen is required for applications such as fuel cell, etc.</a:t>
            </a:r>
          </a:p>
        </p:txBody>
      </p:sp>
    </p:spTree>
    <p:extLst>
      <p:ext uri="{BB962C8B-B14F-4D97-AF65-F5344CB8AC3E}">
        <p14:creationId xmlns:p14="http://schemas.microsoft.com/office/powerpoint/2010/main" xmlns="" val="366276573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1483</TotalTime>
  <Words>2019</Words>
  <Application>Microsoft Office PowerPoint</Application>
  <PresentationFormat>On-screen Show (4:3)</PresentationFormat>
  <Paragraphs>305</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Facet</vt:lpstr>
      <vt:lpstr>Bio-Energy</vt:lpstr>
      <vt:lpstr>Biomass Conversion Technologies</vt:lpstr>
      <vt:lpstr>Anaerobic Digestion </vt:lpstr>
      <vt:lpstr>Fermentation </vt:lpstr>
      <vt:lpstr>Chemical Reduction</vt:lpstr>
      <vt:lpstr>Pyrolysis </vt:lpstr>
      <vt:lpstr>Liquefaction </vt:lpstr>
      <vt:lpstr>Gasification</vt:lpstr>
      <vt:lpstr>Steam Gasification</vt:lpstr>
      <vt:lpstr>Hydrogenation</vt:lpstr>
      <vt:lpstr>Bio-Mass Conversion Technologies</vt:lpstr>
      <vt:lpstr>Bio-Gas Plants</vt:lpstr>
      <vt:lpstr>Continuous Type Single Process Plant</vt:lpstr>
      <vt:lpstr>Two Stage Digester</vt:lpstr>
      <vt:lpstr>The Batch type Plant</vt:lpstr>
      <vt:lpstr>The Batch type Plant</vt:lpstr>
      <vt:lpstr>The Dome and Drum type Digesters and its different Variations</vt:lpstr>
      <vt:lpstr>KVIC(Khadi and Village Industries Commission) Plant </vt:lpstr>
      <vt:lpstr>Fixed Dome (Janta) type Chinese Plant</vt:lpstr>
      <vt:lpstr>Advantages/Disadvantages</vt:lpstr>
      <vt:lpstr>Advantages/Disadvantages</vt:lpstr>
      <vt:lpstr>Deen bandhu Bio-gas Plant</vt:lpstr>
      <vt:lpstr>Pragati design Bio-gas Plant</vt:lpstr>
      <vt:lpstr>Factors affecting the Bio digestion or Gas generation </vt:lpstr>
      <vt:lpstr>Site Selection</vt:lpstr>
      <vt:lpstr>Fuel properties of biogas</vt:lpstr>
      <vt:lpstr>Gasification</vt:lpstr>
      <vt:lpstr>Classification</vt:lpstr>
      <vt:lpstr>Different Types of Gasifiers</vt:lpstr>
      <vt:lpstr>Various Gasification Processes</vt:lpstr>
      <vt:lpstr>Different Types of Gasifiers</vt:lpstr>
      <vt:lpstr>Different Types of Gasifiers</vt:lpstr>
      <vt:lpstr>Different Types of Gasifiers</vt:lpstr>
      <vt:lpstr>Application of Fuel gas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BIOGAS GENERATION</dc:title>
  <dc:creator>anand kumar</dc:creator>
  <cp:lastModifiedBy>Nit-5</cp:lastModifiedBy>
  <cp:revision>153</cp:revision>
  <dcterms:created xsi:type="dcterms:W3CDTF">2006-08-16T00:00:00Z</dcterms:created>
  <dcterms:modified xsi:type="dcterms:W3CDTF">2021-01-18T11:05:35Z</dcterms:modified>
</cp:coreProperties>
</file>