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omments/comment1.xml" ContentType="application/vnd.openxmlformats-officedocument.presentationml.comment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ink/ink1.xml" ContentType="application/inkml+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83" r:id="rId4"/>
    <p:sldId id="261" r:id="rId5"/>
    <p:sldId id="311" r:id="rId6"/>
    <p:sldId id="263" r:id="rId7"/>
    <p:sldId id="267" r:id="rId8"/>
    <p:sldId id="268" r:id="rId9"/>
    <p:sldId id="266" r:id="rId10"/>
    <p:sldId id="269" r:id="rId11"/>
    <p:sldId id="270" r:id="rId12"/>
    <p:sldId id="271" r:id="rId13"/>
    <p:sldId id="272" r:id="rId14"/>
    <p:sldId id="274" r:id="rId15"/>
    <p:sldId id="279" r:id="rId16"/>
    <p:sldId id="275" r:id="rId17"/>
    <p:sldId id="307" r:id="rId18"/>
    <p:sldId id="308" r:id="rId19"/>
    <p:sldId id="309" r:id="rId20"/>
    <p:sldId id="310" r:id="rId21"/>
    <p:sldId id="278"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95302428" name="WPS_1669115981"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E57F"/>
    <a:srgbClr val="FFFFB3"/>
    <a:srgbClr val="F2CD16"/>
    <a:srgbClr val="FB0909"/>
    <a:srgbClr val="700000"/>
    <a:srgbClr val="8E4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0" d="100"/>
          <a:sy n="70" d="100"/>
        </p:scale>
        <p:origin x="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Swati%20olist%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Swati%20olist%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wnloads\Swati%20olist%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wnloads\Swati%20olist%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wnloads\Swati%20olist%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ownloads\Swati%20olist%20Dashboar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[Swati olist Dashboard.xlsx]KPI 1!PivotTable2</c:name>
    <c:fmtId val="-1"/>
  </c:pivotSource>
  <c:chart>
    <c:autoTitleDeleted val="1"/>
    <c:plotArea>
      <c:layout>
        <c:manualLayout>
          <c:layoutTarget val="inner"/>
          <c:xMode val="edge"/>
          <c:yMode val="edge"/>
          <c:x val="6.5688425671969294E-2"/>
          <c:y val="0.23429876250157999"/>
          <c:w val="0.52477387820309596"/>
          <c:h val="0.67075392109675303"/>
        </c:manualLayout>
      </c:layout>
      <c:doughnutChart>
        <c:varyColors val="1"/>
        <c:ser>
          <c:idx val="0"/>
          <c:order val="0"/>
          <c:tx>
            <c:strRef>
              <c:f>'KPI 1'!$B$3</c:f>
              <c:strCache>
                <c:ptCount val="1"/>
                <c:pt idx="0">
                  <c:v>Total</c:v>
                </c:pt>
              </c:strCache>
            </c:strRef>
          </c:tx>
          <c:spPr>
            <a:solidFill>
              <a:srgbClr val="00B050"/>
            </a:solidFill>
          </c:spPr>
          <c:dPt>
            <c:idx val="0"/>
            <c:bubble3D val="0"/>
            <c:spPr>
              <a:solidFill>
                <a:srgbClr val="00B050"/>
              </a:solidFill>
              <a:ln w="19050">
                <a:solidFill>
                  <a:schemeClr val="lt1"/>
                </a:solidFill>
              </a:ln>
              <a:effectLst/>
            </c:spPr>
          </c:dPt>
          <c:dPt>
            <c:idx val="1"/>
            <c:bubble3D val="0"/>
            <c:spPr>
              <a:solidFill>
                <a:srgbClr val="FF0000"/>
              </a:solidFill>
              <a:ln w="19050">
                <a:solidFill>
                  <a:schemeClr val="lt1"/>
                </a:solidFill>
              </a:ln>
              <a:effectLst/>
            </c:spPr>
          </c:dPt>
          <c:dLbls>
            <c:dLbl>
              <c:idx val="0"/>
              <c:layout>
                <c:manualLayout>
                  <c:x val="0.175088798021869"/>
                  <c:y val="6.9306755927392896E-2"/>
                </c:manualLayout>
              </c:layout>
              <c:showLegendKey val="0"/>
              <c:showVal val="1"/>
              <c:showCatName val="0"/>
              <c:showSerName val="0"/>
              <c:showPercent val="1"/>
              <c:showBubbleSize val="0"/>
              <c:extLst>
                <c:ext xmlns:c15="http://schemas.microsoft.com/office/drawing/2012/chart" uri="{CE6537A1-D6FC-4f65-9D91-7224C49458BB}">
                  <c15:layout>
                    <c:manualLayout>
                      <c:w val="0.24108612177729"/>
                      <c:h val="0.15488215488215501"/>
                    </c:manualLayout>
                  </c15:layout>
                </c:ext>
              </c:extLst>
            </c:dLbl>
            <c:dLbl>
              <c:idx val="1"/>
              <c:layout>
                <c:manualLayout>
                  <c:x val="-2.85067544666445E-2"/>
                  <c:y val="-0.208124884708491"/>
                </c:manualLayout>
              </c:layout>
              <c:showLegendKey val="0"/>
              <c:showVal val="1"/>
              <c:showCatName val="0"/>
              <c:showSerName val="0"/>
              <c:showPercent val="1"/>
              <c:showBubbleSize val="0"/>
              <c:extLst>
                <c:ext xmlns:c15="http://schemas.microsoft.com/office/drawing/2012/chart" uri="{CE6537A1-D6FC-4f65-9D91-7224C49458BB}">
                  <c15:layout>
                    <c:manualLayout>
                      <c:w val="0.31911684037301202"/>
                      <c:h val="0.167789001122334"/>
                    </c:manualLayout>
                  </c15:layout>
                </c:ext>
              </c:extLst>
            </c:dLbl>
            <c:spPr>
              <a:noFill/>
              <a:ln>
                <a:noFill/>
              </a:ln>
              <a:effectLst/>
            </c:spPr>
            <c:txPr>
              <a:bodyPr rot="0" spcFirstLastPara="0" vertOverflow="ellipsis" vert="horz" wrap="square" lIns="38100" tIns="19050" rIns="38100" bIns="19050" anchor="ctr" anchorCtr="1"/>
              <a:lstStyle/>
              <a:p>
                <a:pPr>
                  <a:defRPr lang="en-US" sz="1600" b="1" i="0" u="none" strike="noStrike" kern="1200" cap="none" spc="0" normalizeH="0" baseline="0">
                    <a:solidFill>
                      <a:schemeClr val="bg1"/>
                    </a:solidFill>
                    <a:uFill>
                      <a:solidFill>
                        <a:schemeClr val="tx1">
                          <a:lumMod val="75000"/>
                          <a:lumOff val="25000"/>
                        </a:schemeClr>
                      </a:solidFill>
                    </a:u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1'!$A$4:$A$6</c:f>
              <c:strCache>
                <c:ptCount val="2"/>
                <c:pt idx="0">
                  <c:v>Weekday</c:v>
                </c:pt>
                <c:pt idx="1">
                  <c:v>Weekend</c:v>
                </c:pt>
              </c:strCache>
            </c:strRef>
          </c:cat>
          <c:val>
            <c:numRef>
              <c:f>'KPI 1'!$B$4:$B$6</c:f>
              <c:numCache>
                <c:formatCode>General</c:formatCode>
                <c:ptCount val="2"/>
                <c:pt idx="0">
                  <c:v>134395</c:v>
                </c:pt>
                <c:pt idx="1">
                  <c:v>39224</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egendEntry>
        <c:idx val="0"/>
        <c:txPr>
          <a:bodyPr rot="0" spcFirstLastPara="1" vertOverflow="ellipsis" vert="horz" wrap="square" anchor="ctr" anchorCtr="1"/>
          <a:lstStyle/>
          <a:p>
            <a:pPr>
              <a:defRPr lang="en-US" sz="1400" b="1" i="0" u="none" strike="noStrike" kern="1200" cap="none" spc="0" normalizeH="0" baseline="0">
                <a:solidFill>
                  <a:schemeClr val="bg1"/>
                </a:solidFill>
                <a:uFill>
                  <a:solidFill>
                    <a:schemeClr val="tx1">
                      <a:lumMod val="65000"/>
                      <a:lumOff val="35000"/>
                    </a:schemeClr>
                  </a:solidFill>
                </a:uFill>
                <a:latin typeface="+mn-lt"/>
                <a:ea typeface="+mn-ea"/>
                <a:cs typeface="+mn-cs"/>
              </a:defRPr>
            </a:pPr>
            <a:endParaRPr lang="en-US"/>
          </a:p>
        </c:txPr>
      </c:legendEntry>
      <c:legendEntry>
        <c:idx val="1"/>
        <c:txPr>
          <a:bodyPr rot="0" spcFirstLastPara="1" vertOverflow="ellipsis" vert="horz" wrap="square" anchor="ctr" anchorCtr="1"/>
          <a:lstStyle/>
          <a:p>
            <a:pPr>
              <a:defRPr lang="en-US" sz="1400" b="1" i="0" u="none" strike="noStrike" kern="1200" cap="none" spc="0" normalizeH="0" baseline="0">
                <a:solidFill>
                  <a:schemeClr val="bg1"/>
                </a:solidFill>
                <a:uFill>
                  <a:solidFill>
                    <a:schemeClr val="tx1">
                      <a:lumMod val="65000"/>
                      <a:lumOff val="35000"/>
                    </a:schemeClr>
                  </a:solidFill>
                </a:uFill>
                <a:latin typeface="+mn-lt"/>
                <a:ea typeface="+mn-ea"/>
                <a:cs typeface="+mn-cs"/>
              </a:defRPr>
            </a:pPr>
            <a:endParaRPr lang="en-US"/>
          </a:p>
        </c:txPr>
      </c:legendEntry>
      <c:layout>
        <c:manualLayout>
          <c:xMode val="edge"/>
          <c:yMode val="edge"/>
          <c:x val="0.63763660884030104"/>
          <c:y val="0.130062141129722"/>
          <c:w val="0.28649535362133799"/>
          <c:h val="0.304056182166418"/>
        </c:manualLayout>
      </c:layout>
      <c:overlay val="0"/>
      <c:spPr>
        <a:noFill/>
        <a:ln>
          <a:noFill/>
        </a:ln>
        <a:effectLst/>
      </c:spPr>
      <c:txPr>
        <a:bodyPr rot="0" spcFirstLastPara="1" vertOverflow="ellipsis" vert="horz" wrap="square" anchor="ctr" anchorCtr="1"/>
        <a:lstStyle/>
        <a:p>
          <a:pPr>
            <a:defRPr lang="en-US" sz="1400" b="1" i="0" u="none" strike="noStrike" kern="1200" cap="none" spc="0" normalizeH="0" baseline="0">
              <a:solidFill>
                <a:schemeClr val="bg1"/>
              </a:solidFill>
              <a:uFill>
                <a:solidFill>
                  <a:schemeClr val="tx1">
                    <a:lumMod val="65000"/>
                    <a:lumOff val="35000"/>
                  </a:schemeClr>
                </a:solidFill>
              </a:uFill>
              <a:latin typeface="+mn-lt"/>
              <a:ea typeface="+mn-ea"/>
              <a:cs typeface="+mn-cs"/>
            </a:defRPr>
          </a:pPr>
          <a:endParaRPr lang="en-US"/>
        </a:p>
      </c:txPr>
    </c:legend>
    <c:plotVisOnly val="1"/>
    <c:dispBlanksAs val="gap"/>
    <c:showDLblsOverMax val="0"/>
    <c:extLst>
      <c:ext uri="{0b15fc19-7d7d-44ad-8c2d-2c3a37ce22c3}">
        <chartProps xmlns="https://web.wps.cn/et/2018/main" chartId="{ed77bf00-0acd-42b6-a116-4b643360ee17}"/>
      </c:ext>
    </c:extLst>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[Swati olist Dashboard.xlsx]KPI 1.1!PivotTable6</c:name>
    <c:fmtId val="-1"/>
  </c:pivotSource>
  <c:chart>
    <c:autoTitleDeleted val="1"/>
    <c:plotArea>
      <c:layout/>
      <c:doughnutChart>
        <c:varyColors val="1"/>
        <c:ser>
          <c:idx val="0"/>
          <c:order val="0"/>
          <c:tx>
            <c:strRef>
              <c:f>'KPI 1.1'!$B$3</c:f>
              <c:strCache>
                <c:ptCount val="1"/>
                <c:pt idx="0">
                  <c:v>Total</c:v>
                </c:pt>
              </c:strCache>
            </c:strRef>
          </c:tx>
          <c:spPr>
            <a:ln w="19050">
              <a:solidFill>
                <a:schemeClr val="accent6"/>
              </a:solidFill>
            </a:ln>
          </c:spPr>
          <c:dPt>
            <c:idx val="0"/>
            <c:bubble3D val="0"/>
            <c:spPr>
              <a:solidFill>
                <a:srgbClr val="FF0000"/>
              </a:solidFill>
              <a:ln w="19050">
                <a:solidFill>
                  <a:schemeClr val="accent6"/>
                </a:solidFill>
              </a:ln>
              <a:effectLst/>
            </c:spPr>
          </c:dPt>
          <c:dPt>
            <c:idx val="1"/>
            <c:bubble3D val="0"/>
            <c:spPr>
              <a:solidFill>
                <a:srgbClr val="00B050"/>
              </a:solidFill>
              <a:ln w="19050">
                <a:solidFill>
                  <a:schemeClr val="accent6"/>
                </a:solidFill>
              </a:ln>
              <a:effectLst/>
            </c:spPr>
          </c:dPt>
          <c:dLbls>
            <c:dLbl>
              <c:idx val="0"/>
              <c:layout>
                <c:manualLayout>
                  <c:x val="0.20954607212053999"/>
                  <c:y val="0.29463908067219202"/>
                </c:manualLayout>
              </c:layout>
              <c:showLegendKey val="0"/>
              <c:showVal val="1"/>
              <c:showCatName val="0"/>
              <c:showSerName val="0"/>
              <c:showPercent val="1"/>
              <c:showBubbleSize val="0"/>
              <c:extLst>
                <c:ext xmlns:c15="http://schemas.microsoft.com/office/drawing/2012/chart" uri="{CE6537A1-D6FC-4f65-9D91-7224C49458BB}">
                  <c15:layout>
                    <c:manualLayout>
                      <c:w val="0.28376430756806298"/>
                      <c:h val="0.14916367980884099"/>
                    </c:manualLayout>
                  </c15:layout>
                </c:ext>
              </c:extLst>
            </c:dLbl>
            <c:dLbl>
              <c:idx val="1"/>
              <c:layout>
                <c:manualLayout>
                  <c:x val="0"/>
                  <c:y val="-0.40818578480116602"/>
                </c:manualLayout>
              </c:layout>
              <c:showLegendKey val="0"/>
              <c:showVal val="1"/>
              <c:showCatName val="0"/>
              <c:showSerName val="0"/>
              <c:showPercent val="1"/>
              <c:showBubbleSize val="0"/>
              <c:extLst>
                <c:ext xmlns:c15="http://schemas.microsoft.com/office/drawing/2012/chart" uri="{CE6537A1-D6FC-4f65-9D91-7224C49458BB}">
                  <c15:layout>
                    <c:manualLayout>
                      <c:w val="0.32149829184968298"/>
                      <c:h val="0.14918346329262899"/>
                    </c:manualLayout>
                  </c15:layout>
                </c:ext>
              </c:extLst>
            </c:dLbl>
            <c:spPr>
              <a:noFill/>
              <a:ln>
                <a:noFill/>
              </a:ln>
              <a:effectLst/>
            </c:spPr>
            <c:txPr>
              <a:bodyPr rot="0" spcFirstLastPara="1" vertOverflow="ellipsis" vert="horz" wrap="square" lIns="38100" tIns="19050" rIns="38100" bIns="19050" anchor="ctr" anchorCtr="1"/>
              <a:lstStyle/>
              <a:p>
                <a:pPr>
                  <a:defRPr lang="en-US" sz="1600" b="1" i="0" u="none" strike="noStrike" kern="1200" cap="none" spc="0" normalizeH="0" baseline="0">
                    <a:solidFill>
                      <a:schemeClr val="bg1"/>
                    </a:solidFill>
                    <a:uFill>
                      <a:solidFill>
                        <a:schemeClr val="bg1"/>
                      </a:solidFill>
                    </a:u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1.1'!$A$4:$A$6</c:f>
              <c:strCache>
                <c:ptCount val="2"/>
                <c:pt idx="0">
                  <c:v>Weekday</c:v>
                </c:pt>
                <c:pt idx="1">
                  <c:v>Weekend</c:v>
                </c:pt>
              </c:strCache>
            </c:strRef>
          </c:cat>
          <c:val>
            <c:numRef>
              <c:f>'KPI 1.1'!$B$4:$B$6</c:f>
              <c:numCache>
                <c:formatCode>0%</c:formatCode>
                <c:ptCount val="2"/>
                <c:pt idx="0">
                  <c:v>172.80567583656401</c:v>
                </c:pt>
                <c:pt idx="1">
                  <c:v>162.72871481745699</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lang="en-US" sz="1400" b="1" i="0" u="none" strike="noStrike" kern="1200" cap="none" spc="0" normalizeH="0" baseline="0">
                <a:solidFill>
                  <a:srgbClr val="FFFFFF"/>
                </a:solidFill>
                <a:uFill>
                  <a:solidFill>
                    <a:schemeClr val="bg1"/>
                  </a:solidFill>
                </a:uFill>
                <a:latin typeface="+mn-lt"/>
                <a:ea typeface="+mn-ea"/>
                <a:cs typeface="+mn-cs"/>
              </a:defRPr>
            </a:pPr>
            <a:endParaRPr lang="en-US"/>
          </a:p>
        </c:txPr>
      </c:legendEntry>
      <c:legendEntry>
        <c:idx val="1"/>
        <c:txPr>
          <a:bodyPr rot="0" spcFirstLastPara="1" vertOverflow="ellipsis" vert="horz" wrap="square" anchor="ctr" anchorCtr="1"/>
          <a:lstStyle/>
          <a:p>
            <a:pPr>
              <a:defRPr lang="en-US" sz="1400" b="1" i="0" u="none" strike="noStrike" kern="1200" cap="none" spc="0" normalizeH="0" baseline="0">
                <a:solidFill>
                  <a:srgbClr val="FFFFFF"/>
                </a:solidFill>
                <a:uFill>
                  <a:solidFill>
                    <a:schemeClr val="bg1"/>
                  </a:solidFill>
                </a:uFill>
                <a:latin typeface="+mn-lt"/>
                <a:ea typeface="+mn-ea"/>
                <a:cs typeface="+mn-cs"/>
              </a:defRPr>
            </a:pPr>
            <a:endParaRPr lang="en-US"/>
          </a:p>
        </c:txPr>
      </c:legendEntry>
      <c:layout>
        <c:manualLayout>
          <c:xMode val="edge"/>
          <c:yMode val="edge"/>
          <c:x val="0.72224607878540104"/>
          <c:y val="0.101754533640007"/>
          <c:w val="0.19359197398200101"/>
          <c:h val="0.12236150959558099"/>
        </c:manualLayout>
      </c:layout>
      <c:overlay val="0"/>
      <c:spPr>
        <a:noFill/>
        <a:ln>
          <a:noFill/>
        </a:ln>
        <a:effectLst/>
      </c:spPr>
      <c:txPr>
        <a:bodyPr rot="0" spcFirstLastPara="1" vertOverflow="ellipsis" vert="horz" wrap="square" anchor="ctr" anchorCtr="1"/>
        <a:lstStyle/>
        <a:p>
          <a:pPr>
            <a:defRPr lang="en-US" sz="1400" b="1" i="0" u="none" strike="noStrike" kern="1200" cap="none" spc="0" normalizeH="0" baseline="0">
              <a:solidFill>
                <a:srgbClr val="FFFFFF"/>
              </a:solidFill>
              <a:uFill>
                <a:solidFill>
                  <a:schemeClr val="bg1"/>
                </a:solidFill>
              </a:uFill>
              <a:latin typeface="+mn-lt"/>
              <a:ea typeface="+mn-ea"/>
              <a:cs typeface="+mn-cs"/>
            </a:defRPr>
          </a:pPr>
          <a:endParaRPr lang="en-US"/>
        </a:p>
      </c:txPr>
    </c:legend>
    <c:plotVisOnly val="1"/>
    <c:dispBlanksAs val="gap"/>
    <c:showDLblsOverMax val="0"/>
    <c:extLst>
      <c:ext uri="{0b15fc19-7d7d-44ad-8c2d-2c3a37ce22c3}">
        <chartProps xmlns="https://web.wps.cn/et/2018/main" chartId="{014b07bf-45f7-43ed-80f0-711eb5edc280}"/>
      </c:ext>
    </c:extLst>
  </c:chart>
  <c:spPr>
    <a:solidFill>
      <a:schemeClr val="accent1">
        <a:lumMod val="20000"/>
        <a:lumOff val="80000"/>
        <a:alpha val="0"/>
      </a:schemeClr>
    </a:solidFill>
    <a:ln w="9525" cap="flat" cmpd="sng" algn="ctr">
      <a:noFill/>
      <a:round/>
    </a:ln>
    <a:effectLst>
      <a:glow>
        <a:schemeClr val="accent1">
          <a:alpha val="100000"/>
        </a:schemeClr>
      </a:glow>
    </a:effectLst>
  </c:spPr>
  <c:txPr>
    <a:bodyPr/>
    <a:lstStyle/>
    <a:p>
      <a:pPr>
        <a:defRPr lang="en-US" sz="1000" b="1" i="0" baseline="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[Swati olist Dashboard.xlsx]KPI 2!PivotTable5</c:name>
    <c:fmtId val="-1"/>
  </c:pivotSource>
  <c:chart>
    <c:autoTitleDeleted val="1"/>
    <c:plotArea>
      <c:layout>
        <c:manualLayout>
          <c:layoutTarget val="inner"/>
          <c:xMode val="edge"/>
          <c:yMode val="edge"/>
          <c:x val="2.14592274678112E-2"/>
          <c:y val="9.4785404725290096E-2"/>
          <c:w val="0.82803355442840398"/>
          <c:h val="0.83788620159373695"/>
        </c:manualLayout>
      </c:layout>
      <c:barChart>
        <c:barDir val="col"/>
        <c:grouping val="clustered"/>
        <c:varyColors val="0"/>
        <c:ser>
          <c:idx val="0"/>
          <c:order val="0"/>
          <c:tx>
            <c:strRef>
              <c:f>'KPI 2'!$B$3:$B$4</c:f>
              <c:strCache>
                <c:ptCount val="1"/>
                <c:pt idx="0">
                  <c:v>credit_card</c:v>
                </c:pt>
              </c:strCache>
            </c:strRef>
          </c:tx>
          <c:spPr>
            <a:solidFill>
              <a:srgbClr val="FF0000"/>
            </a:solidFill>
            <a:ln>
              <a:noFill/>
            </a:ln>
            <a:effectLst/>
            <a:sp3d/>
          </c:spPr>
          <c:invertIfNegative val="0"/>
          <c:dPt>
            <c:idx val="0"/>
            <c:invertIfNegative val="0"/>
            <c:bubble3D val="0"/>
            <c:spPr>
              <a:gradFill>
                <a:gsLst>
                  <a:gs pos="0">
                    <a:srgbClr val="E30000"/>
                  </a:gs>
                  <a:gs pos="100000">
                    <a:srgbClr val="760303"/>
                  </a:gs>
                </a:gsLst>
                <a:lin ang="5400000" scaled="0"/>
              </a:gradFill>
              <a:ln>
                <a:noFill/>
              </a:ln>
              <a:effectLst/>
              <a:sp3d/>
            </c:spPr>
          </c:dPt>
          <c:dPt>
            <c:idx val="1"/>
            <c:invertIfNegative val="0"/>
            <c:bubble3D val="0"/>
            <c:spPr>
              <a:solidFill>
                <a:schemeClr val="bg2">
                  <a:lumMod val="90000"/>
                </a:schemeClr>
              </a:solidFill>
              <a:ln>
                <a:noFill/>
              </a:ln>
              <a:effectLst/>
              <a:sp3d/>
            </c:spPr>
          </c:dPt>
          <c:dPt>
            <c:idx val="2"/>
            <c:invertIfNegative val="0"/>
            <c:bubble3D val="0"/>
            <c:spPr>
              <a:gradFill>
                <a:gsLst>
                  <a:gs pos="0">
                    <a:srgbClr val="007BD3"/>
                  </a:gs>
                  <a:gs pos="100000">
                    <a:srgbClr val="034373"/>
                  </a:gs>
                </a:gsLst>
                <a:lin ang="5400000" scaled="0"/>
              </a:gradFill>
              <a:ln>
                <a:noFill/>
              </a:ln>
              <a:effectLst/>
              <a:sp3d/>
            </c:spPr>
          </c:dPt>
          <c:dPt>
            <c:idx val="3"/>
            <c:invertIfNegative val="0"/>
            <c:bubble3D val="0"/>
            <c:spPr>
              <a:gradFill>
                <a:gsLst>
                  <a:gs pos="0">
                    <a:srgbClr val="14CD68"/>
                  </a:gs>
                  <a:gs pos="100000">
                    <a:srgbClr val="0B6E38"/>
                  </a:gs>
                </a:gsLst>
                <a:lin ang="5400000" scaled="0"/>
              </a:gradFill>
              <a:ln>
                <a:noFill/>
              </a:ln>
              <a:effectLst/>
              <a:sp3d/>
            </c:spPr>
          </c:dPt>
          <c:dPt>
            <c:idx val="4"/>
            <c:invertIfNegative val="0"/>
            <c:bubble3D val="0"/>
            <c:spPr>
              <a:gradFill>
                <a:gsLst>
                  <a:gs pos="0">
                    <a:srgbClr val="FECF40"/>
                  </a:gs>
                  <a:gs pos="100000">
                    <a:srgbClr val="846C21"/>
                  </a:gs>
                </a:gsLst>
                <a:lin ang="5400000" scaled="0"/>
              </a:gra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2'!$A$5:$A$10</c:f>
              <c:strCache>
                <c:ptCount val="5"/>
                <c:pt idx="0">
                  <c:v>1</c:v>
                </c:pt>
                <c:pt idx="1">
                  <c:v>2</c:v>
                </c:pt>
                <c:pt idx="2">
                  <c:v>3</c:v>
                </c:pt>
                <c:pt idx="3">
                  <c:v>4</c:v>
                </c:pt>
                <c:pt idx="4">
                  <c:v>5</c:v>
                </c:pt>
              </c:strCache>
            </c:strRef>
          </c:cat>
          <c:val>
            <c:numRef>
              <c:f>'KPI 2'!$B$5:$B$10</c:f>
              <c:numCache>
                <c:formatCode>General</c:formatCode>
                <c:ptCount val="5"/>
                <c:pt idx="0">
                  <c:v>14355</c:v>
                </c:pt>
                <c:pt idx="1">
                  <c:v>4257</c:v>
                </c:pt>
                <c:pt idx="2">
                  <c:v>10572</c:v>
                </c:pt>
                <c:pt idx="3">
                  <c:v>24628</c:v>
                </c:pt>
                <c:pt idx="4">
                  <c:v>73399</c:v>
                </c:pt>
              </c:numCache>
            </c:numRef>
          </c:val>
        </c:ser>
        <c:dLbls>
          <c:showLegendKey val="0"/>
          <c:showVal val="1"/>
          <c:showCatName val="0"/>
          <c:showSerName val="0"/>
          <c:showPercent val="0"/>
          <c:showBubbleSize val="0"/>
        </c:dLbls>
        <c:gapWidth val="150"/>
        <c:axId val="-1602272608"/>
        <c:axId val="-1602287296"/>
      </c:barChart>
      <c:catAx>
        <c:axId val="-1602272608"/>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crossAx val="-1602287296"/>
        <c:crosses val="autoZero"/>
        <c:auto val="1"/>
        <c:lblAlgn val="ctr"/>
        <c:lblOffset val="100"/>
        <c:noMultiLvlLbl val="0"/>
      </c:catAx>
      <c:valAx>
        <c:axId val="-1602287296"/>
        <c:scaling>
          <c:orientation val="minMax"/>
        </c:scaling>
        <c:delete val="1"/>
        <c:axPos val="l"/>
        <c:numFmt formatCode="General" sourceLinked="1"/>
        <c:majorTickMark val="out"/>
        <c:minorTickMark val="none"/>
        <c:tickLblPos val="nextTo"/>
        <c:crossAx val="-1602272608"/>
        <c:crosses val="autoZero"/>
        <c:crossBetween val="between"/>
      </c:valAx>
      <c:spPr>
        <a:noFill/>
        <a:ln>
          <a:noFill/>
        </a:ln>
        <a:effectLst/>
      </c:spPr>
    </c:plotArea>
    <c:plotVisOnly val="1"/>
    <c:dispBlanksAs val="gap"/>
    <c:showDLblsOverMax val="0"/>
    <c:extLst>
      <c:ext uri="{0b15fc19-7d7d-44ad-8c2d-2c3a37ce22c3}">
        <chartProps xmlns="https://web.wps.cn/et/2018/main" chartId="{d3a25c53-b0cb-47c0-928a-38fe31499461}"/>
      </c:ext>
    </c:extLst>
  </c:chart>
  <c:spPr>
    <a:solidFill>
      <a:schemeClr val="accent1">
        <a:lumMod val="20000"/>
        <a:lumOff val="80000"/>
        <a:alpha val="0"/>
      </a:schemeClr>
    </a:solidFill>
    <a:ln w="9525" cap="flat" cmpd="sng" algn="ctr">
      <a:noFill/>
      <a:round/>
    </a:ln>
    <a:effectLst>
      <a:outerShdw blurRad="50800" dist="38100" dir="2700000" algn="tl" rotWithShape="0">
        <a:prstClr val="black">
          <a:alpha val="40000"/>
        </a:prstClr>
      </a:outerShdw>
    </a:effectLst>
  </c:spPr>
  <c:txPr>
    <a:bodyPr/>
    <a:lstStyle/>
    <a:p>
      <a:pPr>
        <a:defRPr lang="en-US" sz="1400"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[Swati olist Dashboard.xlsx]KPI 3!PivotTable7</c:name>
    <c:fmtId val="-1"/>
  </c:pivotSource>
  <c:chart>
    <c:autoTitleDeleted val="1"/>
    <c:plotArea>
      <c:layout>
        <c:manualLayout>
          <c:layoutTarget val="inner"/>
          <c:xMode val="edge"/>
          <c:yMode val="edge"/>
          <c:x val="5.9246617091308101E-2"/>
          <c:y val="0.10789027149321299"/>
          <c:w val="0.67316835304156997"/>
          <c:h val="0.80774886877828"/>
        </c:manualLayout>
      </c:layout>
      <c:barChart>
        <c:barDir val="col"/>
        <c:grouping val="clustered"/>
        <c:varyColors val="0"/>
        <c:ser>
          <c:idx val="0"/>
          <c:order val="0"/>
          <c:tx>
            <c:strRef>
              <c:f>'KPI 3'!$B$3</c:f>
              <c:strCache>
                <c:ptCount val="1"/>
                <c:pt idx="0">
                  <c:v>Total</c:v>
                </c:pt>
              </c:strCache>
            </c:strRef>
          </c:tx>
          <c:spPr>
            <a:gradFill>
              <a:gsLst>
                <a:gs pos="0">
                  <a:srgbClr val="FECF40"/>
                </a:gs>
                <a:gs pos="100000">
                  <a:srgbClr val="846C21"/>
                </a:gs>
              </a:gsLst>
              <a:lin scaled="0"/>
            </a:gradFill>
            <a:ln>
              <a:noFill/>
            </a:ln>
            <a:effectLst/>
          </c:spPr>
          <c:invertIfNegative val="0"/>
          <c:dPt>
            <c:idx val="0"/>
            <c:invertIfNegative val="0"/>
            <c:bubble3D val="0"/>
          </c:dPt>
          <c:dPt>
            <c:idx val="1"/>
            <c:invertIfNegative val="0"/>
            <c:bubble3D val="0"/>
          </c:dPt>
          <c:dLbls>
            <c:spPr>
              <a:noFill/>
              <a:ln>
                <a:noFill/>
              </a:ln>
              <a:effectLst/>
            </c:spPr>
            <c:txPr>
              <a:bodyPr rot="0" spcFirstLastPara="0" vertOverflow="ellipsis" vert="horz" wrap="square" lIns="38100" tIns="19050" rIns="38100" bIns="19050" anchor="ctr" anchorCtr="1"/>
              <a:lstStyle/>
              <a:p>
                <a:pPr>
                  <a:defRPr lang="en-US" sz="14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3'!$A$4:$A$6</c:f>
              <c:strCache>
                <c:ptCount val="2"/>
                <c:pt idx="0">
                  <c:v>audio</c:v>
                </c:pt>
                <c:pt idx="1">
                  <c:v>pet_shop</c:v>
                </c:pt>
              </c:strCache>
            </c:strRef>
          </c:cat>
          <c:val>
            <c:numRef>
              <c:f>'KPI 3'!$B$4:$B$6</c:f>
              <c:numCache>
                <c:formatCode>0</c:formatCode>
                <c:ptCount val="2"/>
                <c:pt idx="0">
                  <c:v>12.9410932329455</c:v>
                </c:pt>
                <c:pt idx="1">
                  <c:v>10.9782604970106</c:v>
                </c:pt>
              </c:numCache>
            </c:numRef>
          </c:val>
        </c:ser>
        <c:dLbls>
          <c:showLegendKey val="0"/>
          <c:showVal val="1"/>
          <c:showCatName val="0"/>
          <c:showSerName val="0"/>
          <c:showPercent val="0"/>
          <c:showBubbleSize val="0"/>
        </c:dLbls>
        <c:gapWidth val="260"/>
        <c:overlap val="-32"/>
        <c:axId val="-1602274240"/>
        <c:axId val="-1602273696"/>
      </c:barChart>
      <c:catAx>
        <c:axId val="-1602274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crossAx val="-1602273696"/>
        <c:crosses val="autoZero"/>
        <c:auto val="1"/>
        <c:lblAlgn val="ctr"/>
        <c:lblOffset val="100"/>
        <c:noMultiLvlLbl val="0"/>
      </c:catAx>
      <c:valAx>
        <c:axId val="-1602273696"/>
        <c:scaling>
          <c:orientation val="minMax"/>
        </c:scaling>
        <c:delete val="1"/>
        <c:axPos val="l"/>
        <c:numFmt formatCode="0" sourceLinked="1"/>
        <c:majorTickMark val="none"/>
        <c:minorTickMark val="none"/>
        <c:tickLblPos val="nextTo"/>
        <c:crossAx val="-160227424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legend>
    <c:plotVisOnly val="1"/>
    <c:dispBlanksAs val="gap"/>
    <c:showDLblsOverMax val="0"/>
    <c:extLst>
      <c:ext uri="{0b15fc19-7d7d-44ad-8c2d-2c3a37ce22c3}">
        <chartProps xmlns="https://web.wps.cn/et/2018/main" chartId="{175ceb59-174b-4659-a03d-753ad3b9579f}"/>
      </c:ext>
    </c:extLst>
  </c:chart>
  <c:spPr>
    <a:noFill/>
    <a:ln>
      <a:noFill/>
    </a:ln>
    <a:effectLst/>
  </c:spPr>
  <c:txPr>
    <a:bodyPr/>
    <a:lstStyle/>
    <a:p>
      <a:pPr>
        <a:defRPr lang="en-US" sz="1400"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[Swati olist Dashboard.xlsx]KPI 4!PivotTable4</c:name>
    <c:fmtId val="-1"/>
  </c:pivotSource>
  <c:chart>
    <c:autoTitleDeleted val="1"/>
    <c:plotArea>
      <c:layout/>
      <c:barChart>
        <c:barDir val="col"/>
        <c:grouping val="clustered"/>
        <c:varyColors val="0"/>
        <c:ser>
          <c:idx val="0"/>
          <c:order val="0"/>
          <c:tx>
            <c:strRef>
              <c:f>'KPI 4'!$B$4</c:f>
              <c:strCache>
                <c:ptCount val="1"/>
                <c:pt idx="0">
                  <c:v>Average of olist_order_items_dataset.price</c:v>
                </c:pt>
              </c:strCache>
            </c:strRef>
          </c:tx>
          <c:spPr>
            <a:solidFill>
              <a:srgbClr val="FF0000"/>
            </a:solidFill>
            <a:ln>
              <a:noFill/>
            </a:ln>
            <a:effectLst>
              <a:outerShdw blurRad="50800" dist="38100" dir="2700000" algn="tl" rotWithShape="0">
                <a:prstClr val="black">
                  <a:alpha val="40000"/>
                </a:prst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4'!$A$5</c:f>
              <c:strCache>
                <c:ptCount val="1"/>
                <c:pt idx="0">
                  <c:v>sao paulo</c:v>
                </c:pt>
              </c:strCache>
            </c:strRef>
          </c:cat>
          <c:val>
            <c:numRef>
              <c:f>'KPI 4'!$B$5</c:f>
              <c:numCache>
                <c:formatCode>0</c:formatCode>
                <c:ptCount val="1"/>
                <c:pt idx="0">
                  <c:v>107.224217988723</c:v>
                </c:pt>
              </c:numCache>
            </c:numRef>
          </c:val>
        </c:ser>
        <c:ser>
          <c:idx val="1"/>
          <c:order val="1"/>
          <c:tx>
            <c:strRef>
              <c:f>'KPI 4'!$C$4</c:f>
              <c:strCache>
                <c:ptCount val="1"/>
                <c:pt idx="0">
                  <c:v>Average of olist_order_payments_dataset.payment_value</c:v>
                </c:pt>
              </c:strCache>
            </c:strRef>
          </c:tx>
          <c:spPr>
            <a:solidFill>
              <a:srgbClr val="00B050"/>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4'!$A$5</c:f>
              <c:strCache>
                <c:ptCount val="1"/>
                <c:pt idx="0">
                  <c:v>sao paulo</c:v>
                </c:pt>
              </c:strCache>
            </c:strRef>
          </c:cat>
          <c:val>
            <c:numRef>
              <c:f>'KPI 4'!$C$5</c:f>
              <c:numCache>
                <c:formatCode>0</c:formatCode>
                <c:ptCount val="1"/>
                <c:pt idx="0">
                  <c:v>151.39345595883299</c:v>
                </c:pt>
              </c:numCache>
            </c:numRef>
          </c:val>
        </c:ser>
        <c:dLbls>
          <c:showLegendKey val="0"/>
          <c:showVal val="1"/>
          <c:showCatName val="0"/>
          <c:showSerName val="0"/>
          <c:showPercent val="0"/>
          <c:showBubbleSize val="0"/>
        </c:dLbls>
        <c:gapWidth val="219"/>
        <c:overlap val="-27"/>
        <c:axId val="-1602281312"/>
        <c:axId val="-1602284576"/>
      </c:barChart>
      <c:catAx>
        <c:axId val="-1602281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crossAx val="-1602284576"/>
        <c:crosses val="autoZero"/>
        <c:auto val="1"/>
        <c:lblAlgn val="ctr"/>
        <c:lblOffset val="100"/>
        <c:noMultiLvlLbl val="0"/>
      </c:catAx>
      <c:valAx>
        <c:axId val="-1602284576"/>
        <c:scaling>
          <c:orientation val="minMax"/>
        </c:scaling>
        <c:delete val="1"/>
        <c:axPos val="l"/>
        <c:numFmt formatCode="0" sourceLinked="1"/>
        <c:majorTickMark val="out"/>
        <c:minorTickMark val="none"/>
        <c:tickLblPos val="nextTo"/>
        <c:crossAx val="-1602281312"/>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legend>
    <c:plotVisOnly val="1"/>
    <c:dispBlanksAs val="gap"/>
    <c:showDLblsOverMax val="0"/>
    <c:extLst>
      <c:ext uri="{0b15fc19-7d7d-44ad-8c2d-2c3a37ce22c3}">
        <chartProps xmlns="https://web.wps.cn/et/2018/main" chartId="{f15a9917-d61f-4ff3-ad4c-9ace7547767e}"/>
      </c:ext>
    </c:extLst>
  </c:chart>
  <c:spPr>
    <a:noFill/>
    <a:ln>
      <a:noFill/>
    </a:ln>
    <a:effectLst/>
  </c:spPr>
  <c:txPr>
    <a:bodyPr/>
    <a:lstStyle/>
    <a:p>
      <a:pPr>
        <a:defRPr lang="en-US" sz="1400"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[Swati olist Dashboard.xlsx]KPI 5!PivotTable5</c:name>
    <c:fmtId val="-1"/>
  </c:pivotSource>
  <c:chart>
    <c:autoTitleDeleted val="1"/>
    <c:plotArea>
      <c:layout>
        <c:manualLayout>
          <c:layoutTarget val="inner"/>
          <c:xMode val="edge"/>
          <c:yMode val="edge"/>
          <c:x val="4.6706219312602298E-2"/>
          <c:y val="7.1337253899258504E-2"/>
          <c:w val="0.89243044189852705"/>
          <c:h val="0.88800818205062604"/>
        </c:manualLayout>
      </c:layout>
      <c:barChart>
        <c:barDir val="bar"/>
        <c:grouping val="clustered"/>
        <c:varyColors val="0"/>
        <c:ser>
          <c:idx val="0"/>
          <c:order val="0"/>
          <c:tx>
            <c:strRef>
              <c:f>'KPI 5'!$B$3</c:f>
              <c:strCache>
                <c:ptCount val="1"/>
                <c:pt idx="0">
                  <c:v>Total</c:v>
                </c:pt>
              </c:strCache>
            </c:strRef>
          </c:tx>
          <c:spPr>
            <a:solidFill>
              <a:schemeClr val="accent1"/>
            </a:solidFill>
            <a:ln>
              <a:noFill/>
            </a:ln>
            <a:effectLst/>
            <a:sp3d/>
          </c:spPr>
          <c:invertIfNegative val="0"/>
          <c:dPt>
            <c:idx val="0"/>
            <c:invertIfNegative val="0"/>
            <c:bubble3D val="0"/>
            <c:spPr>
              <a:solidFill>
                <a:srgbClr val="92D050"/>
              </a:solidFill>
              <a:ln w="12700">
                <a:solidFill>
                  <a:schemeClr val="bg1"/>
                </a:solidFill>
              </a:ln>
              <a:effectLst/>
              <a:sp3d contourW="12700">
                <a:contourClr>
                  <a:schemeClr val="bg1"/>
                </a:contourClr>
              </a:sp3d>
            </c:spPr>
          </c:dPt>
          <c:dPt>
            <c:idx val="1"/>
            <c:invertIfNegative val="0"/>
            <c:bubble3D val="0"/>
            <c:spPr>
              <a:solidFill>
                <a:srgbClr val="FFFF00"/>
              </a:solidFill>
              <a:ln>
                <a:solidFill>
                  <a:schemeClr val="bg1"/>
                </a:solidFill>
              </a:ln>
              <a:effectLst/>
              <a:sp3d>
                <a:contourClr>
                  <a:schemeClr val="bg1"/>
                </a:contourClr>
              </a:sp3d>
            </c:spPr>
          </c:dPt>
          <c:dPt>
            <c:idx val="2"/>
            <c:invertIfNegative val="0"/>
            <c:bubble3D val="0"/>
            <c:spPr>
              <a:solidFill>
                <a:schemeClr val="bg2">
                  <a:lumMod val="50000"/>
                </a:schemeClr>
              </a:solidFill>
              <a:ln>
                <a:solidFill>
                  <a:schemeClr val="bg1"/>
                </a:solidFill>
              </a:ln>
              <a:effectLst/>
              <a:sp3d>
                <a:contourClr>
                  <a:schemeClr val="bg1"/>
                </a:contourClr>
              </a:sp3d>
            </c:spPr>
          </c:dPt>
          <c:dPt>
            <c:idx val="3"/>
            <c:invertIfNegative val="0"/>
            <c:bubble3D val="0"/>
            <c:spPr>
              <a:solidFill>
                <a:srgbClr val="E818BB"/>
              </a:solidFill>
              <a:ln>
                <a:solidFill>
                  <a:schemeClr val="bg1"/>
                </a:solidFill>
              </a:ln>
              <a:effectLst/>
              <a:sp3d>
                <a:contourClr>
                  <a:schemeClr val="bg1"/>
                </a:contourClr>
              </a:sp3d>
            </c:spPr>
          </c:dPt>
          <c:dPt>
            <c:idx val="4"/>
            <c:invertIfNegative val="0"/>
            <c:bubble3D val="0"/>
            <c:spPr>
              <a:solidFill>
                <a:srgbClr val="FF0000"/>
              </a:solidFill>
              <a:ln>
                <a:solidFill>
                  <a:schemeClr val="bg1"/>
                </a:solidFill>
              </a:ln>
              <a:effectLst/>
              <a:sp3d>
                <a:contourClr>
                  <a:schemeClr val="bg1"/>
                </a:contourClr>
              </a:sp3d>
            </c:spPr>
          </c:dPt>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'KPI 5'!$A$4:$A$9</c:f>
              <c:strCache>
                <c:ptCount val="5"/>
                <c:pt idx="0">
                  <c:v>1</c:v>
                </c:pt>
                <c:pt idx="1">
                  <c:v>2</c:v>
                </c:pt>
                <c:pt idx="2">
                  <c:v>3</c:v>
                </c:pt>
                <c:pt idx="3">
                  <c:v>4</c:v>
                </c:pt>
                <c:pt idx="4">
                  <c:v>5</c:v>
                </c:pt>
              </c:strCache>
            </c:strRef>
          </c:cat>
          <c:val>
            <c:numRef>
              <c:f>'KPI 5'!$B$4:$B$9</c:f>
              <c:numCache>
                <c:formatCode>0</c:formatCode>
                <c:ptCount val="5"/>
                <c:pt idx="0">
                  <c:v>19.042032929376798</c:v>
                </c:pt>
                <c:pt idx="1">
                  <c:v>15.488762792084099</c:v>
                </c:pt>
                <c:pt idx="2">
                  <c:v>13.6649281829265</c:v>
                </c:pt>
                <c:pt idx="3">
                  <c:v>11.984952321564</c:v>
                </c:pt>
                <c:pt idx="4">
                  <c:v>10.4052650852902</c:v>
                </c:pt>
              </c:numCache>
            </c:numRef>
          </c:val>
        </c:ser>
        <c:dLbls>
          <c:showLegendKey val="0"/>
          <c:showVal val="1"/>
          <c:showCatName val="0"/>
          <c:showSerName val="0"/>
          <c:showPercent val="0"/>
          <c:showBubbleSize val="0"/>
        </c:dLbls>
        <c:gapWidth val="150"/>
        <c:axId val="-1602280768"/>
        <c:axId val="-1602280224"/>
      </c:barChart>
      <c:catAx>
        <c:axId val="-16022807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chemeClr val="bg1"/>
                </a:solidFill>
                <a:latin typeface="+mn-lt"/>
                <a:ea typeface="+mn-ea"/>
                <a:cs typeface="+mn-cs"/>
              </a:defRPr>
            </a:pPr>
            <a:endParaRPr lang="en-US"/>
          </a:p>
        </c:txPr>
        <c:crossAx val="-1602280224"/>
        <c:crosses val="autoZero"/>
        <c:auto val="1"/>
        <c:lblAlgn val="ctr"/>
        <c:lblOffset val="100"/>
        <c:noMultiLvlLbl val="0"/>
      </c:catAx>
      <c:valAx>
        <c:axId val="-1602280224"/>
        <c:scaling>
          <c:orientation val="minMax"/>
        </c:scaling>
        <c:delete val="1"/>
        <c:axPos val="b"/>
        <c:numFmt formatCode="0" sourceLinked="1"/>
        <c:majorTickMark val="none"/>
        <c:minorTickMark val="none"/>
        <c:tickLblPos val="nextTo"/>
        <c:crossAx val="-1602280768"/>
        <c:crosses val="autoZero"/>
        <c:crossBetween val="between"/>
      </c:valAx>
      <c:spPr>
        <a:noFill/>
        <a:ln>
          <a:noFill/>
        </a:ln>
        <a:effectLst/>
      </c:spPr>
    </c:plotArea>
    <c:plotVisOnly val="1"/>
    <c:dispBlanksAs val="gap"/>
    <c:showDLblsOverMax val="0"/>
    <c:extLst>
      <c:ext uri="{0b15fc19-7d7d-44ad-8c2d-2c3a37ce22c3}">
        <chartProps xmlns="https://web.wps.cn/et/2018/main" chartId="{7a7b9075-66a3-433a-947f-35436ec55aba}"/>
      </c:ext>
    </c:extLst>
  </c:chart>
  <c:spPr>
    <a:noFill/>
    <a:ln>
      <a:noFill/>
    </a:ln>
    <a:effectLst/>
  </c:spPr>
  <c:txPr>
    <a:bodyPr/>
    <a:lstStyle/>
    <a:p>
      <a:pPr>
        <a:defRPr lang="en-US" sz="14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95302428" dt="2024-10-26T22:12:30.462" idx="1">
    <p:pos x="10" y="10"/>
    <p:text/>
  </p:cm>
</p:cmLst>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72CC631-30FB-4DE8-A513-3DA1AAB2096F}" type="doc">
      <dgm:prSet loTypeId="urn:microsoft.com/office/officeart/2005/8/layout/vList3" loCatId="list" qsTypeId="urn:microsoft.com/office/officeart/2005/8/quickstyle/3d4#1" qsCatId="3D" csTypeId="urn:microsoft.com/office/officeart/2005/8/colors/accent1_2#1" csCatId="accent1" phldr="1"/>
      <dgm:spPr/>
      <dgm:t>
        <a:bodyPr/>
        <a:lstStyle/>
        <a:p>
          <a:endParaRPr lang="en-IN"/>
        </a:p>
      </dgm:t>
    </dgm:pt>
    <dgm:pt modelId="{DF31596D-7FE6-4367-9023-343C843AF4FA}">
      <dgm:prSet/>
      <dgm:spPr/>
      <dgm:t>
        <a:bodyPr/>
        <a:lstStyle/>
        <a:p>
          <a:pPr rtl="0"/>
          <a:r>
            <a:rPr lang="en-US" b="1" dirty="0" smtClean="0">
              <a:solidFill>
                <a:srgbClr val="FFFF00"/>
              </a:solidFill>
              <a:latin typeface="Forte" panose="03060902040502070203" pitchFamily="66" charset="0"/>
            </a:rPr>
            <a:t>OLIST STORE ANALYSIS</a:t>
          </a:r>
          <a:endParaRPr lang="en-IN" dirty="0">
            <a:solidFill>
              <a:srgbClr val="FFFF00"/>
            </a:solidFill>
            <a:latin typeface="Forte" panose="03060902040502070203" pitchFamily="66" charset="0"/>
          </a:endParaRPr>
        </a:p>
      </dgm:t>
    </dgm:pt>
    <dgm:pt modelId="{C01E03DD-AC93-4EC5-BC49-245D760835AB}" type="parTrans" cxnId="{F494EA5B-23BF-4C9D-9F85-F28EF4B66E22}">
      <dgm:prSet/>
      <dgm:spPr/>
      <dgm:t>
        <a:bodyPr/>
        <a:lstStyle/>
        <a:p>
          <a:endParaRPr lang="en-IN"/>
        </a:p>
      </dgm:t>
    </dgm:pt>
    <dgm:pt modelId="{65F04BD1-4161-41E2-AF24-F86050C07207}" type="sibTrans" cxnId="{F494EA5B-23BF-4C9D-9F85-F28EF4B66E22}">
      <dgm:prSet/>
      <dgm:spPr/>
      <dgm:t>
        <a:bodyPr/>
        <a:lstStyle/>
        <a:p>
          <a:endParaRPr lang="en-IN"/>
        </a:p>
      </dgm:t>
    </dgm:pt>
    <dgm:pt modelId="{9FE779A9-ADEC-4AD2-9553-140AC0A8767C}" type="pres">
      <dgm:prSet presAssocID="{472CC631-30FB-4DE8-A513-3DA1AAB2096F}" presName="linearFlow" presStyleCnt="0">
        <dgm:presLayoutVars>
          <dgm:dir/>
          <dgm:resizeHandles val="exact"/>
        </dgm:presLayoutVars>
      </dgm:prSet>
      <dgm:spPr/>
      <dgm:t>
        <a:bodyPr/>
        <a:lstStyle/>
        <a:p>
          <a:endParaRPr lang="en-IN"/>
        </a:p>
      </dgm:t>
    </dgm:pt>
    <dgm:pt modelId="{5B3A4595-67AB-48C5-818B-31C95F70D770}" type="pres">
      <dgm:prSet presAssocID="{DF31596D-7FE6-4367-9023-343C843AF4FA}" presName="composite" presStyleCnt="0"/>
      <dgm:spPr/>
    </dgm:pt>
    <dgm:pt modelId="{5A8F2A54-A9BD-485F-B611-91C25F671C5B}" type="pres">
      <dgm:prSet presAssocID="{DF31596D-7FE6-4367-9023-343C843AF4FA}" presName="imgShp" presStyleLbl="fgImgPlace1" presStyleIdx="0" presStyleCnt="1" custScaleX="104909"/>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B544CA28-EC3E-4AE6-A26F-8B39AFC80BE1}" type="pres">
      <dgm:prSet presAssocID="{DF31596D-7FE6-4367-9023-343C843AF4FA}" presName="txShp" presStyleLbl="node1" presStyleIdx="0" presStyleCnt="1">
        <dgm:presLayoutVars>
          <dgm:bulletEnabled val="1"/>
        </dgm:presLayoutVars>
      </dgm:prSet>
      <dgm:spPr/>
      <dgm:t>
        <a:bodyPr/>
        <a:lstStyle/>
        <a:p>
          <a:endParaRPr lang="en-IN"/>
        </a:p>
      </dgm:t>
    </dgm:pt>
  </dgm:ptLst>
  <dgm:cxnLst>
    <dgm:cxn modelId="{BAA32DD0-C30A-44C5-8842-6E371FADE392}" type="presOf" srcId="{DF31596D-7FE6-4367-9023-343C843AF4FA}" destId="{B544CA28-EC3E-4AE6-A26F-8B39AFC80BE1}" srcOrd="0" destOrd="0" presId="urn:microsoft.com/office/officeart/2005/8/layout/vList3"/>
    <dgm:cxn modelId="{F494EA5B-23BF-4C9D-9F85-F28EF4B66E22}" srcId="{472CC631-30FB-4DE8-A513-3DA1AAB2096F}" destId="{DF31596D-7FE6-4367-9023-343C843AF4FA}" srcOrd="0" destOrd="0" parTransId="{C01E03DD-AC93-4EC5-BC49-245D760835AB}" sibTransId="{65F04BD1-4161-41E2-AF24-F86050C07207}"/>
    <dgm:cxn modelId="{7EA6D3ED-E719-4C30-9D97-21A96616D8E7}" type="presOf" srcId="{472CC631-30FB-4DE8-A513-3DA1AAB2096F}" destId="{9FE779A9-ADEC-4AD2-9553-140AC0A8767C}" srcOrd="0" destOrd="0" presId="urn:microsoft.com/office/officeart/2005/8/layout/vList3"/>
    <dgm:cxn modelId="{0CCA7A8C-6BED-4379-8733-0F42B758E9E4}" type="presParOf" srcId="{9FE779A9-ADEC-4AD2-9553-140AC0A8767C}" destId="{5B3A4595-67AB-48C5-818B-31C95F70D770}" srcOrd="0" destOrd="0" presId="urn:microsoft.com/office/officeart/2005/8/layout/vList3"/>
    <dgm:cxn modelId="{DEB5120F-81D0-4CEE-AA24-D53F4D3FB1BE}" type="presParOf" srcId="{5B3A4595-67AB-48C5-818B-31C95F70D770}" destId="{5A8F2A54-A9BD-485F-B611-91C25F671C5B}" srcOrd="0" destOrd="0" presId="urn:microsoft.com/office/officeart/2005/8/layout/vList3"/>
    <dgm:cxn modelId="{75B23B1C-29BC-4B18-A805-18C52E376240}" type="presParOf" srcId="{5B3A4595-67AB-48C5-818B-31C95F70D770}" destId="{B544CA28-EC3E-4AE6-A26F-8B39AFC80BE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ED798-24A6-4160-A4DF-B0E5BB8236C2}" type="doc">
      <dgm:prSet loTypeId="urn:microsoft.com/office/officeart/2005/8/layout/default#1" loCatId="list" qsTypeId="urn:microsoft.com/office/officeart/2005/8/quickstyle/simple1#1" qsCatId="simple" csTypeId="urn:microsoft.com/office/officeart/2005/8/colors/accent1_2#1" csCatId="accent1" phldr="1"/>
      <dgm:spPr/>
      <dgm:t>
        <a:bodyPr/>
        <a:lstStyle/>
        <a:p>
          <a:endParaRPr lang="en-US"/>
        </a:p>
      </dgm:t>
    </dgm:pt>
    <dgm:pt modelId="{91F5AF42-2E8E-47F5-BC8E-D4C7FA9FA290}">
      <dgm:prSet phldrT="[Text]" phldr="0" custT="1"/>
      <dgm:spPr/>
      <dgm:t>
        <a:bodyPr vert="horz" wrap="square"/>
        <a:lstStyle/>
        <a:p>
          <a:pPr>
            <a:lnSpc>
              <a:spcPct val="100000"/>
            </a:lnSpc>
            <a:spcBef>
              <a:spcPct val="0"/>
            </a:spcBef>
            <a:spcAft>
              <a:spcPct val="35000"/>
            </a:spcAft>
          </a:pPr>
          <a:r>
            <a:rPr lang="en-US" sz="1800" dirty="0"/>
            <a:t>  </a:t>
          </a:r>
        </a:p>
        <a:p>
          <a:pPr>
            <a:lnSpc>
              <a:spcPct val="100000"/>
            </a:lnSpc>
            <a:spcBef>
              <a:spcPct val="0"/>
            </a:spcBef>
            <a:spcAft>
              <a:spcPct val="35000"/>
            </a:spcAft>
          </a:pPr>
          <a:r>
            <a:rPr lang="en-US" sz="1800" dirty="0"/>
            <a:t>    </a:t>
          </a:r>
          <a:r>
            <a:rPr lang="en-US" sz="1800" dirty="0" smtClean="0"/>
            <a:t>Weekday </a:t>
          </a:r>
          <a:r>
            <a:rPr lang="en-US" sz="1800" dirty="0"/>
            <a:t>vs weekend (order purchase timestamp) payment statistics</a:t>
          </a:r>
        </a:p>
        <a:p>
          <a:pPr>
            <a:lnSpc>
              <a:spcPct val="100000"/>
            </a:lnSpc>
            <a:spcBef>
              <a:spcPct val="0"/>
            </a:spcBef>
            <a:spcAft>
              <a:spcPct val="35000"/>
            </a:spcAft>
          </a:pPr>
          <a:r>
            <a:rPr lang="en-US" sz="1800" dirty="0" smtClean="0"/>
            <a:t>Total order = Weekend </a:t>
          </a:r>
          <a:r>
            <a:rPr lang="en-US" sz="1800" dirty="0"/>
            <a:t>vs </a:t>
          </a:r>
          <a:r>
            <a:rPr lang="en-US" sz="1800" dirty="0" smtClean="0"/>
            <a:t>Weekday</a:t>
          </a:r>
          <a:endParaRPr lang="en-US" sz="1800" dirty="0"/>
        </a:p>
        <a:p>
          <a:pPr>
            <a:lnSpc>
              <a:spcPct val="100000"/>
            </a:lnSpc>
            <a:spcBef>
              <a:spcPct val="0"/>
            </a:spcBef>
            <a:spcAft>
              <a:spcPct val="35000"/>
            </a:spcAft>
          </a:pPr>
          <a:endParaRPr lang="en-US" sz="1800" dirty="0"/>
        </a:p>
      </dgm:t>
    </dgm:pt>
    <dgm:pt modelId="{3A37C892-50B7-47F1-86AA-3FDF5EB4EE9B}" type="parTrans" cxnId="{0E9E4D8E-8A14-447D-A945-ACBEED4376F9}">
      <dgm:prSet/>
      <dgm:spPr/>
      <dgm:t>
        <a:bodyPr/>
        <a:lstStyle/>
        <a:p>
          <a:endParaRPr lang="en-US"/>
        </a:p>
      </dgm:t>
    </dgm:pt>
    <dgm:pt modelId="{63B1AD43-9D20-4050-A552-EF02B5A2392B}" type="sibTrans" cxnId="{0E9E4D8E-8A14-447D-A945-ACBEED4376F9}">
      <dgm:prSet/>
      <dgm:spPr/>
      <dgm:t>
        <a:bodyPr/>
        <a:lstStyle/>
        <a:p>
          <a:endParaRPr lang="en-US"/>
        </a:p>
      </dgm:t>
    </dgm:pt>
    <dgm:pt modelId="{33CDA4C1-00E1-4DD0-9706-703096006A7F}">
      <dgm:prSet phldr="0" custT="1"/>
      <dgm:spPr/>
      <dgm:t>
        <a:bodyPr vert="horz" wrap="square"/>
        <a:lstStyle/>
        <a:p>
          <a:pPr>
            <a:lnSpc>
              <a:spcPct val="100000"/>
            </a:lnSpc>
            <a:spcBef>
              <a:spcPct val="0"/>
            </a:spcBef>
            <a:spcAft>
              <a:spcPct val="15000"/>
            </a:spcAft>
          </a:pPr>
          <a:endParaRPr altLang="en-US" sz="6500" dirty="0"/>
        </a:p>
      </dgm:t>
    </dgm:pt>
    <dgm:pt modelId="{CC127530-8359-4CD3-B7DD-03B89DBC7766}" type="parTrans" cxnId="{7AD4555D-53BE-4582-B89B-B7A6D0EA0926}">
      <dgm:prSet/>
      <dgm:spPr/>
    </dgm:pt>
    <dgm:pt modelId="{85AF50B2-3182-405A-99DE-25E99D83B5F7}" type="sibTrans" cxnId="{7AD4555D-53BE-4582-B89B-B7A6D0EA0926}">
      <dgm:prSet/>
      <dgm:spPr/>
    </dgm:pt>
    <dgm:pt modelId="{9EB4C7F0-946B-49A6-A12E-FFCDCAC53704}">
      <dgm:prSet phldr="0" custT="1"/>
      <dgm:spPr/>
      <dgm:t>
        <a:bodyPr vert="horz" wrap="square"/>
        <a:lstStyle/>
        <a:p>
          <a:pPr>
            <a:lnSpc>
              <a:spcPct val="100000"/>
            </a:lnSpc>
            <a:spcBef>
              <a:spcPct val="0"/>
            </a:spcBef>
            <a:spcAft>
              <a:spcPct val="35000"/>
            </a:spcAft>
          </a:pPr>
          <a:r>
            <a:rPr lang="en-US" sz="1800" dirty="0"/>
            <a:t> </a:t>
          </a:r>
        </a:p>
        <a:p>
          <a:pPr>
            <a:lnSpc>
              <a:spcPct val="100000"/>
            </a:lnSpc>
            <a:spcBef>
              <a:spcPct val="0"/>
            </a:spcBef>
            <a:spcAft>
              <a:spcPct val="35000"/>
            </a:spcAft>
          </a:pPr>
          <a:r>
            <a:rPr lang="en-US" sz="1800" dirty="0"/>
            <a:t>    Average payment </a:t>
          </a:r>
          <a:r>
            <a:rPr lang="en-US" sz="1800" dirty="0" smtClean="0"/>
            <a:t>value = </a:t>
          </a:r>
          <a:r>
            <a:rPr lang="en-US" sz="1800" dirty="0" smtClean="0">
              <a:sym typeface="+mn-ea"/>
            </a:rPr>
            <a:t> Weekend</a:t>
          </a:r>
          <a:r>
            <a:rPr lang="en-US" sz="1800" dirty="0" smtClean="0"/>
            <a:t> </a:t>
          </a:r>
          <a:r>
            <a:rPr lang="en-US" sz="1800" dirty="0">
              <a:sym typeface="+mn-ea"/>
            </a:rPr>
            <a:t>vs </a:t>
          </a:r>
          <a:r>
            <a:rPr lang="en-US" sz="1800" dirty="0" smtClean="0">
              <a:sym typeface="+mn-ea"/>
            </a:rPr>
            <a:t>Weekday</a:t>
          </a:r>
          <a:endParaRPr lang="en-US" sz="1800" dirty="0"/>
        </a:p>
      </dgm:t>
    </dgm:pt>
    <dgm:pt modelId="{79562FDF-0168-48C0-A7F5-FF6F6AF86EFE}" type="parTrans" cxnId="{AE59AED2-F5BA-40F6-9C76-53A196F299BC}">
      <dgm:prSet/>
      <dgm:spPr/>
      <dgm:t>
        <a:bodyPr/>
        <a:lstStyle/>
        <a:p>
          <a:endParaRPr lang="en-IN"/>
        </a:p>
      </dgm:t>
    </dgm:pt>
    <dgm:pt modelId="{1B495540-5C97-4B4B-B0A2-F323DC144566}" type="sibTrans" cxnId="{AE59AED2-F5BA-40F6-9C76-53A196F299BC}">
      <dgm:prSet/>
      <dgm:spPr/>
      <dgm:t>
        <a:bodyPr/>
        <a:lstStyle/>
        <a:p>
          <a:endParaRPr lang="en-IN"/>
        </a:p>
      </dgm:t>
    </dgm:pt>
    <dgm:pt modelId="{1D4863BD-AF01-47D1-80BB-78E0BA26F362}">
      <dgm:prSet phldr="0" custT="1"/>
      <dgm:spPr/>
      <dgm:t>
        <a:bodyPr vert="horz" wrap="square"/>
        <a:lstStyle/>
        <a:p>
          <a:pPr>
            <a:lnSpc>
              <a:spcPct val="100000"/>
            </a:lnSpc>
            <a:spcBef>
              <a:spcPct val="0"/>
            </a:spcBef>
            <a:spcAft>
              <a:spcPct val="15000"/>
            </a:spcAft>
          </a:pPr>
          <a:endParaRPr altLang="en-US" sz="6500" dirty="0"/>
        </a:p>
      </dgm:t>
    </dgm:pt>
    <dgm:pt modelId="{F4DF21AC-55BA-4F5F-92A7-A1C9868E4891}" type="parTrans" cxnId="{EE26A958-7020-4984-A98E-677C32FD5F73}">
      <dgm:prSet/>
      <dgm:spPr/>
    </dgm:pt>
    <dgm:pt modelId="{D6B1B7BA-4AC4-4D5E-88E5-F781CF4FC783}" type="sibTrans" cxnId="{EE26A958-7020-4984-A98E-677C32FD5F73}">
      <dgm:prSet/>
      <dgm:spPr/>
    </dgm:pt>
    <dgm:pt modelId="{280D5902-A14D-4C39-A125-DEF43C7815E8}">
      <dgm:prSet phldrT="[Text]" phldr="0" custT="1"/>
      <dgm:spPr/>
      <dgm:t>
        <a:bodyPr vert="horz" wrap="square"/>
        <a:lstStyle/>
        <a:p>
          <a:pPr>
            <a:lnSpc>
              <a:spcPct val="100000"/>
            </a:lnSpc>
            <a:spcBef>
              <a:spcPct val="0"/>
            </a:spcBef>
            <a:spcAft>
              <a:spcPct val="35000"/>
            </a:spcAft>
          </a:pPr>
          <a:r>
            <a:rPr lang="en-US" sz="1800" dirty="0"/>
            <a:t>   </a:t>
          </a:r>
        </a:p>
        <a:p>
          <a:pPr>
            <a:lnSpc>
              <a:spcPct val="100000"/>
            </a:lnSpc>
            <a:spcBef>
              <a:spcPct val="0"/>
            </a:spcBef>
            <a:spcAft>
              <a:spcPct val="35000"/>
            </a:spcAft>
          </a:pPr>
          <a:r>
            <a:rPr lang="en-US" sz="1800" dirty="0"/>
            <a:t>Total number of order  </a:t>
          </a:r>
          <a:r>
            <a:rPr lang="en-US" sz="1800" dirty="0" smtClean="0"/>
            <a:t>with review </a:t>
          </a:r>
          <a:r>
            <a:rPr lang="en-US" sz="1800" dirty="0"/>
            <a:t>score 5 and </a:t>
          </a:r>
          <a:r>
            <a:rPr lang="en-US" sz="1800" dirty="0" smtClean="0"/>
            <a:t>payment type </a:t>
          </a:r>
          <a:r>
            <a:rPr lang="en-US" sz="1800" dirty="0"/>
            <a:t>as credit </a:t>
          </a:r>
          <a:r>
            <a:rPr lang="en-US" sz="1800" dirty="0" smtClean="0"/>
            <a:t>card</a:t>
          </a:r>
          <a:endParaRPr sz="6500" dirty="0"/>
        </a:p>
      </dgm:t>
    </dgm:pt>
    <dgm:pt modelId="{0BF6BCDE-F41A-4644-928D-D095CDC58CED}" type="parTrans" cxnId="{86FD7C78-73B0-4C65-90D6-946A24C3AE13}">
      <dgm:prSet/>
      <dgm:spPr/>
      <dgm:t>
        <a:bodyPr/>
        <a:lstStyle/>
        <a:p>
          <a:endParaRPr lang="en-US"/>
        </a:p>
      </dgm:t>
    </dgm:pt>
    <dgm:pt modelId="{CC55538B-3B09-4E9F-877D-7D4FB05A20D8}" type="sibTrans" cxnId="{86FD7C78-73B0-4C65-90D6-946A24C3AE13}">
      <dgm:prSet/>
      <dgm:spPr/>
      <dgm:t>
        <a:bodyPr/>
        <a:lstStyle/>
        <a:p>
          <a:endParaRPr lang="en-US"/>
        </a:p>
      </dgm:t>
    </dgm:pt>
    <dgm:pt modelId="{36E5B5FE-7A44-47A1-8F92-B088257A2152}">
      <dgm:prSet phldrT="[Text]" phldr="0" custT="1"/>
      <dgm:spPr/>
      <dgm:t>
        <a:bodyPr vert="horz" wrap="square"/>
        <a:lstStyle/>
        <a:p>
          <a:pPr>
            <a:lnSpc>
              <a:spcPct val="100000"/>
            </a:lnSpc>
            <a:spcBef>
              <a:spcPct val="0"/>
            </a:spcBef>
            <a:spcAft>
              <a:spcPct val="35000"/>
            </a:spcAft>
          </a:pPr>
          <a:endParaRPr lang="en-US" sz="1800" dirty="0"/>
        </a:p>
        <a:p>
          <a:pPr>
            <a:lnSpc>
              <a:spcPct val="100000"/>
            </a:lnSpc>
            <a:spcBef>
              <a:spcPct val="0"/>
            </a:spcBef>
            <a:spcAft>
              <a:spcPct val="35000"/>
            </a:spcAft>
          </a:pPr>
          <a:endParaRPr lang="en-US" sz="1800" dirty="0"/>
        </a:p>
        <a:p>
          <a:pPr>
            <a:lnSpc>
              <a:spcPct val="100000"/>
            </a:lnSpc>
            <a:spcBef>
              <a:spcPct val="0"/>
            </a:spcBef>
            <a:spcAft>
              <a:spcPct val="35000"/>
            </a:spcAft>
          </a:pPr>
          <a:r>
            <a:rPr lang="en-US" sz="1800" dirty="0"/>
            <a:t>  Average number of days taken for </a:t>
          </a:r>
          <a:r>
            <a:rPr lang="en-US" sz="1800" dirty="0" smtClean="0"/>
            <a:t>order delivered-customer </a:t>
          </a:r>
          <a:r>
            <a:rPr lang="en-US" sz="1800" dirty="0"/>
            <a:t>_date for </a:t>
          </a:r>
          <a:r>
            <a:rPr lang="en-US" sz="1800" dirty="0" smtClean="0"/>
            <a:t>pet </a:t>
          </a:r>
          <a:r>
            <a:rPr lang="en-US" sz="1800" dirty="0" smtClean="0"/>
            <a:t>shop</a:t>
          </a:r>
          <a:endParaRPr sz="6500" dirty="0"/>
        </a:p>
      </dgm:t>
    </dgm:pt>
    <dgm:pt modelId="{7926F024-4AEC-4671-BBB1-3CE0B2112B8B}" type="parTrans" cxnId="{C35BD8FD-3C31-40A6-B138-3679744C2F26}">
      <dgm:prSet/>
      <dgm:spPr/>
      <dgm:t>
        <a:bodyPr/>
        <a:lstStyle/>
        <a:p>
          <a:endParaRPr lang="en-US"/>
        </a:p>
      </dgm:t>
    </dgm:pt>
    <dgm:pt modelId="{BC0418CD-7831-4545-B1D9-93D351CF53C3}" type="sibTrans" cxnId="{C35BD8FD-3C31-40A6-B138-3679744C2F26}">
      <dgm:prSet/>
      <dgm:spPr/>
      <dgm:t>
        <a:bodyPr/>
        <a:lstStyle/>
        <a:p>
          <a:endParaRPr lang="en-US"/>
        </a:p>
      </dgm:t>
    </dgm:pt>
    <dgm:pt modelId="{0C7D3D51-F412-476C-9C1C-D9011C5FB7E6}">
      <dgm:prSet phldrT="[Text]" phldr="0" custT="1"/>
      <dgm:spPr/>
      <dgm:t>
        <a:bodyPr vert="horz" wrap="square"/>
        <a:lstStyle/>
        <a:p>
          <a:pPr>
            <a:lnSpc>
              <a:spcPct val="100000"/>
            </a:lnSpc>
            <a:spcBef>
              <a:spcPct val="0"/>
            </a:spcBef>
            <a:spcAft>
              <a:spcPct val="35000"/>
            </a:spcAft>
          </a:pPr>
          <a:r>
            <a:rPr lang="en-US" sz="1800" dirty="0"/>
            <a:t>Average price and payment values from customer of </a:t>
          </a:r>
          <a:r>
            <a:rPr lang="en-US" sz="1800" dirty="0" smtClean="0"/>
            <a:t>Sao </a:t>
          </a:r>
          <a:r>
            <a:rPr lang="en-US" sz="1800" dirty="0" smtClean="0"/>
            <a:t>Paulo </a:t>
          </a:r>
          <a:r>
            <a:rPr lang="en-US" sz="1800" dirty="0" smtClean="0"/>
            <a:t>city</a:t>
          </a:r>
          <a:endParaRPr lang="en-US" sz="1800" dirty="0"/>
        </a:p>
      </dgm:t>
    </dgm:pt>
    <dgm:pt modelId="{400E46CD-A113-4830-88F5-A1B2F4D84554}" type="parTrans" cxnId="{9745A312-AAA2-4DFB-ACB0-F93AC8009AF4}">
      <dgm:prSet/>
      <dgm:spPr/>
      <dgm:t>
        <a:bodyPr/>
        <a:lstStyle/>
        <a:p>
          <a:endParaRPr lang="en-US"/>
        </a:p>
      </dgm:t>
    </dgm:pt>
    <dgm:pt modelId="{F5A1DABB-6DD6-47EE-99A8-4582EBF4C827}" type="sibTrans" cxnId="{9745A312-AAA2-4DFB-ACB0-F93AC8009AF4}">
      <dgm:prSet/>
      <dgm:spPr/>
      <dgm:t>
        <a:bodyPr/>
        <a:lstStyle/>
        <a:p>
          <a:endParaRPr lang="en-US"/>
        </a:p>
      </dgm:t>
    </dgm:pt>
    <dgm:pt modelId="{D82838E6-C31C-4EBD-B58C-0C991331B678}">
      <dgm:prSet phldrT="[Text]" phldr="0" custT="1"/>
      <dgm:spPr/>
      <dgm:t>
        <a:bodyPr vert="horz" wrap="square"/>
        <a:lstStyle/>
        <a:p>
          <a:pPr>
            <a:lnSpc>
              <a:spcPct val="100000"/>
            </a:lnSpc>
            <a:spcBef>
              <a:spcPct val="0"/>
            </a:spcBef>
            <a:spcAft>
              <a:spcPct val="35000"/>
            </a:spcAft>
          </a:pPr>
          <a:r>
            <a:rPr lang="en-US" sz="1800" dirty="0"/>
            <a:t>Relationship between shipping days vs review </a:t>
          </a:r>
          <a:r>
            <a:rPr lang="en-US" sz="1800" dirty="0" smtClean="0"/>
            <a:t>scores</a:t>
          </a:r>
          <a:endParaRPr lang="en-US" sz="1800" dirty="0"/>
        </a:p>
      </dgm:t>
    </dgm:pt>
    <dgm:pt modelId="{DC284D5C-B7A8-4E26-BDF6-E69402B2873F}" type="parTrans" cxnId="{E18F53DC-B23A-4764-ACC0-E17557927DFA}">
      <dgm:prSet/>
      <dgm:spPr/>
      <dgm:t>
        <a:bodyPr/>
        <a:lstStyle/>
        <a:p>
          <a:endParaRPr lang="en-US"/>
        </a:p>
      </dgm:t>
    </dgm:pt>
    <dgm:pt modelId="{74B5F767-2303-4D5A-8FD7-570D52523413}" type="sibTrans" cxnId="{E18F53DC-B23A-4764-ACC0-E17557927DFA}">
      <dgm:prSet/>
      <dgm:spPr/>
      <dgm:t>
        <a:bodyPr/>
        <a:lstStyle/>
        <a:p>
          <a:endParaRPr lang="en-US"/>
        </a:p>
      </dgm:t>
    </dgm:pt>
    <dgm:pt modelId="{906887FB-01DE-46E1-9312-97F8DF38EE6D}" type="pres">
      <dgm:prSet presAssocID="{98CED798-24A6-4160-A4DF-B0E5BB8236C2}" presName="diagram" presStyleCnt="0">
        <dgm:presLayoutVars>
          <dgm:dir/>
          <dgm:resizeHandles val="exact"/>
        </dgm:presLayoutVars>
      </dgm:prSet>
      <dgm:spPr/>
      <dgm:t>
        <a:bodyPr/>
        <a:lstStyle/>
        <a:p>
          <a:endParaRPr lang="en-IN"/>
        </a:p>
      </dgm:t>
    </dgm:pt>
    <dgm:pt modelId="{8EA24BC0-0B8D-42E9-A25F-7CA5AD90CCA1}" type="pres">
      <dgm:prSet presAssocID="{91F5AF42-2E8E-47F5-BC8E-D4C7FA9FA290}" presName="node" presStyleLbl="node1" presStyleIdx="0" presStyleCnt="6" custScaleX="151446" custScaleY="159687" custLinFactNeighborX="-30566" custLinFactNeighborY="-116">
        <dgm:presLayoutVars>
          <dgm:bulletEnabled val="1"/>
        </dgm:presLayoutVars>
      </dgm:prSet>
      <dgm:spPr/>
      <dgm:t>
        <a:bodyPr/>
        <a:lstStyle/>
        <a:p>
          <a:endParaRPr lang="en-IN"/>
        </a:p>
      </dgm:t>
    </dgm:pt>
    <dgm:pt modelId="{6C2FC485-DEBF-4CB8-855D-A9838793F3F3}" type="pres">
      <dgm:prSet presAssocID="{63B1AD43-9D20-4050-A552-EF02B5A2392B}" presName="sibTrans" presStyleCnt="0"/>
      <dgm:spPr/>
    </dgm:pt>
    <dgm:pt modelId="{4773B5B5-DB41-4FDD-B229-08FFA50B1E52}" type="pres">
      <dgm:prSet presAssocID="{9EB4C7F0-946B-49A6-A12E-FFCDCAC53704}" presName="node" presStyleLbl="node1" presStyleIdx="1" presStyleCnt="6" custScaleX="144283" custScaleY="160933" custLinFactNeighborX="-1250" custLinFactNeighborY="-219">
        <dgm:presLayoutVars>
          <dgm:bulletEnabled val="1"/>
        </dgm:presLayoutVars>
      </dgm:prSet>
      <dgm:spPr/>
      <dgm:t>
        <a:bodyPr/>
        <a:lstStyle/>
        <a:p>
          <a:endParaRPr lang="en-IN"/>
        </a:p>
      </dgm:t>
    </dgm:pt>
    <dgm:pt modelId="{87B5C8EE-5F6A-40AB-8E6C-6914F7A38246}" type="pres">
      <dgm:prSet presAssocID="{1B495540-5C97-4B4B-B0A2-F323DC144566}" presName="sibTrans" presStyleCnt="0"/>
      <dgm:spPr/>
    </dgm:pt>
    <dgm:pt modelId="{A3974D1E-D32E-47DA-BFE3-BD66226FC69C}" type="pres">
      <dgm:prSet presAssocID="{280D5902-A14D-4C39-A125-DEF43C7815E8}" presName="node" presStyleLbl="node1" presStyleIdx="2" presStyleCnt="6" custScaleX="149347" custScaleY="160353" custLinFactNeighborX="16500" custLinFactNeighborY="-194">
        <dgm:presLayoutVars>
          <dgm:bulletEnabled val="1"/>
        </dgm:presLayoutVars>
      </dgm:prSet>
      <dgm:spPr/>
      <dgm:t>
        <a:bodyPr/>
        <a:lstStyle/>
        <a:p>
          <a:endParaRPr lang="en-IN"/>
        </a:p>
      </dgm:t>
    </dgm:pt>
    <dgm:pt modelId="{2F2E690F-0370-4CE7-99EA-691838C9081B}" type="pres">
      <dgm:prSet presAssocID="{CC55538B-3B09-4E9F-877D-7D4FB05A20D8}" presName="sibTrans" presStyleCnt="0"/>
      <dgm:spPr/>
    </dgm:pt>
    <dgm:pt modelId="{D62CCB3D-C0B5-4702-B0E7-2BCC3AC6BED6}" type="pres">
      <dgm:prSet presAssocID="{36E5B5FE-7A44-47A1-8F92-B088257A2152}" presName="node" presStyleLbl="node1" presStyleIdx="3" presStyleCnt="6" custScaleX="149885" custScaleY="178940" custLinFactNeighborX="-38770" custLinFactNeighborY="1950">
        <dgm:presLayoutVars>
          <dgm:bulletEnabled val="1"/>
        </dgm:presLayoutVars>
      </dgm:prSet>
      <dgm:spPr/>
      <dgm:t>
        <a:bodyPr/>
        <a:lstStyle/>
        <a:p>
          <a:endParaRPr lang="en-IN"/>
        </a:p>
      </dgm:t>
    </dgm:pt>
    <dgm:pt modelId="{41E36F34-9D51-413F-8CB8-323CFB9F70DD}" type="pres">
      <dgm:prSet presAssocID="{BC0418CD-7831-4545-B1D9-93D351CF53C3}" presName="sibTrans" presStyleCnt="0"/>
      <dgm:spPr/>
    </dgm:pt>
    <dgm:pt modelId="{65DCAB72-4323-4909-83B5-EA97756B63D0}" type="pres">
      <dgm:prSet presAssocID="{0C7D3D51-F412-476C-9C1C-D9011C5FB7E6}" presName="node" presStyleLbl="node1" presStyleIdx="4" presStyleCnt="6" custScaleX="146780" custScaleY="177050" custLinFactNeighborX="-1200" custLinFactNeighborY="1474">
        <dgm:presLayoutVars>
          <dgm:bulletEnabled val="1"/>
        </dgm:presLayoutVars>
      </dgm:prSet>
      <dgm:spPr/>
      <dgm:t>
        <a:bodyPr/>
        <a:lstStyle/>
        <a:p>
          <a:endParaRPr lang="en-IN"/>
        </a:p>
      </dgm:t>
    </dgm:pt>
    <dgm:pt modelId="{B95B399B-B4B9-4137-9378-9EB29B8F4BD6}" type="pres">
      <dgm:prSet presAssocID="{F5A1DABB-6DD6-47EE-99A8-4582EBF4C827}" presName="sibTrans" presStyleCnt="0"/>
      <dgm:spPr/>
    </dgm:pt>
    <dgm:pt modelId="{52FDF2A5-21FC-4943-A856-33657F608538}" type="pres">
      <dgm:prSet presAssocID="{D82838E6-C31C-4EBD-B58C-0C991331B678}" presName="node" presStyleLbl="node1" presStyleIdx="5" presStyleCnt="6" custScaleX="147619" custScaleY="177370" custLinFactNeighborX="-434" custLinFactNeighborY="169">
        <dgm:presLayoutVars>
          <dgm:bulletEnabled val="1"/>
        </dgm:presLayoutVars>
      </dgm:prSet>
      <dgm:spPr/>
      <dgm:t>
        <a:bodyPr/>
        <a:lstStyle/>
        <a:p>
          <a:endParaRPr lang="en-IN"/>
        </a:p>
      </dgm:t>
    </dgm:pt>
  </dgm:ptLst>
  <dgm:cxnLst>
    <dgm:cxn modelId="{7BC856B8-393C-4CFC-86A4-3283CD09959D}" type="presOf" srcId="{91F5AF42-2E8E-47F5-BC8E-D4C7FA9FA290}" destId="{8EA24BC0-0B8D-42E9-A25F-7CA5AD90CCA1}" srcOrd="0" destOrd="0" presId="urn:microsoft.com/office/officeart/2005/8/layout/default#1"/>
    <dgm:cxn modelId="{B73513D8-D06E-45A1-B292-6C3D0A223C2D}" type="presOf" srcId="{D82838E6-C31C-4EBD-B58C-0C991331B678}" destId="{52FDF2A5-21FC-4943-A856-33657F608538}" srcOrd="0" destOrd="0" presId="urn:microsoft.com/office/officeart/2005/8/layout/default#1"/>
    <dgm:cxn modelId="{C35BD8FD-3C31-40A6-B138-3679744C2F26}" srcId="{98CED798-24A6-4160-A4DF-B0E5BB8236C2}" destId="{36E5B5FE-7A44-47A1-8F92-B088257A2152}" srcOrd="3" destOrd="0" parTransId="{7926F024-4AEC-4671-BBB1-3CE0B2112B8B}" sibTransId="{BC0418CD-7831-4545-B1D9-93D351CF53C3}"/>
    <dgm:cxn modelId="{3AE994DB-C18D-4CBA-BD27-EFC48EFCD281}" type="presOf" srcId="{0C7D3D51-F412-476C-9C1C-D9011C5FB7E6}" destId="{65DCAB72-4323-4909-83B5-EA97756B63D0}" srcOrd="0" destOrd="0" presId="urn:microsoft.com/office/officeart/2005/8/layout/default#1"/>
    <dgm:cxn modelId="{9745A312-AAA2-4DFB-ACB0-F93AC8009AF4}" srcId="{98CED798-24A6-4160-A4DF-B0E5BB8236C2}" destId="{0C7D3D51-F412-476C-9C1C-D9011C5FB7E6}" srcOrd="4" destOrd="0" parTransId="{400E46CD-A113-4830-88F5-A1B2F4D84554}" sibTransId="{F5A1DABB-6DD6-47EE-99A8-4582EBF4C827}"/>
    <dgm:cxn modelId="{7AD4555D-53BE-4582-B89B-B7A6D0EA0926}" srcId="{91F5AF42-2E8E-47F5-BC8E-D4C7FA9FA290}" destId="{33CDA4C1-00E1-4DD0-9706-703096006A7F}" srcOrd="0" destOrd="0" parTransId="{CC127530-8359-4CD3-B7DD-03B89DBC7766}" sibTransId="{85AF50B2-3182-405A-99DE-25E99D83B5F7}"/>
    <dgm:cxn modelId="{49FAEC9B-3260-4AB6-84C9-4ED30A9C0C3B}" type="presOf" srcId="{36E5B5FE-7A44-47A1-8F92-B088257A2152}" destId="{D62CCB3D-C0B5-4702-B0E7-2BCC3AC6BED6}" srcOrd="0" destOrd="0" presId="urn:microsoft.com/office/officeart/2005/8/layout/default#1"/>
    <dgm:cxn modelId="{EE26A958-7020-4984-A98E-677C32FD5F73}" srcId="{9EB4C7F0-946B-49A6-A12E-FFCDCAC53704}" destId="{1D4863BD-AF01-47D1-80BB-78E0BA26F362}" srcOrd="0" destOrd="0" parTransId="{F4DF21AC-55BA-4F5F-92A7-A1C9868E4891}" sibTransId="{D6B1B7BA-4AC4-4D5E-88E5-F781CF4FC783}"/>
    <dgm:cxn modelId="{E92EA22F-6A98-4A70-AD46-110AECC9BC4C}" type="presOf" srcId="{1D4863BD-AF01-47D1-80BB-78E0BA26F362}" destId="{4773B5B5-DB41-4FDD-B229-08FFA50B1E52}" srcOrd="0" destOrd="1" presId="urn:microsoft.com/office/officeart/2005/8/layout/default#1"/>
    <dgm:cxn modelId="{DD312A84-F615-4C87-8B2F-DC70BF89AD30}" type="presOf" srcId="{280D5902-A14D-4C39-A125-DEF43C7815E8}" destId="{A3974D1E-D32E-47DA-BFE3-BD66226FC69C}" srcOrd="0" destOrd="0" presId="urn:microsoft.com/office/officeart/2005/8/layout/default#1"/>
    <dgm:cxn modelId="{86FD7C78-73B0-4C65-90D6-946A24C3AE13}" srcId="{98CED798-24A6-4160-A4DF-B0E5BB8236C2}" destId="{280D5902-A14D-4C39-A125-DEF43C7815E8}" srcOrd="2" destOrd="0" parTransId="{0BF6BCDE-F41A-4644-928D-D095CDC58CED}" sibTransId="{CC55538B-3B09-4E9F-877D-7D4FB05A20D8}"/>
    <dgm:cxn modelId="{E18F53DC-B23A-4764-ACC0-E17557927DFA}" srcId="{98CED798-24A6-4160-A4DF-B0E5BB8236C2}" destId="{D82838E6-C31C-4EBD-B58C-0C991331B678}" srcOrd="5" destOrd="0" parTransId="{DC284D5C-B7A8-4E26-BDF6-E69402B2873F}" sibTransId="{74B5F767-2303-4D5A-8FD7-570D52523413}"/>
    <dgm:cxn modelId="{AE59AED2-F5BA-40F6-9C76-53A196F299BC}" srcId="{98CED798-24A6-4160-A4DF-B0E5BB8236C2}" destId="{9EB4C7F0-946B-49A6-A12E-FFCDCAC53704}" srcOrd="1" destOrd="0" parTransId="{79562FDF-0168-48C0-A7F5-FF6F6AF86EFE}" sibTransId="{1B495540-5C97-4B4B-B0A2-F323DC144566}"/>
    <dgm:cxn modelId="{D5A11361-50B4-415B-8024-37F2F3CDAF0F}" type="presOf" srcId="{9EB4C7F0-946B-49A6-A12E-FFCDCAC53704}" destId="{4773B5B5-DB41-4FDD-B229-08FFA50B1E52}" srcOrd="0" destOrd="0" presId="urn:microsoft.com/office/officeart/2005/8/layout/default#1"/>
    <dgm:cxn modelId="{7131838F-20EC-41B4-9FB2-FE4444AC69B0}" type="presOf" srcId="{98CED798-24A6-4160-A4DF-B0E5BB8236C2}" destId="{906887FB-01DE-46E1-9312-97F8DF38EE6D}" srcOrd="0" destOrd="0" presId="urn:microsoft.com/office/officeart/2005/8/layout/default#1"/>
    <dgm:cxn modelId="{0E9E4D8E-8A14-447D-A945-ACBEED4376F9}" srcId="{98CED798-24A6-4160-A4DF-B0E5BB8236C2}" destId="{91F5AF42-2E8E-47F5-BC8E-D4C7FA9FA290}" srcOrd="0" destOrd="0" parTransId="{3A37C892-50B7-47F1-86AA-3FDF5EB4EE9B}" sibTransId="{63B1AD43-9D20-4050-A552-EF02B5A2392B}"/>
    <dgm:cxn modelId="{1C2E3CEF-862C-457F-83F9-F78905207CAE}" type="presOf" srcId="{33CDA4C1-00E1-4DD0-9706-703096006A7F}" destId="{8EA24BC0-0B8D-42E9-A25F-7CA5AD90CCA1}" srcOrd="0" destOrd="1" presId="urn:microsoft.com/office/officeart/2005/8/layout/default#1"/>
    <dgm:cxn modelId="{AD7E9A66-C0A4-4819-BCB5-F37856D4BAA0}" type="presParOf" srcId="{906887FB-01DE-46E1-9312-97F8DF38EE6D}" destId="{8EA24BC0-0B8D-42E9-A25F-7CA5AD90CCA1}" srcOrd="0" destOrd="0" presId="urn:microsoft.com/office/officeart/2005/8/layout/default#1"/>
    <dgm:cxn modelId="{A9C06F6A-D372-45B2-9F68-6E01435B3105}" type="presParOf" srcId="{906887FB-01DE-46E1-9312-97F8DF38EE6D}" destId="{6C2FC485-DEBF-4CB8-855D-A9838793F3F3}" srcOrd="1" destOrd="0" presId="urn:microsoft.com/office/officeart/2005/8/layout/default#1"/>
    <dgm:cxn modelId="{423A5346-26A9-49A1-B5AB-88EF639CB7B2}" type="presParOf" srcId="{906887FB-01DE-46E1-9312-97F8DF38EE6D}" destId="{4773B5B5-DB41-4FDD-B229-08FFA50B1E52}" srcOrd="2" destOrd="0" presId="urn:microsoft.com/office/officeart/2005/8/layout/default#1"/>
    <dgm:cxn modelId="{58B3A188-ADF2-4745-8671-0FDBB9DE3F0E}" type="presParOf" srcId="{906887FB-01DE-46E1-9312-97F8DF38EE6D}" destId="{87B5C8EE-5F6A-40AB-8E6C-6914F7A38246}" srcOrd="3" destOrd="0" presId="urn:microsoft.com/office/officeart/2005/8/layout/default#1"/>
    <dgm:cxn modelId="{3504EF3E-1722-4CC3-B9DF-6AF907832F4E}" type="presParOf" srcId="{906887FB-01DE-46E1-9312-97F8DF38EE6D}" destId="{A3974D1E-D32E-47DA-BFE3-BD66226FC69C}" srcOrd="4" destOrd="0" presId="urn:microsoft.com/office/officeart/2005/8/layout/default#1"/>
    <dgm:cxn modelId="{88AF5B7E-F500-46A5-83A7-797B6E2E1DA1}" type="presParOf" srcId="{906887FB-01DE-46E1-9312-97F8DF38EE6D}" destId="{2F2E690F-0370-4CE7-99EA-691838C9081B}" srcOrd="5" destOrd="0" presId="urn:microsoft.com/office/officeart/2005/8/layout/default#1"/>
    <dgm:cxn modelId="{AD89524A-91D1-4F8A-94FC-B065BB0373AD}" type="presParOf" srcId="{906887FB-01DE-46E1-9312-97F8DF38EE6D}" destId="{D62CCB3D-C0B5-4702-B0E7-2BCC3AC6BED6}" srcOrd="6" destOrd="0" presId="urn:microsoft.com/office/officeart/2005/8/layout/default#1"/>
    <dgm:cxn modelId="{E0778AC3-22AB-4162-94D8-E648DBE8CEF8}" type="presParOf" srcId="{906887FB-01DE-46E1-9312-97F8DF38EE6D}" destId="{41E36F34-9D51-413F-8CB8-323CFB9F70DD}" srcOrd="7" destOrd="0" presId="urn:microsoft.com/office/officeart/2005/8/layout/default#1"/>
    <dgm:cxn modelId="{F2F4AD63-ECA4-45F2-A226-9FF3D068B6EA}" type="presParOf" srcId="{906887FB-01DE-46E1-9312-97F8DF38EE6D}" destId="{65DCAB72-4323-4909-83B5-EA97756B63D0}" srcOrd="8" destOrd="0" presId="urn:microsoft.com/office/officeart/2005/8/layout/default#1"/>
    <dgm:cxn modelId="{FA5094E1-9548-41CF-BB37-B400F1293890}" type="presParOf" srcId="{906887FB-01DE-46E1-9312-97F8DF38EE6D}" destId="{B95B399B-B4B9-4137-9378-9EB29B8F4BD6}" srcOrd="9" destOrd="0" presId="urn:microsoft.com/office/officeart/2005/8/layout/default#1"/>
    <dgm:cxn modelId="{1182AE30-70B6-4619-A566-32509A3AD6DE}" type="presParOf" srcId="{906887FB-01DE-46E1-9312-97F8DF38EE6D}" destId="{52FDF2A5-21FC-4943-A856-33657F608538}" srcOrd="1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4CA28-EC3E-4AE6-A26F-8B39AFC80BE1}">
      <dsp:nvSpPr>
        <dsp:cNvPr id="0" name=""/>
        <dsp:cNvSpPr/>
      </dsp:nvSpPr>
      <dsp:spPr>
        <a:xfrm rot="10800000">
          <a:off x="2548493" y="0"/>
          <a:ext cx="7328160" cy="2679192"/>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81449" tIns="247650" rIns="462280" bIns="247650" numCol="1" spcCol="1270" anchor="ctr" anchorCtr="0">
          <a:noAutofit/>
        </a:bodyPr>
        <a:lstStyle/>
        <a:p>
          <a:pPr lvl="0" algn="ctr" defTabSz="2889250" rtl="0">
            <a:lnSpc>
              <a:spcPct val="90000"/>
            </a:lnSpc>
            <a:spcBef>
              <a:spcPct val="0"/>
            </a:spcBef>
            <a:spcAft>
              <a:spcPct val="35000"/>
            </a:spcAft>
          </a:pPr>
          <a:r>
            <a:rPr lang="en-US" sz="6500" b="1" kern="1200" dirty="0" smtClean="0">
              <a:solidFill>
                <a:srgbClr val="FFFF00"/>
              </a:solidFill>
              <a:latin typeface="Forte" panose="03060902040502070203" pitchFamily="66" charset="0"/>
            </a:rPr>
            <a:t>OLIST STORE ANALYSIS</a:t>
          </a:r>
          <a:endParaRPr lang="en-IN" sz="6500" kern="1200" dirty="0">
            <a:solidFill>
              <a:srgbClr val="FFFF00"/>
            </a:solidFill>
            <a:latin typeface="Forte" panose="03060902040502070203" pitchFamily="66" charset="0"/>
          </a:endParaRPr>
        </a:p>
      </dsp:txBody>
      <dsp:txXfrm rot="10800000">
        <a:off x="3218291" y="0"/>
        <a:ext cx="6658362" cy="2679192"/>
      </dsp:txXfrm>
    </dsp:sp>
    <dsp:sp modelId="{5A8F2A54-A9BD-485F-B611-91C25F671C5B}">
      <dsp:nvSpPr>
        <dsp:cNvPr id="0" name=""/>
        <dsp:cNvSpPr/>
      </dsp:nvSpPr>
      <dsp:spPr>
        <a:xfrm>
          <a:off x="1143136" y="0"/>
          <a:ext cx="2810713" cy="2679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24BC0-0B8D-42E9-A25F-7CA5AD90CCA1}">
      <dsp:nvSpPr>
        <dsp:cNvPr id="0" name=""/>
        <dsp:cNvSpPr/>
      </dsp:nvSpPr>
      <dsp:spPr>
        <a:xfrm>
          <a:off x="0" y="17407"/>
          <a:ext cx="3766732" cy="23830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100000"/>
            </a:lnSpc>
            <a:spcBef>
              <a:spcPct val="0"/>
            </a:spcBef>
            <a:spcAft>
              <a:spcPct val="35000"/>
            </a:spcAft>
          </a:pPr>
          <a:r>
            <a:rPr lang="en-US" sz="1800" kern="1200" dirty="0"/>
            <a:t>  </a:t>
          </a:r>
        </a:p>
        <a:p>
          <a:pPr lvl="0" algn="l" defTabSz="800100">
            <a:lnSpc>
              <a:spcPct val="100000"/>
            </a:lnSpc>
            <a:spcBef>
              <a:spcPct val="0"/>
            </a:spcBef>
            <a:spcAft>
              <a:spcPct val="35000"/>
            </a:spcAft>
          </a:pPr>
          <a:r>
            <a:rPr lang="en-US" sz="1800" kern="1200" dirty="0"/>
            <a:t>    </a:t>
          </a:r>
          <a:r>
            <a:rPr lang="en-US" sz="1800" kern="1200" dirty="0" smtClean="0"/>
            <a:t>Weekday </a:t>
          </a:r>
          <a:r>
            <a:rPr lang="en-US" sz="1800" kern="1200" dirty="0"/>
            <a:t>vs weekend (order purchase timestamp) payment statistics</a:t>
          </a:r>
        </a:p>
        <a:p>
          <a:pPr lvl="0" algn="l" defTabSz="800100">
            <a:lnSpc>
              <a:spcPct val="100000"/>
            </a:lnSpc>
            <a:spcBef>
              <a:spcPct val="0"/>
            </a:spcBef>
            <a:spcAft>
              <a:spcPct val="35000"/>
            </a:spcAft>
          </a:pPr>
          <a:r>
            <a:rPr lang="en-US" sz="1800" kern="1200" dirty="0" smtClean="0"/>
            <a:t>Total order = Weekend </a:t>
          </a:r>
          <a:r>
            <a:rPr lang="en-US" sz="1800" kern="1200" dirty="0"/>
            <a:t>vs </a:t>
          </a:r>
          <a:r>
            <a:rPr lang="en-US" sz="1800" kern="1200" dirty="0" smtClean="0"/>
            <a:t>Weekday</a:t>
          </a:r>
          <a:endParaRPr lang="en-US" sz="1800" kern="1200" dirty="0"/>
        </a:p>
        <a:p>
          <a:pPr lvl="0" algn="l" defTabSz="800100">
            <a:lnSpc>
              <a:spcPct val="100000"/>
            </a:lnSpc>
            <a:spcBef>
              <a:spcPct val="0"/>
            </a:spcBef>
            <a:spcAft>
              <a:spcPct val="35000"/>
            </a:spcAft>
          </a:pPr>
          <a:endParaRPr lang="en-US" sz="1800" kern="1200" dirty="0"/>
        </a:p>
        <a:p>
          <a:pPr marL="285750" lvl="1" indent="-285750" algn="l" defTabSz="2889250">
            <a:lnSpc>
              <a:spcPct val="100000"/>
            </a:lnSpc>
            <a:spcBef>
              <a:spcPct val="0"/>
            </a:spcBef>
            <a:spcAft>
              <a:spcPct val="15000"/>
            </a:spcAft>
            <a:buChar char="••"/>
          </a:pPr>
          <a:endParaRPr altLang="en-US" sz="6500" kern="1200" dirty="0"/>
        </a:p>
      </dsp:txBody>
      <dsp:txXfrm>
        <a:off x="0" y="17407"/>
        <a:ext cx="3766732" cy="2383020"/>
      </dsp:txXfrm>
    </dsp:sp>
    <dsp:sp modelId="{4773B5B5-DB41-4FDD-B229-08FFA50B1E52}">
      <dsp:nvSpPr>
        <dsp:cNvPr id="0" name=""/>
        <dsp:cNvSpPr/>
      </dsp:nvSpPr>
      <dsp:spPr>
        <a:xfrm>
          <a:off x="3989067" y="6573"/>
          <a:ext cx="3588575" cy="2401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100000"/>
            </a:lnSpc>
            <a:spcBef>
              <a:spcPct val="0"/>
            </a:spcBef>
            <a:spcAft>
              <a:spcPct val="35000"/>
            </a:spcAft>
          </a:pPr>
          <a:r>
            <a:rPr lang="en-US" sz="1800" kern="1200" dirty="0"/>
            <a:t> </a:t>
          </a:r>
        </a:p>
        <a:p>
          <a:pPr lvl="0" algn="l" defTabSz="800100">
            <a:lnSpc>
              <a:spcPct val="100000"/>
            </a:lnSpc>
            <a:spcBef>
              <a:spcPct val="0"/>
            </a:spcBef>
            <a:spcAft>
              <a:spcPct val="35000"/>
            </a:spcAft>
          </a:pPr>
          <a:r>
            <a:rPr lang="en-US" sz="1800" kern="1200" dirty="0"/>
            <a:t>    Average payment </a:t>
          </a:r>
          <a:r>
            <a:rPr lang="en-US" sz="1800" kern="1200" dirty="0" smtClean="0"/>
            <a:t>value = </a:t>
          </a:r>
          <a:r>
            <a:rPr lang="en-US" sz="1800" kern="1200" dirty="0" smtClean="0">
              <a:sym typeface="+mn-ea"/>
            </a:rPr>
            <a:t> Weekend</a:t>
          </a:r>
          <a:r>
            <a:rPr lang="en-US" sz="1800" kern="1200" dirty="0" smtClean="0"/>
            <a:t> </a:t>
          </a:r>
          <a:r>
            <a:rPr lang="en-US" sz="1800" kern="1200" dirty="0">
              <a:sym typeface="+mn-ea"/>
            </a:rPr>
            <a:t>vs </a:t>
          </a:r>
          <a:r>
            <a:rPr lang="en-US" sz="1800" kern="1200" dirty="0" smtClean="0">
              <a:sym typeface="+mn-ea"/>
            </a:rPr>
            <a:t>Weekday</a:t>
          </a:r>
          <a:endParaRPr lang="en-US" sz="1800" kern="1200" dirty="0"/>
        </a:p>
        <a:p>
          <a:pPr marL="285750" lvl="1" indent="-285750" algn="l" defTabSz="2889250">
            <a:lnSpc>
              <a:spcPct val="100000"/>
            </a:lnSpc>
            <a:spcBef>
              <a:spcPct val="0"/>
            </a:spcBef>
            <a:spcAft>
              <a:spcPct val="15000"/>
            </a:spcAft>
            <a:buChar char="••"/>
          </a:pPr>
          <a:endParaRPr altLang="en-US" sz="6500" kern="1200" dirty="0"/>
        </a:p>
      </dsp:txBody>
      <dsp:txXfrm>
        <a:off x="3989067" y="6573"/>
        <a:ext cx="3588575" cy="2401614"/>
      </dsp:txXfrm>
    </dsp:sp>
    <dsp:sp modelId="{A3974D1E-D32E-47DA-BFE3-BD66226FC69C}">
      <dsp:nvSpPr>
        <dsp:cNvPr id="0" name=""/>
        <dsp:cNvSpPr/>
      </dsp:nvSpPr>
      <dsp:spPr>
        <a:xfrm>
          <a:off x="7862158" y="11274"/>
          <a:ext cx="3714526" cy="2392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US" sz="1800" kern="1200" dirty="0"/>
            <a:t>   </a:t>
          </a:r>
        </a:p>
        <a:p>
          <a:pPr lvl="0" algn="ctr" defTabSz="800100">
            <a:lnSpc>
              <a:spcPct val="100000"/>
            </a:lnSpc>
            <a:spcBef>
              <a:spcPct val="0"/>
            </a:spcBef>
            <a:spcAft>
              <a:spcPct val="35000"/>
            </a:spcAft>
          </a:pPr>
          <a:r>
            <a:rPr lang="en-US" sz="1800" kern="1200" dirty="0"/>
            <a:t>Total number of order  </a:t>
          </a:r>
          <a:r>
            <a:rPr lang="en-US" sz="1800" kern="1200" dirty="0" smtClean="0"/>
            <a:t>with review </a:t>
          </a:r>
          <a:r>
            <a:rPr lang="en-US" sz="1800" kern="1200" dirty="0"/>
            <a:t>score 5 and </a:t>
          </a:r>
          <a:r>
            <a:rPr lang="en-US" sz="1800" kern="1200" dirty="0" smtClean="0"/>
            <a:t>payment type </a:t>
          </a:r>
          <a:r>
            <a:rPr lang="en-US" sz="1800" kern="1200" dirty="0"/>
            <a:t>as credit </a:t>
          </a:r>
          <a:r>
            <a:rPr lang="en-US" sz="1800" kern="1200" dirty="0" smtClean="0"/>
            <a:t>card</a:t>
          </a:r>
          <a:endParaRPr sz="6500" kern="1200" dirty="0"/>
        </a:p>
      </dsp:txBody>
      <dsp:txXfrm>
        <a:off x="7862158" y="11274"/>
        <a:ext cx="3714526" cy="2392959"/>
      </dsp:txXfrm>
    </dsp:sp>
    <dsp:sp modelId="{D62CCB3D-C0B5-4702-B0E7-2BCC3AC6BED6}">
      <dsp:nvSpPr>
        <dsp:cNvPr id="0" name=""/>
        <dsp:cNvSpPr/>
      </dsp:nvSpPr>
      <dsp:spPr>
        <a:xfrm>
          <a:off x="0" y="2670015"/>
          <a:ext cx="3727907" cy="26703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endParaRPr lang="en-US" sz="1800" kern="1200" dirty="0"/>
        </a:p>
        <a:p>
          <a:pPr lvl="0" algn="ctr" defTabSz="800100">
            <a:lnSpc>
              <a:spcPct val="100000"/>
            </a:lnSpc>
            <a:spcBef>
              <a:spcPct val="0"/>
            </a:spcBef>
            <a:spcAft>
              <a:spcPct val="35000"/>
            </a:spcAft>
          </a:pPr>
          <a:endParaRPr lang="en-US" sz="1800" kern="1200" dirty="0"/>
        </a:p>
        <a:p>
          <a:pPr lvl="0" algn="ctr" defTabSz="800100">
            <a:lnSpc>
              <a:spcPct val="100000"/>
            </a:lnSpc>
            <a:spcBef>
              <a:spcPct val="0"/>
            </a:spcBef>
            <a:spcAft>
              <a:spcPct val="35000"/>
            </a:spcAft>
          </a:pPr>
          <a:r>
            <a:rPr lang="en-US" sz="1800" kern="1200" dirty="0"/>
            <a:t>  Average number of days taken for </a:t>
          </a:r>
          <a:r>
            <a:rPr lang="en-US" sz="1800" kern="1200" dirty="0" smtClean="0"/>
            <a:t>order delivered-customer </a:t>
          </a:r>
          <a:r>
            <a:rPr lang="en-US" sz="1800" kern="1200" dirty="0"/>
            <a:t>_date for </a:t>
          </a:r>
          <a:r>
            <a:rPr lang="en-US" sz="1800" kern="1200" dirty="0" smtClean="0"/>
            <a:t>pet </a:t>
          </a:r>
          <a:r>
            <a:rPr lang="en-US" sz="1800" kern="1200" dirty="0" smtClean="0"/>
            <a:t>shop</a:t>
          </a:r>
          <a:endParaRPr sz="6500" kern="1200" dirty="0"/>
        </a:p>
      </dsp:txBody>
      <dsp:txXfrm>
        <a:off x="0" y="2670015"/>
        <a:ext cx="3727907" cy="2670334"/>
      </dsp:txXfrm>
    </dsp:sp>
    <dsp:sp modelId="{65DCAB72-4323-4909-83B5-EA97756B63D0}">
      <dsp:nvSpPr>
        <dsp:cNvPr id="0" name=""/>
        <dsp:cNvSpPr/>
      </dsp:nvSpPr>
      <dsp:spPr>
        <a:xfrm>
          <a:off x="3961335" y="2696272"/>
          <a:ext cx="3650680" cy="2642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US" sz="1800" kern="1200" dirty="0"/>
            <a:t>Average price and payment values from customer of </a:t>
          </a:r>
          <a:r>
            <a:rPr lang="en-US" sz="1800" kern="1200" dirty="0" smtClean="0"/>
            <a:t>Sao </a:t>
          </a:r>
          <a:r>
            <a:rPr lang="en-US" sz="1800" kern="1200" dirty="0" smtClean="0"/>
            <a:t>Paulo </a:t>
          </a:r>
          <a:r>
            <a:rPr lang="en-US" sz="1800" kern="1200" dirty="0" smtClean="0"/>
            <a:t>city</a:t>
          </a:r>
          <a:endParaRPr lang="en-US" sz="1800" kern="1200" dirty="0"/>
        </a:p>
      </dsp:txBody>
      <dsp:txXfrm>
        <a:off x="3961335" y="2696272"/>
        <a:ext cx="3650680" cy="2642129"/>
      </dsp:txXfrm>
    </dsp:sp>
    <dsp:sp modelId="{52FDF2A5-21FC-4943-A856-33657F608538}">
      <dsp:nvSpPr>
        <dsp:cNvPr id="0" name=""/>
        <dsp:cNvSpPr/>
      </dsp:nvSpPr>
      <dsp:spPr>
        <a:xfrm>
          <a:off x="7879785" y="2674410"/>
          <a:ext cx="3671547" cy="26469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n-US" sz="1800" kern="1200" dirty="0"/>
            <a:t>Relationship between shipping days vs review </a:t>
          </a:r>
          <a:r>
            <a:rPr lang="en-US" sz="1800" kern="1200" dirty="0" smtClean="0"/>
            <a:t>scores</a:t>
          </a:r>
          <a:endParaRPr lang="en-US" sz="1800" kern="1200" dirty="0"/>
        </a:p>
      </dsp:txBody>
      <dsp:txXfrm>
        <a:off x="7879785" y="2674410"/>
        <a:ext cx="3671547" cy="264690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4-10-26T22:26:35"/>
    </inkml:context>
    <inkml:brush xml:id="br0">
      <inkml:brushProperty name="width" value="0.05292" units="cm"/>
      <inkml:brushProperty name="height" value="0.05292" units="cm"/>
      <inkml:brushProperty name="color" value="#F80600"/>
    </inkml:brush>
  </inkml:definitions>
  <inkml:trace contextRef="#ctx0" brushRef="#br0">12631 1238 767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E30000"/>
            </a:gs>
            <a:gs pos="100000">
              <a:srgbClr val="002060"/>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10/27/2024</a:t>
            </a:fld>
            <a:endParaRPr lang="en-US"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comments" Target="../comments/comment1.xml"/><Relationship Id="rId5" Type="http://schemas.openxmlformats.org/officeDocument/2006/relationships/tags" Target="../tags/tag6.xml"/><Relationship Id="rId10" Type="http://schemas.openxmlformats.org/officeDocument/2006/relationships/slideLayout" Target="../slideLayouts/slideLayout5.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tags" Target="../tags/tag36.xml"/><Relationship Id="rId3" Type="http://schemas.openxmlformats.org/officeDocument/2006/relationships/tags" Target="../tags/tag13.xml"/><Relationship Id="rId21" Type="http://schemas.openxmlformats.org/officeDocument/2006/relationships/tags" Target="../tags/tag31.xml"/><Relationship Id="rId34" Type="http://schemas.openxmlformats.org/officeDocument/2006/relationships/image" Target="../media/image1.png"/><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tags" Target="../tags/tag35.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29" Type="http://schemas.openxmlformats.org/officeDocument/2006/relationships/tags" Target="../tags/tag39.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tags" Target="../tags/tag34.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tags" Target="../tags/tag38.xml"/><Relationship Id="rId10" Type="http://schemas.openxmlformats.org/officeDocument/2006/relationships/tags" Target="../tags/tag20.xml"/><Relationship Id="rId19" Type="http://schemas.openxmlformats.org/officeDocument/2006/relationships/tags" Target="../tags/tag29.xml"/><Relationship Id="rId31" Type="http://schemas.openxmlformats.org/officeDocument/2006/relationships/customXml" Target="../ink/ink1.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tags" Target="../tags/tag37.xml"/><Relationship Id="rId30"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slideLayout" Target="../slideLayouts/slideLayout5.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19455" y="5049520"/>
            <a:ext cx="3932555" cy="811530"/>
          </a:xfrm>
        </p:spPr>
        <p:txBody>
          <a:bodyPr/>
          <a:lstStyle/>
          <a:p>
            <a:r>
              <a:rPr lang="en-US" sz="3200" b="1" dirty="0">
                <a:solidFill>
                  <a:srgbClr val="F8E57F"/>
                </a:solidFill>
                <a:latin typeface="Forte" panose="03060902040502070203" pitchFamily="66" charset="0"/>
              </a:rPr>
              <a:t>Group No - 4</a:t>
            </a:r>
          </a:p>
        </p:txBody>
      </p:sp>
      <p:sp>
        <p:nvSpPr>
          <p:cNvPr id="5" name="Text Box 4"/>
          <p:cNvSpPr txBox="1"/>
          <p:nvPr/>
        </p:nvSpPr>
        <p:spPr>
          <a:xfrm>
            <a:off x="7076440" y="1767840"/>
            <a:ext cx="3543935" cy="1661795"/>
          </a:xfrm>
          <a:prstGeom prst="rect">
            <a:avLst/>
          </a:prstGeom>
          <a:noFill/>
        </p:spPr>
        <p:txBody>
          <a:bodyPr wrap="square" rtlCol="0">
            <a:noAutofit/>
            <a:scene3d>
              <a:camera prst="isometricOffAxis1Right"/>
              <a:lightRig rig="threePt" dir="t"/>
            </a:scene3d>
          </a:bodyPr>
          <a:lstStyle/>
          <a:p>
            <a:endParaRPr lang="en-US" dirty="0"/>
          </a:p>
        </p:txBody>
      </p:sp>
      <p:graphicFrame>
        <p:nvGraphicFramePr>
          <p:cNvPr id="2" name="Diagram 1"/>
          <p:cNvGraphicFramePr/>
          <p:nvPr/>
        </p:nvGraphicFramePr>
        <p:xfrm>
          <a:off x="585788" y="2167128"/>
          <a:ext cx="11019790" cy="2679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37895" y="346075"/>
            <a:ext cx="10219690" cy="967105"/>
          </a:xfrm>
          <a:prstGeom prst="rect">
            <a:avLst/>
          </a:prstGeom>
          <a:noFill/>
        </p:spPr>
        <p:txBody>
          <a:bodyPr wrap="square" rtlCol="0">
            <a:noAutofit/>
          </a:bodyPr>
          <a:lstStyle/>
          <a:p>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rPr>
              <a:t>KPI 3 - AVERAGE NUMBER OF DAYS TAKEN FOR ORDER DELIEVERED CUSTOMER DATE FOR </a:t>
            </a:r>
            <a:r>
              <a:rPr lang="en-US" sz="3200" b="1" dirty="0" smtClean="0">
                <a:solidFill>
                  <a:schemeClr val="bg1"/>
                </a:solidFill>
                <a:effectLst>
                  <a:outerShdw blurRad="38100" dist="38100" dir="2700000" algn="tl">
                    <a:srgbClr val="000000">
                      <a:alpha val="43137"/>
                    </a:srgbClr>
                  </a:outerShdw>
                </a:effectLst>
                <a:latin typeface="Segoe Print" panose="02000600000000000000" pitchFamily="2" charset="0"/>
              </a:rPr>
              <a:t>PET SHOP</a:t>
            </a:r>
            <a:endParaRPr lang="en-US" sz="3200" b="1" dirty="0">
              <a:solidFill>
                <a:schemeClr val="bg1"/>
              </a:solidFill>
              <a:effectLst>
                <a:outerShdw blurRad="38100" dist="38100" dir="2700000" algn="tl">
                  <a:srgbClr val="000000">
                    <a:alpha val="43137"/>
                  </a:srgbClr>
                </a:outerShdw>
              </a:effectLst>
              <a:latin typeface="Segoe Print" panose="02000600000000000000" pitchFamily="2" charset="0"/>
            </a:endParaRPr>
          </a:p>
        </p:txBody>
      </p:sp>
      <p:graphicFrame>
        <p:nvGraphicFramePr>
          <p:cNvPr id="3" name="Chart 2"/>
          <p:cNvGraphicFramePr/>
          <p:nvPr/>
        </p:nvGraphicFramePr>
        <p:xfrm>
          <a:off x="6910070" y="2302510"/>
          <a:ext cx="5208905" cy="449072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p:cNvSpPr txBox="1"/>
          <p:nvPr/>
        </p:nvSpPr>
        <p:spPr>
          <a:xfrm>
            <a:off x="288925" y="2543175"/>
            <a:ext cx="6096000" cy="4008120"/>
          </a:xfrm>
          <a:prstGeom prst="rect">
            <a:avLst/>
          </a:prstGeom>
          <a:noFill/>
        </p:spPr>
        <p:txBody>
          <a:bodyPr wrap="square" rtlCol="0" anchor="t">
            <a:noAutofit/>
          </a:bodyPr>
          <a:lstStyle/>
          <a:p>
            <a:pPr marL="285750" indent="-285750">
              <a:buFont typeface="Wingdings" panose="05000000000000000000" charset="0"/>
              <a:buChar char="q"/>
            </a:pPr>
            <a:r>
              <a:rPr lang="en-US" dirty="0">
                <a:solidFill>
                  <a:schemeClr val="bg1"/>
                </a:solidFill>
                <a:sym typeface="+mn-ea"/>
              </a:rPr>
              <a:t>In this KPI we calculate average shipping days specifically for pet shop category.</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Average calculation shows that shipping takes 11 to  13 days.</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so , shipping days is important aspect for any business. as per calculation shipping days are more than expected.</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Overall conclusion is that olist store should focus on reducing the shipping 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32815" y="346075"/>
            <a:ext cx="10506710" cy="1076325"/>
          </a:xfrm>
          <a:prstGeom prst="rect">
            <a:avLst/>
          </a:prstGeom>
          <a:noFill/>
        </p:spPr>
        <p:txBody>
          <a:bodyPr wrap="square" rtlCol="0">
            <a:spAutoFit/>
          </a:bodyPr>
          <a:lstStyle/>
          <a:p>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rPr>
              <a:t>KPI 4 - AVERAGE PRICE AND PAYMENT VALUE FROM CUSTOMERS OF </a:t>
            </a:r>
            <a:r>
              <a:rPr lang="en-US" sz="3200" b="1" dirty="0" smtClean="0">
                <a:solidFill>
                  <a:schemeClr val="bg1"/>
                </a:solidFill>
                <a:effectLst>
                  <a:outerShdw blurRad="38100" dist="38100" dir="2700000" algn="tl">
                    <a:srgbClr val="000000">
                      <a:alpha val="43137"/>
                    </a:srgbClr>
                  </a:outerShdw>
                </a:effectLst>
                <a:latin typeface="Segoe Print" panose="02000600000000000000" pitchFamily="2" charset="0"/>
              </a:rPr>
              <a:t>SAO PAULO </a:t>
            </a:r>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rPr>
              <a:t>CITY</a:t>
            </a:r>
          </a:p>
        </p:txBody>
      </p:sp>
      <p:graphicFrame>
        <p:nvGraphicFramePr>
          <p:cNvPr id="3" name="Chart 2"/>
          <p:cNvGraphicFramePr/>
          <p:nvPr/>
        </p:nvGraphicFramePr>
        <p:xfrm>
          <a:off x="66040" y="2181225"/>
          <a:ext cx="5162550" cy="460756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p:cNvSpPr txBox="1"/>
          <p:nvPr/>
        </p:nvSpPr>
        <p:spPr>
          <a:xfrm>
            <a:off x="5891530" y="2363470"/>
            <a:ext cx="6096000" cy="3968115"/>
          </a:xfrm>
          <a:prstGeom prst="rect">
            <a:avLst/>
          </a:prstGeom>
          <a:noFill/>
        </p:spPr>
        <p:txBody>
          <a:bodyPr wrap="square" rtlCol="0" anchor="t">
            <a:noAutofit/>
          </a:bodyPr>
          <a:lstStyle/>
          <a:p>
            <a:pPr marL="285750" indent="-285750">
              <a:buFont typeface="Wingdings" panose="05000000000000000000" charset="0"/>
              <a:buChar char="q"/>
            </a:pPr>
            <a:endParaRPr lang="en-US" dirty="0">
              <a:solidFill>
                <a:schemeClr val="bg1"/>
              </a:solidFill>
              <a:sym typeface="+mn-ea"/>
            </a:endParaRPr>
          </a:p>
          <a:p>
            <a:pPr marL="285750" indent="-285750">
              <a:buFont typeface="Wingdings" panose="05000000000000000000" charset="0"/>
              <a:buChar char="q"/>
            </a:pPr>
            <a:r>
              <a:rPr lang="en-US" dirty="0">
                <a:solidFill>
                  <a:schemeClr val="bg1"/>
                </a:solidFill>
                <a:sym typeface="+mn-ea"/>
              </a:rPr>
              <a:t>sao</a:t>
            </a:r>
            <a:r>
              <a:rPr lang="en-US" dirty="0">
                <a:solidFill>
                  <a:schemeClr val="bg1"/>
                </a:solidFill>
                <a:sym typeface="+mn-ea"/>
              </a:rPr>
              <a:t> </a:t>
            </a:r>
            <a:r>
              <a:rPr lang="en-US" dirty="0" smtClean="0">
                <a:solidFill>
                  <a:schemeClr val="bg1"/>
                </a:solidFill>
                <a:sym typeface="+mn-ea"/>
              </a:rPr>
              <a:t>Paulo </a:t>
            </a:r>
            <a:r>
              <a:rPr lang="en-US" dirty="0">
                <a:solidFill>
                  <a:schemeClr val="bg1"/>
                </a:solidFill>
                <a:sym typeface="+mn-ea"/>
              </a:rPr>
              <a:t>city is one of the most popular city of Brazil.</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The Average price of </a:t>
            </a:r>
            <a:r>
              <a:rPr lang="en-US" dirty="0">
                <a:solidFill>
                  <a:schemeClr val="bg1"/>
                </a:solidFill>
                <a:sym typeface="+mn-ea"/>
              </a:rPr>
              <a:t>sao</a:t>
            </a:r>
            <a:r>
              <a:rPr lang="en-US" dirty="0">
                <a:solidFill>
                  <a:schemeClr val="bg1"/>
                </a:solidFill>
                <a:sym typeface="+mn-ea"/>
              </a:rPr>
              <a:t> </a:t>
            </a:r>
            <a:r>
              <a:rPr lang="en-US" dirty="0" smtClean="0">
                <a:solidFill>
                  <a:schemeClr val="bg1"/>
                </a:solidFill>
                <a:sym typeface="+mn-ea"/>
              </a:rPr>
              <a:t>Paulo </a:t>
            </a:r>
            <a:r>
              <a:rPr lang="en-US" dirty="0">
                <a:solidFill>
                  <a:schemeClr val="bg1"/>
                </a:solidFill>
                <a:sym typeface="+mn-ea"/>
              </a:rPr>
              <a:t>city is 107 and Average payment value of this city is 151.</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Accordingly, we can advise that this city is a profitable city to invest in.</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Olist have correctly  worked on its pricing </a:t>
            </a:r>
            <a:r>
              <a:rPr lang="en-US" dirty="0" smtClean="0">
                <a:solidFill>
                  <a:schemeClr val="bg1"/>
                </a:solidFill>
                <a:sym typeface="+mn-ea"/>
              </a:rPr>
              <a:t>strategy </a:t>
            </a:r>
            <a:r>
              <a:rPr lang="en-US" dirty="0">
                <a:solidFill>
                  <a:schemeClr val="bg1"/>
                </a:solidFill>
                <a:sym typeface="+mn-ea"/>
              </a:rPr>
              <a:t>and need to focus more on bringing </a:t>
            </a:r>
            <a:r>
              <a:rPr lang="en-US" dirty="0" smtClean="0">
                <a:solidFill>
                  <a:schemeClr val="bg1"/>
                </a:solidFill>
                <a:sym typeface="+mn-ea"/>
              </a:rPr>
              <a:t>competitive </a:t>
            </a:r>
            <a:r>
              <a:rPr lang="en-US" dirty="0">
                <a:solidFill>
                  <a:schemeClr val="bg1"/>
                </a:solidFill>
                <a:sym typeface="+mn-ea"/>
              </a:rPr>
              <a:t>prices to sustain in long run. </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47725" y="356235"/>
            <a:ext cx="10685780" cy="1343660"/>
          </a:xfrm>
          <a:prstGeom prst="rect">
            <a:avLst/>
          </a:prstGeom>
          <a:noFill/>
        </p:spPr>
        <p:txBody>
          <a:bodyPr wrap="square" rtlCol="0">
            <a:noAutofit/>
          </a:bodyPr>
          <a:lstStyle/>
          <a:p>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rPr>
              <a:t>KPI 5 </a:t>
            </a:r>
            <a:r>
              <a:rPr lang="en-US" sz="3200" b="1" dirty="0" smtClean="0">
                <a:solidFill>
                  <a:schemeClr val="bg1"/>
                </a:solidFill>
                <a:effectLst>
                  <a:outerShdw blurRad="38100" dist="38100" dir="2700000" algn="tl">
                    <a:srgbClr val="000000">
                      <a:alpha val="43137"/>
                    </a:srgbClr>
                  </a:outerShdw>
                </a:effectLst>
                <a:latin typeface="Segoe Print" panose="02000600000000000000" pitchFamily="2" charset="0"/>
              </a:rPr>
              <a:t>- RELATIONSHIP </a:t>
            </a:r>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rPr>
              <a:t>BETWEEN SHIPPING DAYS VS REVIEW SCORE</a:t>
            </a:r>
          </a:p>
        </p:txBody>
      </p:sp>
      <p:graphicFrame>
        <p:nvGraphicFramePr>
          <p:cNvPr id="3" name="Chart 2"/>
          <p:cNvGraphicFramePr/>
          <p:nvPr/>
        </p:nvGraphicFramePr>
        <p:xfrm>
          <a:off x="79375" y="1828165"/>
          <a:ext cx="6547485" cy="502983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p:cNvSpPr txBox="1"/>
          <p:nvPr/>
        </p:nvSpPr>
        <p:spPr>
          <a:xfrm>
            <a:off x="7186295" y="2350135"/>
            <a:ext cx="4578985" cy="4254500"/>
          </a:xfrm>
          <a:prstGeom prst="rect">
            <a:avLst/>
          </a:prstGeom>
          <a:noFill/>
        </p:spPr>
        <p:txBody>
          <a:bodyPr wrap="square" rtlCol="0" anchor="t">
            <a:noAutofit/>
          </a:bodyPr>
          <a:lstStyle/>
          <a:p>
            <a:pPr marL="285750" indent="-285750">
              <a:buFont typeface="Wingdings" panose="05000000000000000000" charset="0"/>
              <a:buChar char="q"/>
            </a:pPr>
            <a:r>
              <a:rPr lang="en-US" dirty="0">
                <a:solidFill>
                  <a:schemeClr val="bg1"/>
                </a:solidFill>
                <a:sym typeface="+mn-ea"/>
              </a:rPr>
              <a:t>This KPI analyzes the relationship between shipping days and review scores.</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It helps in understanding the impact of delivery time on customer satisfaction levels.</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Olist can use this information to optimize their logistics and improve their delivery time.</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0584" y="277241"/>
            <a:ext cx="11904980" cy="645160"/>
          </a:xfrm>
          <a:prstGeom prst="rect">
            <a:avLst/>
          </a:prstGeom>
          <a:noFill/>
        </p:spPr>
        <p:txBody>
          <a:bodyPr wrap="square" rtlCol="0">
            <a:spAutoFit/>
          </a:bodyPr>
          <a:lstStyle/>
          <a:p>
            <a:pPr algn="ctr"/>
            <a:r>
              <a:rPr lang="en-US" sz="3600" b="1" dirty="0">
                <a:solidFill>
                  <a:schemeClr val="bg1"/>
                </a:solidFill>
                <a:effectLst>
                  <a:glow rad="228600">
                    <a:schemeClr val="accent5">
                      <a:satMod val="175000"/>
                      <a:alpha val="40000"/>
                    </a:schemeClr>
                  </a:glow>
                  <a:outerShdw blurRad="38100" dist="38100" dir="2700000" algn="tl">
                    <a:srgbClr val="000000">
                      <a:alpha val="43137"/>
                    </a:srgbClr>
                  </a:outerShdw>
                </a:effectLst>
                <a:latin typeface="Algerian" panose="04020705040A02060702" pitchFamily="82" charset="0"/>
              </a:rPr>
              <a:t>EXCEL DASHBOARD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 y="1137666"/>
            <a:ext cx="11402060" cy="5295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7340" y="91059"/>
            <a:ext cx="11725275" cy="645160"/>
          </a:xfrm>
          <a:prstGeom prst="rect">
            <a:avLst/>
          </a:prstGeom>
          <a:noFill/>
        </p:spPr>
        <p:txBody>
          <a:bodyPr wrap="square" rtlCol="0">
            <a:spAutoFit/>
          </a:bodyPr>
          <a:lstStyle/>
          <a:p>
            <a:pPr algn="ctr"/>
            <a:r>
              <a:rPr lang="en-US" sz="3600" b="1" dirty="0">
                <a:solidFill>
                  <a:schemeClr val="bg1"/>
                </a:solidFill>
                <a:effectLst>
                  <a:outerShdw blurRad="50800" dist="38100" dir="5400000" algn="t" rotWithShape="0">
                    <a:prstClr val="black">
                      <a:alpha val="40000"/>
                    </a:prstClr>
                  </a:outerShdw>
                </a:effectLst>
                <a:latin typeface="Algerian" panose="04020705040A02060702" pitchFamily="82" charset="0"/>
              </a:rPr>
              <a:t>POWER BI DASHBOARD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 y="928243"/>
            <a:ext cx="11904599" cy="57560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 y="832104"/>
            <a:ext cx="11823192" cy="5861303"/>
          </a:xfrm>
          <a:prstGeom prst="rect">
            <a:avLst/>
          </a:prstGeom>
        </p:spPr>
      </p:pic>
      <p:sp>
        <p:nvSpPr>
          <p:cNvPr id="3" name="Text Box 1"/>
          <p:cNvSpPr txBox="1"/>
          <p:nvPr/>
        </p:nvSpPr>
        <p:spPr>
          <a:xfrm>
            <a:off x="307340" y="91059"/>
            <a:ext cx="11725275" cy="645160"/>
          </a:xfrm>
          <a:prstGeom prst="rect">
            <a:avLst/>
          </a:prstGeom>
          <a:noFill/>
        </p:spPr>
        <p:txBody>
          <a:bodyPr wrap="square" rtlCol="0">
            <a:spAutoFit/>
          </a:bodyPr>
          <a:lstStyle/>
          <a:p>
            <a:pPr algn="ctr"/>
            <a:r>
              <a:rPr lang="en-US" sz="3600" b="1" dirty="0">
                <a:solidFill>
                  <a:schemeClr val="bg1"/>
                </a:solidFill>
                <a:effectLst>
                  <a:outerShdw blurRad="50800" dist="38100" dir="5400000" algn="t" rotWithShape="0">
                    <a:prstClr val="black">
                      <a:alpha val="40000"/>
                    </a:prstClr>
                  </a:outerShdw>
                </a:effectLst>
                <a:latin typeface="Algerian" panose="04020705040A02060702" pitchFamily="82" charset="0"/>
              </a:rPr>
              <a:t>POWER BI DASHBOARD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13409" y="162687"/>
            <a:ext cx="10992485" cy="645160"/>
          </a:xfrm>
          <a:prstGeom prst="rect">
            <a:avLst/>
          </a:prstGeom>
          <a:noFill/>
        </p:spPr>
        <p:txBody>
          <a:bodyPr wrap="square" rtlCol="0">
            <a:spAutoFit/>
          </a:bodyPr>
          <a:lstStyle/>
          <a:p>
            <a:pPr algn="ctr"/>
            <a:r>
              <a:rPr lang="en-US" sz="3600" b="1" dirty="0">
                <a:solidFill>
                  <a:schemeClr val="bg1"/>
                </a:solidFill>
                <a:effectLst>
                  <a:outerShdw blurRad="50800" dist="38100" dir="8100000" algn="tr" rotWithShape="0">
                    <a:prstClr val="black">
                      <a:alpha val="40000"/>
                    </a:prstClr>
                  </a:outerShdw>
                </a:effectLst>
                <a:latin typeface="Algerian" panose="04020705040A02060702" pitchFamily="82" charset="0"/>
              </a:rPr>
              <a:t>TABLEAU DASHBOARD</a:t>
            </a:r>
          </a:p>
        </p:txBody>
      </p:sp>
      <p:pic>
        <p:nvPicPr>
          <p:cNvPr id="4" name="Picture 3" descr="Screenshot 2024-10-24 170515"/>
          <p:cNvPicPr>
            <a:picLocks noChangeAspect="1"/>
          </p:cNvPicPr>
          <p:nvPr/>
        </p:nvPicPr>
        <p:blipFill>
          <a:blip r:embed="rId2"/>
          <a:stretch>
            <a:fillRect/>
          </a:stretch>
        </p:blipFill>
        <p:spPr>
          <a:xfrm>
            <a:off x="126365" y="1054100"/>
            <a:ext cx="11966575" cy="5677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119755" y="526415"/>
            <a:ext cx="6314440" cy="816610"/>
          </a:xfrm>
          <a:prstGeom prst="ellipse">
            <a:avLst/>
          </a:prstGeom>
          <a:gradFill>
            <a:gsLst>
              <a:gs pos="0">
                <a:srgbClr val="FECF40"/>
              </a:gs>
              <a:gs pos="100000">
                <a:srgbClr val="846C21"/>
              </a:gs>
            </a:gsLst>
            <a:lin scaled="0"/>
          </a:gradFill>
        </p:spPr>
        <p:style>
          <a:lnRef idx="2">
            <a:schemeClr val="accent1"/>
          </a:lnRef>
          <a:fillRef idx="0">
            <a:srgbClr val="FFFFFF"/>
          </a:fillRef>
          <a:effectRef idx="0">
            <a:srgbClr val="FFFFFF"/>
          </a:effectRef>
          <a:fontRef idx="minor">
            <a:schemeClr val="tx1"/>
          </a:fontRef>
        </p:style>
        <p:txBody>
          <a:bodyPr rtlCol="0" anchor="ctr"/>
          <a:lstStyle/>
          <a:p>
            <a:pPr algn="ctr"/>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INSIGHTS</a:t>
            </a:r>
          </a:p>
        </p:txBody>
      </p:sp>
      <p:sp>
        <p:nvSpPr>
          <p:cNvPr id="5" name="Text Box 4"/>
          <p:cNvSpPr txBox="1"/>
          <p:nvPr/>
        </p:nvSpPr>
        <p:spPr>
          <a:xfrm>
            <a:off x="3119755" y="1820545"/>
            <a:ext cx="6832600" cy="3176270"/>
          </a:xfrm>
          <a:prstGeom prst="rect">
            <a:avLst/>
          </a:prstGeom>
          <a:noFill/>
        </p:spPr>
        <p:txBody>
          <a:bodyPr wrap="square" rtlCol="0">
            <a:noAutofit/>
          </a:bodyPr>
          <a:lstStyle/>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Insights from this analysis can help in marketing business decisions , such as focusing on products that customers are interested in, improving product  and service quality , and optimizing marketing in provinces with high total sales .</a:t>
            </a:r>
          </a:p>
          <a:p>
            <a:endParaRPr lang="en-US" dirty="0">
              <a:solidFill>
                <a:schemeClr val="bg1"/>
              </a:solidFill>
              <a:latin typeface="Rockwell" panose="02060603020205020403" charset="0"/>
              <a:cs typeface="Rockwell" panose="02060603020205020403" charset="0"/>
            </a:endParaRPr>
          </a:p>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 In addition, this analysis also provides an overview of customer consumption trends and patterns that can be used to direct further business strategies.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725420" y="685165"/>
            <a:ext cx="7640955" cy="966470"/>
          </a:xfrm>
          <a:prstGeom prst="ellipse">
            <a:avLst/>
          </a:prstGeom>
          <a:gradFill>
            <a:gsLst>
              <a:gs pos="0">
                <a:srgbClr val="FECF40"/>
              </a:gs>
              <a:gs pos="100000">
                <a:srgbClr val="846C21"/>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RECOMMENDATIONS</a:t>
            </a:r>
          </a:p>
        </p:txBody>
      </p:sp>
      <p:sp>
        <p:nvSpPr>
          <p:cNvPr id="3" name="Text Box 2"/>
          <p:cNvSpPr txBox="1"/>
          <p:nvPr/>
        </p:nvSpPr>
        <p:spPr>
          <a:xfrm>
            <a:off x="2724785" y="2425700"/>
            <a:ext cx="7767955" cy="3412490"/>
          </a:xfrm>
          <a:prstGeom prst="rect">
            <a:avLst/>
          </a:prstGeom>
          <a:noFill/>
        </p:spPr>
        <p:txBody>
          <a:bodyPr wrap="square" rtlCol="0">
            <a:noAutofit/>
          </a:bodyPr>
          <a:lstStyle/>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Regularly monitor and analyze customer reviews to gain insights in product quality and </a:t>
            </a:r>
            <a:r>
              <a:rPr lang="en-US" dirty="0" smtClean="0">
                <a:solidFill>
                  <a:schemeClr val="bg1"/>
                </a:solidFill>
                <a:latin typeface="Rockwell" panose="02060603020205020403" charset="0"/>
                <a:cs typeface="Rockwell" panose="02060603020205020403" charset="0"/>
              </a:rPr>
              <a:t>identify </a:t>
            </a:r>
            <a:r>
              <a:rPr lang="en-US" dirty="0">
                <a:solidFill>
                  <a:schemeClr val="bg1"/>
                </a:solidFill>
                <a:latin typeface="Rockwell" panose="02060603020205020403" charset="0"/>
                <a:cs typeface="Rockwell" panose="02060603020205020403" charset="0"/>
              </a:rPr>
              <a:t>areas for improvement . Dashboards can be used to identify customer patterns in customer reviews. This will provide a data </a:t>
            </a:r>
            <a:r>
              <a:rPr lang="en-US" dirty="0" smtClean="0">
                <a:solidFill>
                  <a:schemeClr val="bg1"/>
                </a:solidFill>
                <a:latin typeface="Rockwell" panose="02060603020205020403" charset="0"/>
                <a:cs typeface="Rockwell" panose="02060603020205020403" charset="0"/>
              </a:rPr>
              <a:t>driven approach </a:t>
            </a:r>
            <a:r>
              <a:rPr lang="en-US" dirty="0">
                <a:solidFill>
                  <a:schemeClr val="bg1"/>
                </a:solidFill>
                <a:latin typeface="Rockwell" panose="02060603020205020403" charset="0"/>
                <a:cs typeface="Rockwell" panose="02060603020205020403" charset="0"/>
              </a:rPr>
              <a:t>to enhance customer experience.</a:t>
            </a:r>
          </a:p>
          <a:p>
            <a:pPr marL="285750" indent="-285750">
              <a:buFont typeface="Wingdings" panose="05000000000000000000" charset="0"/>
              <a:buChar char="q"/>
            </a:pPr>
            <a:endParaRPr lang="en-US" dirty="0">
              <a:solidFill>
                <a:schemeClr val="bg1"/>
              </a:solidFill>
              <a:latin typeface="Rockwell" panose="02060603020205020403" charset="0"/>
              <a:cs typeface="Rockwell" panose="02060603020205020403" charset="0"/>
            </a:endParaRPr>
          </a:p>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Providing a proper shipment </a:t>
            </a:r>
            <a:r>
              <a:rPr lang="en-US" dirty="0" smtClean="0">
                <a:solidFill>
                  <a:schemeClr val="bg1"/>
                </a:solidFill>
                <a:latin typeface="Rockwell" panose="02060603020205020403" charset="0"/>
                <a:cs typeface="Rockwell" panose="02060603020205020403" charset="0"/>
              </a:rPr>
              <a:t>tracking </a:t>
            </a:r>
            <a:r>
              <a:rPr lang="en-US" dirty="0">
                <a:solidFill>
                  <a:schemeClr val="bg1"/>
                </a:solidFill>
                <a:latin typeface="Rockwell" panose="02060603020205020403" charset="0"/>
                <a:cs typeface="Rockwell" panose="02060603020205020403" charset="0"/>
              </a:rPr>
              <a:t>system aids in having clear and concise communication between customers , sellers and couriers. Regular updates can set proper expectations among customers and specific delivery instructions of customers can be properly accommodated, By establishing trust and communication, both parties can work together to resolve any issues that may arise.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680970" y="782320"/>
            <a:ext cx="6258560" cy="690880"/>
          </a:xfrm>
          <a:prstGeom prst="ellipse">
            <a:avLst/>
          </a:prstGeom>
          <a:gradFill>
            <a:gsLst>
              <a:gs pos="0">
                <a:srgbClr val="FECF40"/>
              </a:gs>
              <a:gs pos="100000">
                <a:srgbClr val="846C21"/>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SUMMERY</a:t>
            </a:r>
          </a:p>
        </p:txBody>
      </p:sp>
      <p:sp>
        <p:nvSpPr>
          <p:cNvPr id="3" name="Text Box 2"/>
          <p:cNvSpPr txBox="1"/>
          <p:nvPr/>
        </p:nvSpPr>
        <p:spPr>
          <a:xfrm>
            <a:off x="2975610" y="2235200"/>
            <a:ext cx="6146800" cy="1753235"/>
          </a:xfrm>
          <a:prstGeom prst="rect">
            <a:avLst/>
          </a:prstGeom>
          <a:noFill/>
        </p:spPr>
        <p:txBody>
          <a:bodyPr wrap="square" rtlCol="0">
            <a:spAutoFit/>
          </a:bodyPr>
          <a:lstStyle/>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Overall, regular monitoring of customer reviews, real time tracking of fleet performance, together with proper shipment tracking and communication system can improve Olist’s delivery and supply chain performance and ensure customers </a:t>
            </a:r>
            <a:r>
              <a:rPr lang="en-US" dirty="0">
                <a:solidFill>
                  <a:schemeClr val="bg1"/>
                </a:solidFill>
                <a:effectLst>
                  <a:outerShdw blurRad="38100" dist="38100" dir="2700000" algn="tl">
                    <a:srgbClr val="000000">
                      <a:alpha val="43137"/>
                    </a:srgbClr>
                  </a:outerShdw>
                </a:effectLst>
                <a:latin typeface="Rockwell" panose="02060603020205020403" charset="0"/>
                <a:cs typeface="Rockwell" panose="02060603020205020403" charset="0"/>
              </a:rPr>
              <a:t>are highly satisfied with the 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圆角矩形 65"/>
          <p:cNvSpPr/>
          <p:nvPr>
            <p:custDataLst>
              <p:tags r:id="rId1"/>
            </p:custDataLst>
          </p:nvPr>
        </p:nvSpPr>
        <p:spPr>
          <a:xfrm>
            <a:off x="3223041" y="3188147"/>
            <a:ext cx="5223220" cy="568224"/>
          </a:xfrm>
          <a:prstGeom prst="roundRect">
            <a:avLst>
              <a:gd name="adj" fmla="val 50000"/>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836000" tIns="1" rIns="0" bIns="0" numCol="1" spcCol="0" rtlCol="0" fromWordArt="0" anchor="ctr" anchorCtr="0" forceAA="0" compatLnSpc="1"/>
          <a:lstStyle/>
          <a:p>
            <a:pPr>
              <a:lnSpc>
                <a:spcPct val="150000"/>
              </a:lnSpc>
            </a:pPr>
            <a:r>
              <a:rPr lang="en-US" sz="2400" dirty="0">
                <a:solidFill>
                  <a:schemeClr val="bg1"/>
                </a:solidFill>
                <a:sym typeface="+mn-ea"/>
              </a:rPr>
              <a:t>Devata Jadhav</a:t>
            </a:r>
          </a:p>
        </p:txBody>
      </p:sp>
      <p:sp>
        <p:nvSpPr>
          <p:cNvPr id="31" name="圆角矩形 30"/>
          <p:cNvSpPr/>
          <p:nvPr>
            <p:custDataLst>
              <p:tags r:id="rId2"/>
            </p:custDataLst>
          </p:nvPr>
        </p:nvSpPr>
        <p:spPr>
          <a:xfrm>
            <a:off x="3119818" y="2536250"/>
            <a:ext cx="5223220" cy="568224"/>
          </a:xfrm>
          <a:prstGeom prst="roundRect">
            <a:avLst>
              <a:gd name="adj" fmla="val 50000"/>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836000" tIns="1" rIns="0" bIns="0" numCol="1" spcCol="0" rtlCol="0" fromWordArt="0" anchor="ctr" anchorCtr="0" forceAA="0" compatLnSpc="1"/>
          <a:lstStyle/>
          <a:p>
            <a:pPr>
              <a:lnSpc>
                <a:spcPct val="150000"/>
              </a:lnSpc>
            </a:pPr>
            <a:r>
              <a:rPr lang="en-US" sz="2400" dirty="0">
                <a:solidFill>
                  <a:schemeClr val="bg1"/>
                </a:solidFill>
                <a:sym typeface="+mn-ea"/>
              </a:rPr>
              <a:t>Apoorva Upadhyay</a:t>
            </a:r>
          </a:p>
        </p:txBody>
      </p:sp>
      <p:sp>
        <p:nvSpPr>
          <p:cNvPr id="73" name="圆角矩形 72"/>
          <p:cNvSpPr/>
          <p:nvPr>
            <p:custDataLst>
              <p:tags r:id="rId3"/>
            </p:custDataLst>
          </p:nvPr>
        </p:nvSpPr>
        <p:spPr>
          <a:xfrm>
            <a:off x="3223041" y="3841359"/>
            <a:ext cx="5223220" cy="568224"/>
          </a:xfrm>
          <a:prstGeom prst="roundRect">
            <a:avLst>
              <a:gd name="adj" fmla="val 50000"/>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836000" tIns="1" rIns="0" bIns="0" numCol="1" spcCol="0" rtlCol="0" fromWordArt="0" anchor="ctr" anchorCtr="0" forceAA="0" compatLnSpc="1"/>
          <a:lstStyle/>
          <a:p>
            <a:pPr>
              <a:lnSpc>
                <a:spcPct val="150000"/>
              </a:lnSpc>
            </a:pPr>
            <a:r>
              <a:rPr lang="en-US" sz="2400" dirty="0">
                <a:solidFill>
                  <a:schemeClr val="bg1"/>
                </a:solidFill>
                <a:sym typeface="+mn-ea"/>
              </a:rPr>
              <a:t>Swati Karanwar</a:t>
            </a:r>
          </a:p>
        </p:txBody>
      </p:sp>
      <p:sp>
        <p:nvSpPr>
          <p:cNvPr id="79" name="圆角矩形 78"/>
          <p:cNvSpPr/>
          <p:nvPr>
            <p:custDataLst>
              <p:tags r:id="rId4"/>
            </p:custDataLst>
          </p:nvPr>
        </p:nvSpPr>
        <p:spPr>
          <a:xfrm>
            <a:off x="3223041" y="4494571"/>
            <a:ext cx="5223220" cy="568224"/>
          </a:xfrm>
          <a:prstGeom prst="roundRect">
            <a:avLst>
              <a:gd name="adj" fmla="val 50000"/>
            </a:avLst>
          </a:prstGeom>
          <a:gradFill>
            <a:gsLst>
              <a:gs pos="0">
                <a:schemeClr val="accent1">
                  <a:lumMod val="20000"/>
                  <a:lumOff val="80000"/>
                  <a:alpha val="0"/>
                </a:schemeClr>
              </a:gs>
              <a:gs pos="100000">
                <a:schemeClr val="accent1">
                  <a:lumMod val="20000"/>
                  <a:lumOff val="80000"/>
                  <a:alpha val="44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836000" tIns="1" rIns="0" bIns="0" numCol="1" spcCol="0" rtlCol="0" fromWordArt="0" anchor="ctr" anchorCtr="0" forceAA="0" compatLnSpc="1"/>
          <a:lstStyle/>
          <a:p>
            <a:pPr>
              <a:lnSpc>
                <a:spcPct val="150000"/>
              </a:lnSpc>
            </a:pPr>
            <a:r>
              <a:rPr lang="en-US" sz="2400" dirty="0">
                <a:solidFill>
                  <a:schemeClr val="bg1"/>
                </a:solidFill>
                <a:sym typeface="+mn-ea"/>
              </a:rPr>
              <a:t>Deeksha Patil</a:t>
            </a:r>
          </a:p>
        </p:txBody>
      </p:sp>
      <p:sp>
        <p:nvSpPr>
          <p:cNvPr id="10" name="圆角矩形 35"/>
          <p:cNvSpPr/>
          <p:nvPr>
            <p:custDataLst>
              <p:tags r:id="rId5"/>
            </p:custDataLst>
          </p:nvPr>
        </p:nvSpPr>
        <p:spPr>
          <a:xfrm>
            <a:off x="3025695" y="2643112"/>
            <a:ext cx="1136447" cy="352690"/>
          </a:xfrm>
          <a:prstGeom prst="roundRect">
            <a:avLst>
              <a:gd name="adj" fmla="val 50000"/>
            </a:avLst>
          </a:prstGeom>
          <a:gradFill>
            <a:gsLst>
              <a:gs pos="0">
                <a:srgbClr val="FECF40"/>
              </a:gs>
              <a:gs pos="100000">
                <a:srgbClr val="846C21"/>
              </a:gs>
            </a:gsLst>
            <a:lin ang="2700000" scaled="0"/>
          </a:gradFill>
          <a:ln>
            <a:solidFill>
              <a:schemeClr val="bg1"/>
            </a:solidFill>
          </a:ln>
          <a:effectLst>
            <a:outerShdw blurRad="1270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Bef>
                <a:spcPct val="0"/>
              </a:spcBef>
              <a:spcAft>
                <a:spcPct val="0"/>
              </a:spcAft>
            </a:pPr>
            <a:r>
              <a:rPr lang="en-US" b="1" dirty="0">
                <a:solidFill>
                  <a:schemeClr val="lt1">
                    <a:lumMod val="100000"/>
                  </a:schemeClr>
                </a:solidFill>
                <a:latin typeface="+mj-lt"/>
                <a:sym typeface="+mn-ea"/>
              </a:rPr>
              <a:t>1</a:t>
            </a:r>
          </a:p>
        </p:txBody>
      </p:sp>
      <p:sp>
        <p:nvSpPr>
          <p:cNvPr id="11" name="圆角矩形 35"/>
          <p:cNvSpPr/>
          <p:nvPr>
            <p:custDataLst>
              <p:tags r:id="rId6"/>
            </p:custDataLst>
          </p:nvPr>
        </p:nvSpPr>
        <p:spPr>
          <a:xfrm>
            <a:off x="3025695" y="4602057"/>
            <a:ext cx="1136447" cy="352690"/>
          </a:xfrm>
          <a:prstGeom prst="roundRect">
            <a:avLst>
              <a:gd name="adj" fmla="val 50000"/>
            </a:avLst>
          </a:prstGeom>
          <a:gradFill>
            <a:gsLst>
              <a:gs pos="0">
                <a:srgbClr val="FECF40"/>
              </a:gs>
              <a:gs pos="100000">
                <a:srgbClr val="846C21"/>
              </a:gs>
            </a:gsLst>
            <a:lin ang="2700000" scaled="0"/>
          </a:gradFill>
          <a:ln>
            <a:solidFill>
              <a:schemeClr val="bg1"/>
            </a:solidFill>
          </a:ln>
          <a:effectLst>
            <a:outerShdw blurRad="1270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Bef>
                <a:spcPct val="0"/>
              </a:spcBef>
              <a:spcAft>
                <a:spcPct val="0"/>
              </a:spcAft>
            </a:pPr>
            <a:r>
              <a:rPr lang="en-US" b="1" dirty="0">
                <a:solidFill>
                  <a:schemeClr val="lt1">
                    <a:lumMod val="100000"/>
                  </a:schemeClr>
                </a:solidFill>
                <a:latin typeface="+mj-lt"/>
                <a:sym typeface="+mn-ea"/>
              </a:rPr>
              <a:t>4</a:t>
            </a:r>
          </a:p>
        </p:txBody>
      </p:sp>
      <p:sp>
        <p:nvSpPr>
          <p:cNvPr id="12" name="圆角矩形 35"/>
          <p:cNvSpPr/>
          <p:nvPr>
            <p:custDataLst>
              <p:tags r:id="rId7"/>
            </p:custDataLst>
          </p:nvPr>
        </p:nvSpPr>
        <p:spPr>
          <a:xfrm>
            <a:off x="3025695" y="3949191"/>
            <a:ext cx="1136447" cy="352690"/>
          </a:xfrm>
          <a:prstGeom prst="roundRect">
            <a:avLst>
              <a:gd name="adj" fmla="val 50000"/>
            </a:avLst>
          </a:prstGeom>
          <a:gradFill>
            <a:gsLst>
              <a:gs pos="0">
                <a:srgbClr val="FECF40"/>
              </a:gs>
              <a:gs pos="100000">
                <a:srgbClr val="846C21"/>
              </a:gs>
            </a:gsLst>
            <a:lin ang="2700000" scaled="0"/>
          </a:gradFill>
          <a:ln>
            <a:solidFill>
              <a:schemeClr val="bg1"/>
            </a:solidFill>
          </a:ln>
          <a:effectLst>
            <a:outerShdw blurRad="1270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Bef>
                <a:spcPct val="0"/>
              </a:spcBef>
              <a:spcAft>
                <a:spcPct val="0"/>
              </a:spcAft>
            </a:pPr>
            <a:r>
              <a:rPr lang="en-US" b="1" dirty="0">
                <a:solidFill>
                  <a:schemeClr val="lt1">
                    <a:lumMod val="100000"/>
                  </a:schemeClr>
                </a:solidFill>
                <a:latin typeface="+mj-lt"/>
                <a:sym typeface="+mn-ea"/>
              </a:rPr>
              <a:t>3</a:t>
            </a:r>
          </a:p>
        </p:txBody>
      </p:sp>
      <p:sp>
        <p:nvSpPr>
          <p:cNvPr id="13" name="圆角矩形 35"/>
          <p:cNvSpPr/>
          <p:nvPr>
            <p:custDataLst>
              <p:tags r:id="rId8"/>
            </p:custDataLst>
          </p:nvPr>
        </p:nvSpPr>
        <p:spPr>
          <a:xfrm>
            <a:off x="3025695" y="3295979"/>
            <a:ext cx="1136447" cy="352690"/>
          </a:xfrm>
          <a:prstGeom prst="roundRect">
            <a:avLst>
              <a:gd name="adj" fmla="val 50000"/>
            </a:avLst>
          </a:prstGeom>
          <a:gradFill>
            <a:gsLst>
              <a:gs pos="0">
                <a:srgbClr val="FECF40"/>
              </a:gs>
              <a:gs pos="100000">
                <a:srgbClr val="846C21"/>
              </a:gs>
            </a:gsLst>
            <a:lin ang="2700000" scaled="0"/>
          </a:gradFill>
          <a:ln>
            <a:solidFill>
              <a:schemeClr val="bg1"/>
            </a:solidFill>
          </a:ln>
          <a:effectLst>
            <a:outerShdw blurRad="1270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Bef>
                <a:spcPct val="0"/>
              </a:spcBef>
              <a:spcAft>
                <a:spcPct val="0"/>
              </a:spcAft>
            </a:pPr>
            <a:r>
              <a:rPr lang="en-US" b="1" dirty="0">
                <a:solidFill>
                  <a:schemeClr val="lt1">
                    <a:lumMod val="100000"/>
                  </a:schemeClr>
                </a:solidFill>
                <a:latin typeface="+mj-lt"/>
                <a:sym typeface="+mn-ea"/>
              </a:rPr>
              <a:t>2</a:t>
            </a:r>
          </a:p>
        </p:txBody>
      </p:sp>
      <p:sp>
        <p:nvSpPr>
          <p:cNvPr id="15" name="Text Box 14"/>
          <p:cNvSpPr txBox="1"/>
          <p:nvPr/>
        </p:nvSpPr>
        <p:spPr>
          <a:xfrm>
            <a:off x="5247005" y="4209415"/>
            <a:ext cx="4064000" cy="354330"/>
          </a:xfrm>
          <a:prstGeom prst="rect">
            <a:avLst/>
          </a:prstGeom>
          <a:noFill/>
        </p:spPr>
        <p:txBody>
          <a:bodyPr wrap="square" rtlCol="0">
            <a:noAutofit/>
          </a:bodyPr>
          <a:lstStyle/>
          <a:p>
            <a:endParaRPr lang="en-US" dirty="0"/>
          </a:p>
        </p:txBody>
      </p:sp>
      <p:sp>
        <p:nvSpPr>
          <p:cNvPr id="42" name="矩形: 圆角 9"/>
          <p:cNvSpPr/>
          <p:nvPr>
            <p:custDataLst>
              <p:tags r:id="rId9"/>
            </p:custDataLst>
          </p:nvPr>
        </p:nvSpPr>
        <p:spPr>
          <a:xfrm>
            <a:off x="1870710" y="1056640"/>
            <a:ext cx="6978650" cy="635000"/>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07950" tIns="0" rIns="107950" bIns="0" rtlCol="0" anchor="ctr"/>
          <a:lstStyle/>
          <a:p>
            <a:pPr algn="ctr">
              <a:spcBef>
                <a:spcPct val="0"/>
              </a:spcBef>
              <a:spcAft>
                <a:spcPct val="0"/>
              </a:spcAft>
            </a:pPr>
            <a:r>
              <a:rPr lang="en-US" sz="4400" b="1" dirty="0">
                <a:solidFill>
                  <a:schemeClr val="lt1">
                    <a:lumMod val="100000"/>
                  </a:schemeClr>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sym typeface="+mn-ea"/>
              </a:rPr>
              <a:t>TEAM MEMBERS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75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25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50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1000"/>
                                        <p:tgtEl>
                                          <p:spTgt spid="66"/>
                                        </p:tgtEl>
                                      </p:cBhvr>
                                    </p:animEffect>
                                    <p:anim calcmode="lin" valueType="num">
                                      <p:cBhvr>
                                        <p:cTn id="20" dur="1000" fill="hold"/>
                                        <p:tgtEl>
                                          <p:spTgt spid="66"/>
                                        </p:tgtEl>
                                        <p:attrNameLst>
                                          <p:attrName>ppt_x</p:attrName>
                                        </p:attrNameLst>
                                      </p:cBhvr>
                                      <p:tavLst>
                                        <p:tav tm="0">
                                          <p:val>
                                            <p:strVal val="#ppt_x"/>
                                          </p:val>
                                        </p:tav>
                                        <p:tav tm="100000">
                                          <p:val>
                                            <p:strVal val="#ppt_x"/>
                                          </p:val>
                                        </p:tav>
                                      </p:tavLst>
                                    </p:anim>
                                    <p:anim calcmode="lin" valueType="num">
                                      <p:cBhvr>
                                        <p:cTn id="2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75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1000"/>
                                        <p:tgtEl>
                                          <p:spTgt spid="73"/>
                                        </p:tgtEl>
                                      </p:cBhvr>
                                    </p:animEffect>
                                    <p:anim calcmode="lin" valueType="num">
                                      <p:cBhvr>
                                        <p:cTn id="27" dur="1000" fill="hold"/>
                                        <p:tgtEl>
                                          <p:spTgt spid="73"/>
                                        </p:tgtEl>
                                        <p:attrNameLst>
                                          <p:attrName>ppt_x</p:attrName>
                                        </p:attrNameLst>
                                      </p:cBhvr>
                                      <p:tavLst>
                                        <p:tav tm="0">
                                          <p:val>
                                            <p:strVal val="#ppt_x"/>
                                          </p:val>
                                        </p:tav>
                                        <p:tav tm="100000">
                                          <p:val>
                                            <p:strVal val="#ppt_x"/>
                                          </p:val>
                                        </p:tav>
                                      </p:tavLst>
                                    </p:anim>
                                    <p:anim calcmode="lin" valueType="num">
                                      <p:cBhvr>
                                        <p:cTn id="28"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100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1000"/>
                                        <p:tgtEl>
                                          <p:spTgt spid="79"/>
                                        </p:tgtEl>
                                      </p:cBhvr>
                                    </p:animEffect>
                                    <p:anim calcmode="lin" valueType="num">
                                      <p:cBhvr>
                                        <p:cTn id="34" dur="1000" fill="hold"/>
                                        <p:tgtEl>
                                          <p:spTgt spid="79"/>
                                        </p:tgtEl>
                                        <p:attrNameLst>
                                          <p:attrName>ppt_x</p:attrName>
                                        </p:attrNameLst>
                                      </p:cBhvr>
                                      <p:tavLst>
                                        <p:tav tm="0">
                                          <p:val>
                                            <p:strVal val="#ppt_x"/>
                                          </p:val>
                                        </p:tav>
                                        <p:tav tm="100000">
                                          <p:val>
                                            <p:strVal val="#ppt_x"/>
                                          </p:val>
                                        </p:tav>
                                      </p:tavLst>
                                    </p:anim>
                                    <p:anim calcmode="lin" valueType="num">
                                      <p:cBhvr>
                                        <p:cTn id="35"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31" grpId="0" animBg="1"/>
      <p:bldP spid="73" grpId="0" animBg="1"/>
      <p:bldP spid="79" grpId="0" animBg="1"/>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31160" y="1127760"/>
            <a:ext cx="6410960" cy="741680"/>
          </a:xfrm>
          <a:prstGeom prst="ellipse">
            <a:avLst/>
          </a:prstGeom>
          <a:gradFill>
            <a:gsLst>
              <a:gs pos="0">
                <a:srgbClr val="FECF40"/>
              </a:gs>
              <a:gs pos="100000">
                <a:srgbClr val="846C21"/>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CONCLUSION</a:t>
            </a:r>
          </a:p>
        </p:txBody>
      </p:sp>
      <p:sp>
        <p:nvSpPr>
          <p:cNvPr id="3" name="Text Box 2"/>
          <p:cNvSpPr txBox="1"/>
          <p:nvPr/>
        </p:nvSpPr>
        <p:spPr>
          <a:xfrm>
            <a:off x="2585720" y="2499360"/>
            <a:ext cx="7274560" cy="3415030"/>
          </a:xfrm>
          <a:prstGeom prst="rect">
            <a:avLst/>
          </a:prstGeom>
          <a:noFill/>
        </p:spPr>
        <p:txBody>
          <a:bodyPr wrap="square" rtlCol="0">
            <a:spAutoFit/>
          </a:bodyPr>
          <a:lstStyle/>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The Olist store analysis project provides valuable insights into customer behavior and payment statistics.</a:t>
            </a:r>
          </a:p>
          <a:p>
            <a:pPr marL="285750" indent="-285750">
              <a:buFont typeface="Wingdings" panose="05000000000000000000" charset="0"/>
              <a:buChar char="q"/>
            </a:pPr>
            <a:endParaRPr lang="en-US" dirty="0">
              <a:solidFill>
                <a:schemeClr val="bg1"/>
              </a:solidFill>
              <a:latin typeface="Rockwell" panose="02060603020205020403" charset="0"/>
              <a:cs typeface="Rockwell" panose="02060603020205020403" charset="0"/>
            </a:endParaRPr>
          </a:p>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 The analysis of this KPI’s helps Olist in </a:t>
            </a:r>
            <a:r>
              <a:rPr lang="en-US" dirty="0" smtClean="0">
                <a:solidFill>
                  <a:schemeClr val="bg1"/>
                </a:solidFill>
                <a:latin typeface="Rockwell" panose="02060603020205020403" charset="0"/>
                <a:cs typeface="Rockwell" panose="02060603020205020403" charset="0"/>
              </a:rPr>
              <a:t>identifying </a:t>
            </a:r>
            <a:r>
              <a:rPr lang="en-US" dirty="0">
                <a:solidFill>
                  <a:schemeClr val="bg1"/>
                </a:solidFill>
                <a:latin typeface="Rockwell" panose="02060603020205020403" charset="0"/>
                <a:cs typeface="Rockwell" panose="02060603020205020403" charset="0"/>
              </a:rPr>
              <a:t>areas of improvement and creating targeted marketing campaigns. As a data analyst.</a:t>
            </a:r>
          </a:p>
          <a:p>
            <a:pPr marL="285750" indent="-285750">
              <a:buFont typeface="Wingdings" panose="05000000000000000000" charset="0"/>
              <a:buChar char="q"/>
            </a:pPr>
            <a:endParaRPr lang="en-US" dirty="0">
              <a:solidFill>
                <a:schemeClr val="bg1"/>
              </a:solidFill>
              <a:latin typeface="Rockwell" panose="02060603020205020403" charset="0"/>
              <a:cs typeface="Rockwell" panose="02060603020205020403" charset="0"/>
            </a:endParaRPr>
          </a:p>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 I have used Excel  and Power BI to clean and manipulate the dataset and create meaningful visualizations. </a:t>
            </a:r>
          </a:p>
          <a:p>
            <a:pPr marL="285750" indent="-285750">
              <a:buFont typeface="Wingdings" panose="05000000000000000000" charset="0"/>
              <a:buChar char="q"/>
            </a:pPr>
            <a:endParaRPr lang="en-US" dirty="0">
              <a:solidFill>
                <a:schemeClr val="bg1"/>
              </a:solidFill>
              <a:latin typeface="Rockwell" panose="02060603020205020403" charset="0"/>
              <a:cs typeface="Rockwell" panose="02060603020205020403" charset="0"/>
            </a:endParaRPr>
          </a:p>
          <a:p>
            <a:pPr marL="285750" indent="-285750">
              <a:buFont typeface="Wingdings" panose="05000000000000000000" charset="0"/>
              <a:buChar char="q"/>
            </a:pPr>
            <a:r>
              <a:rPr lang="en-US" dirty="0">
                <a:solidFill>
                  <a:schemeClr val="bg1"/>
                </a:solidFill>
                <a:latin typeface="Rockwell" panose="02060603020205020403" charset="0"/>
                <a:cs typeface="Rockwell" panose="02060603020205020403" charset="0"/>
              </a:rPr>
              <a:t>This project serves as a </a:t>
            </a:r>
            <a:r>
              <a:rPr lang="en-US" dirty="0" smtClean="0">
                <a:solidFill>
                  <a:schemeClr val="bg1"/>
                </a:solidFill>
                <a:latin typeface="Rockwell" panose="02060603020205020403" charset="0"/>
                <a:cs typeface="Rockwell" panose="02060603020205020403" charset="0"/>
              </a:rPr>
              <a:t>great </a:t>
            </a:r>
            <a:r>
              <a:rPr lang="en-US" dirty="0">
                <a:solidFill>
                  <a:schemeClr val="bg1"/>
                </a:solidFill>
                <a:latin typeface="Rockwell" panose="02060603020205020403" charset="0"/>
                <a:cs typeface="Rockwell" panose="02060603020205020403" charset="0"/>
              </a:rPr>
              <a:t>example of how data analysis can help businesses make informed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2546985" y="2829560"/>
            <a:ext cx="7422515" cy="1301750"/>
          </a:xfrm>
          <a:prstGeom prst="rect">
            <a:avLst/>
          </a:prstGeom>
          <a:noFill/>
          <a:ln>
            <a:noFill/>
          </a:ln>
        </p:spPr>
        <p:txBody>
          <a:bodyPr wrap="none" rtlCol="0" anchor="t">
            <a:noAutofit/>
          </a:bodyPr>
          <a:lstStyle/>
          <a:p>
            <a:pPr algn="ctr"/>
            <a:r>
              <a:rPr lang="en-US" altLang="zh-CN" sz="7200" b="1" spc="-150" dirty="0">
                <a:ln w="12700">
                  <a:solidFill>
                    <a:srgbClr val="FFFF00"/>
                  </a:solidFill>
                  <a:prstDash val="solid"/>
                </a:ln>
                <a:solidFill>
                  <a:srgbClr val="F8E57F"/>
                </a:solidFill>
                <a:effectLst>
                  <a:outerShdw blurRad="50800" dist="38100" dir="18900000" algn="bl" rotWithShape="0">
                    <a:prstClr val="black">
                      <a:alpha val="40000"/>
                    </a:prstClr>
                  </a:outerShdw>
                </a:effectLst>
                <a:latin typeface="Segoe Print" panose="02000600000000000000" pitchFamily="2" charset="0"/>
              </a:rPr>
              <a:t>THANK </a:t>
            </a:r>
            <a:r>
              <a:rPr lang="en-US" altLang="zh-CN" sz="7200" b="1" spc="-150" dirty="0" smtClean="0">
                <a:ln w="12700">
                  <a:solidFill>
                    <a:srgbClr val="FFFF00"/>
                  </a:solidFill>
                  <a:prstDash val="solid"/>
                </a:ln>
                <a:solidFill>
                  <a:srgbClr val="F8E57F"/>
                </a:solidFill>
                <a:effectLst>
                  <a:outerShdw blurRad="50800" dist="38100" dir="18900000" algn="bl" rotWithShape="0">
                    <a:prstClr val="black">
                      <a:alpha val="40000"/>
                    </a:prstClr>
                  </a:outerShdw>
                </a:effectLst>
                <a:latin typeface="Segoe Print" panose="02000600000000000000" pitchFamily="2" charset="0"/>
              </a:rPr>
              <a:t>YOU !!</a:t>
            </a:r>
            <a:endParaRPr lang="en-US" altLang="zh-CN" sz="7200" b="1" spc="-150" dirty="0">
              <a:ln w="12700">
                <a:solidFill>
                  <a:srgbClr val="FFFF00"/>
                </a:solidFill>
                <a:prstDash val="solid"/>
              </a:ln>
              <a:solidFill>
                <a:srgbClr val="F8E57F"/>
              </a:solidFill>
              <a:effectLst>
                <a:outerShdw blurRad="50800" dist="38100" dir="18900000" algn="bl" rotWithShape="0">
                  <a:prstClr val="black">
                    <a:alpha val="40000"/>
                  </a:prstClr>
                </a:outerShdw>
              </a:effectLst>
              <a:latin typeface="Segoe Print" panose="020006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1"/>
          <p:cNvCxnSpPr/>
          <p:nvPr>
            <p:custDataLst>
              <p:tags r:id="rId1"/>
            </p:custDataLst>
          </p:nvPr>
        </p:nvCxnSpPr>
        <p:spPr>
          <a:xfrm>
            <a:off x="1332824" y="2007950"/>
            <a:ext cx="0" cy="234282"/>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
        <p:nvSpPr>
          <p:cNvPr id="7" name="序号"/>
          <p:cNvSpPr/>
          <p:nvPr>
            <p:custDataLst>
              <p:tags r:id="rId2"/>
            </p:custDataLst>
          </p:nvPr>
        </p:nvSpPr>
        <p:spPr>
          <a:xfrm>
            <a:off x="1082993" y="1508879"/>
            <a:ext cx="498908" cy="498908"/>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fontScale="97500" lnSpcReduction="10000"/>
          </a:bodyPr>
          <a:lstStyle/>
          <a:p>
            <a:pPr lvl="0" algn="ctr">
              <a:spcBef>
                <a:spcPct val="0"/>
              </a:spcBef>
              <a:spcAft>
                <a:spcPct val="0"/>
              </a:spcAft>
              <a:buClrTx/>
              <a:buSzTx/>
              <a:buFontTx/>
            </a:pPr>
            <a:r>
              <a:rPr lang="en-US" dirty="0">
                <a:solidFill>
                  <a:schemeClr val="tx1">
                    <a:lumMod val="75000"/>
                    <a:lumOff val="25000"/>
                  </a:schemeClr>
                </a:solidFill>
                <a:sym typeface="+mn-lt"/>
              </a:rPr>
              <a:t>1</a:t>
            </a:r>
          </a:p>
        </p:txBody>
      </p:sp>
      <p:sp>
        <p:nvSpPr>
          <p:cNvPr id="8" name="圆角矩形 9"/>
          <p:cNvSpPr/>
          <p:nvPr>
            <p:custDataLst>
              <p:tags r:id="rId3"/>
            </p:custDataLst>
          </p:nvPr>
        </p:nvSpPr>
        <p:spPr>
          <a:xfrm>
            <a:off x="1687194" y="1443911"/>
            <a:ext cx="8859839" cy="657947"/>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dirty="0">
              <a:latin typeface="+mn-lt"/>
              <a:sym typeface="+mn-lt"/>
            </a:endParaRPr>
          </a:p>
        </p:txBody>
      </p:sp>
      <p:sp>
        <p:nvSpPr>
          <p:cNvPr id="9" name="圆角矩形 71"/>
          <p:cNvSpPr/>
          <p:nvPr>
            <p:custDataLst>
              <p:tags r:id="rId4"/>
            </p:custDataLst>
          </p:nvPr>
        </p:nvSpPr>
        <p:spPr>
          <a:xfrm flipH="1">
            <a:off x="2195419" y="1552289"/>
            <a:ext cx="1506072" cy="441781"/>
          </a:xfrm>
          <a:prstGeom prst="roundRect">
            <a:avLst>
              <a:gd name="adj" fmla="val 50000"/>
            </a:avLst>
          </a:prstGeom>
          <a:gradFill>
            <a:gsLst>
              <a:gs pos="0">
                <a:srgbClr val="FECF40"/>
              </a:gs>
              <a:gs pos="100000">
                <a:srgbClr val="846C21"/>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spcBef>
                <a:spcPct val="0"/>
              </a:spcBef>
              <a:spcAft>
                <a:spcPct val="0"/>
              </a:spcAft>
              <a:buClrTx/>
              <a:buSzTx/>
              <a:buFontTx/>
            </a:pPr>
            <a:r>
              <a:rPr lang="en-US" sz="1600" b="1" dirty="0">
                <a:latin typeface="+mj-lt"/>
                <a:sym typeface="+mn-ea"/>
              </a:rPr>
              <a:t>1</a:t>
            </a:r>
          </a:p>
        </p:txBody>
      </p:sp>
      <p:sp>
        <p:nvSpPr>
          <p:cNvPr id="10" name="矩形 30"/>
          <p:cNvSpPr/>
          <p:nvPr>
            <p:custDataLst>
              <p:tags r:id="rId5"/>
            </p:custDataLst>
          </p:nvPr>
        </p:nvSpPr>
        <p:spPr>
          <a:xfrm>
            <a:off x="3966383" y="1498248"/>
            <a:ext cx="6312519" cy="549864"/>
          </a:xfrm>
          <a:prstGeom prst="rect">
            <a:avLst/>
          </a:prstGeom>
          <a:noFill/>
        </p:spPr>
        <p:txBody>
          <a:bodyPr wrap="square" lIns="0" tIns="0" rIns="0" bIns="0" rtlCol="0" anchor="ctr" anchorCtr="0">
            <a:normAutofit/>
          </a:bodyPr>
          <a:lstStyle/>
          <a:p>
            <a:pPr algn="ctr">
              <a:lnSpc>
                <a:spcPct val="150000"/>
              </a:lnSpc>
              <a:spcBef>
                <a:spcPct val="0"/>
              </a:spcBef>
              <a:spcAft>
                <a:spcPct val="0"/>
              </a:spcAft>
            </a:pPr>
            <a:r>
              <a:rPr lang="en-US" sz="24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About the data</a:t>
            </a:r>
          </a:p>
        </p:txBody>
      </p:sp>
      <p:sp>
        <p:nvSpPr>
          <p:cNvPr id="11" name="序号"/>
          <p:cNvSpPr/>
          <p:nvPr>
            <p:custDataLst>
              <p:tags r:id="rId6"/>
            </p:custDataLst>
          </p:nvPr>
        </p:nvSpPr>
        <p:spPr>
          <a:xfrm>
            <a:off x="1082993" y="2242425"/>
            <a:ext cx="498908" cy="498908"/>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fontScale="97500" lnSpcReduction="10000"/>
          </a:bodyPr>
          <a:lstStyle/>
          <a:p>
            <a:pPr lvl="0" algn="ctr">
              <a:spcBef>
                <a:spcPct val="0"/>
              </a:spcBef>
              <a:spcAft>
                <a:spcPct val="0"/>
              </a:spcAft>
              <a:buClrTx/>
              <a:buSzTx/>
              <a:buFontTx/>
            </a:pPr>
            <a:r>
              <a:rPr lang="en-US" dirty="0">
                <a:solidFill>
                  <a:schemeClr val="tx1">
                    <a:lumMod val="75000"/>
                    <a:lumOff val="25000"/>
                  </a:schemeClr>
                </a:solidFill>
                <a:sym typeface="+mn-lt"/>
              </a:rPr>
              <a:t>2</a:t>
            </a:r>
          </a:p>
        </p:txBody>
      </p:sp>
      <p:sp>
        <p:nvSpPr>
          <p:cNvPr id="12" name="圆角矩形 9"/>
          <p:cNvSpPr/>
          <p:nvPr>
            <p:custDataLst>
              <p:tags r:id="rId7"/>
            </p:custDataLst>
          </p:nvPr>
        </p:nvSpPr>
        <p:spPr>
          <a:xfrm>
            <a:off x="1687194" y="2178638"/>
            <a:ext cx="8859839" cy="657947"/>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latin typeface="+mn-lt"/>
              <a:sym typeface="+mn-lt"/>
            </a:endParaRPr>
          </a:p>
        </p:txBody>
      </p:sp>
      <p:sp>
        <p:nvSpPr>
          <p:cNvPr id="13" name="圆角矩形 7"/>
          <p:cNvSpPr/>
          <p:nvPr>
            <p:custDataLst>
              <p:tags r:id="rId8"/>
            </p:custDataLst>
          </p:nvPr>
        </p:nvSpPr>
        <p:spPr>
          <a:xfrm flipH="1">
            <a:off x="2195419" y="2287016"/>
            <a:ext cx="1506072" cy="441781"/>
          </a:xfrm>
          <a:prstGeom prst="roundRect">
            <a:avLst>
              <a:gd name="adj" fmla="val 50000"/>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spcBef>
                <a:spcPct val="0"/>
              </a:spcBef>
              <a:spcAft>
                <a:spcPct val="0"/>
              </a:spcAft>
              <a:buClrTx/>
              <a:buSzTx/>
              <a:buFontTx/>
            </a:pPr>
            <a:r>
              <a:rPr lang="en-US" sz="1600" b="1" dirty="0">
                <a:latin typeface="+mj-lt"/>
                <a:sym typeface="+mn-ea"/>
              </a:rPr>
              <a:t>2</a:t>
            </a:r>
          </a:p>
        </p:txBody>
      </p:sp>
      <p:sp>
        <p:nvSpPr>
          <p:cNvPr id="32" name="矩形 31"/>
          <p:cNvSpPr/>
          <p:nvPr>
            <p:custDataLst>
              <p:tags r:id="rId9"/>
            </p:custDataLst>
          </p:nvPr>
        </p:nvSpPr>
        <p:spPr>
          <a:xfrm>
            <a:off x="3966383" y="2232975"/>
            <a:ext cx="6312519" cy="549864"/>
          </a:xfrm>
          <a:prstGeom prst="rect">
            <a:avLst/>
          </a:prstGeom>
          <a:noFill/>
        </p:spPr>
        <p:txBody>
          <a:bodyPr wrap="square" lIns="0" tIns="0" rIns="0" bIns="0" rtlCol="0" anchor="ctr" anchorCtr="0">
            <a:normAutofit/>
          </a:bodyPr>
          <a:lstStyle/>
          <a:p>
            <a:pPr algn="ctr">
              <a:lnSpc>
                <a:spcPct val="150000"/>
              </a:lnSpc>
              <a:spcBef>
                <a:spcPct val="0"/>
              </a:spcBef>
              <a:spcAft>
                <a:spcPct val="0"/>
              </a:spcAft>
            </a:pPr>
            <a:r>
              <a:rPr lang="en-US" sz="24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Importance of Olist store analysis</a:t>
            </a:r>
          </a:p>
        </p:txBody>
      </p:sp>
      <p:sp>
        <p:nvSpPr>
          <p:cNvPr id="14" name="序号"/>
          <p:cNvSpPr/>
          <p:nvPr>
            <p:custDataLst>
              <p:tags r:id="rId10"/>
            </p:custDataLst>
          </p:nvPr>
        </p:nvSpPr>
        <p:spPr>
          <a:xfrm>
            <a:off x="1082993" y="2975380"/>
            <a:ext cx="498908" cy="498908"/>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fontScale="97500" lnSpcReduction="10000"/>
          </a:bodyPr>
          <a:lstStyle/>
          <a:p>
            <a:pPr lvl="0" algn="ctr">
              <a:spcBef>
                <a:spcPct val="0"/>
              </a:spcBef>
              <a:spcAft>
                <a:spcPct val="0"/>
              </a:spcAft>
              <a:buClrTx/>
              <a:buSzTx/>
              <a:buFontTx/>
            </a:pPr>
            <a:r>
              <a:rPr lang="en-US" dirty="0">
                <a:solidFill>
                  <a:schemeClr val="tx1">
                    <a:lumMod val="75000"/>
                    <a:lumOff val="25000"/>
                  </a:schemeClr>
                </a:solidFill>
                <a:sym typeface="+mn-lt"/>
              </a:rPr>
              <a:t>3</a:t>
            </a:r>
          </a:p>
        </p:txBody>
      </p:sp>
      <p:sp>
        <p:nvSpPr>
          <p:cNvPr id="15" name="圆角矩形 9"/>
          <p:cNvSpPr/>
          <p:nvPr>
            <p:custDataLst>
              <p:tags r:id="rId11"/>
            </p:custDataLst>
          </p:nvPr>
        </p:nvSpPr>
        <p:spPr>
          <a:xfrm>
            <a:off x="1687194" y="2913956"/>
            <a:ext cx="8859839" cy="657947"/>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latin typeface="+mn-lt"/>
              <a:sym typeface="+mn-lt"/>
            </a:endParaRPr>
          </a:p>
        </p:txBody>
      </p:sp>
      <p:sp>
        <p:nvSpPr>
          <p:cNvPr id="16" name="圆角矩形 13"/>
          <p:cNvSpPr/>
          <p:nvPr>
            <p:custDataLst>
              <p:tags r:id="rId12"/>
            </p:custDataLst>
          </p:nvPr>
        </p:nvSpPr>
        <p:spPr>
          <a:xfrm flipH="1">
            <a:off x="2195419" y="3022334"/>
            <a:ext cx="1506072" cy="441781"/>
          </a:xfrm>
          <a:prstGeom prst="roundRect">
            <a:avLst>
              <a:gd name="adj" fmla="val 50000"/>
            </a:avLst>
          </a:prstGeom>
          <a:gradFill>
            <a:gsLst>
              <a:gs pos="0">
                <a:srgbClr val="FECF40"/>
              </a:gs>
              <a:gs pos="100000">
                <a:srgbClr val="846C21"/>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spcBef>
                <a:spcPct val="0"/>
              </a:spcBef>
              <a:spcAft>
                <a:spcPct val="0"/>
              </a:spcAft>
              <a:buClrTx/>
              <a:buSzTx/>
              <a:buFontTx/>
            </a:pPr>
            <a:r>
              <a:rPr lang="en-US" sz="1600" b="1" dirty="0">
                <a:latin typeface="+mj-lt"/>
                <a:sym typeface="+mn-ea"/>
              </a:rPr>
              <a:t>3</a:t>
            </a:r>
          </a:p>
        </p:txBody>
      </p:sp>
      <p:sp>
        <p:nvSpPr>
          <p:cNvPr id="33" name="矩形 32"/>
          <p:cNvSpPr/>
          <p:nvPr>
            <p:custDataLst>
              <p:tags r:id="rId13"/>
            </p:custDataLst>
          </p:nvPr>
        </p:nvSpPr>
        <p:spPr>
          <a:xfrm>
            <a:off x="3966383" y="2967702"/>
            <a:ext cx="6312519" cy="549864"/>
          </a:xfrm>
          <a:prstGeom prst="rect">
            <a:avLst/>
          </a:prstGeom>
          <a:noFill/>
        </p:spPr>
        <p:txBody>
          <a:bodyPr wrap="square" lIns="0" tIns="0" rIns="0" bIns="0" rtlCol="0" anchor="ctr" anchorCtr="0">
            <a:normAutofit/>
          </a:bodyPr>
          <a:lstStyle/>
          <a:p>
            <a:pPr algn="ctr">
              <a:lnSpc>
                <a:spcPct val="150000"/>
              </a:lnSpc>
              <a:spcBef>
                <a:spcPct val="0"/>
              </a:spcBef>
              <a:spcAft>
                <a:spcPct val="0"/>
              </a:spcAft>
            </a:pPr>
            <a:r>
              <a:rPr lang="en-US" sz="24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Key </a:t>
            </a:r>
            <a:r>
              <a:rPr lang="en-US" sz="2400" b="1" dirty="0" smtClean="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Performance </a:t>
            </a:r>
            <a:r>
              <a:rPr lang="en-US" sz="24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Indicators (KPI’S)</a:t>
            </a:r>
          </a:p>
        </p:txBody>
      </p:sp>
      <p:sp>
        <p:nvSpPr>
          <p:cNvPr id="17" name="序号"/>
          <p:cNvSpPr/>
          <p:nvPr>
            <p:custDataLst>
              <p:tags r:id="rId14"/>
            </p:custDataLst>
          </p:nvPr>
        </p:nvSpPr>
        <p:spPr>
          <a:xfrm>
            <a:off x="1082993" y="3708335"/>
            <a:ext cx="498908" cy="498908"/>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fontScale="97500" lnSpcReduction="10000"/>
          </a:bodyPr>
          <a:lstStyle/>
          <a:p>
            <a:pPr lvl="0" algn="ctr">
              <a:spcBef>
                <a:spcPct val="0"/>
              </a:spcBef>
              <a:spcAft>
                <a:spcPct val="0"/>
              </a:spcAft>
              <a:buClrTx/>
              <a:buSzTx/>
              <a:buFontTx/>
            </a:pPr>
            <a:r>
              <a:rPr lang="en-US" dirty="0">
                <a:solidFill>
                  <a:schemeClr val="tx1">
                    <a:lumMod val="75000"/>
                    <a:lumOff val="25000"/>
                  </a:schemeClr>
                </a:solidFill>
                <a:sym typeface="+mn-lt"/>
              </a:rPr>
              <a:t>4</a:t>
            </a:r>
          </a:p>
        </p:txBody>
      </p:sp>
      <p:sp>
        <p:nvSpPr>
          <p:cNvPr id="34" name="矩形 33"/>
          <p:cNvSpPr/>
          <p:nvPr>
            <p:custDataLst>
              <p:tags r:id="rId15"/>
            </p:custDataLst>
          </p:nvPr>
        </p:nvSpPr>
        <p:spPr>
          <a:xfrm>
            <a:off x="3966383" y="3703020"/>
            <a:ext cx="6312519" cy="549864"/>
          </a:xfrm>
          <a:prstGeom prst="rect">
            <a:avLst/>
          </a:prstGeom>
          <a:noFill/>
        </p:spPr>
        <p:txBody>
          <a:bodyPr wrap="square" lIns="0" tIns="0" rIns="0" bIns="0" rtlCol="0" anchor="ctr" anchorCtr="0">
            <a:normAutofit/>
          </a:bodyPr>
          <a:lstStyle/>
          <a:p>
            <a:pPr algn="ctr">
              <a:lnSpc>
                <a:spcPct val="150000"/>
              </a:lnSpc>
              <a:spcBef>
                <a:spcPct val="0"/>
              </a:spcBef>
              <a:spcAft>
                <a:spcPct val="0"/>
              </a:spcAft>
            </a:pPr>
            <a:r>
              <a:rPr lang="en-US" sz="24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Data Model</a:t>
            </a:r>
          </a:p>
        </p:txBody>
      </p:sp>
      <p:sp>
        <p:nvSpPr>
          <p:cNvPr id="20" name="序号"/>
          <p:cNvSpPr/>
          <p:nvPr>
            <p:custDataLst>
              <p:tags r:id="rId16"/>
            </p:custDataLst>
          </p:nvPr>
        </p:nvSpPr>
        <p:spPr>
          <a:xfrm>
            <a:off x="1082993" y="4441881"/>
            <a:ext cx="498908" cy="498908"/>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fontScale="97500" lnSpcReduction="10000"/>
          </a:bodyPr>
          <a:lstStyle/>
          <a:p>
            <a:pPr lvl="0" algn="ctr">
              <a:spcBef>
                <a:spcPct val="0"/>
              </a:spcBef>
              <a:spcAft>
                <a:spcPct val="0"/>
              </a:spcAft>
              <a:buClrTx/>
              <a:buSzTx/>
              <a:buFontTx/>
            </a:pPr>
            <a:r>
              <a:rPr lang="en-US" dirty="0">
                <a:solidFill>
                  <a:schemeClr val="tx1">
                    <a:lumMod val="75000"/>
                    <a:lumOff val="25000"/>
                  </a:schemeClr>
                </a:solidFill>
                <a:sym typeface="+mn-lt"/>
              </a:rPr>
              <a:t>5</a:t>
            </a:r>
          </a:p>
        </p:txBody>
      </p:sp>
      <p:sp>
        <p:nvSpPr>
          <p:cNvPr id="21" name="圆角矩形 9"/>
          <p:cNvSpPr/>
          <p:nvPr>
            <p:custDataLst>
              <p:tags r:id="rId17"/>
            </p:custDataLst>
          </p:nvPr>
        </p:nvSpPr>
        <p:spPr>
          <a:xfrm>
            <a:off x="1687194" y="4384001"/>
            <a:ext cx="8859839" cy="657947"/>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latin typeface="+mn-lt"/>
              <a:sym typeface="+mn-lt"/>
            </a:endParaRPr>
          </a:p>
        </p:txBody>
      </p:sp>
      <p:sp>
        <p:nvSpPr>
          <p:cNvPr id="22" name="圆角矩形 26"/>
          <p:cNvSpPr/>
          <p:nvPr>
            <p:custDataLst>
              <p:tags r:id="rId18"/>
            </p:custDataLst>
          </p:nvPr>
        </p:nvSpPr>
        <p:spPr>
          <a:xfrm flipH="1">
            <a:off x="2194828" y="4492378"/>
            <a:ext cx="1506663" cy="441781"/>
          </a:xfrm>
          <a:prstGeom prst="roundRect">
            <a:avLst>
              <a:gd name="adj" fmla="val 50000"/>
            </a:avLst>
          </a:prstGeom>
          <a:gradFill>
            <a:gsLst>
              <a:gs pos="0">
                <a:srgbClr val="FECF40"/>
              </a:gs>
              <a:gs pos="100000">
                <a:srgbClr val="846C21"/>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spcBef>
                <a:spcPct val="0"/>
              </a:spcBef>
              <a:spcAft>
                <a:spcPct val="0"/>
              </a:spcAft>
              <a:buClrTx/>
              <a:buSzTx/>
              <a:buFontTx/>
            </a:pPr>
            <a:r>
              <a:rPr lang="en-US" sz="1600" b="1" dirty="0">
                <a:latin typeface="+mj-lt"/>
                <a:sym typeface="+mn-ea"/>
              </a:rPr>
              <a:t>5</a:t>
            </a:r>
          </a:p>
        </p:txBody>
      </p:sp>
      <p:sp>
        <p:nvSpPr>
          <p:cNvPr id="36" name="矩形 35"/>
          <p:cNvSpPr/>
          <p:nvPr>
            <p:custDataLst>
              <p:tags r:id="rId19"/>
            </p:custDataLst>
          </p:nvPr>
        </p:nvSpPr>
        <p:spPr>
          <a:xfrm>
            <a:off x="3966383" y="4437747"/>
            <a:ext cx="6312519" cy="549864"/>
          </a:xfrm>
          <a:prstGeom prst="rect">
            <a:avLst/>
          </a:prstGeom>
          <a:noFill/>
        </p:spPr>
        <p:txBody>
          <a:bodyPr wrap="square" lIns="0" tIns="0" rIns="0" bIns="0" rtlCol="0" anchor="ctr" anchorCtr="0">
            <a:normAutofit/>
          </a:bodyPr>
          <a:lstStyle/>
          <a:p>
            <a:pPr algn="ctr">
              <a:lnSpc>
                <a:spcPct val="150000"/>
              </a:lnSpc>
              <a:spcBef>
                <a:spcPct val="0"/>
              </a:spcBef>
              <a:spcAft>
                <a:spcPct val="0"/>
              </a:spcAft>
            </a:pPr>
            <a:r>
              <a:rPr lang="en-US" sz="24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KPI 1 to 5</a:t>
            </a:r>
          </a:p>
        </p:txBody>
      </p:sp>
      <p:sp>
        <p:nvSpPr>
          <p:cNvPr id="23" name="序号"/>
          <p:cNvSpPr/>
          <p:nvPr>
            <p:custDataLst>
              <p:tags r:id="rId20"/>
            </p:custDataLst>
          </p:nvPr>
        </p:nvSpPr>
        <p:spPr>
          <a:xfrm>
            <a:off x="1082993" y="5174836"/>
            <a:ext cx="498908" cy="498908"/>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rmAutofit fontScale="97500" lnSpcReduction="10000"/>
          </a:bodyPr>
          <a:lstStyle/>
          <a:p>
            <a:pPr lvl="0" algn="ctr">
              <a:spcBef>
                <a:spcPct val="0"/>
              </a:spcBef>
              <a:spcAft>
                <a:spcPct val="0"/>
              </a:spcAft>
              <a:buClrTx/>
              <a:buSzTx/>
              <a:buFontTx/>
            </a:pPr>
            <a:r>
              <a:rPr lang="en-US" dirty="0">
                <a:solidFill>
                  <a:schemeClr val="tx1">
                    <a:lumMod val="75000"/>
                    <a:lumOff val="25000"/>
                  </a:schemeClr>
                </a:solidFill>
                <a:sym typeface="+mn-lt"/>
              </a:rPr>
              <a:t>6</a:t>
            </a:r>
          </a:p>
        </p:txBody>
      </p:sp>
      <p:sp>
        <p:nvSpPr>
          <p:cNvPr id="24" name="圆角矩形 9"/>
          <p:cNvSpPr/>
          <p:nvPr>
            <p:custDataLst>
              <p:tags r:id="rId21"/>
            </p:custDataLst>
          </p:nvPr>
        </p:nvSpPr>
        <p:spPr>
          <a:xfrm>
            <a:off x="1687194" y="5118728"/>
            <a:ext cx="8859839" cy="657947"/>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latin typeface="+mn-lt"/>
              <a:sym typeface="+mn-lt"/>
            </a:endParaRPr>
          </a:p>
        </p:txBody>
      </p:sp>
      <p:sp>
        <p:nvSpPr>
          <p:cNvPr id="25" name="圆角矩形 33"/>
          <p:cNvSpPr/>
          <p:nvPr>
            <p:custDataLst>
              <p:tags r:id="rId22"/>
            </p:custDataLst>
          </p:nvPr>
        </p:nvSpPr>
        <p:spPr>
          <a:xfrm flipH="1">
            <a:off x="2194828" y="5227105"/>
            <a:ext cx="1506663" cy="441781"/>
          </a:xfrm>
          <a:prstGeom prst="roundRect">
            <a:avLst>
              <a:gd name="adj" fmla="val 50000"/>
            </a:avLst>
          </a:prstGeom>
          <a:gradFill>
            <a:gsLst>
              <a:gs pos="0">
                <a:srgbClr val="9EE256"/>
              </a:gs>
              <a:gs pos="100000">
                <a:srgbClr val="52762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spcBef>
                <a:spcPct val="0"/>
              </a:spcBef>
              <a:spcAft>
                <a:spcPct val="0"/>
              </a:spcAft>
              <a:buClrTx/>
              <a:buSzTx/>
              <a:buFontTx/>
            </a:pPr>
            <a:r>
              <a:rPr lang="en-US" sz="1600" b="1" dirty="0">
                <a:latin typeface="+mj-lt"/>
                <a:sym typeface="+mn-ea"/>
              </a:rPr>
              <a:t>6</a:t>
            </a:r>
          </a:p>
        </p:txBody>
      </p:sp>
      <p:sp>
        <p:nvSpPr>
          <p:cNvPr id="37" name="矩形 36"/>
          <p:cNvSpPr/>
          <p:nvPr>
            <p:custDataLst>
              <p:tags r:id="rId23"/>
            </p:custDataLst>
          </p:nvPr>
        </p:nvSpPr>
        <p:spPr>
          <a:xfrm>
            <a:off x="3966383" y="5172474"/>
            <a:ext cx="6312519" cy="549864"/>
          </a:xfrm>
          <a:prstGeom prst="rect">
            <a:avLst/>
          </a:prstGeom>
          <a:noFill/>
        </p:spPr>
        <p:txBody>
          <a:bodyPr wrap="square" lIns="0" tIns="0" rIns="0" bIns="0" rtlCol="0" anchor="ctr" anchorCtr="0">
            <a:normAutofit/>
          </a:bodyPr>
          <a:lstStyle/>
          <a:p>
            <a:pPr algn="ctr">
              <a:lnSpc>
                <a:spcPct val="150000"/>
              </a:lnSpc>
              <a:spcBef>
                <a:spcPct val="0"/>
              </a:spcBef>
              <a:spcAft>
                <a:spcPct val="0"/>
              </a:spcAft>
            </a:pPr>
            <a:r>
              <a:rPr lang="en-US" sz="24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Screenshots of dashboards</a:t>
            </a:r>
          </a:p>
        </p:txBody>
      </p:sp>
      <p:cxnSp>
        <p:nvCxnSpPr>
          <p:cNvPr id="27" name="直接连接符 26"/>
          <p:cNvCxnSpPr/>
          <p:nvPr>
            <p:custDataLst>
              <p:tags r:id="rId24"/>
            </p:custDataLst>
          </p:nvPr>
        </p:nvCxnSpPr>
        <p:spPr>
          <a:xfrm>
            <a:off x="1332824" y="2740905"/>
            <a:ext cx="0" cy="234282"/>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25"/>
            </p:custDataLst>
          </p:nvPr>
        </p:nvCxnSpPr>
        <p:spPr>
          <a:xfrm>
            <a:off x="1332824" y="3474451"/>
            <a:ext cx="0" cy="234282"/>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8"/>
          <p:cNvCxnSpPr/>
          <p:nvPr>
            <p:custDataLst>
              <p:tags r:id="rId26"/>
            </p:custDataLst>
          </p:nvPr>
        </p:nvCxnSpPr>
        <p:spPr>
          <a:xfrm>
            <a:off x="1332824" y="4207406"/>
            <a:ext cx="0" cy="234282"/>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27"/>
            </p:custDataLst>
          </p:nvPr>
        </p:nvCxnSpPr>
        <p:spPr>
          <a:xfrm>
            <a:off x="1332824" y="4940952"/>
            <a:ext cx="0" cy="234284"/>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
        <p:nvSpPr>
          <p:cNvPr id="35" name="圆角矩形 9"/>
          <p:cNvSpPr/>
          <p:nvPr>
            <p:custDataLst>
              <p:tags r:id="rId28"/>
            </p:custDataLst>
          </p:nvPr>
        </p:nvSpPr>
        <p:spPr>
          <a:xfrm>
            <a:off x="2204720" y="5100320"/>
            <a:ext cx="9106535" cy="648335"/>
          </a:xfrm>
          <a:prstGeom prst="roundRect">
            <a:avLst>
              <a:gd name="adj" fmla="val 50000"/>
            </a:avLst>
          </a:prstGeom>
          <a:noFill/>
          <a:ln>
            <a:noFill/>
          </a:ln>
          <a:effectLst/>
          <a:extLst>
            <a:ext uri="{909E8E84-426E-40DD-AFC4-6F175D3DCCD1}">
              <a14:hiddenFill xmlns:a14="http://schemas.microsoft.com/office/drawing/2010/main">
                <a:gradFill>
                  <a:gsLst>
                    <a:gs pos="0">
                      <a:srgbClr val="9EE256"/>
                    </a:gs>
                    <a:gs pos="100000">
                      <a:srgbClr val="52762D"/>
                    </a:gs>
                  </a:gsLst>
                  <a:lin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sz="2400" b="1" dirty="0">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sym typeface="+mn-lt"/>
            </a:endParaRPr>
          </a:p>
        </p:txBody>
      </p:sp>
      <p:sp>
        <p:nvSpPr>
          <p:cNvPr id="41" name="圆角矩形 13"/>
          <p:cNvSpPr/>
          <p:nvPr>
            <p:custDataLst>
              <p:tags r:id="rId29"/>
            </p:custDataLst>
          </p:nvPr>
        </p:nvSpPr>
        <p:spPr>
          <a:xfrm>
            <a:off x="3371850" y="519430"/>
            <a:ext cx="6217285" cy="635635"/>
          </a:xfrm>
          <a:prstGeom prst="roundRect">
            <a:avLst>
              <a:gd name="adj" fmla="val 50000"/>
            </a:avLst>
          </a:prstGeom>
          <a:no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lstStyle/>
          <a:p>
            <a:pPr algn="ctr">
              <a:spcBef>
                <a:spcPct val="0"/>
              </a:spcBef>
              <a:spcAft>
                <a:spcPct val="0"/>
              </a:spcAft>
            </a:pPr>
            <a:r>
              <a:rPr lang="en-US" sz="4000" b="1" dirty="0">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sym typeface="+mn-ea"/>
              </a:rPr>
              <a:t>AGENDA</a:t>
            </a:r>
          </a:p>
        </p:txBody>
      </p:sp>
      <mc:AlternateContent xmlns:mc="http://schemas.openxmlformats.org/markup-compatibility/2006" xmlns:p14="http://schemas.microsoft.com/office/powerpoint/2010/main">
        <mc:Choice Requires="p14">
          <p:contentPart p14:bwMode="auto" r:id="rId31">
            <p14:nvContentPartPr>
              <p14:cNvPr id="45" name="Ink 44"/>
              <p14:cNvContentPartPr/>
              <p14:nvPr/>
            </p14:nvContentPartPr>
            <p14:xfrm>
              <a:off x="8021320" y="786765"/>
              <a:ext cx="635" cy="635"/>
            </p14:xfrm>
          </p:contentPart>
        </mc:Choice>
        <mc:Fallback xmlns="">
          <p:pic>
            <p:nvPicPr>
              <p:cNvPr id="45" name="Ink 44"/>
            </p:nvPicPr>
            <p:blipFill>
              <a:blip r:embed="rId34"/>
            </p:blipFill>
            <p:spPr>
              <a:xfrm>
                <a:off x="8021320" y="786765"/>
                <a:ext cx="635" cy="63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par>
                                <p:cTn id="13" presetID="21" presetClass="entr" presetSubtype="1"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13"/>
                                        </p:tgtEl>
                                        <p:attrNameLst>
                                          <p:attrName>style.visibility</p:attrName>
                                        </p:attrNameLst>
                                      </p:cBhvr>
                                      <p:to>
                                        <p:strVal val="visible"/>
                                      </p:to>
                                    </p:set>
                                    <p:animEffect transition="in" filter="wheel(1)">
                                      <p:cBhvr>
                                        <p:cTn id="18" dur="2000"/>
                                        <p:tgtEl>
                                          <p:spTgt spid="13"/>
                                        </p:tgtEl>
                                      </p:cBhvr>
                                    </p:animEffect>
                                  </p:childTnLst>
                                </p:cTn>
                              </p:par>
                              <p:par>
                                <p:cTn id="19" presetID="21" presetClass="entr" presetSubtype="1" fill="hold" grpId="0" nodeType="withEffect">
                                  <p:stCondLst>
                                    <p:cond delay="500"/>
                                  </p:stCondLst>
                                  <p:childTnLst>
                                    <p:set>
                                      <p:cBhvr>
                                        <p:cTn id="20" dur="1" fill="hold">
                                          <p:stCondLst>
                                            <p:cond delay="0"/>
                                          </p:stCondLst>
                                        </p:cTn>
                                        <p:tgtEl>
                                          <p:spTgt spid="32"/>
                                        </p:tgtEl>
                                        <p:attrNameLst>
                                          <p:attrName>style.visibility</p:attrName>
                                        </p:attrNameLst>
                                      </p:cBhvr>
                                      <p:to>
                                        <p:strVal val="visible"/>
                                      </p:to>
                                    </p:set>
                                    <p:animEffect transition="in" filter="wheel(1)">
                                      <p:cBhvr>
                                        <p:cTn id="21" dur="2000"/>
                                        <p:tgtEl>
                                          <p:spTgt spid="32"/>
                                        </p:tgtEl>
                                      </p:cBhvr>
                                    </p:animEffect>
                                  </p:childTnLst>
                                </p:cTn>
                              </p:par>
                              <p:par>
                                <p:cTn id="22" presetID="21" presetClass="entr" presetSubtype="1"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2000"/>
                                        <p:tgtEl>
                                          <p:spTgt spid="16"/>
                                        </p:tgtEl>
                                      </p:cBhvr>
                                    </p:animEffect>
                                  </p:childTnLst>
                                </p:cTn>
                              </p:par>
                              <p:par>
                                <p:cTn id="25" presetID="21" presetClass="entr" presetSubtype="1" fill="hold" grpId="0" nodeType="withEffect">
                                  <p:stCondLst>
                                    <p:cond delay="500"/>
                                  </p:stCondLst>
                                  <p:childTnLst>
                                    <p:set>
                                      <p:cBhvr>
                                        <p:cTn id="26" dur="1" fill="hold">
                                          <p:stCondLst>
                                            <p:cond delay="0"/>
                                          </p:stCondLst>
                                        </p:cTn>
                                        <p:tgtEl>
                                          <p:spTgt spid="33"/>
                                        </p:tgtEl>
                                        <p:attrNameLst>
                                          <p:attrName>style.visibility</p:attrName>
                                        </p:attrNameLst>
                                      </p:cBhvr>
                                      <p:to>
                                        <p:strVal val="visible"/>
                                      </p:to>
                                    </p:set>
                                    <p:animEffect transition="in" filter="wheel(1)">
                                      <p:cBhvr>
                                        <p:cTn id="27" dur="2000"/>
                                        <p:tgtEl>
                                          <p:spTgt spid="33"/>
                                        </p:tgtEl>
                                      </p:cBhvr>
                                    </p:animEffect>
                                  </p:childTnLst>
                                </p:cTn>
                              </p:par>
                              <p:par>
                                <p:cTn id="28" presetID="21" presetClass="entr" presetSubtype="1" fill="hold" grpId="0" nodeType="withEffect">
                                  <p:stCondLst>
                                    <p:cond delay="500"/>
                                  </p:stCondLst>
                                  <p:childTnLst>
                                    <p:set>
                                      <p:cBhvr>
                                        <p:cTn id="29" dur="1" fill="hold">
                                          <p:stCondLst>
                                            <p:cond delay="0"/>
                                          </p:stCondLst>
                                        </p:cTn>
                                        <p:tgtEl>
                                          <p:spTgt spid="34"/>
                                        </p:tgtEl>
                                        <p:attrNameLst>
                                          <p:attrName>style.visibility</p:attrName>
                                        </p:attrNameLst>
                                      </p:cBhvr>
                                      <p:to>
                                        <p:strVal val="visible"/>
                                      </p:to>
                                    </p:set>
                                    <p:animEffect transition="in" filter="wheel(1)">
                                      <p:cBhvr>
                                        <p:cTn id="30" dur="2000"/>
                                        <p:tgtEl>
                                          <p:spTgt spid="34"/>
                                        </p:tgtEl>
                                      </p:cBhvr>
                                    </p:animEffect>
                                  </p:childTnLst>
                                </p:cTn>
                              </p:par>
                              <p:par>
                                <p:cTn id="31" presetID="21" presetClass="entr" presetSubtype="1" fill="hold" grpId="0" nodeType="withEffect">
                                  <p:stCondLst>
                                    <p:cond delay="500"/>
                                  </p:stCondLst>
                                  <p:childTnLst>
                                    <p:set>
                                      <p:cBhvr>
                                        <p:cTn id="32" dur="1" fill="hold">
                                          <p:stCondLst>
                                            <p:cond delay="0"/>
                                          </p:stCondLst>
                                        </p:cTn>
                                        <p:tgtEl>
                                          <p:spTgt spid="22"/>
                                        </p:tgtEl>
                                        <p:attrNameLst>
                                          <p:attrName>style.visibility</p:attrName>
                                        </p:attrNameLst>
                                      </p:cBhvr>
                                      <p:to>
                                        <p:strVal val="visible"/>
                                      </p:to>
                                    </p:set>
                                    <p:animEffect transition="in" filter="wheel(1)">
                                      <p:cBhvr>
                                        <p:cTn id="33" dur="2000"/>
                                        <p:tgtEl>
                                          <p:spTgt spid="22"/>
                                        </p:tgtEl>
                                      </p:cBhvr>
                                    </p:animEffect>
                                  </p:childTnLst>
                                </p:cTn>
                              </p:par>
                              <p:par>
                                <p:cTn id="34" presetID="21" presetClass="entr" presetSubtype="1"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wheel(1)">
                                      <p:cBhvr>
                                        <p:cTn id="36" dur="2000"/>
                                        <p:tgtEl>
                                          <p:spTgt spid="36"/>
                                        </p:tgtEl>
                                      </p:cBhvr>
                                    </p:animEffect>
                                  </p:childTnLst>
                                </p:cTn>
                              </p:par>
                              <p:par>
                                <p:cTn id="37" presetID="21" presetClass="entr" presetSubtype="1"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heel(1)">
                                      <p:cBhvr>
                                        <p:cTn id="39" dur="2000"/>
                                        <p:tgtEl>
                                          <p:spTgt spid="25"/>
                                        </p:tgtEl>
                                      </p:cBhvr>
                                    </p:animEffect>
                                  </p:childTnLst>
                                </p:cTn>
                              </p:par>
                              <p:par>
                                <p:cTn id="40" presetID="21" presetClass="entr" presetSubtype="1" fill="hold" grpId="0" nodeType="withEffect">
                                  <p:stCondLst>
                                    <p:cond delay="500"/>
                                  </p:stCondLst>
                                  <p:childTnLst>
                                    <p:set>
                                      <p:cBhvr>
                                        <p:cTn id="41" dur="1" fill="hold">
                                          <p:stCondLst>
                                            <p:cond delay="0"/>
                                          </p:stCondLst>
                                        </p:cTn>
                                        <p:tgtEl>
                                          <p:spTgt spid="37"/>
                                        </p:tgtEl>
                                        <p:attrNameLst>
                                          <p:attrName>style.visibility</p:attrName>
                                        </p:attrNameLst>
                                      </p:cBhvr>
                                      <p:to>
                                        <p:strVal val="visible"/>
                                      </p:to>
                                    </p:set>
                                    <p:animEffect transition="in" filter="wheel(1)">
                                      <p:cBhvr>
                                        <p:cTn id="4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32" grpId="0"/>
      <p:bldP spid="16" grpId="0" animBg="1"/>
      <p:bldP spid="33" grpId="0"/>
      <p:bldP spid="34" grpId="0"/>
      <p:bldP spid="22" grpId="0" animBg="1"/>
      <p:bldP spid="36" grpId="0"/>
      <p:bldP spid="25" grpId="0" animBg="1"/>
      <p:bldP spid="37"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365125"/>
            <a:ext cx="10515600" cy="1064895"/>
          </a:xfrm>
        </p:spPr>
        <p:txBody>
          <a:bodyPr/>
          <a:lstStyle/>
          <a:p>
            <a:r>
              <a:rPr lang="en-US" b="1" dirty="0">
                <a:solidFill>
                  <a:schemeClr val="bg1"/>
                </a:solidFill>
                <a:effectLst>
                  <a:outerShdw blurRad="38100" dist="38100" dir="2700000" algn="tl">
                    <a:srgbClr val="000000">
                      <a:alpha val="43137"/>
                    </a:srgbClr>
                  </a:outerShdw>
                </a:effectLst>
                <a:latin typeface="Segoe Print" panose="02000600000000000000" pitchFamily="2" charset="0"/>
              </a:rPr>
              <a:t>ABOUT THE DATASET</a:t>
            </a:r>
          </a:p>
        </p:txBody>
      </p:sp>
      <p:sp>
        <p:nvSpPr>
          <p:cNvPr id="4" name="Content Placeholder 3"/>
          <p:cNvSpPr>
            <a:spLocks noGrp="1"/>
          </p:cNvSpPr>
          <p:nvPr>
            <p:ph sz="half" idx="2"/>
          </p:nvPr>
        </p:nvSpPr>
        <p:spPr>
          <a:xfrm>
            <a:off x="840740" y="1570990"/>
            <a:ext cx="5958840" cy="4222115"/>
          </a:xfrm>
        </p:spPr>
        <p:txBody>
          <a:bodyPr/>
          <a:lstStyle/>
          <a:p>
            <a:pPr>
              <a:buFont typeface="Wingdings" panose="05000000000000000000" charset="0"/>
              <a:buChar char="q"/>
            </a:pPr>
            <a:r>
              <a:rPr lang="en-US" sz="2000" b="1" dirty="0">
                <a:solidFill>
                  <a:schemeClr val="bg1"/>
                </a:solidFill>
                <a:latin typeface="Lucida Sans Unicode" panose="020B0602030504020204" pitchFamily="34" charset="0"/>
                <a:cs typeface="Lucida Sans Unicode" panose="020B0602030504020204" pitchFamily="34" charset="0"/>
              </a:rPr>
              <a:t>The Dataset has information on 100000 orders form 2016 to 2018 made at multiple market places in Brazil. The orders include </a:t>
            </a:r>
            <a:r>
              <a:rPr lang="en-US" sz="2000" b="1" dirty="0" smtClean="0">
                <a:solidFill>
                  <a:schemeClr val="bg1"/>
                </a:solidFill>
                <a:latin typeface="Lucida Sans Unicode" panose="020B0602030504020204" pitchFamily="34" charset="0"/>
                <a:cs typeface="Lucida Sans Unicode" panose="020B0602030504020204" pitchFamily="34" charset="0"/>
              </a:rPr>
              <a:t>details </a:t>
            </a:r>
            <a:r>
              <a:rPr lang="en-US" sz="2000" b="1" dirty="0">
                <a:solidFill>
                  <a:schemeClr val="bg1"/>
                </a:solidFill>
                <a:latin typeface="Lucida Sans Unicode" panose="020B0602030504020204" pitchFamily="34" charset="0"/>
                <a:cs typeface="Lucida Sans Unicode" panose="020B0602030504020204" pitchFamily="34" charset="0"/>
              </a:rPr>
              <a:t>such as order status, price, </a:t>
            </a:r>
            <a:r>
              <a:rPr lang="en-US" sz="2000" b="1" dirty="0" smtClean="0">
                <a:solidFill>
                  <a:schemeClr val="bg1"/>
                </a:solidFill>
                <a:latin typeface="Lucida Sans Unicode" panose="020B0602030504020204" pitchFamily="34" charset="0"/>
                <a:cs typeface="Lucida Sans Unicode" panose="020B0602030504020204" pitchFamily="34" charset="0"/>
              </a:rPr>
              <a:t>payment value, </a:t>
            </a:r>
            <a:r>
              <a:rPr lang="en-US" sz="2000" b="1" dirty="0">
                <a:solidFill>
                  <a:schemeClr val="bg1"/>
                </a:solidFill>
                <a:latin typeface="Lucida Sans Unicode" panose="020B0602030504020204" pitchFamily="34" charset="0"/>
                <a:cs typeface="Lucida Sans Unicode" panose="020B0602030504020204" pitchFamily="34" charset="0"/>
              </a:rPr>
              <a:t>freight performance to customer location, product attribute, and reviews written by customers. The geolocation data is associated to </a:t>
            </a:r>
            <a:r>
              <a:rPr lang="en-US" sz="2000" b="1" dirty="0" smtClean="0">
                <a:solidFill>
                  <a:schemeClr val="bg1"/>
                </a:solidFill>
                <a:latin typeface="Lucida Sans Unicode" panose="020B0602030504020204" pitchFamily="34" charset="0"/>
                <a:cs typeface="Lucida Sans Unicode" panose="020B0602030504020204" pitchFamily="34" charset="0"/>
              </a:rPr>
              <a:t>Brazilian </a:t>
            </a:r>
            <a:r>
              <a:rPr lang="en-US" sz="2000" b="1" dirty="0">
                <a:solidFill>
                  <a:schemeClr val="bg1"/>
                </a:solidFill>
                <a:latin typeface="Lucida Sans Unicode" panose="020B0602030504020204" pitchFamily="34" charset="0"/>
                <a:cs typeface="Lucida Sans Unicode" panose="020B0602030504020204" pitchFamily="34" charset="0"/>
              </a:rPr>
              <a:t>zip codes with </a:t>
            </a:r>
            <a:r>
              <a:rPr lang="en-US" sz="2000" b="1" dirty="0" smtClean="0">
                <a:solidFill>
                  <a:schemeClr val="bg1"/>
                </a:solidFill>
                <a:latin typeface="Lucida Sans Unicode" panose="020B0602030504020204" pitchFamily="34" charset="0"/>
                <a:cs typeface="Lucida Sans Unicode" panose="020B0602030504020204" pitchFamily="34" charset="0"/>
              </a:rPr>
              <a:t>latitude </a:t>
            </a:r>
            <a:r>
              <a:rPr lang="en-US" sz="2000" b="1" dirty="0">
                <a:solidFill>
                  <a:schemeClr val="bg1"/>
                </a:solidFill>
                <a:latin typeface="Lucida Sans Unicode" panose="020B0602030504020204" pitchFamily="34" charset="0"/>
                <a:cs typeface="Lucida Sans Unicode" panose="020B0602030504020204" pitchFamily="34" charset="0"/>
              </a:rPr>
              <a:t>and longitude coordinates.</a:t>
            </a:r>
          </a:p>
          <a:p>
            <a:pPr>
              <a:buFont typeface="Wingdings" panose="05000000000000000000" charset="0"/>
              <a:buChar char="q"/>
            </a:pPr>
            <a:r>
              <a:rPr lang="en-US" sz="2000" b="1" dirty="0">
                <a:solidFill>
                  <a:schemeClr val="bg1"/>
                </a:solidFill>
                <a:latin typeface="Lucida Sans Unicode" panose="020B0602030504020204" pitchFamily="34" charset="0"/>
                <a:cs typeface="Lucida Sans Unicode" panose="020B0602030504020204" pitchFamily="34" charset="0"/>
              </a:rPr>
              <a:t>This is real </a:t>
            </a:r>
            <a:r>
              <a:rPr lang="en-US" sz="2000" b="1" dirty="0" smtClean="0">
                <a:solidFill>
                  <a:schemeClr val="bg1"/>
                </a:solidFill>
                <a:latin typeface="Lucida Sans Unicode" panose="020B0602030504020204" pitchFamily="34" charset="0"/>
                <a:cs typeface="Lucida Sans Unicode" panose="020B0602030504020204" pitchFamily="34" charset="0"/>
              </a:rPr>
              <a:t>commercial </a:t>
            </a:r>
            <a:r>
              <a:rPr lang="en-US" sz="2000" b="1" dirty="0">
                <a:solidFill>
                  <a:schemeClr val="bg1"/>
                </a:solidFill>
                <a:latin typeface="Lucida Sans Unicode" panose="020B0602030504020204" pitchFamily="34" charset="0"/>
                <a:cs typeface="Lucida Sans Unicode" panose="020B0602030504020204" pitchFamily="34" charset="0"/>
              </a:rPr>
              <a:t>data, it has been anonymized , and references to the companies and partners in the review text have been replaced.</a:t>
            </a:r>
          </a:p>
        </p:txBody>
      </p:sp>
      <p:pic>
        <p:nvPicPr>
          <p:cNvPr id="3" name="Content Placeholder 2" descr="Dataset img"/>
          <p:cNvPicPr>
            <a:picLocks noGrp="1" noChangeAspect="1"/>
          </p:cNvPicPr>
          <p:nvPr>
            <p:ph sz="quarter" idx="4"/>
          </p:nvPr>
        </p:nvPicPr>
        <p:blipFill>
          <a:blip r:embed="rId2"/>
          <a:stretch>
            <a:fillRect/>
          </a:stretch>
        </p:blipFill>
        <p:spPr>
          <a:xfrm>
            <a:off x="7063740" y="1655445"/>
            <a:ext cx="4878705" cy="421195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3"/>
          <p:cNvSpPr/>
          <p:nvPr>
            <p:custDataLst>
              <p:tags r:id="rId1"/>
            </p:custDataLst>
          </p:nvPr>
        </p:nvSpPr>
        <p:spPr>
          <a:xfrm>
            <a:off x="1930273" y="451627"/>
            <a:ext cx="8631555" cy="541655"/>
          </a:xfrm>
          <a:prstGeom prst="roundRect">
            <a:avLst>
              <a:gd name="adj" fmla="val 50000"/>
            </a:avLst>
          </a:prstGeom>
          <a:noFill/>
          <a:ln>
            <a:noFill/>
          </a:ln>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lstStyle/>
          <a:p>
            <a:pPr algn="ctr">
              <a:spcBef>
                <a:spcPct val="0"/>
              </a:spcBef>
              <a:spcAft>
                <a:spcPct val="0"/>
              </a:spcAft>
            </a:pPr>
            <a:r>
              <a:rPr lang="en-US" sz="3200" b="1" dirty="0">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sym typeface="+mn-ea"/>
              </a:rPr>
              <a:t>IMPORTANCE OF OLIST STORE ANALYSIS </a:t>
            </a:r>
          </a:p>
        </p:txBody>
      </p:sp>
      <p:sp>
        <p:nvSpPr>
          <p:cNvPr id="13" name="矩形: 圆角 2"/>
          <p:cNvSpPr/>
          <p:nvPr>
            <p:custDataLst>
              <p:tags r:id="rId2"/>
            </p:custDataLst>
          </p:nvPr>
        </p:nvSpPr>
        <p:spPr>
          <a:xfrm>
            <a:off x="688975" y="1450340"/>
            <a:ext cx="3324860" cy="2209165"/>
          </a:xfrm>
          <a:prstGeom prst="roundRect">
            <a:avLst>
              <a:gd name="adj" fmla="val 6347"/>
            </a:avLst>
          </a:prstGeom>
          <a:gradFill flip="none" rotWithShape="1">
            <a:gsLst>
              <a:gs pos="0">
                <a:schemeClr val="accent1">
                  <a:lumMod val="20000"/>
                  <a:lumOff val="80000"/>
                  <a:alpha val="20000"/>
                </a:schemeClr>
              </a:gs>
              <a:gs pos="100000">
                <a:schemeClr val="bg1">
                  <a:alpha val="0"/>
                </a:schemeClr>
              </a:gs>
            </a:gsLst>
            <a:path path="circle">
              <a:fillToRect l="100000" t="100000"/>
            </a:path>
            <a:tileRect r="-100000" b="-100000"/>
          </a:gradFill>
          <a:ln w="15875">
            <a:solidFill>
              <a:schemeClr val="accent1">
                <a:lumMod val="20000"/>
                <a:lumOff val="80000"/>
              </a:schemeClr>
            </a:solidFill>
          </a:ln>
          <a:effectLst>
            <a:outerShdw blurRad="279400" dist="228600" dir="2700000" algn="tl" rotWithShape="0">
              <a:schemeClr val="accent1">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128086" tIns="442401" rIns="119494" bIns="116711" rtlCol="0" anchor="ctr">
            <a:normAutofit fontScale="87500"/>
          </a:bodyPr>
          <a:lstStyle/>
          <a:p>
            <a:pPr algn="ctr">
              <a:lnSpc>
                <a:spcPct val="150000"/>
              </a:lnSpc>
            </a:pPr>
            <a:r>
              <a:rPr lang="en-US" sz="1400" dirty="0">
                <a:solidFill>
                  <a:schemeClr val="bg1"/>
                </a:solidFill>
                <a:sym typeface="+mn-ea"/>
              </a:rPr>
              <a:t>Olist store analysis can provide insights into customer behavior, such as payment preferences and review scores . this information can used to improve customer experience and increase customer loyality.</a:t>
            </a:r>
          </a:p>
        </p:txBody>
      </p:sp>
      <p:sp>
        <p:nvSpPr>
          <p:cNvPr id="29" name="任意多边形: 形状 28"/>
          <p:cNvSpPr/>
          <p:nvPr>
            <p:custDataLst>
              <p:tags r:id="rId3"/>
            </p:custDataLst>
          </p:nvPr>
        </p:nvSpPr>
        <p:spPr>
          <a:xfrm>
            <a:off x="1089182" y="1332865"/>
            <a:ext cx="2707023" cy="490453"/>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1">
                  <a:lumMod val="40000"/>
                  <a:lumOff val="60000"/>
                </a:schemeClr>
              </a:gs>
              <a:gs pos="69000">
                <a:schemeClr val="accent1"/>
              </a:gs>
              <a:gs pos="100000">
                <a:schemeClr val="accent1"/>
              </a:gs>
            </a:gsLst>
            <a:lin ang="2700000" scaled="1"/>
            <a:tileRect/>
          </a:gradFill>
          <a:ln>
            <a:noFill/>
          </a:ln>
          <a:effectLst>
            <a:outerShdw blurRad="101600" dist="76200" dir="2700000" algn="tl" rotWithShape="0">
              <a:schemeClr val="accent1">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spcBef>
                <a:spcPct val="0"/>
              </a:spcBef>
              <a:spcAft>
                <a:spcPct val="0"/>
              </a:spcAft>
            </a:pPr>
            <a:r>
              <a:rPr lang="en-US" b="1" dirty="0">
                <a:solidFill>
                  <a:schemeClr val="lt1">
                    <a:lumMod val="100000"/>
                  </a:schemeClr>
                </a:solidFill>
                <a:latin typeface="+mj-lt"/>
                <a:sym typeface="+mn-ea"/>
              </a:rPr>
              <a:t>Understand Customer Behavior</a:t>
            </a:r>
          </a:p>
        </p:txBody>
      </p:sp>
      <p:sp>
        <p:nvSpPr>
          <p:cNvPr id="25" name="等腰三角形 24"/>
          <p:cNvSpPr/>
          <p:nvPr>
            <p:custDataLst>
              <p:tags r:id="rId4"/>
            </p:custDataLst>
          </p:nvPr>
        </p:nvSpPr>
        <p:spPr>
          <a:xfrm>
            <a:off x="979275" y="1332548"/>
            <a:ext cx="110412" cy="120176"/>
          </a:xfrm>
          <a:prstGeom prst="triangle">
            <a:avLst>
              <a:gd name="adj" fmla="val 100000"/>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26" name="等腰三角形 25"/>
          <p:cNvSpPr/>
          <p:nvPr>
            <p:custDataLst>
              <p:tags r:id="rId5"/>
            </p:custDataLst>
          </p:nvPr>
        </p:nvSpPr>
        <p:spPr>
          <a:xfrm flipH="1">
            <a:off x="3613873" y="1332548"/>
            <a:ext cx="110412" cy="120176"/>
          </a:xfrm>
          <a:prstGeom prst="triangle">
            <a:avLst>
              <a:gd name="adj" fmla="val 100000"/>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36" name="矩形: 圆角 35"/>
          <p:cNvSpPr/>
          <p:nvPr>
            <p:custDataLst>
              <p:tags r:id="rId6"/>
            </p:custDataLst>
          </p:nvPr>
        </p:nvSpPr>
        <p:spPr>
          <a:xfrm>
            <a:off x="4434205" y="1450340"/>
            <a:ext cx="3324860" cy="2201545"/>
          </a:xfrm>
          <a:prstGeom prst="roundRect">
            <a:avLst>
              <a:gd name="adj" fmla="val 6347"/>
            </a:avLst>
          </a:prstGeom>
          <a:gradFill flip="none" rotWithShape="1">
            <a:gsLst>
              <a:gs pos="0">
                <a:schemeClr val="accent4">
                  <a:lumMod val="20000"/>
                  <a:lumOff val="80000"/>
                  <a:alpha val="20000"/>
                </a:schemeClr>
              </a:gs>
              <a:gs pos="100000">
                <a:schemeClr val="bg1">
                  <a:alpha val="0"/>
                </a:schemeClr>
              </a:gs>
            </a:gsLst>
            <a:path path="circle">
              <a:fillToRect l="100000" t="100000"/>
            </a:path>
            <a:tileRect r="-100000" b="-100000"/>
          </a:gradFill>
          <a:ln w="15875">
            <a:solidFill>
              <a:schemeClr val="accent4">
                <a:lumMod val="20000"/>
                <a:lumOff val="80000"/>
              </a:schemeClr>
            </a:solidFill>
          </a:ln>
          <a:effectLst>
            <a:outerShdw blurRad="279400" dist="228600" dir="2700000" algn="tl" rotWithShape="0">
              <a:schemeClr val="accent4">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128086" tIns="442401" rIns="119494" bIns="116711" rtlCol="0" anchor="ctr">
            <a:normAutofit lnSpcReduction="10000"/>
          </a:bodyPr>
          <a:lstStyle/>
          <a:p>
            <a:pPr algn="ctr">
              <a:lnSpc>
                <a:spcPct val="150000"/>
              </a:lnSpc>
            </a:pPr>
            <a:r>
              <a:rPr lang="en-US" sz="1400" dirty="0">
                <a:solidFill>
                  <a:schemeClr val="bg1"/>
                </a:solidFill>
                <a:sym typeface="+mn-ea"/>
              </a:rPr>
              <a:t>Olist store analysis can help identify areas for improvement , such as undelivered orders, by analyzing common themes in customer feedback.</a:t>
            </a:r>
          </a:p>
        </p:txBody>
      </p:sp>
      <p:sp>
        <p:nvSpPr>
          <p:cNvPr id="37" name="任意多边形: 形状 36"/>
          <p:cNvSpPr/>
          <p:nvPr>
            <p:custDataLst>
              <p:tags r:id="rId7"/>
            </p:custDataLst>
          </p:nvPr>
        </p:nvSpPr>
        <p:spPr>
          <a:xfrm>
            <a:off x="4723130" y="1332865"/>
            <a:ext cx="2777490" cy="490220"/>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4">
                  <a:lumMod val="60000"/>
                  <a:lumOff val="40000"/>
                </a:schemeClr>
              </a:gs>
              <a:gs pos="66450">
                <a:schemeClr val="accent4"/>
              </a:gs>
              <a:gs pos="100000">
                <a:schemeClr val="accent4"/>
              </a:gs>
            </a:gsLst>
            <a:lin ang="2700000" scaled="1"/>
            <a:tileRect/>
          </a:gradFill>
          <a:ln>
            <a:noFill/>
          </a:ln>
          <a:effectLst>
            <a:outerShdw blurRad="101600" dist="76200" dir="2700000" algn="tl" rotWithShape="0">
              <a:schemeClr val="accent4">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fontScale="87500" lnSpcReduction="20000"/>
          </a:bodyPr>
          <a:lstStyle/>
          <a:p>
            <a:pPr algn="ctr">
              <a:spcBef>
                <a:spcPct val="0"/>
              </a:spcBef>
              <a:spcAft>
                <a:spcPct val="0"/>
              </a:spcAft>
            </a:pPr>
            <a:r>
              <a:rPr lang="en-US" b="1" dirty="0">
                <a:solidFill>
                  <a:schemeClr val="lt1">
                    <a:lumMod val="100000"/>
                  </a:schemeClr>
                </a:solidFill>
                <a:latin typeface="+mj-lt"/>
                <a:sym typeface="+mn-ea"/>
              </a:rPr>
              <a:t>Identify areas for improvenent </a:t>
            </a:r>
          </a:p>
        </p:txBody>
      </p:sp>
      <p:sp>
        <p:nvSpPr>
          <p:cNvPr id="38" name="等腰三角形 37"/>
          <p:cNvSpPr/>
          <p:nvPr>
            <p:custDataLst>
              <p:tags r:id="rId8"/>
            </p:custDataLst>
          </p:nvPr>
        </p:nvSpPr>
        <p:spPr>
          <a:xfrm>
            <a:off x="4723747" y="1332548"/>
            <a:ext cx="110412" cy="120176"/>
          </a:xfrm>
          <a:prstGeom prst="triangle">
            <a:avLst>
              <a:gd name="adj" fmla="val 100000"/>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39" name="等腰三角形 38"/>
          <p:cNvSpPr/>
          <p:nvPr>
            <p:custDataLst>
              <p:tags r:id="rId9"/>
            </p:custDataLst>
          </p:nvPr>
        </p:nvSpPr>
        <p:spPr>
          <a:xfrm flipH="1">
            <a:off x="7358981" y="1332548"/>
            <a:ext cx="110412" cy="120176"/>
          </a:xfrm>
          <a:prstGeom prst="triangle">
            <a:avLst>
              <a:gd name="adj" fmla="val 100000"/>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43" name="矩形: 圆角 42"/>
          <p:cNvSpPr/>
          <p:nvPr>
            <p:custDataLst>
              <p:tags r:id="rId10"/>
            </p:custDataLst>
          </p:nvPr>
        </p:nvSpPr>
        <p:spPr>
          <a:xfrm>
            <a:off x="8179435" y="1450340"/>
            <a:ext cx="3324860" cy="2200910"/>
          </a:xfrm>
          <a:prstGeom prst="roundRect">
            <a:avLst>
              <a:gd name="adj" fmla="val 6347"/>
            </a:avLst>
          </a:prstGeom>
          <a:gradFill flip="none" rotWithShape="1">
            <a:gsLst>
              <a:gs pos="0">
                <a:schemeClr val="accent1">
                  <a:lumMod val="20000"/>
                  <a:lumOff val="80000"/>
                  <a:alpha val="20000"/>
                </a:schemeClr>
              </a:gs>
              <a:gs pos="100000">
                <a:schemeClr val="bg1">
                  <a:alpha val="0"/>
                </a:schemeClr>
              </a:gs>
            </a:gsLst>
            <a:path path="circle">
              <a:fillToRect l="100000" t="100000"/>
            </a:path>
            <a:tileRect r="-100000" b="-100000"/>
          </a:gradFill>
          <a:ln w="15875">
            <a:solidFill>
              <a:schemeClr val="accent1">
                <a:lumMod val="20000"/>
                <a:lumOff val="80000"/>
              </a:schemeClr>
            </a:solidFill>
          </a:ln>
          <a:effectLst>
            <a:outerShdw blurRad="279400" dist="228600" dir="2700000" algn="tl" rotWithShape="0">
              <a:schemeClr val="accent1">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128086" tIns="442401" rIns="119494" bIns="116711" rtlCol="0" anchor="ctr">
            <a:normAutofit/>
          </a:bodyPr>
          <a:lstStyle/>
          <a:p>
            <a:pPr algn="ctr">
              <a:lnSpc>
                <a:spcPct val="150000"/>
              </a:lnSpc>
            </a:pPr>
            <a:r>
              <a:rPr lang="en-US" sz="1400" dirty="0">
                <a:solidFill>
                  <a:schemeClr val="bg1"/>
                </a:solidFill>
                <a:sym typeface="+mn-ea"/>
              </a:rPr>
              <a:t>Olist store analysis can help improve pricing strategies by ensuring that products  are competitively priced.</a:t>
            </a:r>
          </a:p>
        </p:txBody>
      </p:sp>
      <p:sp>
        <p:nvSpPr>
          <p:cNvPr id="44" name="任意多边形: 形状 43"/>
          <p:cNvSpPr/>
          <p:nvPr>
            <p:custDataLst>
              <p:tags r:id="rId11"/>
            </p:custDataLst>
          </p:nvPr>
        </p:nvSpPr>
        <p:spPr>
          <a:xfrm>
            <a:off x="8579397" y="1332548"/>
            <a:ext cx="2524711" cy="490168"/>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1">
                  <a:lumMod val="40000"/>
                  <a:lumOff val="60000"/>
                </a:schemeClr>
              </a:gs>
              <a:gs pos="69000">
                <a:schemeClr val="accent1"/>
              </a:gs>
              <a:gs pos="100000">
                <a:schemeClr val="accent1"/>
              </a:gs>
            </a:gsLst>
            <a:lin ang="2700000" scaled="1"/>
            <a:tileRect/>
          </a:gradFill>
          <a:ln>
            <a:noFill/>
          </a:ln>
          <a:effectLst>
            <a:outerShdw blurRad="101600" dist="76200" dir="2700000" algn="tl" rotWithShape="0">
              <a:schemeClr val="accent1">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spcBef>
                <a:spcPct val="0"/>
              </a:spcBef>
              <a:spcAft>
                <a:spcPct val="0"/>
              </a:spcAft>
            </a:pPr>
            <a:r>
              <a:rPr lang="en-US" b="1" dirty="0">
                <a:solidFill>
                  <a:schemeClr val="lt1">
                    <a:lumMod val="100000"/>
                  </a:schemeClr>
                </a:solidFill>
                <a:latin typeface="+mj-lt"/>
                <a:sym typeface="+mn-ea"/>
              </a:rPr>
              <a:t>Improving pricing</a:t>
            </a:r>
          </a:p>
        </p:txBody>
      </p:sp>
      <p:sp>
        <p:nvSpPr>
          <p:cNvPr id="45" name="等腰三角形 44"/>
          <p:cNvSpPr/>
          <p:nvPr>
            <p:custDataLst>
              <p:tags r:id="rId12"/>
            </p:custDataLst>
          </p:nvPr>
        </p:nvSpPr>
        <p:spPr>
          <a:xfrm>
            <a:off x="8468854" y="1332548"/>
            <a:ext cx="110412" cy="120176"/>
          </a:xfrm>
          <a:prstGeom prst="triangle">
            <a:avLst>
              <a:gd name="adj" fmla="val 100000"/>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46" name="等腰三角形 45"/>
          <p:cNvSpPr/>
          <p:nvPr>
            <p:custDataLst>
              <p:tags r:id="rId13"/>
            </p:custDataLst>
          </p:nvPr>
        </p:nvSpPr>
        <p:spPr>
          <a:xfrm flipH="1">
            <a:off x="11104088" y="1332548"/>
            <a:ext cx="110412" cy="120176"/>
          </a:xfrm>
          <a:prstGeom prst="triangle">
            <a:avLst>
              <a:gd name="adj" fmla="val 100000"/>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51" name="矩形: 圆角 50"/>
          <p:cNvSpPr/>
          <p:nvPr>
            <p:custDataLst>
              <p:tags r:id="rId14"/>
            </p:custDataLst>
          </p:nvPr>
        </p:nvSpPr>
        <p:spPr>
          <a:xfrm>
            <a:off x="688340" y="4081780"/>
            <a:ext cx="3325495" cy="1997075"/>
          </a:xfrm>
          <a:prstGeom prst="roundRect">
            <a:avLst>
              <a:gd name="adj" fmla="val 6347"/>
            </a:avLst>
          </a:prstGeom>
          <a:gradFill flip="none" rotWithShape="1">
            <a:gsLst>
              <a:gs pos="0">
                <a:schemeClr val="accent4">
                  <a:lumMod val="20000"/>
                  <a:lumOff val="80000"/>
                  <a:alpha val="20000"/>
                </a:schemeClr>
              </a:gs>
              <a:gs pos="100000">
                <a:schemeClr val="bg1">
                  <a:alpha val="0"/>
                </a:schemeClr>
              </a:gs>
            </a:gsLst>
            <a:path path="circle">
              <a:fillToRect l="100000" t="100000"/>
            </a:path>
            <a:tileRect r="-100000" b="-100000"/>
          </a:gradFill>
          <a:ln w="15875">
            <a:solidFill>
              <a:schemeClr val="accent4">
                <a:lumMod val="20000"/>
                <a:lumOff val="80000"/>
              </a:schemeClr>
            </a:solidFill>
          </a:ln>
          <a:effectLst>
            <a:outerShdw blurRad="279400" dist="228600" dir="2700000" algn="tl" rotWithShape="0">
              <a:schemeClr val="accent4">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128086" tIns="442401" rIns="119494" bIns="116711" rtlCol="0" anchor="ctr">
            <a:normAutofit/>
          </a:bodyPr>
          <a:lstStyle/>
          <a:p>
            <a:pPr algn="ctr">
              <a:lnSpc>
                <a:spcPct val="150000"/>
              </a:lnSpc>
            </a:pPr>
            <a:r>
              <a:rPr lang="en-US" sz="1400" dirty="0">
                <a:solidFill>
                  <a:schemeClr val="bg1"/>
                </a:solidFill>
                <a:sym typeface="+mn-ea"/>
              </a:rPr>
              <a:t>Olist store analysis can help increase profitability by identifying high profit margin categories and phasing out low margin products.</a:t>
            </a:r>
          </a:p>
        </p:txBody>
      </p:sp>
      <p:sp>
        <p:nvSpPr>
          <p:cNvPr id="52" name="任意多边形: 形状 51"/>
          <p:cNvSpPr/>
          <p:nvPr>
            <p:custDataLst>
              <p:tags r:id="rId15"/>
            </p:custDataLst>
          </p:nvPr>
        </p:nvSpPr>
        <p:spPr>
          <a:xfrm>
            <a:off x="1089025" y="3966845"/>
            <a:ext cx="2524760" cy="519430"/>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4">
                  <a:lumMod val="60000"/>
                  <a:lumOff val="40000"/>
                </a:schemeClr>
              </a:gs>
              <a:gs pos="66450">
                <a:schemeClr val="accent4"/>
              </a:gs>
              <a:gs pos="100000">
                <a:schemeClr val="accent4"/>
              </a:gs>
            </a:gsLst>
            <a:lin ang="2700000" scaled="1"/>
            <a:tileRect/>
          </a:gradFill>
          <a:ln>
            <a:noFill/>
          </a:ln>
          <a:effectLst>
            <a:outerShdw blurRad="101600" dist="76200" dir="2700000" algn="tl" rotWithShape="0">
              <a:schemeClr val="accent4">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spcBef>
                <a:spcPct val="0"/>
              </a:spcBef>
              <a:spcAft>
                <a:spcPct val="0"/>
              </a:spcAft>
            </a:pPr>
            <a:r>
              <a:rPr lang="en-US" b="1" dirty="0">
                <a:solidFill>
                  <a:schemeClr val="lt1">
                    <a:lumMod val="100000"/>
                  </a:schemeClr>
                </a:solidFill>
                <a:latin typeface="+mj-lt"/>
                <a:sym typeface="+mn-ea"/>
              </a:rPr>
              <a:t>Increase Profitability</a:t>
            </a:r>
          </a:p>
        </p:txBody>
      </p:sp>
      <p:sp>
        <p:nvSpPr>
          <p:cNvPr id="53" name="等腰三角形 52"/>
          <p:cNvSpPr/>
          <p:nvPr>
            <p:custDataLst>
              <p:tags r:id="rId16"/>
            </p:custDataLst>
          </p:nvPr>
        </p:nvSpPr>
        <p:spPr>
          <a:xfrm>
            <a:off x="979275" y="3591683"/>
            <a:ext cx="110412" cy="120176"/>
          </a:xfrm>
          <a:prstGeom prst="triangle">
            <a:avLst>
              <a:gd name="adj" fmla="val 100000"/>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54" name="等腰三角形 53"/>
          <p:cNvSpPr/>
          <p:nvPr>
            <p:custDataLst>
              <p:tags r:id="rId17"/>
            </p:custDataLst>
          </p:nvPr>
        </p:nvSpPr>
        <p:spPr>
          <a:xfrm flipH="1">
            <a:off x="3613873" y="3591683"/>
            <a:ext cx="110412" cy="120176"/>
          </a:xfrm>
          <a:prstGeom prst="triangle">
            <a:avLst>
              <a:gd name="adj" fmla="val 100000"/>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58" name="矩形: 圆角 57"/>
          <p:cNvSpPr/>
          <p:nvPr>
            <p:custDataLst>
              <p:tags r:id="rId18"/>
            </p:custDataLst>
          </p:nvPr>
        </p:nvSpPr>
        <p:spPr>
          <a:xfrm>
            <a:off x="4434205" y="4084320"/>
            <a:ext cx="3324860" cy="1994535"/>
          </a:xfrm>
          <a:prstGeom prst="roundRect">
            <a:avLst>
              <a:gd name="adj" fmla="val 6347"/>
            </a:avLst>
          </a:prstGeom>
          <a:gradFill flip="none" rotWithShape="1">
            <a:gsLst>
              <a:gs pos="0">
                <a:schemeClr val="accent1">
                  <a:lumMod val="20000"/>
                  <a:lumOff val="80000"/>
                  <a:alpha val="20000"/>
                </a:schemeClr>
              </a:gs>
              <a:gs pos="100000">
                <a:schemeClr val="bg1">
                  <a:alpha val="0"/>
                </a:schemeClr>
              </a:gs>
            </a:gsLst>
            <a:path path="circle">
              <a:fillToRect l="100000" t="100000"/>
            </a:path>
            <a:tileRect r="-100000" b="-100000"/>
          </a:gradFill>
          <a:ln w="15875">
            <a:solidFill>
              <a:schemeClr val="accent1">
                <a:lumMod val="20000"/>
                <a:lumOff val="80000"/>
              </a:schemeClr>
            </a:solidFill>
          </a:ln>
          <a:effectLst>
            <a:outerShdw blurRad="279400" dist="228600" dir="2700000" algn="tl" rotWithShape="0">
              <a:schemeClr val="accent1">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128086" tIns="442401" rIns="119494" bIns="116711" rtlCol="0" anchor="ctr">
            <a:normAutofit fontScale="90000" lnSpcReduction="20000"/>
          </a:bodyPr>
          <a:lstStyle/>
          <a:p>
            <a:pPr algn="ctr">
              <a:lnSpc>
                <a:spcPct val="150000"/>
              </a:lnSpc>
            </a:pPr>
            <a:r>
              <a:rPr lang="en-US" sz="1400" dirty="0">
                <a:solidFill>
                  <a:schemeClr val="bg1"/>
                </a:solidFill>
                <a:sym typeface="+mn-ea"/>
              </a:rPr>
              <a:t>Olist store analysis can help improve delivery by identifying common themes in undelivered orders and communicating with customers about the delivery process.</a:t>
            </a:r>
          </a:p>
        </p:txBody>
      </p:sp>
      <p:sp>
        <p:nvSpPr>
          <p:cNvPr id="59" name="任意多边形: 形状 58"/>
          <p:cNvSpPr/>
          <p:nvPr>
            <p:custDataLst>
              <p:tags r:id="rId19"/>
            </p:custDataLst>
          </p:nvPr>
        </p:nvSpPr>
        <p:spPr>
          <a:xfrm>
            <a:off x="4834255" y="3966845"/>
            <a:ext cx="2524760" cy="519430"/>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1">
                  <a:lumMod val="40000"/>
                  <a:lumOff val="60000"/>
                </a:schemeClr>
              </a:gs>
              <a:gs pos="69000">
                <a:schemeClr val="accent1"/>
              </a:gs>
              <a:gs pos="100000">
                <a:schemeClr val="accent1"/>
              </a:gs>
            </a:gsLst>
            <a:lin ang="2700000" scaled="1"/>
            <a:tileRect/>
          </a:gradFill>
          <a:ln>
            <a:noFill/>
          </a:ln>
          <a:effectLst>
            <a:outerShdw blurRad="101600" dist="76200" dir="2700000" algn="tl" rotWithShape="0">
              <a:schemeClr val="accent1">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spcBef>
                <a:spcPct val="0"/>
              </a:spcBef>
              <a:spcAft>
                <a:spcPct val="0"/>
              </a:spcAft>
            </a:pPr>
            <a:r>
              <a:rPr lang="en-US" b="1" dirty="0">
                <a:solidFill>
                  <a:schemeClr val="lt1">
                    <a:lumMod val="100000"/>
                  </a:schemeClr>
                </a:solidFill>
                <a:latin typeface="+mj-lt"/>
                <a:sym typeface="+mn-ea"/>
              </a:rPr>
              <a:t>Improve delivery </a:t>
            </a:r>
          </a:p>
        </p:txBody>
      </p:sp>
      <p:sp>
        <p:nvSpPr>
          <p:cNvPr id="60" name="等腰三角形 59"/>
          <p:cNvSpPr/>
          <p:nvPr>
            <p:custDataLst>
              <p:tags r:id="rId20"/>
            </p:custDataLst>
          </p:nvPr>
        </p:nvSpPr>
        <p:spPr>
          <a:xfrm>
            <a:off x="4723747" y="3591683"/>
            <a:ext cx="110412" cy="120176"/>
          </a:xfrm>
          <a:prstGeom prst="triangle">
            <a:avLst>
              <a:gd name="adj" fmla="val 100000"/>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61" name="等腰三角形 60"/>
          <p:cNvSpPr/>
          <p:nvPr>
            <p:custDataLst>
              <p:tags r:id="rId21"/>
            </p:custDataLst>
          </p:nvPr>
        </p:nvSpPr>
        <p:spPr>
          <a:xfrm flipH="1">
            <a:off x="7358981" y="3591683"/>
            <a:ext cx="110412" cy="120176"/>
          </a:xfrm>
          <a:prstGeom prst="triangle">
            <a:avLst>
              <a:gd name="adj" fmla="val 100000"/>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65" name="矩形: 圆角 64"/>
          <p:cNvSpPr/>
          <p:nvPr>
            <p:custDataLst>
              <p:tags r:id="rId22"/>
            </p:custDataLst>
          </p:nvPr>
        </p:nvSpPr>
        <p:spPr>
          <a:xfrm>
            <a:off x="8179435" y="4084320"/>
            <a:ext cx="3324860" cy="2001520"/>
          </a:xfrm>
          <a:prstGeom prst="roundRect">
            <a:avLst>
              <a:gd name="adj" fmla="val 6347"/>
            </a:avLst>
          </a:prstGeom>
          <a:gradFill flip="none" rotWithShape="1">
            <a:gsLst>
              <a:gs pos="0">
                <a:schemeClr val="accent4">
                  <a:lumMod val="20000"/>
                  <a:lumOff val="80000"/>
                  <a:alpha val="20000"/>
                </a:schemeClr>
              </a:gs>
              <a:gs pos="100000">
                <a:schemeClr val="bg1">
                  <a:alpha val="0"/>
                </a:schemeClr>
              </a:gs>
            </a:gsLst>
            <a:path path="circle">
              <a:fillToRect l="100000" t="100000"/>
            </a:path>
            <a:tileRect r="-100000" b="-100000"/>
          </a:gradFill>
          <a:ln w="15875">
            <a:solidFill>
              <a:schemeClr val="accent4">
                <a:lumMod val="20000"/>
                <a:lumOff val="80000"/>
              </a:schemeClr>
            </a:solidFill>
          </a:ln>
          <a:effectLst>
            <a:outerShdw blurRad="279400" dist="228600" dir="2700000" algn="tl" rotWithShape="0">
              <a:schemeClr val="accent4">
                <a:alpha val="8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lIns="128086" tIns="442401" rIns="119494" bIns="116711" rtlCol="0" anchor="ctr">
            <a:normAutofit fontScale="90000"/>
          </a:bodyPr>
          <a:lstStyle/>
          <a:p>
            <a:pPr algn="ctr">
              <a:lnSpc>
                <a:spcPct val="150000"/>
              </a:lnSpc>
            </a:pPr>
            <a:r>
              <a:rPr lang="en-US" sz="1400" dirty="0">
                <a:solidFill>
                  <a:schemeClr val="bg1"/>
                </a:solidFill>
                <a:sym typeface="+mn-ea"/>
              </a:rPr>
              <a:t>Olist store analysis can help retain customers by identifying segments that are at risk of churning and implementing targeted retention strategies.</a:t>
            </a:r>
          </a:p>
        </p:txBody>
      </p:sp>
      <p:sp>
        <p:nvSpPr>
          <p:cNvPr id="66" name="任意多边形: 形状 65"/>
          <p:cNvSpPr/>
          <p:nvPr>
            <p:custDataLst>
              <p:tags r:id="rId23"/>
            </p:custDataLst>
          </p:nvPr>
        </p:nvSpPr>
        <p:spPr>
          <a:xfrm>
            <a:off x="8579485" y="3966845"/>
            <a:ext cx="2524760" cy="519430"/>
          </a:xfrm>
          <a:custGeom>
            <a:avLst/>
            <a:gdLst>
              <a:gd name="connsiteX0" fmla="*/ 1 w 2523509"/>
              <a:gd name="connsiteY0" fmla="*/ 0 h 489935"/>
              <a:gd name="connsiteX1" fmla="*/ 2523508 w 2523509"/>
              <a:gd name="connsiteY1" fmla="*/ 0 h 489935"/>
              <a:gd name="connsiteX2" fmla="*/ 2523508 w 2523509"/>
              <a:gd name="connsiteY2" fmla="*/ 193313 h 489935"/>
              <a:gd name="connsiteX3" fmla="*/ 2523508 w 2523509"/>
              <a:gd name="connsiteY3" fmla="*/ 240238 h 489935"/>
              <a:gd name="connsiteX4" fmla="*/ 2523509 w 2523509"/>
              <a:gd name="connsiteY4" fmla="*/ 240238 h 489935"/>
              <a:gd name="connsiteX5" fmla="*/ 2523508 w 2523509"/>
              <a:gd name="connsiteY5" fmla="*/ 240243 h 489935"/>
              <a:gd name="connsiteX6" fmla="*/ 2523508 w 2523509"/>
              <a:gd name="connsiteY6" fmla="*/ 249696 h 489935"/>
              <a:gd name="connsiteX7" fmla="*/ 2523508 w 2523509"/>
              <a:gd name="connsiteY7" fmla="*/ 324846 h 489935"/>
              <a:gd name="connsiteX8" fmla="*/ 2358419 w 2523509"/>
              <a:gd name="connsiteY8" fmla="*/ 489935 h 489935"/>
              <a:gd name="connsiteX9" fmla="*/ 2273812 w 2523509"/>
              <a:gd name="connsiteY9" fmla="*/ 489935 h 489935"/>
              <a:gd name="connsiteX10" fmla="*/ 249699 w 2523509"/>
              <a:gd name="connsiteY10" fmla="*/ 489935 h 489935"/>
              <a:gd name="connsiteX11" fmla="*/ 165089 w 2523509"/>
              <a:gd name="connsiteY11" fmla="*/ 489935 h 489935"/>
              <a:gd name="connsiteX12" fmla="*/ 0 w 2523509"/>
              <a:gd name="connsiteY12" fmla="*/ 324846 h 489935"/>
              <a:gd name="connsiteX13" fmla="*/ 0 w 2523509"/>
              <a:gd name="connsiteY13" fmla="*/ 193313 h 489935"/>
              <a:gd name="connsiteX14" fmla="*/ 1 w 2523509"/>
              <a:gd name="connsiteY14" fmla="*/ 193308 h 48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509" h="489935">
                <a:moveTo>
                  <a:pt x="1" y="0"/>
                </a:moveTo>
                <a:lnTo>
                  <a:pt x="2523508" y="0"/>
                </a:lnTo>
                <a:lnTo>
                  <a:pt x="2523508" y="193313"/>
                </a:lnTo>
                <a:lnTo>
                  <a:pt x="2523508" y="240238"/>
                </a:lnTo>
                <a:lnTo>
                  <a:pt x="2523509" y="240238"/>
                </a:lnTo>
                <a:lnTo>
                  <a:pt x="2523508" y="240243"/>
                </a:lnTo>
                <a:lnTo>
                  <a:pt x="2523508" y="249696"/>
                </a:lnTo>
                <a:lnTo>
                  <a:pt x="2523508" y="324846"/>
                </a:lnTo>
                <a:cubicBezTo>
                  <a:pt x="2523508" y="416022"/>
                  <a:pt x="2449595" y="489935"/>
                  <a:pt x="2358419" y="489935"/>
                </a:cubicBezTo>
                <a:lnTo>
                  <a:pt x="2273812" y="489935"/>
                </a:lnTo>
                <a:lnTo>
                  <a:pt x="249699" y="489935"/>
                </a:lnTo>
                <a:lnTo>
                  <a:pt x="165089" y="489935"/>
                </a:lnTo>
                <a:cubicBezTo>
                  <a:pt x="73913" y="489935"/>
                  <a:pt x="0" y="416022"/>
                  <a:pt x="0" y="324846"/>
                </a:cubicBezTo>
                <a:lnTo>
                  <a:pt x="0" y="193313"/>
                </a:lnTo>
                <a:lnTo>
                  <a:pt x="1" y="193308"/>
                </a:lnTo>
                <a:close/>
              </a:path>
            </a:pathLst>
          </a:custGeom>
          <a:gradFill flip="none" rotWithShape="1">
            <a:gsLst>
              <a:gs pos="0">
                <a:schemeClr val="accent4">
                  <a:lumMod val="60000"/>
                  <a:lumOff val="40000"/>
                </a:schemeClr>
              </a:gs>
              <a:gs pos="66450">
                <a:schemeClr val="accent4"/>
              </a:gs>
              <a:gs pos="100000">
                <a:schemeClr val="accent4"/>
              </a:gs>
            </a:gsLst>
            <a:lin ang="2700000" scaled="1"/>
            <a:tileRect/>
          </a:gradFill>
          <a:ln>
            <a:noFill/>
          </a:ln>
          <a:effectLst>
            <a:outerShdw blurRad="101600" dist="76200" dir="2700000" algn="tl" rotWithShape="0">
              <a:schemeClr val="accent4">
                <a:alpha val="2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spcBef>
                <a:spcPct val="0"/>
              </a:spcBef>
              <a:spcAft>
                <a:spcPct val="0"/>
              </a:spcAft>
            </a:pPr>
            <a:r>
              <a:rPr lang="en-US" b="1" dirty="0">
                <a:solidFill>
                  <a:schemeClr val="lt1">
                    <a:lumMod val="100000"/>
                  </a:schemeClr>
                </a:solidFill>
                <a:latin typeface="+mj-lt"/>
                <a:sym typeface="+mn-ea"/>
              </a:rPr>
              <a:t>Retain </a:t>
            </a:r>
            <a:r>
              <a:rPr lang="en-US" b="1" dirty="0">
                <a:solidFill>
                  <a:schemeClr val="lt1">
                    <a:lumMod val="100000"/>
                  </a:schemeClr>
                </a:solidFill>
                <a:effectLst>
                  <a:outerShdw blurRad="38100" dist="38100" dir="2700000" algn="tl">
                    <a:srgbClr val="000000">
                      <a:alpha val="43137"/>
                    </a:srgbClr>
                  </a:outerShdw>
                </a:effectLst>
                <a:latin typeface="+mj-lt"/>
                <a:sym typeface="+mn-ea"/>
              </a:rPr>
              <a:t>customers</a:t>
            </a:r>
          </a:p>
        </p:txBody>
      </p:sp>
      <p:sp>
        <p:nvSpPr>
          <p:cNvPr id="67" name="等腰三角形 66"/>
          <p:cNvSpPr/>
          <p:nvPr>
            <p:custDataLst>
              <p:tags r:id="rId24"/>
            </p:custDataLst>
          </p:nvPr>
        </p:nvSpPr>
        <p:spPr>
          <a:xfrm>
            <a:off x="8468854" y="3591683"/>
            <a:ext cx="110412" cy="120176"/>
          </a:xfrm>
          <a:prstGeom prst="triangle">
            <a:avLst>
              <a:gd name="adj" fmla="val 100000"/>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
        <p:nvSpPr>
          <p:cNvPr id="68" name="等腰三角形 67"/>
          <p:cNvSpPr/>
          <p:nvPr>
            <p:custDataLst>
              <p:tags r:id="rId25"/>
            </p:custDataLst>
          </p:nvPr>
        </p:nvSpPr>
        <p:spPr>
          <a:xfrm flipH="1">
            <a:off x="11104088" y="3591683"/>
            <a:ext cx="110412" cy="120176"/>
          </a:xfrm>
          <a:prstGeom prst="triangle">
            <a:avLst>
              <a:gd name="adj" fmla="val 100000"/>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5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E30000">
                <a:alpha val="100000"/>
              </a:srgbClr>
            </a:gs>
            <a:gs pos="100000">
              <a:srgbClr val="002060"/>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105" y="217805"/>
            <a:ext cx="10515600" cy="693420"/>
          </a:xfrm>
        </p:spPr>
        <p:txBody>
          <a:bodyPr/>
          <a:lstStyle/>
          <a:p>
            <a:r>
              <a:rPr lang="en-US" sz="3600" b="1" u="sng" spc="-150" dirty="0">
                <a:solidFill>
                  <a:schemeClr val="bg1"/>
                </a:solidFill>
                <a:effectLst>
                  <a:outerShdw blurRad="38100" dist="38100" dir="2700000" algn="tl">
                    <a:srgbClr val="000000">
                      <a:alpha val="43137"/>
                    </a:srgbClr>
                  </a:outerShdw>
                </a:effectLst>
                <a:latin typeface="Bell MT" panose="02020503060305020303" charset="0"/>
                <a:ea typeface="Rustic Printed"/>
                <a:cs typeface="Bell MT" panose="02020503060305020303" charset="0"/>
                <a:sym typeface="Rustic Printed"/>
              </a:rPr>
              <a:t>KEY </a:t>
            </a:r>
            <a:r>
              <a:rPr lang="en-US" sz="3600" b="1" u="sng" spc="-150" dirty="0" smtClean="0">
                <a:solidFill>
                  <a:schemeClr val="bg1"/>
                </a:solidFill>
                <a:effectLst>
                  <a:outerShdw blurRad="38100" dist="38100" dir="2700000" algn="tl">
                    <a:srgbClr val="000000">
                      <a:alpha val="43137"/>
                    </a:srgbClr>
                  </a:outerShdw>
                </a:effectLst>
                <a:latin typeface="Bell MT" panose="02020503060305020303" charset="0"/>
                <a:ea typeface="Rustic Printed"/>
                <a:cs typeface="Bell MT" panose="02020503060305020303" charset="0"/>
                <a:sym typeface="Rustic Printed"/>
              </a:rPr>
              <a:t> PERFORMANCE  INDICATORS </a:t>
            </a:r>
            <a:r>
              <a:rPr lang="en-US" sz="3600" b="1" u="sng" spc="-150" dirty="0">
                <a:solidFill>
                  <a:schemeClr val="bg1"/>
                </a:solidFill>
                <a:effectLst>
                  <a:outerShdw blurRad="38100" dist="38100" dir="2700000" algn="tl">
                    <a:srgbClr val="000000">
                      <a:alpha val="43137"/>
                    </a:srgbClr>
                  </a:outerShdw>
                </a:effectLst>
                <a:latin typeface="Bell MT" panose="02020503060305020303" charset="0"/>
                <a:ea typeface="Rustic Printed"/>
                <a:cs typeface="Bell MT" panose="02020503060305020303" charset="0"/>
                <a:sym typeface="Rustic Printed"/>
              </a:rPr>
              <a:t>(KPI’S)</a:t>
            </a:r>
          </a:p>
        </p:txBody>
      </p:sp>
      <p:sp>
        <p:nvSpPr>
          <p:cNvPr id="3" name="Text Placeholder 2"/>
          <p:cNvSpPr>
            <a:spLocks noGrp="1"/>
          </p:cNvSpPr>
          <p:nvPr>
            <p:ph type="body" idx="1"/>
          </p:nvPr>
        </p:nvSpPr>
        <p:spPr/>
        <p:txBody>
          <a:bodyPr/>
          <a:lstStyle/>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4391955"/>
              </p:ext>
            </p:extLst>
          </p:nvPr>
        </p:nvGraphicFramePr>
        <p:xfrm>
          <a:off x="285115" y="1393825"/>
          <a:ext cx="11576685" cy="5340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Box 7"/>
          <p:cNvSpPr txBox="1"/>
          <p:nvPr/>
        </p:nvSpPr>
        <p:spPr>
          <a:xfrm>
            <a:off x="5379085" y="1393825"/>
            <a:ext cx="871855" cy="583565"/>
          </a:xfrm>
          <a:prstGeom prst="rect">
            <a:avLst/>
          </a:prstGeom>
          <a:noFill/>
        </p:spPr>
        <p:txBody>
          <a:bodyPr wrap="square" rtlCol="0">
            <a:spAutoFit/>
          </a:bodyPr>
          <a:lstStyle/>
          <a:p>
            <a:pPr algn="ctr"/>
            <a:r>
              <a:rPr lang="en-US" sz="2400" dirty="0"/>
              <a:t>1</a:t>
            </a:r>
            <a:r>
              <a:rPr lang="en-US" sz="3200" dirty="0"/>
              <a:t> </a:t>
            </a:r>
            <a:r>
              <a:rPr lang="en-US" sz="2400" dirty="0"/>
              <a:t>.1</a:t>
            </a:r>
          </a:p>
        </p:txBody>
      </p:sp>
      <p:sp>
        <p:nvSpPr>
          <p:cNvPr id="9" name="Text Box 8"/>
          <p:cNvSpPr txBox="1"/>
          <p:nvPr/>
        </p:nvSpPr>
        <p:spPr>
          <a:xfrm>
            <a:off x="9315450" y="1565910"/>
            <a:ext cx="891540" cy="368300"/>
          </a:xfrm>
          <a:prstGeom prst="rect">
            <a:avLst/>
          </a:prstGeom>
          <a:noFill/>
        </p:spPr>
        <p:txBody>
          <a:bodyPr wrap="square" rtlCol="0">
            <a:spAutoFit/>
          </a:bodyPr>
          <a:lstStyle/>
          <a:p>
            <a:pPr algn="ctr"/>
            <a:r>
              <a:rPr lang="en-US" dirty="0"/>
              <a:t>2</a:t>
            </a:r>
          </a:p>
        </p:txBody>
      </p:sp>
      <p:sp>
        <p:nvSpPr>
          <p:cNvPr id="10" name="Text Box 9"/>
          <p:cNvSpPr txBox="1"/>
          <p:nvPr/>
        </p:nvSpPr>
        <p:spPr>
          <a:xfrm>
            <a:off x="1964055" y="4067810"/>
            <a:ext cx="498475" cy="460375"/>
          </a:xfrm>
          <a:prstGeom prst="rect">
            <a:avLst/>
          </a:prstGeom>
          <a:noFill/>
        </p:spPr>
        <p:txBody>
          <a:bodyPr wrap="square" rtlCol="0">
            <a:spAutoFit/>
          </a:bodyPr>
          <a:lstStyle/>
          <a:p>
            <a:pPr algn="ctr"/>
            <a:r>
              <a:rPr lang="en-US" sz="2400" b="1" dirty="0"/>
              <a:t>3</a:t>
            </a:r>
          </a:p>
        </p:txBody>
      </p:sp>
      <p:sp>
        <p:nvSpPr>
          <p:cNvPr id="11" name="Text Box 10"/>
          <p:cNvSpPr txBox="1"/>
          <p:nvPr/>
        </p:nvSpPr>
        <p:spPr>
          <a:xfrm>
            <a:off x="5843270" y="4067810"/>
            <a:ext cx="509270" cy="460375"/>
          </a:xfrm>
          <a:prstGeom prst="rect">
            <a:avLst/>
          </a:prstGeom>
          <a:noFill/>
        </p:spPr>
        <p:txBody>
          <a:bodyPr wrap="square" rtlCol="0">
            <a:spAutoFit/>
          </a:bodyPr>
          <a:lstStyle/>
          <a:p>
            <a:pPr algn="ctr"/>
            <a:r>
              <a:rPr lang="en-US" sz="2400" dirty="0"/>
              <a:t>4</a:t>
            </a:r>
          </a:p>
        </p:txBody>
      </p:sp>
      <p:sp>
        <p:nvSpPr>
          <p:cNvPr id="12" name="Text Box 11"/>
          <p:cNvSpPr txBox="1"/>
          <p:nvPr/>
        </p:nvSpPr>
        <p:spPr>
          <a:xfrm>
            <a:off x="9531350" y="4067810"/>
            <a:ext cx="784860" cy="460375"/>
          </a:xfrm>
          <a:prstGeom prst="rect">
            <a:avLst/>
          </a:prstGeom>
          <a:noFill/>
        </p:spPr>
        <p:txBody>
          <a:bodyPr wrap="square" rtlCol="0">
            <a:spAutoFit/>
          </a:bodyPr>
          <a:lstStyle/>
          <a:p>
            <a:pPr algn="ctr"/>
            <a:r>
              <a:rPr lang="en-US" sz="2400" dirty="0"/>
              <a:t>5</a:t>
            </a:r>
          </a:p>
        </p:txBody>
      </p:sp>
      <p:sp>
        <p:nvSpPr>
          <p:cNvPr id="13" name="Text Box 12"/>
          <p:cNvSpPr txBox="1"/>
          <p:nvPr/>
        </p:nvSpPr>
        <p:spPr>
          <a:xfrm>
            <a:off x="1771015" y="1565910"/>
            <a:ext cx="360680" cy="368300"/>
          </a:xfrm>
          <a:prstGeom prst="rect">
            <a:avLst/>
          </a:prstGeom>
          <a:noFill/>
        </p:spPr>
        <p:txBody>
          <a:bodyPr wrap="square" rtlCol="0">
            <a:spAutoFit/>
          </a:bodyPr>
          <a:lstStyle/>
          <a:p>
            <a:r>
              <a:rPr lang="en-US"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cs typeface="Rockwell" panose="02060603020205020403" charset="0"/>
              </a:rPr>
              <a:t>KPI </a:t>
            </a:r>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rPr>
              <a:t>1-WEEKDAY VS WEEKEND PAYMENT STATISTICS</a:t>
            </a:r>
          </a:p>
        </p:txBody>
      </p:sp>
      <p:sp>
        <p:nvSpPr>
          <p:cNvPr id="3" name="Text Placeholder 2"/>
          <p:cNvSpPr>
            <a:spLocks noGrp="1"/>
          </p:cNvSpPr>
          <p:nvPr>
            <p:ph type="body" idx="1"/>
          </p:nvPr>
        </p:nvSpPr>
        <p:spPr>
          <a:xfrm>
            <a:off x="840105" y="1937385"/>
            <a:ext cx="9131935" cy="823595"/>
          </a:xfrm>
        </p:spPr>
        <p:txBody>
          <a:bodyPr/>
          <a:lstStyle/>
          <a:p>
            <a:r>
              <a:rPr lang="en-US" sz="3200" b="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ORDERS = WEEKDAY VS WEEKEND</a:t>
            </a:r>
          </a:p>
        </p:txBody>
      </p:sp>
      <p:graphicFrame>
        <p:nvGraphicFramePr>
          <p:cNvPr id="7" name="Chart 6"/>
          <p:cNvGraphicFramePr/>
          <p:nvPr/>
        </p:nvGraphicFramePr>
        <p:xfrm>
          <a:off x="702310" y="2862580"/>
          <a:ext cx="4630420" cy="3622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1"/>
                </a:solidFill>
                <a:effectLst>
                  <a:outerShdw blurRad="38100" dist="38100" dir="2700000" algn="tl">
                    <a:srgbClr val="000000">
                      <a:alpha val="43137"/>
                    </a:srgbClr>
                  </a:outerShdw>
                </a:effectLst>
                <a:latin typeface="Segoe Print" panose="02000600000000000000" pitchFamily="2" charset="0"/>
                <a:cs typeface="Segoe Print" panose="02000600000000000000" pitchFamily="2" charset="0"/>
              </a:rPr>
              <a:t>AVERAGE  PAYMENT VALUE = WEEKDAY VS WEEKEND</a:t>
            </a:r>
          </a:p>
        </p:txBody>
      </p:sp>
      <p:graphicFrame>
        <p:nvGraphicFramePr>
          <p:cNvPr id="8" name="Chart 7"/>
          <p:cNvGraphicFramePr/>
          <p:nvPr/>
        </p:nvGraphicFramePr>
        <p:xfrm>
          <a:off x="189865" y="1903095"/>
          <a:ext cx="5348605" cy="465264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Box 2"/>
          <p:cNvSpPr txBox="1"/>
          <p:nvPr/>
        </p:nvSpPr>
        <p:spPr>
          <a:xfrm>
            <a:off x="5893435" y="2096770"/>
            <a:ext cx="6047740" cy="4208780"/>
          </a:xfrm>
          <a:prstGeom prst="rect">
            <a:avLst/>
          </a:prstGeom>
          <a:noFill/>
        </p:spPr>
        <p:txBody>
          <a:bodyPr wrap="square" rtlCol="0" anchor="t">
            <a:noAutofit/>
          </a:bodyPr>
          <a:lstStyle/>
          <a:p>
            <a:pPr>
              <a:buFont typeface="Wingdings" panose="05000000000000000000" charset="0"/>
              <a:buChar char="q"/>
            </a:pPr>
            <a:r>
              <a:rPr lang="en-US" dirty="0">
                <a:solidFill>
                  <a:schemeClr val="bg1"/>
                </a:solidFill>
                <a:sym typeface="+mn-ea"/>
              </a:rPr>
              <a:t> Payment data according to weekend and </a:t>
            </a:r>
            <a:r>
              <a:rPr lang="en-US" dirty="0" smtClean="0">
                <a:solidFill>
                  <a:schemeClr val="bg1"/>
                </a:solidFill>
                <a:sym typeface="+mn-ea"/>
              </a:rPr>
              <a:t>weekday, which </a:t>
            </a:r>
            <a:r>
              <a:rPr lang="en-US" dirty="0">
                <a:solidFill>
                  <a:schemeClr val="bg1"/>
                </a:solidFill>
                <a:sym typeface="+mn-ea"/>
              </a:rPr>
              <a:t>is very important as it allows </a:t>
            </a:r>
            <a:r>
              <a:rPr lang="en-US" dirty="0" smtClean="0">
                <a:solidFill>
                  <a:schemeClr val="bg1"/>
                </a:solidFill>
                <a:sym typeface="+mn-ea"/>
              </a:rPr>
              <a:t>businesses </a:t>
            </a:r>
            <a:r>
              <a:rPr lang="en-US" dirty="0">
                <a:solidFill>
                  <a:schemeClr val="bg1"/>
                </a:solidFill>
                <a:sym typeface="+mn-ea"/>
              </a:rPr>
              <a:t>to make </a:t>
            </a:r>
            <a:r>
              <a:rPr lang="en-US" dirty="0" smtClean="0">
                <a:solidFill>
                  <a:schemeClr val="bg1"/>
                </a:solidFill>
                <a:sym typeface="+mn-ea"/>
              </a:rPr>
              <a:t>strategic </a:t>
            </a:r>
            <a:r>
              <a:rPr lang="en-US" dirty="0">
                <a:solidFill>
                  <a:schemeClr val="bg1"/>
                </a:solidFill>
                <a:sym typeface="+mn-ea"/>
              </a:rPr>
              <a:t>plans.</a:t>
            </a:r>
            <a:endParaRPr lang="en-US" sz="1800" dirty="0">
              <a:solidFill>
                <a:schemeClr val="bg1"/>
              </a:solidFill>
            </a:endParaRPr>
          </a:p>
          <a:p>
            <a:pPr>
              <a:buFont typeface="Wingdings" panose="05000000000000000000" charset="0"/>
              <a:buChar char="q"/>
            </a:pPr>
            <a:endParaRPr lang="en-US" sz="1800" dirty="0">
              <a:solidFill>
                <a:schemeClr val="bg1"/>
              </a:solidFill>
            </a:endParaRPr>
          </a:p>
          <a:p>
            <a:pPr>
              <a:buFont typeface="Wingdings" panose="05000000000000000000" charset="0"/>
              <a:buChar char="q"/>
            </a:pPr>
            <a:r>
              <a:rPr lang="en-US" dirty="0">
                <a:solidFill>
                  <a:schemeClr val="bg1"/>
                </a:solidFill>
                <a:sym typeface="+mn-ea"/>
              </a:rPr>
              <a:t> Payment statistics is informing us of the weekend and weekday purchase timestamps. This means that the payment value used by the client on weekdays and weekends is the count of the payment value as per the weekend and weekdays as per this donut chart.</a:t>
            </a:r>
            <a:endParaRPr lang="en-US" sz="1800" dirty="0">
              <a:solidFill>
                <a:schemeClr val="bg1"/>
              </a:solidFill>
            </a:endParaRPr>
          </a:p>
          <a:p>
            <a:pPr>
              <a:buFont typeface="Wingdings" panose="05000000000000000000" charset="0"/>
              <a:buChar char="q"/>
            </a:pPr>
            <a:endParaRPr lang="en-US" sz="1800" dirty="0">
              <a:solidFill>
                <a:schemeClr val="bg1"/>
              </a:solidFill>
            </a:endParaRPr>
          </a:p>
          <a:p>
            <a:pPr>
              <a:buFont typeface="Wingdings" panose="05000000000000000000" charset="0"/>
              <a:buChar char="q"/>
            </a:pPr>
            <a:r>
              <a:rPr lang="en-US" dirty="0">
                <a:solidFill>
                  <a:schemeClr val="bg1"/>
                </a:solidFill>
                <a:sym typeface="+mn-ea"/>
              </a:rPr>
              <a:t>This KPI can help olist to improve their weekend sales and plans promotions.</a:t>
            </a:r>
            <a:endParaRPr lang="en-US" sz="1800" dirty="0">
              <a:solidFill>
                <a:schemeClr val="bg1"/>
              </a:solidFill>
            </a:endParaRPr>
          </a:p>
          <a:p>
            <a:pPr>
              <a:buFont typeface="Wingdings" panose="05000000000000000000" charset="0"/>
              <a:buChar char="q"/>
            </a:pPr>
            <a:endParaRPr lang="en-US" sz="1800" dirty="0">
              <a:solidFill>
                <a:schemeClr val="bg1"/>
              </a:solidFill>
            </a:endParaRPr>
          </a:p>
          <a:p>
            <a:pPr>
              <a:buFont typeface="Wingdings" panose="05000000000000000000" charset="0"/>
              <a:buChar char="q"/>
            </a:pPr>
            <a:r>
              <a:rPr lang="en-US" dirty="0">
                <a:solidFill>
                  <a:schemeClr val="bg1"/>
                </a:solidFill>
                <a:sym typeface="+mn-ea"/>
              </a:rPr>
              <a:t> The average payment value of weekday is 52 % and weekends is 48 %.</a:t>
            </a:r>
            <a:endParaRPr lang="en-US" sz="1800" dirty="0">
              <a:solidFill>
                <a:schemeClr val="bg1"/>
              </a:solidFill>
            </a:endParaRPr>
          </a:p>
          <a:p>
            <a:pPr marL="0" indent="0">
              <a:buFont typeface="Wingdings" panose="05000000000000000000" charset="0"/>
              <a:buNone/>
            </a:pPr>
            <a:endParaRPr lang="en-US" sz="1800" dirty="0">
              <a:solidFill>
                <a:schemeClr val="bg1"/>
              </a:solidFill>
            </a:endParaRPr>
          </a:p>
          <a:p>
            <a:pPr>
              <a:buFont typeface="Wingdings" panose="05000000000000000000" charset="0"/>
              <a:buChar char="q"/>
            </a:pPr>
            <a:endParaRPr lang="en-US" sz="1800" dirty="0">
              <a:solidFill>
                <a:schemeClr val="bg1"/>
              </a:solidFill>
            </a:endParaRPr>
          </a:p>
          <a:p>
            <a:pPr>
              <a:buFont typeface="Wingdings" panose="05000000000000000000" charset="0"/>
              <a:buChar char="q"/>
            </a:pPr>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8775" y="354330"/>
            <a:ext cx="11657330" cy="1129030"/>
          </a:xfrm>
          <a:prstGeom prst="rect">
            <a:avLst/>
          </a:prstGeom>
          <a:noFill/>
        </p:spPr>
        <p:txBody>
          <a:bodyPr wrap="square" rtlCol="0">
            <a:noAutofit/>
          </a:bodyPr>
          <a:lstStyle/>
          <a:p>
            <a:r>
              <a:rPr lang="en-US" sz="3200" b="1" spc="-150" dirty="0">
                <a:solidFill>
                  <a:schemeClr val="bg1"/>
                </a:solidFill>
                <a:latin typeface="Segoe Print" panose="02000600000000000000" pitchFamily="2" charset="0"/>
              </a:rPr>
              <a:t>KPI 2 -TOTAL NUMBER OF ORDERS WITH REVIEW SCORE 5 &amp; PAYMENT TYPE AS CREDIT CARD</a:t>
            </a:r>
          </a:p>
        </p:txBody>
      </p:sp>
      <p:graphicFrame>
        <p:nvGraphicFramePr>
          <p:cNvPr id="4" name="Chart 3"/>
          <p:cNvGraphicFramePr/>
          <p:nvPr/>
        </p:nvGraphicFramePr>
        <p:xfrm>
          <a:off x="5505450" y="1868170"/>
          <a:ext cx="6510020" cy="48482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4"/>
          <p:cNvSpPr txBox="1"/>
          <p:nvPr/>
        </p:nvSpPr>
        <p:spPr>
          <a:xfrm>
            <a:off x="172720" y="2080895"/>
            <a:ext cx="5194300" cy="4636135"/>
          </a:xfrm>
          <a:prstGeom prst="rect">
            <a:avLst/>
          </a:prstGeom>
          <a:noFill/>
        </p:spPr>
        <p:txBody>
          <a:bodyPr wrap="square" rtlCol="0" anchor="t">
            <a:noAutofit/>
          </a:bodyPr>
          <a:lstStyle/>
          <a:p>
            <a:pPr marL="285750" indent="-285750">
              <a:buFont typeface="Wingdings" panose="05000000000000000000" charset="0"/>
              <a:buChar char="q"/>
            </a:pPr>
            <a:r>
              <a:rPr lang="en-US" dirty="0">
                <a:solidFill>
                  <a:schemeClr val="bg1"/>
                </a:solidFill>
                <a:sym typeface="+mn-ea"/>
              </a:rPr>
              <a:t>The analysis shows that 76% of the total customers has used payment option as credit card.</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Based on review scores customer has reviewed as 5 for around 44k (73399) transactions done via credit card.</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If we combine count of review score 4 and 5 the 77% of the credit card users have given review score above 4 .</a:t>
            </a:r>
            <a:endParaRPr lang="en-US" dirty="0">
              <a:solidFill>
                <a:schemeClr val="bg1"/>
              </a:solidFill>
            </a:endParaRPr>
          </a:p>
          <a:p>
            <a:pPr marL="285750" indent="-285750">
              <a:buFont typeface="Wingdings" panose="05000000000000000000" charset="0"/>
              <a:buChar char="q"/>
            </a:pPr>
            <a:endParaRPr lang="en-US" dirty="0">
              <a:solidFill>
                <a:schemeClr val="bg1"/>
              </a:solidFill>
            </a:endParaRPr>
          </a:p>
          <a:p>
            <a:pPr marL="285750" indent="-285750">
              <a:buFont typeface="Wingdings" panose="05000000000000000000" charset="0"/>
              <a:buChar char="q"/>
            </a:pPr>
            <a:r>
              <a:rPr lang="en-US" dirty="0">
                <a:solidFill>
                  <a:schemeClr val="bg1"/>
                </a:solidFill>
                <a:sym typeface="+mn-ea"/>
              </a:rPr>
              <a:t>this means customers have been experiencing good experience while doing transaction via credit card.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70&quot;:[3322774,3322286,3320521,3322228,3320363,3322174]}"/>
</p:tagLst>
</file>

<file path=ppt/tags/tag10.xml><?xml version="1.0" encoding="utf-8"?>
<p:tagLst xmlns:a="http://schemas.openxmlformats.org/drawingml/2006/main" xmlns:r="http://schemas.openxmlformats.org/officeDocument/2006/relationships" xmlns:p="http://schemas.openxmlformats.org/presentationml/2006/main">
  <p:tag name="KSO_WM_DIAGRAM_MAX_ITEMCNT" val="1"/>
  <p:tag name="KSO_WM_DIAGRAM_MIN_ITEMCNT" val="1"/>
  <p:tag name="KSO_WM_DIAGRAM_VIRTUALLY_FRAME" val="{&quot;height&quot;:110.7,&quot;left&quot;:130.6,&quot;top&quot;:22.5,&quot;width&quot;:640.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45_1*l_h_a*1_1_1"/>
  <p:tag name="KSO_WM_TEMPLATE_CATEGORY" val="diagram"/>
  <p:tag name="KSO_WM_TEMPLATE_INDEX" val="20237945"/>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2_3"/>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3"/>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8229_4*l_h_i*1_1_1"/>
  <p:tag name="KSO_WM_TEMPLATE_CATEGORY" val="diagram"/>
  <p:tag name="KSO_WM_TEMPLATE_INDEX" val="202382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1"/>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1_2"/>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8229_4*l_h_a*1_1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29_4*l_h_f*1_1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8229_4*l_h_i*1_2_1"/>
  <p:tag name="KSO_WM_TEMPLATE_CATEGORY" val="diagram"/>
  <p:tag name="KSO_WM_TEMPLATE_INDEX" val="202382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2"/>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2_2"/>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8229_4*l_h_a*1_2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29_4*l_h_f*1_2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309_3*l_h_f*1_2_1"/>
  <p:tag name="KSO_WM_TEMPLATE_CATEGORY" val="diagram"/>
  <p:tag name="KSO_WM_TEMPLATE_INDEX" val="20238309"/>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8"/>
  <p:tag name="KSO_WM_UNIT_PRESET_TEXT" val="Presentations are communication tools that can be used as demonstrations, lectures, speeches, reports, and mor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8229_4*l_h_i*1_3_1"/>
  <p:tag name="KSO_WM_TEMPLATE_CATEGORY" val="diagram"/>
  <p:tag name="KSO_WM_TEMPLATE_INDEX" val="202382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3"/>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3_2"/>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8229_4*l_h_a*1_3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8229_4*l_h_f*1_3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diagram20238229_4*l_h_i*1_4_1"/>
  <p:tag name="KSO_WM_TEMPLATE_CATEGORY" val="diagram"/>
  <p:tag name="KSO_WM_TEMPLATE_INDEX" val="202382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4"/>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2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8229_4*l_h_f*1_4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1"/>
  <p:tag name="KSO_WM_UNIT_ID" val="diagram20238229_4*l_h_i*1_5_1"/>
  <p:tag name="KSO_WM_TEMPLATE_CATEGORY" val="diagram"/>
  <p:tag name="KSO_WM_TEMPLATE_INDEX" val="202382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5"/>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5_2"/>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5_2"/>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8229_4*l_h_a*1_5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8229_4*l_h_f*1_5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309_3*l_h_f*1_1_1"/>
  <p:tag name="KSO_WM_TEMPLATE_CATEGORY" val="diagram"/>
  <p:tag name="KSO_WM_TEMPLATE_INDEX" val="20238309"/>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8"/>
  <p:tag name="KSO_WM_UNIT_PRESET_TEXT" val="Presentations are communication tools that can be used as demonstrations, lectures, speeches, reports, and mor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6_1"/>
  <p:tag name="KSO_WM_UNIT_ID" val="diagram20238229_4*l_h_i*1_6_1"/>
  <p:tag name="KSO_WM_TEMPLATE_CATEGORY" val="diagram"/>
  <p:tag name="KSO_WM_TEMPLATE_INDEX" val="202382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6"/>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6_2"/>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6_2"/>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diagram20238229_4*l_h_a*1_6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3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8229_4*l_h_f*1_6_1"/>
  <p:tag name="KSO_WM_TEMPLATE_CATEGORY" val="diagram"/>
  <p:tag name="KSO_WM_TEMPLATE_INDEX" val="2023822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DIAGRAM_USE_COLOR_VALUE" val="{&quot;color_scheme&quot;:1,&quot;color_type&quot;:1,&quot;theme_color_indexes&quot;:[]}"/>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3_3"/>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3"/>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4_3"/>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3"/>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5_3"/>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5_3"/>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229_4*l_h_i*1_6_3"/>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6_3"/>
  <p:tag name="KSO_WM_DIAGRAM_MAX_ITEMCNT" val="6"/>
  <p:tag name="KSO_WM_DIAGRAM_MIN_ITEMCNT" val="3"/>
  <p:tag name="KSO_WM_DIAGRAM_VIRTUALLY_FRAME" val="{&quot;height&quot;:361.80000000000007,&quot;left&quot;:85.27503937007872,&quot;top&quot;:103.37503937007872,&quot;width&quot;:745.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29_4*l_h_i*1_6_2"/>
  <p:tag name="KSO_WM_TEMPLATE_CATEGORY" val="diagram"/>
  <p:tag name="KSO_WM_TEMPLATE_INDEX" val="2023822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6_2"/>
  <p:tag name="KSO_WM_DIAGRAM_MAX_ITEMCNT" val="6"/>
  <p:tag name="KSO_WM_DIAGRAM_MIN_ITEMCNT" val="3"/>
  <p:tag name="KSO_WM_DIAGRAM_VIRTUALLY_FRAME" val="{&quot;height&quot;:442,&quot;left&quot;:79.42503937007874,&quot;top&quot;:86.67503937007874,&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9_1*l_h_a*1_1_1"/>
  <p:tag name="KSO_WM_TEMPLATE_CATEGORY" val="diagram"/>
  <p:tag name="KSO_WM_TEMPLATE_INDEX" val="20237929"/>
  <p:tag name="KSO_WM_UNIT_LAYERLEVEL" val="1_1_1"/>
  <p:tag name="KSO_WM_TAG_VERSION" val="3.0"/>
  <p:tag name="KSO_WM_DIAGRAM_MAX_ITEMCNT" val="4"/>
  <p:tag name="KSO_WM_DIAGRAM_MIN_ITEMCNT" val="2"/>
  <p:tag name="KSO_WM_DIAGRAM_VIRTUALLY_FRAME" val="{&quot;height&quot;:63.749932861328126,&quot;left&quot;:265.5,&quot;top&quot;:31.765781600831996,&quot;width&quot;:515.4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Title"/>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8309_3*l_h_f*1_3_1"/>
  <p:tag name="KSO_WM_TEMPLATE_CATEGORY" val="diagram"/>
  <p:tag name="KSO_WM_TEMPLATE_INDEX" val="20238309"/>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8"/>
  <p:tag name="KSO_WM_UNIT_PRESET_TEXT" val="Presentations are communication tools that can be used as demonstrations, lectures, speeches, reports, and mor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9_1*l_h_a*1_1_1"/>
  <p:tag name="KSO_WM_TEMPLATE_CATEGORY" val="diagram"/>
  <p:tag name="KSO_WM_TEMPLATE_INDEX" val="20237929"/>
  <p:tag name="KSO_WM_UNIT_LAYERLEVEL" val="1_1_1"/>
  <p:tag name="KSO_WM_TAG_VERSION" val="3.0"/>
  <p:tag name="KSO_WM_DIAGRAM_MAX_ITEMCNT" val="4"/>
  <p:tag name="KSO_WM_DIAGRAM_MIN_ITEMCNT" val="2"/>
  <p:tag name="KSO_WM_DIAGRAM_VIRTUALLY_FRAME" val="{&quot;height&quot;:58.06571446216012,&quot;left&quot;:157.75,&quot;top&quot;:16.6,&quot;width&quot;:70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Title"/>
  <p:tag name="KSO_WM_UNIT_FILL_TYPE" val="1"/>
  <p:tag name="KSO_WM_UNIT_FILL_FORE_SCHEMECOLOR_INDEX" val="5"/>
  <p:tag name="KSO_WM_UNIT_FILL_FORE_SCHEMECOLOR_INDEX_BRIGHTNESS" val="0"/>
</p:tagLst>
</file>

<file path=ppt/tags/tag41.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CATEGORY" val="diagram"/>
  <p:tag name="KSO_WM_UNIT_LAYERLEVEL" val="1_1_1"/>
  <p:tag name="KSO_WM_BEAUTIFY_FLAG" val="#wm#"/>
  <p:tag name="KSO_WM_DIAGRAM_COLOR_TRICK" val="2"/>
  <p:tag name="KSO_WM_DIAGRAM_GROUP_CODE" val="l1-1"/>
  <p:tag name="KSO_WM_UNIT_INDEX" val="1_1_1"/>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D" val="diagram20238209_5*l_h_f*1_1_1"/>
  <p:tag name="KSO_WM_TEMPLATE_INDEX" val="20238209"/>
  <p:tag name="KSO_WM_TAG_VERSION" val="3.0"/>
  <p:tag name="KSO_WM_DIAGRAM_VERSION" val="3"/>
  <p:tag name="KSO_WM_DIAGRAM_COLOR_TEXT_CAN_REMOVE" val="n"/>
  <p:tag name="KSO_WM_DIAGRAM_MAX_ITEMCNT" val="6"/>
  <p:tag name="KSO_WM_DIAGRAM_VIRTUALLY_FRAME" val="{&quot;height&quot;:388.6783508300781,&quot;left&quot;:54.2,&quot;top&quot;:104.88566710464593,&quot;width&quot;:851.65}"/>
  <p:tag name="KSO_WM_DIAGRAM_COLOR_MATCH_VALUE" val="{&quot;shape&quot;:{&quot;fill&quot;:{&quot;gradient&quot;:[{&quot;brightness&quot;:0.800000011920929,&quot;colorType&quot;:1,&quot;foreColorIndex&quot;:5,&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5,&quot;transparency&quot;:0},&quot;type&quot;:1},&quot;shadow&quot;:{&quot;brightness&quot;:0,&quot;colorType&quot;:1,&quot;foreColorIndex&quot;:5,&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gradient&quot;:[{&quot;brightness&quot;:0.6000000238418579,&quot;colorType&quot;:1,&quot;foreColorIndex&quot;:5,&quot;pos&quot;:0,&quot;transparency&quot;:0},{&quot;brightness&quot;:0,&quot;colorType&quot;:1,&quot;foreColorIndex&quot;:5,&quot;pos&quot;:0.6899999976158142,&quot;transparency&quot;:0},{&quot;brightness&quot;:0,&quot;colorType&quot;:1,&quot;foreColorIndex&quot;:5,&quot;pos&quot;:1,&quot;transparency&quot;:0}],&quot;type&quot;:3},&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1_1"/>
  <p:tag name="KSO_WM_UNIT_ID" val="diagram20238209_5*l_h_a*1_1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1_1"/>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1_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DIAGRAM_USE_COLOR_VALUE" val="{&quot;color_scheme&quot;:1,&quot;color_type&quot;:1,&quot;theme_color_indexes&quot;:[]}"/>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1_2"/>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1_2"/>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DIAGRAM_USE_COLOR_VALUE" val="{&quot;color_scheme&quot;:1,&quot;color_type&quot;:1,&quot;theme_color_indexes&quot;:[]}"/>
</p:tagLst>
</file>

<file path=ppt/tags/tag45.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CATEGORY" val="diagram"/>
  <p:tag name="KSO_WM_UNIT_LAYERLEVEL" val="1_1_1"/>
  <p:tag name="KSO_WM_BEAUTIFY_FLAG" val="#wm#"/>
  <p:tag name="KSO_WM_DIAGRAM_COLOR_TRICK" val="2"/>
  <p:tag name="KSO_WM_DIAGRAM_GROUP_CODE" val="l1-1"/>
  <p:tag name="KSO_WM_UNIT_INDEX" val="1_2_1"/>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D" val="diagram20238209_5*l_h_f*1_2_1"/>
  <p:tag name="KSO_WM_TEMPLATE_INDEX" val="20238209"/>
  <p:tag name="KSO_WM_TAG_VERSION" val="3.0"/>
  <p:tag name="KSO_WM_DIAGRAM_VERSION" val="3"/>
  <p:tag name="KSO_WM_DIAGRAM_COLOR_TEXT_CAN_REMOVE" val="n"/>
  <p:tag name="KSO_WM_DIAGRAM_MAX_ITEMCNT" val="6"/>
  <p:tag name="KSO_WM_DIAGRAM_VIRTUALLY_FRAME" val="{&quot;height&quot;:388.6783508300781,&quot;left&quot;:54.2,&quot;top&quot;:104.88566710464593,&quot;width&quot;:851.65}"/>
  <p:tag name="KSO_WM_DIAGRAM_COLOR_MATCH_VALUE" val="{&quot;shape&quot;:{&quot;fill&quot;:{&quot;gradient&quot;:[{&quot;brightness&quot;:0.800000011920929,&quot;colorType&quot;:1,&quot;foreColorIndex&quot;:8,&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8,&quot;transparency&quot;:0},&quot;type&quot;:1},&quot;shadow&quot;:{&quot;brightness&quot;:0,&quot;colorType&quot;:1,&quot;foreColorIndex&quot;:8,&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8"/>
  <p:tag name="KSO_WM_UNIT_TEXT_FILL_FORE_SCHEMECOLOR_INDEX" val="1"/>
  <p:tag name="KSO_WM_UNIT_TEXT_FILL_TYPE" val="1"/>
  <p:tag name="KSO_WM_DIAGRAM_USE_COLOR_VALUE" val="{&quot;color_scheme&quot;:1,&quot;color_type&quot;:1,&quot;theme_color_indexes&quot;:[]}"/>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gradient&quot;:[{&quot;brightness&quot;:0.4000000059604645,&quot;colorType&quot;:1,&quot;foreColorIndex&quot;:8,&quot;pos&quot;:0,&quot;transparency&quot;:0},{&quot;brightness&quot;:0,&quot;colorType&quot;:1,&quot;foreColorIndex&quot;:8,&quot;pos&quot;:0.6644999980926514,&quot;transparency&quot;:0},{&quot;brightness&quot;:0,&quot;colorType&quot;:1,&quot;foreColorIndex&quot;:8,&quot;pos&quot;:1,&quot;transparency&quot;:0}],&quot;type&quot;:3},&quot;glow&quot;:{&quot;colorType&quot;:0},&quot;line&quot;:{&quot;type&quot;:0},&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2_1"/>
  <p:tag name="KSO_WM_UNIT_ID" val="diagram20238209_5*l_h_a*1_2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2_1"/>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2_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5"/>
  <p:tag name="KSO_WM_DIAGRAM_USE_COLOR_VALUE" val="{&quot;color_scheme&quot;:1,&quot;color_type&quot;:1,&quot;theme_color_indexes&quot;:[]}"/>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2_2"/>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2_2"/>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5"/>
  <p:tag name="KSO_WM_DIAGRAM_USE_COLOR_VALUE" val="{&quot;color_scheme&quot;:1,&quot;color_type&quot;:1,&quot;theme_color_indexes&quot;:[]}"/>
</p:tagLst>
</file>

<file path=ppt/tags/tag49.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CATEGORY" val="diagram"/>
  <p:tag name="KSO_WM_UNIT_LAYERLEVEL" val="1_1_1"/>
  <p:tag name="KSO_WM_BEAUTIFY_FLAG" val="#wm#"/>
  <p:tag name="KSO_WM_DIAGRAM_COLOR_TRICK" val="2"/>
  <p:tag name="KSO_WM_DIAGRAM_GROUP_CODE" val="l1-1"/>
  <p:tag name="KSO_WM_UNIT_INDEX" val="1_3_1"/>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D" val="diagram20238209_5*l_h_f*1_3_1"/>
  <p:tag name="KSO_WM_TEMPLATE_INDEX" val="20238209"/>
  <p:tag name="KSO_WM_TAG_VERSION" val="3.0"/>
  <p:tag name="KSO_WM_DIAGRAM_VERSION" val="3"/>
  <p:tag name="KSO_WM_DIAGRAM_COLOR_TEXT_CAN_REMOVE" val="n"/>
  <p:tag name="KSO_WM_DIAGRAM_MAX_ITEMCNT" val="6"/>
  <p:tag name="KSO_WM_DIAGRAM_VIRTUALLY_FRAME" val="{&quot;height&quot;:388.6783508300781,&quot;left&quot;:54.2,&quot;top&quot;:104.88566710464593,&quot;width&quot;:851.65}"/>
  <p:tag name="KSO_WM_DIAGRAM_COLOR_MATCH_VALUE" val="{&quot;shape&quot;:{&quot;fill&quot;:{&quot;gradient&quot;:[{&quot;brightness&quot;:0.800000011920929,&quot;colorType&quot;:1,&quot;foreColorIndex&quot;:5,&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5,&quot;transparency&quot;:0},&quot;type&quot;:1},&quot;shadow&quot;:{&quot;brightness&quot;:0,&quot;colorType&quot;:1,&quot;foreColorIndex&quot;:5,&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8309_3*l_h_f*1_4_1"/>
  <p:tag name="KSO_WM_TEMPLATE_CATEGORY" val="diagram"/>
  <p:tag name="KSO_WM_TEMPLATE_INDEX" val="20238309"/>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560000002384185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8"/>
  <p:tag name="KSO_WM_UNIT_PRESET_TEXT" val="Presentations are communication tools that can be used as demonstrations, lectures, speeches, reports, and mor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gradient&quot;:[{&quot;brightness&quot;:0.6000000238418579,&quot;colorType&quot;:1,&quot;foreColorIndex&quot;:5,&quot;pos&quot;:0,&quot;transparency&quot;:0},{&quot;brightness&quot;:0,&quot;colorType&quot;:1,&quot;foreColorIndex&quot;:5,&quot;pos&quot;:0.6899999976158142,&quot;transparency&quot;:0},{&quot;brightness&quot;:0,&quot;colorType&quot;:1,&quot;foreColorIndex&quot;:5,&quot;pos&quot;:1,&quot;transparency&quot;:0}],&quot;type&quot;:3},&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3_1"/>
  <p:tag name="KSO_WM_UNIT_ID" val="diagram20238209_5*l_h_a*1_3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3_1"/>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3_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DIAGRAM_USE_COLOR_VALUE" val="{&quot;color_scheme&quot;:1,&quot;color_type&quot;:1,&quot;theme_color_indexes&quot;:[]}"/>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3_2"/>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3_2"/>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DIAGRAM_USE_COLOR_VALUE" val="{&quot;color_scheme&quot;:1,&quot;color_type&quot;:1,&quot;theme_color_indexes&quot;:[]}"/>
</p:tagLst>
</file>

<file path=ppt/tags/tag53.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CATEGORY" val="diagram"/>
  <p:tag name="KSO_WM_UNIT_LAYERLEVEL" val="1_1_1"/>
  <p:tag name="KSO_WM_BEAUTIFY_FLAG" val="#wm#"/>
  <p:tag name="KSO_WM_DIAGRAM_COLOR_TRICK" val="2"/>
  <p:tag name="KSO_WM_DIAGRAM_GROUP_CODE" val="l1-1"/>
  <p:tag name="KSO_WM_UNIT_INDEX" val="1_4_1"/>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D" val="diagram20238209_5*l_h_f*1_4_1"/>
  <p:tag name="KSO_WM_TEMPLATE_INDEX" val="20238209"/>
  <p:tag name="KSO_WM_TAG_VERSION" val="3.0"/>
  <p:tag name="KSO_WM_DIAGRAM_VERSION" val="3"/>
  <p:tag name="KSO_WM_DIAGRAM_COLOR_TEXT_CAN_REMOVE" val="n"/>
  <p:tag name="KSO_WM_DIAGRAM_MAX_ITEMCNT" val="6"/>
  <p:tag name="KSO_WM_DIAGRAM_VIRTUALLY_FRAME" val="{&quot;height&quot;:388.6783508300781,&quot;left&quot;:54.2,&quot;top&quot;:104.88566710464593,&quot;width&quot;:851.65}"/>
  <p:tag name="KSO_WM_DIAGRAM_COLOR_MATCH_VALUE" val="{&quot;shape&quot;:{&quot;fill&quot;:{&quot;gradient&quot;:[{&quot;brightness&quot;:0.800000011920929,&quot;colorType&quot;:1,&quot;foreColorIndex&quot;:8,&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8,&quot;transparency&quot;:0},&quot;type&quot;:1},&quot;shadow&quot;:{&quot;brightness&quot;:0,&quot;colorType&quot;:1,&quot;foreColorIndex&quot;:8,&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8"/>
  <p:tag name="KSO_WM_UNIT_TEXT_FILL_FORE_SCHEMECOLOR_INDEX" val="1"/>
  <p:tag name="KSO_WM_UNIT_TEXT_FILL_TYPE" val="1"/>
  <p:tag name="KSO_WM_DIAGRAM_USE_COLOR_VALUE" val="{&quot;color_scheme&quot;:1,&quot;color_type&quot;:1,&quot;theme_color_indexes&quot;:[]}"/>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gradient&quot;:[{&quot;brightness&quot;:0.4000000059604645,&quot;colorType&quot;:1,&quot;foreColorIndex&quot;:8,&quot;pos&quot;:0,&quot;transparency&quot;:0},{&quot;brightness&quot;:0,&quot;colorType&quot;:1,&quot;foreColorIndex&quot;:8,&quot;pos&quot;:0.6644999980926514,&quot;transparency&quot;:0},{&quot;brightness&quot;:0,&quot;colorType&quot;:1,&quot;foreColorIndex&quot;:8,&quot;pos&quot;:1,&quot;transparency&quot;:0}],&quot;type&quot;:3},&quot;glow&quot;:{&quot;colorType&quot;:0},&quot;line&quot;:{&quot;type&quot;:0},&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4_1"/>
  <p:tag name="KSO_WM_UNIT_ID" val="diagram20238209_5*l_h_a*1_4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4_1"/>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4_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5"/>
  <p:tag name="KSO_WM_DIAGRAM_USE_COLOR_VALUE" val="{&quot;color_scheme&quot;:1,&quot;color_type&quot;:1,&quot;theme_color_indexes&quot;:[]}"/>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4_2"/>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4_2"/>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5"/>
  <p:tag name="KSO_WM_DIAGRAM_USE_COLOR_VALUE" val="{&quot;color_scheme&quot;:1,&quot;color_type&quot;:1,&quot;theme_color_indexes&quot;:[]}"/>
</p:tagLst>
</file>

<file path=ppt/tags/tag57.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CATEGORY" val="diagram"/>
  <p:tag name="KSO_WM_UNIT_LAYERLEVEL" val="1_1_1"/>
  <p:tag name="KSO_WM_BEAUTIFY_FLAG" val="#wm#"/>
  <p:tag name="KSO_WM_DIAGRAM_COLOR_TRICK" val="2"/>
  <p:tag name="KSO_WM_DIAGRAM_GROUP_CODE" val="l1-1"/>
  <p:tag name="KSO_WM_UNIT_INDEX" val="1_5_1"/>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D" val="diagram20238209_5*l_h_f*1_5_1"/>
  <p:tag name="KSO_WM_TEMPLATE_INDEX" val="20238209"/>
  <p:tag name="KSO_WM_TAG_VERSION" val="3.0"/>
  <p:tag name="KSO_WM_DIAGRAM_VERSION" val="3"/>
  <p:tag name="KSO_WM_DIAGRAM_COLOR_TEXT_CAN_REMOVE" val="n"/>
  <p:tag name="KSO_WM_DIAGRAM_MAX_ITEMCNT" val="6"/>
  <p:tag name="KSO_WM_DIAGRAM_VIRTUALLY_FRAME" val="{&quot;height&quot;:388.6783508300781,&quot;left&quot;:54.2,&quot;top&quot;:104.88566710464593,&quot;width&quot;:851.65}"/>
  <p:tag name="KSO_WM_DIAGRAM_COLOR_MATCH_VALUE" val="{&quot;shape&quot;:{&quot;fill&quot;:{&quot;gradient&quot;:[{&quot;brightness&quot;:0.800000011920929,&quot;colorType&quot;:1,&quot;foreColorIndex&quot;:5,&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5,&quot;transparency&quot;:0},&quot;type&quot;:1},&quot;shadow&quot;:{&quot;brightness&quot;:0,&quot;colorType&quot;:1,&quot;foreColorIndex&quot;:5,&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gradient&quot;:[{&quot;brightness&quot;:0.6000000238418579,&quot;colorType&quot;:1,&quot;foreColorIndex&quot;:5,&quot;pos&quot;:0,&quot;transparency&quot;:0},{&quot;brightness&quot;:0,&quot;colorType&quot;:1,&quot;foreColorIndex&quot;:5,&quot;pos&quot;:0.6899999976158142,&quot;transparency&quot;:0},{&quot;brightness&quot;:0,&quot;colorType&quot;:1,&quot;foreColorIndex&quot;:5,&quot;pos&quot;:1,&quot;transparency&quot;:0}],&quot;type&quot;:3},&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5_1"/>
  <p:tag name="KSO_WM_UNIT_ID" val="diagram20238209_5*l_h_a*1_5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5_1"/>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5_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DIAGRAM_USE_COLOR_VALUE" val="{&quot;color_scheme&quot;:1,&quot;color_type&quot;:1,&quot;theme_color_indexes&quot;:[]}"/>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diagram"/>
  <p:tag name="KSO_WM_TEMPLATE_INDEX" val="20238309"/>
  <p:tag name="KSO_WM_UNIT_LAYERLEVEL" val="1_1_1"/>
  <p:tag name="KSO_WM_TAG_VERSION" val="3.0"/>
  <p:tag name="KSO_WM_UNIT_VALUE" val="10"/>
  <p:tag name="KSO_WM_UNIT_TYPE" val="l_h_a"/>
  <p:tag name="KSO_WM_UNIT_ID" val="diagram20238309_3*l_h_a*1_1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solidLine&quot;:{&quot;brightness&quot;:0,&quot;colorType&quot;:1,&quot;foreColorIndex&quot;:14,&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3"/>
  <p:tag name="KSO_WM_UNIT_LINE_FORE_SCHEMECOLOR_INDEX" val="14"/>
  <p:tag name="KSO_WM_UNIT_TEXT_FILL_FORE_SCHEMECOLOR_INDEX" val="1"/>
  <p:tag name="KSO_WM_UNIT_TEXT_FILL_TYPE" val="1"/>
  <p:tag name="KSO_WM_DIAGRAM_USE_COLOR_VALUE" val="{&quot;color_scheme&quot;:1,&quot;color_type&quot;:1,&quot;theme_color_indexes&quot;:[]}"/>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5_2"/>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5_2"/>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5"/>
  <p:tag name="KSO_WM_DIAGRAM_USE_COLOR_VALUE" val="{&quot;color_scheme&quot;:1,&quot;color_type&quot;:1,&quot;theme_color_indexes&quot;:[]}"/>
</p:tagLst>
</file>

<file path=ppt/tags/tag61.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CATEGORY" val="diagram"/>
  <p:tag name="KSO_WM_UNIT_LAYERLEVEL" val="1_1_1"/>
  <p:tag name="KSO_WM_BEAUTIFY_FLAG" val="#wm#"/>
  <p:tag name="KSO_WM_DIAGRAM_COLOR_TRICK" val="2"/>
  <p:tag name="KSO_WM_DIAGRAM_GROUP_CODE" val="l1-1"/>
  <p:tag name="KSO_WM_UNIT_INDEX" val="1_6_1"/>
  <p:tag name="KSO_WM_DIAGRAM_MIN_ITEMCNT" val="2"/>
  <p:tag name="KSO_WM_UNIT_SUBTYPE" val="a"/>
  <p:tag name="KSO_WM_UNIT_NOCLEAR" val="0"/>
  <p:tag name="KSO_WM_UNIT_VALUE" val="60"/>
  <p:tag name="KSO_WM_UNIT_HIGHLIGHT" val="0"/>
  <p:tag name="KSO_WM_UNIT_DIAGRAM_ISNUMVISUAL" val="0"/>
  <p:tag name="KSO_WM_UNIT_TYPE" val="l_h_f"/>
  <p:tag name="KSO_WM_UNIT_ID" val="diagram20238209_5*l_h_f*1_6_1"/>
  <p:tag name="KSO_WM_TEMPLATE_INDEX" val="20238209"/>
  <p:tag name="KSO_WM_TAG_VERSION" val="3.0"/>
  <p:tag name="KSO_WM_DIAGRAM_VERSION" val="3"/>
  <p:tag name="KSO_WM_DIAGRAM_COLOR_TEXT_CAN_REMOVE" val="n"/>
  <p:tag name="KSO_WM_DIAGRAM_MAX_ITEMCNT" val="6"/>
  <p:tag name="KSO_WM_DIAGRAM_VIRTUALLY_FRAME" val="{&quot;height&quot;:388.6783508300781,&quot;left&quot;:54.2,&quot;top&quot;:104.88566710464593,&quot;width&quot;:851.65}"/>
  <p:tag name="KSO_WM_DIAGRAM_COLOR_MATCH_VALUE" val="{&quot;shape&quot;:{&quot;fill&quot;:{&quot;gradient&quot;:[{&quot;brightness&quot;:0.800000011920929,&quot;colorType&quot;:1,&quot;foreColorIndex&quot;:8,&quot;pos&quot;:0,&quot;transparency&quot;:0.800000011920929},{&quot;brightness&quot;:0,&quot;colorType&quot;:1,&quot;foreColorIndex&quot;:14,&quot;pos&quot;:1,&quot;transparency&quot;:1}],&quot;type&quot;:3},&quot;glow&quot;:{&quot;colorType&quot;:0},&quot;line&quot;:{&quot;solidLine&quot;:{&quot;brightness&quot;:0.800000011920929,&quot;colorType&quot;:1,&quot;foreColorIndex&quot;:8,&quot;transparency&quot;:0},&quot;type&quot;:1},&quot;shadow&quot;:{&quot;brightness&quot;:0,&quot;colorType&quot;:1,&quot;foreColorIndex&quot;:8,&quot;transparency&quot;:0.9200000166893005},&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LINE_FILL_TYPE" val="2"/>
  <p:tag name="KSO_WM_UNIT_PRESET_TEXT" val="Presentations are communication tools that can be used as demonstrations."/>
  <p:tag name="KSO_WM_UNIT_FILL_TYPE" val="3"/>
  <p:tag name="KSO_WM_UNIT_LINE_FORE_SCHEMECOLOR_INDEX" val="8"/>
  <p:tag name="KSO_WM_UNIT_TEXT_FILL_FORE_SCHEMECOLOR_INDEX" val="1"/>
  <p:tag name="KSO_WM_UNIT_TEXT_FILL_TYPE" val="1"/>
  <p:tag name="KSO_WM_DIAGRAM_USE_COLOR_VALUE" val="{&quot;color_scheme&quot;:1,&quot;color_type&quot;:1,&quot;theme_color_indexes&quot;:[]}"/>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gradient&quot;:[{&quot;brightness&quot;:0.4000000059604645,&quot;colorType&quot;:1,&quot;foreColorIndex&quot;:8,&quot;pos&quot;:0,&quot;transparency&quot;:0},{&quot;brightness&quot;:0,&quot;colorType&quot;:1,&quot;foreColorIndex&quot;:8,&quot;pos&quot;:0.6644999980926514,&quot;transparency&quot;:0},{&quot;brightness&quot;:0,&quot;colorType&quot;:1,&quot;foreColorIndex&quot;:8,&quot;pos&quot;:1,&quot;transparency&quot;:0}],&quot;type&quot;:3},&quot;glow&quot;:{&quot;colorType&quot;:0},&quot;line&quot;:{&quot;type&quot;:0},&quot;shadow&quot;:{&quot;brightness&quot;:0,&quot;colorType&quot;:1,&quot;foreColorIndex&quot;:8,&quot;transparency&quot;:0.7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10"/>
  <p:tag name="KSO_WM_UNIT_TYPE" val="l_h_a"/>
  <p:tag name="KSO_WM_UNIT_INDEX" val="1_6_1"/>
  <p:tag name="KSO_WM_UNIT_ID" val="diagram20238209_5*l_h_a*1_6_1"/>
  <p:tag name="KSO_WM_TEMPLATE_CATEGORY" val="diagram"/>
  <p:tag name="KSO_WM_TEMPLATE_INDEX" val="20238209"/>
  <p:tag name="KSO_WM_UNIT_LAYERLEVEL" val="1_1_1"/>
  <p:tag name="KSO_WM_TAG_VERSION" val="3.0"/>
  <p:tag name="KSO_WM_UNIT_TEXT_FILL_FORE_SCHEMECOLOR_INDEX_BRIGHTNESS" val="0.15"/>
  <p:tag name="KSO_WM_UNIT_PRESET_TEXT" val="Titl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6_1"/>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6_1"/>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5"/>
  <p:tag name="KSO_WM_DIAGRAM_USE_COLOR_VALUE" val="{&quot;color_scheme&quot;:1,&quot;color_type&quot;:1,&quot;theme_color_indexes&quot;:[]}"/>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8209_5*l_h_i*1_6_2"/>
  <p:tag name="KSO_WM_TEMPLATE_CATEGORY" val="diagram"/>
  <p:tag name="KSO_WM_TEMPLATE_INDEX" val="202382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UNIT_TYPE" val="l_h_i"/>
  <p:tag name="KSO_WM_UNIT_INDEX" val="1_6_2"/>
  <p:tag name="KSO_WM_DIAGRAM_MAX_ITEMCNT" val="6"/>
  <p:tag name="KSO_WM_DIAGRAM_MIN_ITEMCNT" val="2"/>
  <p:tag name="KSO_WM_DIAGRAM_VIRTUALLY_FRAME" val="{&quot;height&quot;:388.6783508300781,&quot;left&quot;:54.2,&quot;top&quot;:104.88566710464593,&quot;width&quot;:851.65}"/>
  <p:tag name="KSO_WM_DIAGRAM_COLOR_MATCH_VALUE" val="{&quot;shape&quot;:{&quot;fill&quot;:{&quot;solid&quot;:{&quot;brightness&quot;:-0.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5"/>
  <p:tag name="KSO_WM_DIAGRAM_USE_COLOR_VALUE" val="{&quot;color_scheme&quot;:1,&quot;color_type&quot;:1,&quot;theme_color_indexes&quot;:[]}"/>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diagram"/>
  <p:tag name="KSO_WM_TEMPLATE_INDEX" val="20238309"/>
  <p:tag name="KSO_WM_UNIT_LAYERLEVEL" val="1_1_1"/>
  <p:tag name="KSO_WM_TAG_VERSION" val="3.0"/>
  <p:tag name="KSO_WM_UNIT_VALUE" val="10"/>
  <p:tag name="KSO_WM_UNIT_TYPE" val="l_h_a"/>
  <p:tag name="KSO_WM_UNIT_ID" val="diagram20238309_3*l_h_a*1_4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solidLine&quot;:{&quot;brightness&quot;:0,&quot;colorType&quot;:1,&quot;foreColorIndex&quot;:14,&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3"/>
  <p:tag name="KSO_WM_UNIT_LINE_FORE_SCHEMECOLOR_INDEX" val="14"/>
  <p:tag name="KSO_WM_UNIT_TEXT_FILL_FORE_SCHEMECOLOR_INDEX" val="1"/>
  <p:tag name="KSO_WM_UNIT_TEXT_FILL_TYPE" val="1"/>
  <p:tag name="KSO_WM_DIAGRAM_USE_COLOR_VALUE" val="{&quot;color_scheme&quot;:1,&quot;color_type&quot;:1,&quot;theme_color_indexes&quot;:[]}"/>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diagram"/>
  <p:tag name="KSO_WM_TEMPLATE_INDEX" val="20238309"/>
  <p:tag name="KSO_WM_UNIT_LAYERLEVEL" val="1_1_1"/>
  <p:tag name="KSO_WM_TAG_VERSION" val="3.0"/>
  <p:tag name="KSO_WM_UNIT_VALUE" val="10"/>
  <p:tag name="KSO_WM_UNIT_TYPE" val="l_h_a"/>
  <p:tag name="KSO_WM_UNIT_ID" val="diagram20238309_3*l_h_a*1_3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solidLine&quot;:{&quot;brightness&quot;:0,&quot;colorType&quot;:1,&quot;foreColorIndex&quot;:14,&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3"/>
  <p:tag name="KSO_WM_UNIT_LINE_FORE_SCHEMECOLOR_INDEX" val="14"/>
  <p:tag name="KSO_WM_UNIT_TEXT_FILL_FORE_SCHEMECOLOR_INDEX" val="1"/>
  <p:tag name="KSO_WM_UNIT_TEXT_FILL_TYPE" val="1"/>
  <p:tag name="KSO_WM_DIAGRAM_USE_COLOR_VALUE" val="{&quot;color_scheme&quot;:1,&quot;color_type&quot;:1,&quot;theme_color_indexes&quot;:[]}"/>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diagram"/>
  <p:tag name="KSO_WM_TEMPLATE_INDEX" val="20238309"/>
  <p:tag name="KSO_WM_UNIT_LAYERLEVEL" val="1_1_1"/>
  <p:tag name="KSO_WM_TAG_VERSION" val="3.0"/>
  <p:tag name="KSO_WM_UNIT_VALUE" val="10"/>
  <p:tag name="KSO_WM_UNIT_TYPE" val="l_h_a"/>
  <p:tag name="KSO_WM_UNIT_ID" val="diagram20238309_3*l_h_a*1_2_1"/>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199.95472440944872,&quot;left&quot;:238.24369543360916,&quot;top&quot;:199.07503937007874,&quot;width&quot;:519.7545776367188}"/>
  <p:tag name="KSO_WM_DIAGRAM_COLOR_MATCH_VALUE" val="{&quot;shape&quot;:{&quot;fill&quot;:{&quot;gradient&quot;:[{&quot;brightness&quot;:0.800000011920929,&quot;colorType&quot;:1,&quot;foreColorIndex&quot;:5,&quot;pos&quot;:0,&quot;transparency&quot;:0},{&quot;brightness&quot;:0,&quot;colorType&quot;:1,&quot;foreColorIndex&quot;:5,&quot;pos&quot;:0.4399999976158142,&quot;transparency&quot;:0}],&quot;type&quot;:3},&quot;glow&quot;:{&quot;colorType&quot;:0},&quot;line&quot;:{&quot;solidLine&quot;:{&quot;brightness&quot;:0,&quot;colorType&quot;:1,&quot;foreColorIndex&quot;:14,&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FILL_TYPE" val="3"/>
  <p:tag name="KSO_WM_UNIT_LINE_FORE_SCHEMECOLOR_INDEX" val="14"/>
  <p:tag name="KSO_WM_UNIT_TEXT_FILL_FORE_SCHEMECOLOR_INDEX" val="1"/>
  <p:tag name="KSO_WM_UNIT_TEXT_FILL_TYPE" val="1"/>
  <p:tag name="KSO_WM_DIAGRAM_USE_COLOR_VALUE" val="{&quot;color_scheme&quot;:1,&quot;color_type&quot;:1,&quot;theme_color_indexes&quot;:[]}"/>
</p:tagLst>
</file>

<file path=ppt/theme/theme1.xml><?xml version="1.0" encoding="utf-8"?>
<a:theme xmlns:a="http://schemas.openxmlformats.org/drawingml/2006/main" name="Default Design">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1126</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Bell MT</vt:lpstr>
      <vt:lpstr>Forte</vt:lpstr>
      <vt:lpstr>Lucida Sans Unicode</vt:lpstr>
      <vt:lpstr>Rockwell</vt:lpstr>
      <vt:lpstr>Rustic Printed</vt:lpstr>
      <vt:lpstr>Segoe Print</vt:lpstr>
      <vt:lpstr>Times New Roman</vt:lpstr>
      <vt:lpstr>Wingdings</vt:lpstr>
      <vt:lpstr>Default Design</vt:lpstr>
      <vt:lpstr>PowerPoint Presentation</vt:lpstr>
      <vt:lpstr>PowerPoint Presentation</vt:lpstr>
      <vt:lpstr>PowerPoint Presentation</vt:lpstr>
      <vt:lpstr>ABOUT THE DATASET</vt:lpstr>
      <vt:lpstr>PowerPoint Presentation</vt:lpstr>
      <vt:lpstr>KEY  PERFORMANCE  INDICATORS (KPI’S)</vt:lpstr>
      <vt:lpstr>KPI 1-WEEKDAY VS WEEKEND PAYMENT STATISTICS</vt:lpstr>
      <vt:lpstr>AVERAGE  PAYMENT VALUE = WEEKDAY VS WEEKEND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
  <cp:lastModifiedBy>User</cp:lastModifiedBy>
  <cp:revision>43</cp:revision>
  <dcterms:created xsi:type="dcterms:W3CDTF">2024-10-22T11:21:00Z</dcterms:created>
  <dcterms:modified xsi:type="dcterms:W3CDTF">2024-10-28T04:01:54Z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835BE9D613644DE8BE0DFEF9B1331276_13</vt:lpwstr>
  </property>
  <property fmtid="{D5CDD505-2E9C-101B-9397-08002B2CF9AE}" pid="3" name="KSOProductBuildVer">
    <vt:lpwstr>1033-12.2.0.18607</vt:lpwstr>
  </property>
</Properties>
</file>