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sldIdLst>
    <p:sldId id="256" r:id="rId2"/>
    <p:sldId id="270" r:id="rId3"/>
    <p:sldId id="257" r:id="rId4"/>
    <p:sldId id="275" r:id="rId5"/>
    <p:sldId id="262" r:id="rId6"/>
    <p:sldId id="271" r:id="rId7"/>
    <p:sldId id="258" r:id="rId8"/>
    <p:sldId id="260" r:id="rId9"/>
    <p:sldId id="259" r:id="rId10"/>
    <p:sldId id="276" r:id="rId11"/>
    <p:sldId id="274" r:id="rId12"/>
    <p:sldId id="273" r:id="rId13"/>
    <p:sldId id="277" r:id="rId14"/>
    <p:sldId id="261" r:id="rId15"/>
    <p:sldId id="263" r:id="rId16"/>
    <p:sldId id="264" r:id="rId17"/>
    <p:sldId id="266" r:id="rId18"/>
    <p:sldId id="267" r:id="rId19"/>
    <p:sldId id="265" r:id="rId20"/>
    <p:sldId id="268"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2C73-088D-4502-9BB6-57348D548A91}" v="7" dt="2023-08-27T08:50:15.4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8/29/2023</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627376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8/29/2023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6082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8/29/2023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5320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8/29/2023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75509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8/29/2023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64028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8/29/2023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772886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8/29/2023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79700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8/29/2023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71831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8/29/2023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68716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8/29/2023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19312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8/29/2023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65899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8/29/2023</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100842"/>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22" name="Picture 3" descr="A pink and red triangle pattern&#10;&#10;Description automatically generated">
            <a:extLst>
              <a:ext uri="{FF2B5EF4-FFF2-40B4-BE49-F238E27FC236}">
                <a16:creationId xmlns:a16="http://schemas.microsoft.com/office/drawing/2014/main" id="{257AB444-E42B-9C49-BDE5-250633F1B917}"/>
              </a:ext>
            </a:extLst>
          </p:cNvPr>
          <p:cNvPicPr>
            <a:picLocks noChangeAspect="1"/>
          </p:cNvPicPr>
          <p:nvPr/>
        </p:nvPicPr>
        <p:blipFill rotWithShape="1">
          <a:blip r:embed="rId2">
            <a:alphaModFix amt="40000"/>
          </a:blip>
          <a:srcRect t="5384" r="-1" b="13367"/>
          <a:stretch/>
        </p:blipFill>
        <p:spPr>
          <a:xfrm>
            <a:off x="3049" y="0"/>
            <a:ext cx="12188951" cy="6857990"/>
          </a:xfrm>
          <a:prstGeom prst="rect">
            <a:avLst/>
          </a:prstGeom>
        </p:spPr>
      </p:pic>
      <p:grpSp>
        <p:nvGrpSpPr>
          <p:cNvPr id="2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7094301-B28F-D1C8-8816-5BF4B0105FD7}"/>
              </a:ext>
            </a:extLst>
          </p:cNvPr>
          <p:cNvSpPr>
            <a:spLocks noGrp="1"/>
          </p:cNvSpPr>
          <p:nvPr>
            <p:ph type="ctrTitle"/>
          </p:nvPr>
        </p:nvSpPr>
        <p:spPr>
          <a:xfrm>
            <a:off x="2562606" y="1122363"/>
            <a:ext cx="7063739" cy="2387600"/>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RANDOM PASSWORD GENERATOR</a:t>
            </a:r>
            <a:endParaRPr lang="en-IN" dirty="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AE8834E-7F23-F031-C83E-9F1F6F676544}"/>
              </a:ext>
            </a:extLst>
          </p:cNvPr>
          <p:cNvSpPr>
            <a:spLocks noGrp="1"/>
          </p:cNvSpPr>
          <p:nvPr>
            <p:ph type="subTitle" idx="1"/>
          </p:nvPr>
        </p:nvSpPr>
        <p:spPr>
          <a:xfrm>
            <a:off x="2562606" y="3602038"/>
            <a:ext cx="7063739" cy="1655762"/>
          </a:xfrm>
        </p:spPr>
        <p:txBody>
          <a:bodyPr>
            <a:normAutofit/>
          </a:bodyPr>
          <a:lstStyle/>
          <a:p>
            <a:endParaRPr lang="en-US" sz="2000" dirty="0">
              <a:solidFill>
                <a:srgbClr val="FFFFFF"/>
              </a:solidFill>
              <a:latin typeface="Times New Roman" panose="02020603050405020304" pitchFamily="18" charset="0"/>
              <a:cs typeface="Times New Roman" panose="02020603050405020304" pitchFamily="18" charset="0"/>
            </a:endParaRPr>
          </a:p>
          <a:p>
            <a:r>
              <a:rPr lang="en-US" sz="2000" dirty="0">
                <a:solidFill>
                  <a:srgbClr val="FFFFFF"/>
                </a:solidFill>
                <a:latin typeface="Times New Roman" panose="02020603050405020304" pitchFamily="18" charset="0"/>
                <a:cs typeface="Times New Roman" panose="02020603050405020304" pitchFamily="18" charset="0"/>
              </a:rPr>
              <a:t>PYTHON PROGRAMMING BASIC PROJECT </a:t>
            </a:r>
          </a:p>
          <a:p>
            <a:r>
              <a:rPr lang="en-US" sz="2000" dirty="0">
                <a:solidFill>
                  <a:srgbClr val="FFFFFF"/>
                </a:solidFill>
                <a:latin typeface="Times New Roman" panose="02020603050405020304" pitchFamily="18" charset="0"/>
                <a:cs typeface="Times New Roman" panose="02020603050405020304" pitchFamily="18" charset="0"/>
              </a:rPr>
              <a:t>DATA SCIENCE AND MACHINE LEARNING</a:t>
            </a:r>
          </a:p>
          <a:p>
            <a:r>
              <a:rPr lang="en-US" sz="2000" dirty="0">
                <a:solidFill>
                  <a:srgbClr val="FFFFFF"/>
                </a:solidFill>
                <a:latin typeface="Times New Roman" panose="02020603050405020304" pitchFamily="18" charset="0"/>
                <a:cs typeface="Times New Roman" panose="02020603050405020304" pitchFamily="18" charset="0"/>
              </a:rPr>
              <a:t>(PGDDM-34)</a:t>
            </a:r>
            <a:endParaRPr lang="en-IN" sz="2000" dirty="0">
              <a:solidFill>
                <a:srgbClr val="FFFFFF"/>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B0D95045-F9AC-3464-F507-B435BF3AB5C0}"/>
              </a:ext>
            </a:extLst>
          </p:cNvPr>
          <p:cNvSpPr txBox="1"/>
          <p:nvPr/>
        </p:nvSpPr>
        <p:spPr>
          <a:xfrm>
            <a:off x="8839999" y="5392691"/>
            <a:ext cx="3363310" cy="1754326"/>
          </a:xfrm>
          <a:prstGeom prst="rect">
            <a:avLst/>
          </a:prstGeom>
          <a:noFill/>
        </p:spPr>
        <p:txBody>
          <a:bodyPr wrap="square" rtlCol="0">
            <a:spAutoFit/>
          </a:bodyPr>
          <a:lstStyle/>
          <a:p>
            <a:r>
              <a:rPr lang="en-US" sz="2000" dirty="0">
                <a:solidFill>
                  <a:schemeClr val="bg1">
                    <a:lumMod val="95000"/>
                  </a:schemeClr>
                </a:solidFill>
              </a:rPr>
              <a:t>By-</a:t>
            </a:r>
          </a:p>
          <a:p>
            <a:r>
              <a:rPr lang="en-US" sz="2000" dirty="0">
                <a:solidFill>
                  <a:schemeClr val="bg1">
                    <a:lumMod val="95000"/>
                  </a:schemeClr>
                </a:solidFill>
              </a:rPr>
              <a:t>       DEVATHA SHIVSHYL</a:t>
            </a:r>
          </a:p>
          <a:p>
            <a:r>
              <a:rPr lang="en-US" sz="2000" dirty="0">
                <a:solidFill>
                  <a:schemeClr val="bg1">
                    <a:lumMod val="95000"/>
                  </a:schemeClr>
                </a:solidFill>
              </a:rPr>
              <a:t>       Reg No-         </a:t>
            </a:r>
            <a:r>
              <a:rPr lang="en-US" sz="2800" dirty="0">
                <a:solidFill>
                  <a:schemeClr val="bg1">
                    <a:lumMod val="95000"/>
                  </a:schemeClr>
                </a:solidFill>
              </a:rPr>
              <a:t> </a:t>
            </a:r>
            <a:r>
              <a:rPr lang="en-US" sz="2000" dirty="0">
                <a:solidFill>
                  <a:schemeClr val="bg1">
                    <a:lumMod val="95000"/>
                  </a:schemeClr>
                </a:solidFill>
              </a:rPr>
              <a:t>	R20230717341832</a:t>
            </a:r>
          </a:p>
          <a:p>
            <a:r>
              <a:rPr lang="en-US" sz="2000" dirty="0">
                <a:solidFill>
                  <a:schemeClr val="bg1">
                    <a:lumMod val="95000"/>
                  </a:schemeClr>
                </a:solidFill>
              </a:rPr>
              <a:t>       </a:t>
            </a:r>
            <a:endParaRPr lang="en-IN" sz="2000" dirty="0">
              <a:solidFill>
                <a:schemeClr val="bg1">
                  <a:lumMod val="95000"/>
                </a:schemeClr>
              </a:solidFill>
            </a:endParaRPr>
          </a:p>
        </p:txBody>
      </p:sp>
    </p:spTree>
    <p:extLst>
      <p:ext uri="{BB962C8B-B14F-4D97-AF65-F5344CB8AC3E}">
        <p14:creationId xmlns:p14="http://schemas.microsoft.com/office/powerpoint/2010/main" val="230633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2"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3" name="Oval 12">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4" name="Freeform: Shape 23">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Oval 25">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29" name="Rectangle 2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a:extLst>
              <a:ext uri="{FF2B5EF4-FFF2-40B4-BE49-F238E27FC236}">
                <a16:creationId xmlns:a16="http://schemas.microsoft.com/office/drawing/2014/main" id="{FA233210-66B3-45FD-97E8-569F027340DF}"/>
              </a:ext>
            </a:extLst>
          </p:cNvPr>
          <p:cNvPicPr>
            <a:picLocks noChangeAspect="1"/>
          </p:cNvPicPr>
          <p:nvPr/>
        </p:nvPicPr>
        <p:blipFill rotWithShape="1">
          <a:blip r:embed="rId2">
            <a:alphaModFix amt="40000"/>
          </a:blip>
          <a:srcRect t="28897" r="-1" b="13396"/>
          <a:stretch/>
        </p:blipFill>
        <p:spPr>
          <a:xfrm>
            <a:off x="1525" y="10"/>
            <a:ext cx="12188951" cy="6857990"/>
          </a:xfrm>
          <a:prstGeom prst="rect">
            <a:avLst/>
          </a:prstGeom>
        </p:spPr>
      </p:pic>
      <p:grpSp>
        <p:nvGrpSpPr>
          <p:cNvPr id="3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4" name="Oval 3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C5878BD-4827-66CA-56B3-5540F538D793}"/>
              </a:ext>
            </a:extLst>
          </p:cNvPr>
          <p:cNvSpPr>
            <a:spLocks noGrp="1"/>
          </p:cNvSpPr>
          <p:nvPr>
            <p:ph type="title"/>
          </p:nvPr>
        </p:nvSpPr>
        <p:spPr>
          <a:xfrm>
            <a:off x="2562606" y="1122363"/>
            <a:ext cx="7063739" cy="2387600"/>
          </a:xfrm>
        </p:spPr>
        <p:txBody>
          <a:bodyPr vert="horz" lIns="91440" tIns="45720" rIns="91440" bIns="45720" rtlCol="0" anchor="b">
            <a:normAutofit/>
          </a:bodyPr>
          <a:lstStyle/>
          <a:p>
            <a:pPr algn="ctr"/>
            <a:r>
              <a:rPr lang="en-US">
                <a:solidFill>
                  <a:srgbClr val="FFFFFF"/>
                </a:solidFill>
              </a:rPr>
              <a:t>ALGORITHM</a:t>
            </a:r>
          </a:p>
        </p:txBody>
      </p:sp>
    </p:spTree>
    <p:extLst>
      <p:ext uri="{BB962C8B-B14F-4D97-AF65-F5344CB8AC3E}">
        <p14:creationId xmlns:p14="http://schemas.microsoft.com/office/powerpoint/2010/main" val="2993342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082CE-1FA7-546E-E042-360F9801F514}"/>
              </a:ext>
            </a:extLst>
          </p:cNvPr>
          <p:cNvSpPr>
            <a:spLocks noGrp="1"/>
          </p:cNvSpPr>
          <p:nvPr>
            <p:ph type="title"/>
          </p:nvPr>
        </p:nvSpPr>
        <p:spPr/>
        <p:txBody>
          <a:bodyPr/>
          <a:lstStyle/>
          <a:p>
            <a:r>
              <a:rPr lang="en-US" dirty="0"/>
              <a:t>ALGORITHM</a:t>
            </a:r>
            <a:endParaRPr lang="en-IN" dirty="0"/>
          </a:p>
        </p:txBody>
      </p:sp>
      <p:sp>
        <p:nvSpPr>
          <p:cNvPr id="3" name="Content Placeholder 2">
            <a:extLst>
              <a:ext uri="{FF2B5EF4-FFF2-40B4-BE49-F238E27FC236}">
                <a16:creationId xmlns:a16="http://schemas.microsoft.com/office/drawing/2014/main" id="{23EE5FE4-E59A-E7B3-8898-0D3AFCAF29A9}"/>
              </a:ext>
            </a:extLst>
          </p:cNvPr>
          <p:cNvSpPr>
            <a:spLocks noGrp="1"/>
          </p:cNvSpPr>
          <p:nvPr>
            <p:ph idx="1"/>
          </p:nvPr>
        </p:nvSpPr>
        <p:spPr/>
        <p:txBody>
          <a:bodyPr>
            <a:normAutofit/>
          </a:bodyPr>
          <a:lstStyle/>
          <a:p>
            <a:pPr algn="just" fontAlgn="base"/>
            <a:r>
              <a:rPr lang="en-US" b="0" i="0" dirty="0">
                <a:solidFill>
                  <a:srgbClr val="000000"/>
                </a:solidFill>
                <a:effectLst/>
                <a:latin typeface="Helvetica" panose="020B0604020202020204" pitchFamily="34" charset="0"/>
              </a:rPr>
              <a:t>The main algorithm for password generation contains a </a:t>
            </a:r>
            <a:r>
              <a:rPr lang="en-US" dirty="0">
                <a:solidFill>
                  <a:schemeClr val="tx1"/>
                </a:solidFill>
                <a:latin typeface="Helvetica" panose="020B0604020202020204" pitchFamily="34" charset="0"/>
              </a:rPr>
              <a:t>FOR loop</a:t>
            </a:r>
            <a:r>
              <a:rPr lang="en-US" b="0" i="0" dirty="0">
                <a:solidFill>
                  <a:srgbClr val="000000"/>
                </a:solidFill>
                <a:effectLst/>
                <a:latin typeface="Helvetica" panose="020B0604020202020204" pitchFamily="34" charset="0"/>
              </a:rPr>
              <a:t>, which does the following:</a:t>
            </a:r>
          </a:p>
          <a:p>
            <a:pPr marL="0" indent="0" algn="just" fontAlgn="base">
              <a:buNone/>
            </a:pPr>
            <a:endParaRPr lang="en-US" b="0" i="0" dirty="0">
              <a:solidFill>
                <a:srgbClr val="000000"/>
              </a:solidFill>
              <a:effectLst/>
              <a:latin typeface="Helvetica" panose="020B0604020202020204" pitchFamily="34" charset="0"/>
            </a:endParaRPr>
          </a:p>
          <a:p>
            <a:pPr lvl="1" fontAlgn="base"/>
            <a:r>
              <a:rPr lang="en-US" sz="2000" b="0" i="0" dirty="0">
                <a:solidFill>
                  <a:srgbClr val="000000"/>
                </a:solidFill>
                <a:effectLst/>
                <a:latin typeface="Helvetica" panose="020B0604020202020204" pitchFamily="34" charset="0"/>
              </a:rPr>
              <a:t>generates a </a:t>
            </a:r>
            <a:r>
              <a:rPr lang="en-US" sz="2000" b="1" i="0" dirty="0">
                <a:solidFill>
                  <a:srgbClr val="000000"/>
                </a:solidFill>
                <a:effectLst/>
                <a:latin typeface="inherit"/>
              </a:rPr>
              <a:t>random</a:t>
            </a:r>
            <a:r>
              <a:rPr lang="en-US" sz="2000" b="0" i="0" dirty="0">
                <a:solidFill>
                  <a:srgbClr val="000000"/>
                </a:solidFill>
                <a:effectLst/>
                <a:latin typeface="Helvetica" panose="020B0604020202020204" pitchFamily="34" charset="0"/>
              </a:rPr>
              <a:t> number between 1 and 4 to choose the character set</a:t>
            </a:r>
          </a:p>
          <a:p>
            <a:pPr lvl="1" fontAlgn="base"/>
            <a:r>
              <a:rPr lang="en-US" sz="2000" b="0" i="0" dirty="0">
                <a:solidFill>
                  <a:srgbClr val="000000"/>
                </a:solidFill>
                <a:effectLst/>
                <a:latin typeface="Helvetica" panose="020B0604020202020204" pitchFamily="34" charset="0"/>
              </a:rPr>
              <a:t>once the set has been randomly selected, a </a:t>
            </a:r>
            <a:r>
              <a:rPr lang="en-US" sz="2000" b="1" i="0" dirty="0">
                <a:solidFill>
                  <a:srgbClr val="000000"/>
                </a:solidFill>
                <a:effectLst/>
                <a:latin typeface="inherit"/>
              </a:rPr>
              <a:t>random</a:t>
            </a:r>
            <a:r>
              <a:rPr lang="en-US" sz="2000" b="0" i="0" dirty="0">
                <a:solidFill>
                  <a:srgbClr val="000000"/>
                </a:solidFill>
                <a:effectLst/>
                <a:latin typeface="Helvetica" panose="020B0604020202020204" pitchFamily="34" charset="0"/>
              </a:rPr>
              <a:t> index will be generated for the selected character set</a:t>
            </a:r>
          </a:p>
          <a:p>
            <a:pPr lvl="1" fontAlgn="base"/>
            <a:r>
              <a:rPr lang="en-US" sz="2000" b="0" i="0" dirty="0">
                <a:solidFill>
                  <a:srgbClr val="000000"/>
                </a:solidFill>
                <a:effectLst/>
                <a:latin typeface="Helvetica" panose="020B0604020202020204" pitchFamily="34" charset="0"/>
              </a:rPr>
              <a:t>the index is used to choose the new character to be added to the previous character</a:t>
            </a:r>
          </a:p>
          <a:p>
            <a:pPr lvl="1" algn="just" fontAlgn="base"/>
            <a:r>
              <a:rPr lang="en-US" sz="2000" b="0" i="0" dirty="0">
                <a:solidFill>
                  <a:srgbClr val="000000"/>
                </a:solidFill>
                <a:effectLst/>
                <a:latin typeface="Helvetica" panose="020B0604020202020204" pitchFamily="34" charset="0"/>
              </a:rPr>
              <a:t>The </a:t>
            </a:r>
            <a:r>
              <a:rPr lang="en-US" sz="2000" dirty="0">
                <a:solidFill>
                  <a:schemeClr val="tx1"/>
                </a:solidFill>
                <a:latin typeface="Helvetica" panose="020B0604020202020204" pitchFamily="34" charset="0"/>
              </a:rPr>
              <a:t>FOR loop </a:t>
            </a:r>
            <a:r>
              <a:rPr lang="en-US" sz="2000" b="0" i="0" dirty="0">
                <a:solidFill>
                  <a:srgbClr val="000000"/>
                </a:solidFill>
                <a:effectLst/>
                <a:latin typeface="Helvetica" panose="020B0604020202020204" pitchFamily="34" charset="0"/>
              </a:rPr>
              <a:t>is executed until the password length is reached.</a:t>
            </a:r>
          </a:p>
          <a:p>
            <a:pPr lvl="1" algn="just" fontAlgn="base"/>
            <a:r>
              <a:rPr lang="en-US" sz="2000" b="0" i="0" dirty="0">
                <a:solidFill>
                  <a:srgbClr val="000000"/>
                </a:solidFill>
                <a:effectLst/>
                <a:latin typeface="Helvetica" panose="020B0604020202020204" pitchFamily="34" charset="0"/>
              </a:rPr>
              <a:t>Finally the password is displayed in the console.</a:t>
            </a:r>
          </a:p>
          <a:p>
            <a:endParaRPr lang="en-IN" sz="2400" dirty="0"/>
          </a:p>
        </p:txBody>
      </p:sp>
    </p:spTree>
    <p:extLst>
      <p:ext uri="{BB962C8B-B14F-4D97-AF65-F5344CB8AC3E}">
        <p14:creationId xmlns:p14="http://schemas.microsoft.com/office/powerpoint/2010/main" val="3558969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11">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13">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6"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87" name="Oval 16">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17">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18">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19">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20">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1">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22">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23">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24">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25">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26">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98" name="Freeform: Shape 27">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99" name="Freeform: Shape 28">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0" name="Oval 29">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1" name="Freeform: Shape 30">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102" name="Rectangle 32">
            <a:extLst>
              <a:ext uri="{FF2B5EF4-FFF2-40B4-BE49-F238E27FC236}">
                <a16:creationId xmlns:a16="http://schemas.microsoft.com/office/drawing/2014/main" id="{9D767E3F-5FD8-43EF-92CC-71463D47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34">
            <a:extLst>
              <a:ext uri="{FF2B5EF4-FFF2-40B4-BE49-F238E27FC236}">
                <a16:creationId xmlns:a16="http://schemas.microsoft.com/office/drawing/2014/main" id="{53326BAA-9686-4D37-B702-A459A43F9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7" name="Title 6">
            <a:extLst>
              <a:ext uri="{FF2B5EF4-FFF2-40B4-BE49-F238E27FC236}">
                <a16:creationId xmlns:a16="http://schemas.microsoft.com/office/drawing/2014/main" id="{7287FAE5-882F-2904-E894-1490166F7BBF}"/>
              </a:ext>
            </a:extLst>
          </p:cNvPr>
          <p:cNvSpPr>
            <a:spLocks noGrp="1"/>
          </p:cNvSpPr>
          <p:nvPr>
            <p:ph type="title"/>
          </p:nvPr>
        </p:nvSpPr>
        <p:spPr>
          <a:xfrm>
            <a:off x="1271911" y="2260397"/>
            <a:ext cx="5047488" cy="2387600"/>
          </a:xfrm>
        </p:spPr>
        <p:txBody>
          <a:bodyPr vert="horz" lIns="91440" tIns="45720" rIns="91440" bIns="45720" rtlCol="0" anchor="b">
            <a:normAutofit/>
          </a:bodyPr>
          <a:lstStyle/>
          <a:p>
            <a:r>
              <a:rPr lang="en-US" dirty="0"/>
              <a:t>FLOW </a:t>
            </a:r>
            <a:br>
              <a:rPr lang="en-US" dirty="0"/>
            </a:br>
            <a:r>
              <a:rPr lang="en-US" dirty="0"/>
              <a:t>CHART</a:t>
            </a:r>
          </a:p>
        </p:txBody>
      </p:sp>
      <p:sp>
        <p:nvSpPr>
          <p:cNvPr id="104" name="Oval 1">
            <a:extLst>
              <a:ext uri="{FF2B5EF4-FFF2-40B4-BE49-F238E27FC236}">
                <a16:creationId xmlns:a16="http://schemas.microsoft.com/office/drawing/2014/main" id="{AB330529-CB1E-4112-8F01-435C2E299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 name="decorative circles">
            <a:extLst>
              <a:ext uri="{FF2B5EF4-FFF2-40B4-BE49-F238E27FC236}">
                <a16:creationId xmlns:a16="http://schemas.microsoft.com/office/drawing/2014/main" id="{A6BAEEFE-5A15-4E44-B100-CFD7F5D6D0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06" name="Oval 39">
              <a:extLst>
                <a:ext uri="{FF2B5EF4-FFF2-40B4-BE49-F238E27FC236}">
                  <a16:creationId xmlns:a16="http://schemas.microsoft.com/office/drawing/2014/main" id="{9F653A2A-2CD3-4B8D-B1DB-0B410110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40">
              <a:extLst>
                <a:ext uri="{FF2B5EF4-FFF2-40B4-BE49-F238E27FC236}">
                  <a16:creationId xmlns:a16="http://schemas.microsoft.com/office/drawing/2014/main" id="{7B14CA02-0561-4C97-8FF3-95C5A5679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41">
              <a:extLst>
                <a:ext uri="{FF2B5EF4-FFF2-40B4-BE49-F238E27FC236}">
                  <a16:creationId xmlns:a16="http://schemas.microsoft.com/office/drawing/2014/main" id="{5D1DCF05-9A46-4ED2-9213-6762C6975A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C2DFB0F-9C5B-42B4-A4C5-1C4308E5E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43">
              <a:extLst>
                <a:ext uri="{FF2B5EF4-FFF2-40B4-BE49-F238E27FC236}">
                  <a16:creationId xmlns:a16="http://schemas.microsoft.com/office/drawing/2014/main" id="{09002102-7C3F-4562-B6C9-B6662E8A2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38ABC509-D5C1-4B54-88A3-76D47A1AE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45">
              <a:extLst>
                <a:ext uri="{FF2B5EF4-FFF2-40B4-BE49-F238E27FC236}">
                  <a16:creationId xmlns:a16="http://schemas.microsoft.com/office/drawing/2014/main" id="{69564177-4282-4F98-81F4-F758FF774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B760430-7B8B-4E35-A89B-197E32999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A screenshot of a computer&#10;&#10;Description automatically generated">
            <a:extLst>
              <a:ext uri="{FF2B5EF4-FFF2-40B4-BE49-F238E27FC236}">
                <a16:creationId xmlns:a16="http://schemas.microsoft.com/office/drawing/2014/main" id="{E85BBB6A-3BB3-8710-2710-8312B4E7A5A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286" t="13832" r="50135" b="4362"/>
          <a:stretch/>
        </p:blipFill>
        <p:spPr>
          <a:xfrm>
            <a:off x="7524045" y="1217179"/>
            <a:ext cx="3506469" cy="4814293"/>
          </a:xfrm>
          <a:prstGeom prst="rect">
            <a:avLst/>
          </a:prstGeom>
        </p:spPr>
      </p:pic>
    </p:spTree>
    <p:extLst>
      <p:ext uri="{BB962C8B-B14F-4D97-AF65-F5344CB8AC3E}">
        <p14:creationId xmlns:p14="http://schemas.microsoft.com/office/powerpoint/2010/main" val="3349237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4" name="Oval 1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Oval 2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0" name="Rectangle 29">
            <a:extLst>
              <a:ext uri="{FF2B5EF4-FFF2-40B4-BE49-F238E27FC236}">
                <a16:creationId xmlns:a16="http://schemas.microsoft.com/office/drawing/2014/main" id="{55D20674-CF0C-4687-81B6-A613F871A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101010 lignes de données vers l’infini">
            <a:extLst>
              <a:ext uri="{FF2B5EF4-FFF2-40B4-BE49-F238E27FC236}">
                <a16:creationId xmlns:a16="http://schemas.microsoft.com/office/drawing/2014/main" id="{DCD0B771-0A4B-2C6A-98AA-3991FA9D5EAF}"/>
              </a:ext>
            </a:extLst>
          </p:cNvPr>
          <p:cNvPicPr>
            <a:picLocks noChangeAspect="1"/>
          </p:cNvPicPr>
          <p:nvPr/>
        </p:nvPicPr>
        <p:blipFill rotWithShape="1">
          <a:blip r:embed="rId2">
            <a:alphaModFix/>
          </a:blip>
          <a:srcRect t="13127"/>
          <a:stretch/>
        </p:blipFill>
        <p:spPr>
          <a:xfrm>
            <a:off x="20" y="10"/>
            <a:ext cx="12191980" cy="6857990"/>
          </a:xfrm>
          <a:prstGeom prst="rect">
            <a:avLst/>
          </a:prstGeom>
        </p:spPr>
      </p:pic>
      <p:sp>
        <p:nvSpPr>
          <p:cNvPr id="32" name="Oval 31">
            <a:extLst>
              <a:ext uri="{FF2B5EF4-FFF2-40B4-BE49-F238E27FC236}">
                <a16:creationId xmlns:a16="http://schemas.microsoft.com/office/drawing/2014/main" id="{C2BD3211-5B9B-40DA-8BD0-C3426AE78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9872" y="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D8121B6-45E6-447F-87B8-58EDD064E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8414" y="63468"/>
            <a:ext cx="56114" cy="56114"/>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C95B8E3-CBB0-4A5C-B65B-59C12D44B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2370" y="655738"/>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EA710C0-F536-4B31-8D0F-28E2F0893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9769" y="57979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1EB61F8-34CD-4251-9B31-59AB92843F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0824" y="374048"/>
            <a:ext cx="230878" cy="230878"/>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033FA5DB-69DC-4137-9264-5F838B990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5468" y="97167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E98D956-6B7A-4A94-B508-F7A30E642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334" y="512240"/>
            <a:ext cx="703889" cy="703889"/>
          </a:xfrm>
          <a:prstGeom prst="ellipse">
            <a:avLst/>
          </a:prstGeom>
          <a:solidFill>
            <a:schemeClr val="accent3">
              <a:lumMod val="40000"/>
              <a:lumOff val="6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6A3D2FC-6F98-4157-94A8-7D7FBD56E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41428" y="815149"/>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7AE16AB-F0AB-4AC3-BD8F-336B5D98C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7435" y="1096664"/>
            <a:ext cx="405140" cy="405140"/>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6C819BFF-25C5-425C-8CD1-789F7A30D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1840754"/>
            <a:ext cx="12188952" cy="501724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5EB2E5-5DD3-E5CF-CE27-9D9F77FBE79B}"/>
              </a:ext>
            </a:extLst>
          </p:cNvPr>
          <p:cNvSpPr>
            <a:spLocks noGrp="1"/>
          </p:cNvSpPr>
          <p:nvPr>
            <p:ph type="title"/>
          </p:nvPr>
        </p:nvSpPr>
        <p:spPr>
          <a:xfrm>
            <a:off x="777240" y="3688205"/>
            <a:ext cx="8731683" cy="1160465"/>
          </a:xfrm>
        </p:spPr>
        <p:txBody>
          <a:bodyPr vert="horz" lIns="91440" tIns="45720" rIns="91440" bIns="45720" rtlCol="0" anchor="b">
            <a:normAutofit/>
          </a:bodyPr>
          <a:lstStyle/>
          <a:p>
            <a:r>
              <a:rPr lang="en-US" sz="5600" dirty="0">
                <a:solidFill>
                  <a:srgbClr val="FFFFFF"/>
                </a:solidFill>
              </a:rPr>
              <a:t>CODE IMPLEMENTATION</a:t>
            </a:r>
          </a:p>
        </p:txBody>
      </p:sp>
      <p:sp>
        <p:nvSpPr>
          <p:cNvPr id="52" name="Oval 51">
            <a:extLst>
              <a:ext uri="{FF2B5EF4-FFF2-40B4-BE49-F238E27FC236}">
                <a16:creationId xmlns:a16="http://schemas.microsoft.com/office/drawing/2014/main" id="{20BE49C6-06E3-4324-91A8-F25B7DA1D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66319" y="1989824"/>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78ABC8A-B58F-4AAE-8F6F-A07EB9D6D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30" y="2808040"/>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32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CCE8-E037-F1FB-07F7-DD53E736ED8B}"/>
              </a:ext>
            </a:extLst>
          </p:cNvPr>
          <p:cNvSpPr>
            <a:spLocks noGrp="1"/>
          </p:cNvSpPr>
          <p:nvPr>
            <p:ph type="title"/>
          </p:nvPr>
        </p:nvSpPr>
        <p:spPr/>
        <p:txBody>
          <a:bodyPr/>
          <a:lstStyle/>
          <a:p>
            <a:r>
              <a:rPr lang="en-US" dirty="0"/>
              <a:t>Code Implementation</a:t>
            </a:r>
            <a:endParaRPr lang="en-IN" dirty="0"/>
          </a:p>
        </p:txBody>
      </p:sp>
      <p:sp>
        <p:nvSpPr>
          <p:cNvPr id="3" name="Content Placeholder 2">
            <a:extLst>
              <a:ext uri="{FF2B5EF4-FFF2-40B4-BE49-F238E27FC236}">
                <a16:creationId xmlns:a16="http://schemas.microsoft.com/office/drawing/2014/main" id="{F1DDA0EF-D564-DF9E-1F3D-A5E72D457894}"/>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Firstly ,ask the user if they want to generate a password or not</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If  yes, take the length of the password as input</a:t>
            </a:r>
          </a:p>
          <a:p>
            <a:r>
              <a:rPr lang="en-IN" dirty="0">
                <a:latin typeface="Times New Roman" panose="02020603050405020304" pitchFamily="18" charset="0"/>
                <a:cs typeface="Times New Roman" panose="02020603050405020304" pitchFamily="18" charset="0"/>
              </a:rPr>
              <a:t>Call the function Generate Password</a:t>
            </a:r>
          </a:p>
          <a:p>
            <a:r>
              <a:rPr lang="en-IN" dirty="0">
                <a:latin typeface="Times New Roman" panose="02020603050405020304" pitchFamily="18" charset="0"/>
                <a:cs typeface="Times New Roman" panose="02020603050405020304" pitchFamily="18" charset="0"/>
              </a:rPr>
              <a:t>Print the Generated Password</a:t>
            </a:r>
          </a:p>
          <a:p>
            <a:r>
              <a:rPr lang="en-IN" dirty="0">
                <a:latin typeface="Times New Roman" panose="02020603050405020304" pitchFamily="18" charset="0"/>
                <a:cs typeface="Times New Roman" panose="02020603050405020304" pitchFamily="18" charset="0"/>
              </a:rPr>
              <a:t>If initial response is no, Exit the program</a:t>
            </a:r>
          </a:p>
        </p:txBody>
      </p:sp>
    </p:spTree>
    <p:extLst>
      <p:ext uri="{BB962C8B-B14F-4D97-AF65-F5344CB8AC3E}">
        <p14:creationId xmlns:p14="http://schemas.microsoft.com/office/powerpoint/2010/main" val="4161844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3B2CB-DE2E-A479-2D83-427FFD662A43}"/>
              </a:ext>
            </a:extLst>
          </p:cNvPr>
          <p:cNvSpPr>
            <a:spLocks noGrp="1"/>
          </p:cNvSpPr>
          <p:nvPr>
            <p:ph type="title"/>
          </p:nvPr>
        </p:nvSpPr>
        <p:spPr/>
        <p:txBody>
          <a:bodyPr/>
          <a:lstStyle/>
          <a:p>
            <a:r>
              <a:rPr lang="en-US" dirty="0"/>
              <a:t>APPLICATIONS</a:t>
            </a:r>
            <a:endParaRPr lang="en-IN" dirty="0"/>
          </a:p>
        </p:txBody>
      </p:sp>
      <p:sp>
        <p:nvSpPr>
          <p:cNvPr id="3" name="Content Placeholder 2">
            <a:extLst>
              <a:ext uri="{FF2B5EF4-FFF2-40B4-BE49-F238E27FC236}">
                <a16:creationId xmlns:a16="http://schemas.microsoft.com/office/drawing/2014/main" id="{CB716F6E-BCDF-3499-C5B8-A62BAE2D8310}"/>
              </a:ext>
            </a:extLst>
          </p:cNvPr>
          <p:cNvSpPr>
            <a:spLocks noGrp="1"/>
          </p:cNvSpPr>
          <p:nvPr>
            <p:ph idx="1"/>
          </p:nvPr>
        </p:nvSpPr>
        <p:spPr/>
        <p:txBody>
          <a:bodyPr/>
          <a:lstStyle/>
          <a:p>
            <a:pPr algn="just">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User Account Creation</a:t>
            </a:r>
            <a:r>
              <a:rPr lang="en-US" b="0" i="0" dirty="0">
                <a:solidFill>
                  <a:schemeClr val="tx1"/>
                </a:solidFill>
                <a:effectLst/>
                <a:latin typeface="Times New Roman" panose="02020603050405020304" pitchFamily="18" charset="0"/>
                <a:cs typeface="Times New Roman" panose="02020603050405020304" pitchFamily="18" charset="0"/>
              </a:rPr>
              <a:t>: When users sign up for a website or application, you can generate a random password for them, ensuring it meets security requirements.</a:t>
            </a:r>
          </a:p>
          <a:p>
            <a:pPr algn="just">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Password Recovery</a:t>
            </a:r>
            <a:r>
              <a:rPr lang="en-US" b="0" i="0" dirty="0">
                <a:solidFill>
                  <a:schemeClr val="tx1"/>
                </a:solidFill>
                <a:effectLst/>
                <a:latin typeface="Times New Roman" panose="02020603050405020304" pitchFamily="18" charset="0"/>
                <a:cs typeface="Times New Roman" panose="02020603050405020304" pitchFamily="18" charset="0"/>
              </a:rPr>
              <a:t>: If users forget their passwords, you can generate a temporary random password for them to reset their account access.</a:t>
            </a:r>
          </a:p>
          <a:p>
            <a:pPr algn="just">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Secure File Encryption</a:t>
            </a:r>
            <a:r>
              <a:rPr lang="en-US" b="0" i="0" dirty="0">
                <a:solidFill>
                  <a:schemeClr val="tx1"/>
                </a:solidFill>
                <a:effectLst/>
                <a:latin typeface="Times New Roman" panose="02020603050405020304" pitchFamily="18" charset="0"/>
                <a:cs typeface="Times New Roman" panose="02020603050405020304" pitchFamily="18" charset="0"/>
              </a:rPr>
              <a:t>: Generate random keys for encrypting sensitive files or data to enhance security.</a:t>
            </a:r>
          </a:p>
          <a:p>
            <a:pPr algn="just">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API Key Generation</a:t>
            </a:r>
            <a:r>
              <a:rPr lang="en-US" b="0" i="0" dirty="0">
                <a:solidFill>
                  <a:schemeClr val="tx1"/>
                </a:solidFill>
                <a:effectLst/>
                <a:latin typeface="Times New Roman" panose="02020603050405020304" pitchFamily="18" charset="0"/>
                <a:cs typeface="Times New Roman" panose="02020603050405020304" pitchFamily="18" charset="0"/>
              </a:rPr>
              <a:t>: When developing applications that use APIs, you may need to generate API keys. Randomly generated keys are more secure than manually created ones.</a:t>
            </a:r>
          </a:p>
          <a:p>
            <a:pPr algn="just">
              <a:buFont typeface="+mj-lt"/>
              <a:buAutoNum type="arabicPeriod"/>
            </a:pPr>
            <a:r>
              <a:rPr lang="en-IN" b="1" i="0" dirty="0">
                <a:solidFill>
                  <a:schemeClr val="tx1"/>
                </a:solidFill>
                <a:effectLst/>
                <a:latin typeface="Times New Roman" panose="02020603050405020304" pitchFamily="18" charset="0"/>
                <a:cs typeface="Times New Roman" panose="02020603050405020304" pitchFamily="18" charset="0"/>
              </a:rPr>
              <a:t>Database Credentials</a:t>
            </a:r>
            <a:r>
              <a:rPr lang="en-IN" b="0" i="0" dirty="0">
                <a:solidFill>
                  <a:schemeClr val="tx1"/>
                </a:solidFill>
                <a:effectLst/>
                <a:latin typeface="Times New Roman" panose="02020603050405020304" pitchFamily="18" charset="0"/>
                <a:cs typeface="Times New Roman" panose="02020603050405020304" pitchFamily="18" charset="0"/>
              </a:rPr>
              <a:t>: For database connections, you can generate random usernames and passwords for database users to enhance security.</a:t>
            </a:r>
          </a:p>
          <a:p>
            <a:pPr algn="just">
              <a:buFont typeface="+mj-lt"/>
              <a:buAutoNum type="arabicPeriod"/>
            </a:pPr>
            <a:r>
              <a:rPr lang="en-IN" b="1" i="0" dirty="0">
                <a:solidFill>
                  <a:schemeClr val="tx1"/>
                </a:solidFill>
                <a:effectLst/>
                <a:latin typeface="Times New Roman" panose="02020603050405020304" pitchFamily="18" charset="0"/>
                <a:cs typeface="Times New Roman" panose="02020603050405020304" pitchFamily="18" charset="0"/>
              </a:rPr>
              <a:t>Password Manager Integration</a:t>
            </a:r>
            <a:r>
              <a:rPr lang="en-IN" b="0" i="0" dirty="0">
                <a:solidFill>
                  <a:schemeClr val="tx1"/>
                </a:solidFill>
                <a:effectLst/>
                <a:latin typeface="Times New Roman" panose="02020603050405020304" pitchFamily="18" charset="0"/>
                <a:cs typeface="Times New Roman" panose="02020603050405020304" pitchFamily="18" charset="0"/>
              </a:rPr>
              <a:t>: Password manager applications can use random password generators to create and store complex passwords for users.</a:t>
            </a:r>
          </a:p>
          <a:p>
            <a:pPr algn="just"/>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1619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72DD9-D12C-5298-DA4B-B3FD93F4C4A3}"/>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046B6149-9F12-C3BD-A0A0-117FFFA11C84}"/>
              </a:ext>
            </a:extLst>
          </p:cNvPr>
          <p:cNvSpPr>
            <a:spLocks noGrp="1"/>
          </p:cNvSpPr>
          <p:nvPr>
            <p:ph idx="1"/>
          </p:nvPr>
        </p:nvSpPr>
        <p:spPr>
          <a:xfrm>
            <a:off x="777240" y="1909708"/>
            <a:ext cx="10659110" cy="4351338"/>
          </a:xfrm>
        </p:spPr>
        <p:txBody>
          <a:bodyPr/>
          <a:lstStyle/>
          <a:p>
            <a:pPr algn="just">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Security</a:t>
            </a:r>
            <a:r>
              <a:rPr lang="en-US" b="0" i="0" dirty="0">
                <a:solidFill>
                  <a:schemeClr val="tx1"/>
                </a:solidFill>
                <a:effectLst/>
                <a:latin typeface="Times New Roman" panose="02020603050405020304" pitchFamily="18" charset="0"/>
                <a:cs typeface="Times New Roman" panose="02020603050405020304" pitchFamily="18" charset="0"/>
              </a:rPr>
              <a:t>: Randomly generated passwords are typically more secure than passwords created by humans because they are less predictable. This reduces the risk of password guessing and brute-force attacks.</a:t>
            </a:r>
          </a:p>
          <a:p>
            <a:pPr algn="just">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Complexity</a:t>
            </a:r>
            <a:r>
              <a:rPr lang="en-US" b="0" i="0" dirty="0">
                <a:solidFill>
                  <a:schemeClr val="tx1"/>
                </a:solidFill>
                <a:effectLst/>
                <a:latin typeface="Times New Roman" panose="02020603050405020304" pitchFamily="18" charset="0"/>
                <a:cs typeface="Times New Roman" panose="02020603050405020304" pitchFamily="18" charset="0"/>
              </a:rPr>
              <a:t>: You can customize the complexity of the generated passwords by specifying the length and the types of characters (e.g., uppercase letters, lowercase letters, numbers, special symbols). This ensures that the passwords meet your security requirements.</a:t>
            </a:r>
          </a:p>
          <a:p>
            <a:pPr algn="just">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Ease of Use</a:t>
            </a:r>
            <a:r>
              <a:rPr lang="en-US" b="0" i="0" dirty="0">
                <a:solidFill>
                  <a:schemeClr val="tx1"/>
                </a:solidFill>
                <a:effectLst/>
                <a:latin typeface="Times New Roman" panose="02020603050405020304" pitchFamily="18" charset="0"/>
                <a:cs typeface="Times New Roman" panose="02020603050405020304" pitchFamily="18" charset="0"/>
              </a:rPr>
              <a:t>: It's easy to create and use a random password generator in Python. You can incorporate it into your applications, scripts, or websites with minimal effort.</a:t>
            </a:r>
          </a:p>
          <a:p>
            <a:pPr algn="just">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Customization</a:t>
            </a:r>
            <a:r>
              <a:rPr lang="en-US" b="0" i="0" dirty="0">
                <a:solidFill>
                  <a:schemeClr val="tx1"/>
                </a:solidFill>
                <a:effectLst/>
                <a:latin typeface="Times New Roman" panose="02020603050405020304" pitchFamily="18" charset="0"/>
                <a:cs typeface="Times New Roman" panose="02020603050405020304" pitchFamily="18" charset="0"/>
              </a:rPr>
              <a:t>: You can tailor the generator to your specific needs. For example, you can exclude certain characters that might cause issues in your system, or you can ensure that the generated passwords comply with specific password policies.</a:t>
            </a:r>
          </a:p>
          <a:p>
            <a:pPr algn="just">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Avoiding Common Words</a:t>
            </a:r>
            <a:r>
              <a:rPr lang="en-US" b="0" i="0" dirty="0">
                <a:solidFill>
                  <a:schemeClr val="tx1"/>
                </a:solidFill>
                <a:effectLst/>
                <a:latin typeface="Times New Roman" panose="02020603050405020304" pitchFamily="18" charset="0"/>
                <a:cs typeface="Times New Roman" panose="02020603050405020304" pitchFamily="18" charset="0"/>
              </a:rPr>
              <a:t>: Random password generators can avoid using common words or phrases that could be easily guessed, which is a common weakness in user-created passwords.</a:t>
            </a:r>
          </a:p>
          <a:p>
            <a:pPr algn="just"/>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9178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C0D4-0F68-F4B7-DDBA-03CB6CF29490}"/>
              </a:ext>
            </a:extLst>
          </p:cNvPr>
          <p:cNvSpPr>
            <a:spLocks noGrp="1"/>
          </p:cNvSpPr>
          <p:nvPr>
            <p:ph type="title"/>
          </p:nvPr>
        </p:nvSpPr>
        <p:spPr/>
        <p:txBody>
          <a:bodyPr/>
          <a:lstStyle/>
          <a:p>
            <a:r>
              <a:rPr lang="en-US" dirty="0"/>
              <a:t>CODE</a:t>
            </a:r>
            <a:endParaRPr lang="en-IN" dirty="0"/>
          </a:p>
        </p:txBody>
      </p:sp>
      <p:sp>
        <p:nvSpPr>
          <p:cNvPr id="3" name="Content Placeholder 2">
            <a:extLst>
              <a:ext uri="{FF2B5EF4-FFF2-40B4-BE49-F238E27FC236}">
                <a16:creationId xmlns:a16="http://schemas.microsoft.com/office/drawing/2014/main" id="{04ABC2C4-DF6B-288C-0BE5-DD4BFA46BAB3}"/>
              </a:ext>
            </a:extLst>
          </p:cNvPr>
          <p:cNvSpPr>
            <a:spLocks noGrp="1"/>
          </p:cNvSpPr>
          <p:nvPr>
            <p:ph idx="1"/>
          </p:nvPr>
        </p:nvSpPr>
        <p:spPr/>
        <p:txBody>
          <a:bodyPr>
            <a:noAutofit/>
          </a:bodyPr>
          <a:lstStyle/>
          <a:p>
            <a:pPr marL="0" indent="0">
              <a:buNone/>
            </a:pPr>
            <a:r>
              <a:rPr lang="en-IN" sz="1600" dirty="0"/>
              <a:t>import random</a:t>
            </a:r>
          </a:p>
          <a:p>
            <a:pPr marL="0" indent="0">
              <a:buNone/>
            </a:pPr>
            <a:r>
              <a:rPr lang="en-IN" sz="1600" dirty="0"/>
              <a:t>import string</a:t>
            </a:r>
          </a:p>
          <a:p>
            <a:pPr marL="0" indent="0">
              <a:buNone/>
            </a:pPr>
            <a:r>
              <a:rPr lang="en-IN" sz="1600" dirty="0"/>
              <a:t>characters = list(</a:t>
            </a:r>
            <a:r>
              <a:rPr lang="en-IN" sz="1600" dirty="0" err="1"/>
              <a:t>string.ascii_letters</a:t>
            </a:r>
            <a:r>
              <a:rPr lang="en-IN" sz="1600" dirty="0"/>
              <a:t> +</a:t>
            </a:r>
            <a:r>
              <a:rPr lang="en-IN" sz="1600" dirty="0" err="1"/>
              <a:t>string.digits</a:t>
            </a:r>
            <a:r>
              <a:rPr lang="en-IN" sz="1600" dirty="0"/>
              <a:t> +"!@#$^&amp;%*()")</a:t>
            </a:r>
          </a:p>
          <a:p>
            <a:pPr marL="0" indent="0">
              <a:buNone/>
            </a:pPr>
            <a:r>
              <a:rPr lang="en-IN" sz="1600" dirty="0"/>
              <a:t>def </a:t>
            </a:r>
            <a:r>
              <a:rPr lang="en-IN" sz="1600" dirty="0" err="1"/>
              <a:t>generate_password</a:t>
            </a:r>
            <a:r>
              <a:rPr lang="en-IN" sz="1600" dirty="0"/>
              <a:t>():</a:t>
            </a:r>
          </a:p>
          <a:p>
            <a:pPr marL="0" indent="0">
              <a:buNone/>
            </a:pPr>
            <a:r>
              <a:rPr lang="en-IN" sz="1600" dirty="0"/>
              <a:t>    </a:t>
            </a:r>
            <a:r>
              <a:rPr lang="en-IN" sz="1600" dirty="0" err="1"/>
              <a:t>password_length</a:t>
            </a:r>
            <a:r>
              <a:rPr lang="en-IN" sz="1600" dirty="0"/>
              <a:t> = int(input("length of password u need to have ? "))</a:t>
            </a:r>
          </a:p>
          <a:p>
            <a:pPr marL="0" indent="0">
              <a:buNone/>
            </a:pPr>
            <a:r>
              <a:rPr lang="en-IN" sz="1600" dirty="0"/>
              <a:t>    </a:t>
            </a:r>
            <a:r>
              <a:rPr lang="en-IN" sz="1600" dirty="0" err="1"/>
              <a:t>random.shuffle</a:t>
            </a:r>
            <a:r>
              <a:rPr lang="en-IN" sz="1600" dirty="0"/>
              <a:t>(characters)    </a:t>
            </a:r>
          </a:p>
          <a:p>
            <a:pPr marL="0" indent="0">
              <a:buNone/>
            </a:pPr>
            <a:r>
              <a:rPr lang="en-IN" sz="1600" dirty="0"/>
              <a:t>    password = []</a:t>
            </a:r>
          </a:p>
          <a:p>
            <a:pPr marL="0" indent="0">
              <a:buNone/>
            </a:pPr>
            <a:r>
              <a:rPr lang="en-IN" sz="1600" dirty="0"/>
              <a:t>    for </a:t>
            </a:r>
            <a:r>
              <a:rPr lang="en-IN" sz="1600" dirty="0" err="1"/>
              <a:t>i</a:t>
            </a:r>
            <a:r>
              <a:rPr lang="en-IN" sz="1600" dirty="0"/>
              <a:t> in range (</a:t>
            </a:r>
            <a:r>
              <a:rPr lang="en-IN" sz="1600" dirty="0" err="1"/>
              <a:t>password_length</a:t>
            </a:r>
            <a:r>
              <a:rPr lang="en-IN" sz="1600" dirty="0"/>
              <a:t>):</a:t>
            </a:r>
          </a:p>
          <a:p>
            <a:pPr marL="0" indent="0">
              <a:buNone/>
            </a:pPr>
            <a:r>
              <a:rPr lang="en-IN" sz="1600" dirty="0"/>
              <a:t>        </a:t>
            </a:r>
            <a:r>
              <a:rPr lang="en-IN" sz="1600" dirty="0" err="1"/>
              <a:t>password.append</a:t>
            </a:r>
            <a:r>
              <a:rPr lang="en-IN" sz="1600" dirty="0"/>
              <a:t>(</a:t>
            </a:r>
            <a:r>
              <a:rPr lang="en-IN" sz="1600" dirty="0" err="1"/>
              <a:t>random.choice</a:t>
            </a:r>
            <a:r>
              <a:rPr lang="en-IN" sz="1600" dirty="0"/>
              <a:t>(characters))        </a:t>
            </a:r>
          </a:p>
          <a:p>
            <a:pPr marL="0" indent="0">
              <a:buNone/>
            </a:pPr>
            <a:r>
              <a:rPr lang="en-IN" sz="1600" dirty="0"/>
              <a:t>    </a:t>
            </a:r>
            <a:r>
              <a:rPr lang="en-IN" sz="1600" dirty="0" err="1"/>
              <a:t>random.shuffle</a:t>
            </a:r>
            <a:r>
              <a:rPr lang="en-IN" sz="1600" dirty="0"/>
              <a:t>(password)    </a:t>
            </a:r>
          </a:p>
          <a:p>
            <a:pPr marL="0" indent="0">
              <a:buNone/>
            </a:pPr>
            <a:r>
              <a:rPr lang="en-IN" sz="1600" dirty="0"/>
              <a:t>    password = "".join(password)</a:t>
            </a:r>
          </a:p>
          <a:p>
            <a:pPr marL="0" indent="0">
              <a:buNone/>
            </a:pPr>
            <a:r>
              <a:rPr lang="en-IN" sz="1600" dirty="0"/>
              <a:t>    print(password)</a:t>
            </a:r>
          </a:p>
          <a:p>
            <a:pPr marL="0" indent="0">
              <a:buNone/>
            </a:pPr>
            <a:r>
              <a:rPr lang="en-IN" sz="1600" dirty="0"/>
              <a:t>option = input("Do you want to generate a password Yes or No ")</a:t>
            </a:r>
          </a:p>
          <a:p>
            <a:pPr marL="0" indent="0">
              <a:buNone/>
            </a:pPr>
            <a:endParaRPr lang="en-IN" sz="1600" dirty="0"/>
          </a:p>
        </p:txBody>
      </p:sp>
    </p:spTree>
    <p:extLst>
      <p:ext uri="{BB962C8B-B14F-4D97-AF65-F5344CB8AC3E}">
        <p14:creationId xmlns:p14="http://schemas.microsoft.com/office/powerpoint/2010/main" val="3263266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636347-2ECD-11DF-5CC5-E551C44B6DB3}"/>
              </a:ext>
            </a:extLst>
          </p:cNvPr>
          <p:cNvSpPr>
            <a:spLocks noGrp="1"/>
          </p:cNvSpPr>
          <p:nvPr>
            <p:ph idx="1"/>
          </p:nvPr>
        </p:nvSpPr>
        <p:spPr>
          <a:xfrm>
            <a:off x="766445" y="1253331"/>
            <a:ext cx="10659110" cy="4351338"/>
          </a:xfrm>
        </p:spPr>
        <p:txBody>
          <a:bodyPr/>
          <a:lstStyle/>
          <a:p>
            <a:pPr marL="0" indent="0">
              <a:buNone/>
            </a:pPr>
            <a:r>
              <a:rPr lang="en-IN" sz="2000" dirty="0"/>
              <a:t>if option =="Yes":</a:t>
            </a:r>
          </a:p>
          <a:p>
            <a:pPr marL="0" indent="0">
              <a:buNone/>
            </a:pPr>
            <a:r>
              <a:rPr lang="en-IN" sz="2000" dirty="0"/>
              <a:t>    </a:t>
            </a:r>
            <a:r>
              <a:rPr lang="en-IN" sz="2000" dirty="0" err="1"/>
              <a:t>generate_password</a:t>
            </a:r>
            <a:r>
              <a:rPr lang="en-IN" sz="2000" dirty="0"/>
              <a:t>()</a:t>
            </a:r>
          </a:p>
          <a:p>
            <a:pPr marL="0" indent="0">
              <a:buNone/>
            </a:pPr>
            <a:r>
              <a:rPr lang="en-IN" sz="2000" dirty="0" err="1"/>
              <a:t>elif</a:t>
            </a:r>
            <a:r>
              <a:rPr lang="en-IN" sz="2000" dirty="0"/>
              <a:t> option == "No":</a:t>
            </a:r>
          </a:p>
          <a:p>
            <a:pPr marL="0" indent="0">
              <a:buNone/>
            </a:pPr>
            <a:r>
              <a:rPr lang="en-IN" sz="2000" dirty="0"/>
              <a:t>    print("End ")</a:t>
            </a:r>
          </a:p>
          <a:p>
            <a:pPr marL="0" indent="0">
              <a:buNone/>
            </a:pPr>
            <a:r>
              <a:rPr lang="en-IN" sz="2000" dirty="0"/>
              <a:t>    exit()</a:t>
            </a:r>
          </a:p>
          <a:p>
            <a:pPr marL="0" indent="0">
              <a:buNone/>
            </a:pPr>
            <a:r>
              <a:rPr lang="en-IN" sz="2000" dirty="0"/>
              <a:t>else:</a:t>
            </a:r>
          </a:p>
          <a:p>
            <a:pPr marL="0" indent="0">
              <a:buNone/>
            </a:pPr>
            <a:r>
              <a:rPr lang="en-IN" sz="2000" dirty="0"/>
              <a:t>    print("invalid option")</a:t>
            </a:r>
          </a:p>
          <a:p>
            <a:pPr marL="0" indent="0">
              <a:buNone/>
            </a:pPr>
            <a:r>
              <a:rPr lang="en-IN" sz="2000" dirty="0"/>
              <a:t>    exit()</a:t>
            </a:r>
          </a:p>
          <a:p>
            <a:endParaRPr lang="en-IN" dirty="0"/>
          </a:p>
        </p:txBody>
      </p:sp>
    </p:spTree>
    <p:extLst>
      <p:ext uri="{BB962C8B-B14F-4D97-AF65-F5344CB8AC3E}">
        <p14:creationId xmlns:p14="http://schemas.microsoft.com/office/powerpoint/2010/main" val="1551468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FF226-F578-F26B-2F1D-E5E1F6B38846}"/>
              </a:ext>
            </a:extLst>
          </p:cNvPr>
          <p:cNvSpPr>
            <a:spLocks noGrp="1"/>
          </p:cNvSpPr>
          <p:nvPr>
            <p:ph type="title"/>
          </p:nvPr>
        </p:nvSpPr>
        <p:spPr/>
        <p:txBody>
          <a:bodyPr/>
          <a:lstStyle/>
          <a:p>
            <a:r>
              <a:rPr lang="en-US" dirty="0"/>
              <a:t>OUTPUT</a:t>
            </a:r>
            <a:endParaRPr lang="en-IN" dirty="0"/>
          </a:p>
        </p:txBody>
      </p:sp>
      <p:pic>
        <p:nvPicPr>
          <p:cNvPr id="9" name="Content Placeholder 8" descr="A screenshot of a computer&#10;&#10;Description automatically generated">
            <a:extLst>
              <a:ext uri="{FF2B5EF4-FFF2-40B4-BE49-F238E27FC236}">
                <a16:creationId xmlns:a16="http://schemas.microsoft.com/office/drawing/2014/main" id="{A88E7420-27E1-A904-7AED-21A8C65F554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0769" t="44758" b="5484"/>
          <a:stretch/>
        </p:blipFill>
        <p:spPr>
          <a:xfrm>
            <a:off x="1080072" y="1870841"/>
            <a:ext cx="10071404" cy="4487338"/>
          </a:xfrm>
        </p:spPr>
      </p:pic>
    </p:spTree>
    <p:extLst>
      <p:ext uri="{BB962C8B-B14F-4D97-AF65-F5344CB8AC3E}">
        <p14:creationId xmlns:p14="http://schemas.microsoft.com/office/powerpoint/2010/main" val="2134250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2"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3" name="Oval 12">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4" name="Freeform: Shape 23">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Oval 25">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29" name="Rectangle 28">
            <a:extLst>
              <a:ext uri="{FF2B5EF4-FFF2-40B4-BE49-F238E27FC236}">
                <a16:creationId xmlns:a16="http://schemas.microsoft.com/office/drawing/2014/main" id="{55D20674-CF0C-4687-81B6-A613F871A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Stack of magazines on table">
            <a:extLst>
              <a:ext uri="{FF2B5EF4-FFF2-40B4-BE49-F238E27FC236}">
                <a16:creationId xmlns:a16="http://schemas.microsoft.com/office/drawing/2014/main" id="{F81C35C7-578A-29ED-14D0-9814447204E4}"/>
              </a:ext>
            </a:extLst>
          </p:cNvPr>
          <p:cNvPicPr>
            <a:picLocks noChangeAspect="1"/>
          </p:cNvPicPr>
          <p:nvPr/>
        </p:nvPicPr>
        <p:blipFill rotWithShape="1">
          <a:blip r:embed="rId2">
            <a:alphaModFix/>
          </a:blip>
          <a:srcRect t="13056" b="2675"/>
          <a:stretch/>
        </p:blipFill>
        <p:spPr>
          <a:xfrm>
            <a:off x="20" y="10"/>
            <a:ext cx="12191980" cy="6857990"/>
          </a:xfrm>
          <a:prstGeom prst="rect">
            <a:avLst/>
          </a:prstGeom>
        </p:spPr>
      </p:pic>
      <p:sp>
        <p:nvSpPr>
          <p:cNvPr id="31" name="Oval 30">
            <a:extLst>
              <a:ext uri="{FF2B5EF4-FFF2-40B4-BE49-F238E27FC236}">
                <a16:creationId xmlns:a16="http://schemas.microsoft.com/office/drawing/2014/main" id="{C2BD3211-5B9B-40DA-8BD0-C3426AE78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9872" y="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D8121B6-45E6-447F-87B8-58EDD064E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8414" y="63468"/>
            <a:ext cx="56114" cy="56114"/>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C95B8E3-CBB0-4A5C-B65B-59C12D44B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2370" y="655738"/>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EA710C0-F536-4B31-8D0F-28E2F0893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9769" y="57979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1EB61F8-34CD-4251-9B31-59AB92843F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0824" y="374048"/>
            <a:ext cx="230878" cy="230878"/>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033FA5DB-69DC-4137-9264-5F838B990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5468" y="97167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5E98D956-6B7A-4A94-B508-F7A30E642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334" y="512240"/>
            <a:ext cx="703889" cy="703889"/>
          </a:xfrm>
          <a:prstGeom prst="ellipse">
            <a:avLst/>
          </a:prstGeom>
          <a:solidFill>
            <a:schemeClr val="accent3">
              <a:lumMod val="40000"/>
              <a:lumOff val="6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6A3D2FC-6F98-4157-94A8-7D7FBD56E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41428" y="815149"/>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17AE16AB-F0AB-4AC3-BD8F-336B5D98C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7435" y="1096664"/>
            <a:ext cx="405140" cy="405140"/>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C819BFF-25C5-425C-8CD1-789F7A30D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1840754"/>
            <a:ext cx="12188952" cy="501724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F1ACFB-2ECC-857D-074B-134A7ACF51ED}"/>
              </a:ext>
            </a:extLst>
          </p:cNvPr>
          <p:cNvSpPr>
            <a:spLocks noGrp="1"/>
          </p:cNvSpPr>
          <p:nvPr>
            <p:ph type="title"/>
          </p:nvPr>
        </p:nvSpPr>
        <p:spPr>
          <a:xfrm>
            <a:off x="777240" y="3688205"/>
            <a:ext cx="8731683" cy="1160465"/>
          </a:xfrm>
        </p:spPr>
        <p:txBody>
          <a:bodyPr vert="horz" lIns="91440" tIns="45720" rIns="91440" bIns="45720" rtlCol="0" anchor="b">
            <a:normAutofit/>
          </a:bodyPr>
          <a:lstStyle/>
          <a:p>
            <a:r>
              <a:rPr lang="en-US" sz="6000">
                <a:solidFill>
                  <a:srgbClr val="FFFFFF"/>
                </a:solidFill>
              </a:rPr>
              <a:t>INTRODUCTION</a:t>
            </a:r>
          </a:p>
        </p:txBody>
      </p:sp>
      <p:sp>
        <p:nvSpPr>
          <p:cNvPr id="51" name="Oval 50">
            <a:extLst>
              <a:ext uri="{FF2B5EF4-FFF2-40B4-BE49-F238E27FC236}">
                <a16:creationId xmlns:a16="http://schemas.microsoft.com/office/drawing/2014/main" id="{20BE49C6-06E3-4324-91A8-F25B7DA1D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66319" y="1989824"/>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78ABC8A-B58F-4AAE-8F6F-A07EB9D6D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30" y="2808040"/>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622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D0D2A-EEA3-DA79-34CF-55FA32AD4F98}"/>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957D460-A4CB-7B44-19B0-2D52DC64046E}"/>
              </a:ext>
            </a:extLst>
          </p:cNvPr>
          <p:cNvSpPr>
            <a:spLocks noGrp="1"/>
          </p:cNvSpPr>
          <p:nvPr>
            <p:ph idx="1"/>
          </p:nvPr>
        </p:nvSpPr>
        <p:spPr/>
        <p:txBody>
          <a:bodyPr/>
          <a:lstStyle/>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 random password generator is an essential tool for enhancing security in the digital age.</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We've explored how Python can be used to create a robust and customizable password generator.</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Strong, randomly generated passwords are a crucial defense against cyber threats such as brute force attacks and password guessing.</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Implementing a random password generator not only improves individual security but also contributes to overall digital safety.</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Let's commit to using and promoting the use of random password generators to protect our online identities and assets.</a:t>
            </a:r>
          </a:p>
          <a:p>
            <a:pPr algn="just"/>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754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3DD9-48FD-7198-80E2-8B7904DA5C12}"/>
              </a:ext>
            </a:extLst>
          </p:cNvPr>
          <p:cNvSpPr>
            <a:spLocks noGrp="1"/>
          </p:cNvSpPr>
          <p:nvPr>
            <p:ph type="title"/>
          </p:nvPr>
        </p:nvSpPr>
        <p:spPr/>
        <p:txBody>
          <a:bodyPr/>
          <a:lstStyle/>
          <a:p>
            <a:endParaRPr lang="en-IN"/>
          </a:p>
        </p:txBody>
      </p:sp>
      <p:pic>
        <p:nvPicPr>
          <p:cNvPr id="5" name="Content Placeholder 4" descr="A computer screen shot of a butterfly&#10;&#10;Description automatically generated">
            <a:extLst>
              <a:ext uri="{FF2B5EF4-FFF2-40B4-BE49-F238E27FC236}">
                <a16:creationId xmlns:a16="http://schemas.microsoft.com/office/drawing/2014/main" id="{662EE898-7D68-2053-E619-E2AA63925F0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020" t="28843" r="34213" b="3361"/>
          <a:stretch/>
        </p:blipFill>
        <p:spPr>
          <a:xfrm>
            <a:off x="0" y="0"/>
            <a:ext cx="12192000" cy="6858000"/>
          </a:xfrm>
        </p:spPr>
      </p:pic>
    </p:spTree>
    <p:extLst>
      <p:ext uri="{BB962C8B-B14F-4D97-AF65-F5344CB8AC3E}">
        <p14:creationId xmlns:p14="http://schemas.microsoft.com/office/powerpoint/2010/main" val="481408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99A5B-4537-5CFE-FAC0-132F0D59E4C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9687D007-FD0E-3759-7FCD-7732317F6719}"/>
              </a:ext>
            </a:extLst>
          </p:cNvPr>
          <p:cNvSpPr>
            <a:spLocks noGrp="1"/>
          </p:cNvSpPr>
          <p:nvPr>
            <p:ph idx="1"/>
          </p:nvPr>
        </p:nvSpPr>
        <p:spPr/>
        <p:txBody>
          <a:bodyPr>
            <a:normAutofit fontScale="92500"/>
          </a:bodyPr>
          <a:lstStyle/>
          <a:p>
            <a:r>
              <a:rPr lang="en-US" sz="2400" b="0" i="0" dirty="0">
                <a:solidFill>
                  <a:schemeClr val="tx1"/>
                </a:solidFill>
                <a:effectLst/>
                <a:latin typeface="Times New Roman" panose="02020603050405020304" pitchFamily="18" charset="0"/>
                <a:cs typeface="Times New Roman" panose="02020603050405020304" pitchFamily="18" charset="0"/>
              </a:rPr>
              <a:t>Password Generator is used in a way through which highly secure password are generated that is really hard to crack or hack</a:t>
            </a:r>
          </a:p>
          <a:p>
            <a:r>
              <a:rPr lang="en-US" sz="2400" b="0" i="0" dirty="0">
                <a:solidFill>
                  <a:schemeClr val="tx1"/>
                </a:solidFill>
                <a:effectLst/>
                <a:latin typeface="Times New Roman" panose="02020603050405020304" pitchFamily="18" charset="0"/>
                <a:cs typeface="Times New Roman" panose="02020603050405020304" pitchFamily="18" charset="0"/>
              </a:rPr>
              <a:t>Passwords are a means by which a user proves that they are authorized to use a device. </a:t>
            </a:r>
          </a:p>
          <a:p>
            <a:r>
              <a:rPr lang="en-US" sz="2400" dirty="0">
                <a:solidFill>
                  <a:schemeClr val="tx1"/>
                </a:solidFill>
                <a:latin typeface="Times New Roman" panose="02020603050405020304" pitchFamily="18" charset="0"/>
                <a:cs typeface="Times New Roman" panose="02020603050405020304" pitchFamily="18" charset="0"/>
              </a:rPr>
              <a:t>A strong password is a key to protect your personal assets online.</a:t>
            </a:r>
            <a:endParaRPr lang="en-US" sz="2400" b="0" i="0" dirty="0">
              <a:solidFill>
                <a:schemeClr val="tx1"/>
              </a:solidFill>
              <a:effectLst/>
              <a:latin typeface="Times New Roman" panose="02020603050405020304" pitchFamily="18" charset="0"/>
              <a:cs typeface="Times New Roman" panose="02020603050405020304" pitchFamily="18" charset="0"/>
            </a:endParaRPr>
          </a:p>
          <a:p>
            <a:r>
              <a:rPr lang="en-US" sz="2400" b="0" i="0" dirty="0">
                <a:solidFill>
                  <a:schemeClr val="tx1"/>
                </a:solidFill>
                <a:effectLst/>
                <a:latin typeface="Times New Roman" panose="02020603050405020304" pitchFamily="18" charset="0"/>
                <a:cs typeface="Times New Roman" panose="02020603050405020304" pitchFamily="18" charset="0"/>
              </a:rPr>
              <a:t>It is important that passwords must be long and complex. </a:t>
            </a:r>
          </a:p>
          <a:p>
            <a:r>
              <a:rPr lang="en-US" sz="2400" b="0" i="0" dirty="0">
                <a:solidFill>
                  <a:schemeClr val="tx1"/>
                </a:solidFill>
                <a:effectLst/>
                <a:latin typeface="Times New Roman" panose="02020603050405020304" pitchFamily="18" charset="0"/>
                <a:cs typeface="Times New Roman" panose="02020603050405020304" pitchFamily="18" charset="0"/>
              </a:rPr>
              <a:t>It should contain at least more than ten characters with a combination of characters such as percent (%), commas(,) and parentheses as well as lower-case and upper-case alphabets and numbers. </a:t>
            </a:r>
          </a:p>
          <a:p>
            <a:r>
              <a:rPr lang="en-US" sz="2400" b="0" i="0" dirty="0">
                <a:solidFill>
                  <a:schemeClr val="tx1"/>
                </a:solidFill>
                <a:effectLst/>
                <a:latin typeface="Times New Roman" panose="02020603050405020304" pitchFamily="18" charset="0"/>
                <a:cs typeface="Times New Roman" panose="02020603050405020304" pitchFamily="18" charset="0"/>
              </a:rPr>
              <a:t>Here we will create a random password using Python code.</a:t>
            </a:r>
          </a:p>
          <a:p>
            <a:pPr algn="l" fontAlgn="base"/>
            <a:r>
              <a:rPr lang="en-US" sz="2400" b="0" i="1" dirty="0">
                <a:solidFill>
                  <a:schemeClr val="tx1"/>
                </a:solidFill>
                <a:effectLst/>
                <a:latin typeface="Times New Roman" panose="02020603050405020304" pitchFamily="18" charset="0"/>
                <a:cs typeface="Times New Roman" panose="02020603050405020304" pitchFamily="18" charset="0"/>
              </a:rPr>
              <a:t>Example of a weak password : password123</a:t>
            </a:r>
          </a:p>
          <a:p>
            <a:pPr algn="l" fontAlgn="base"/>
            <a:r>
              <a:rPr lang="en-US" sz="2400" b="0" i="1" dirty="0">
                <a:solidFill>
                  <a:schemeClr val="tx1"/>
                </a:solidFill>
                <a:effectLst/>
                <a:latin typeface="Times New Roman" panose="02020603050405020304" pitchFamily="18" charset="0"/>
                <a:cs typeface="Times New Roman" panose="02020603050405020304" pitchFamily="18" charset="0"/>
              </a:rPr>
              <a:t>Example of a strong password : &amp;gj5hj&amp;*178a1</a:t>
            </a:r>
          </a:p>
          <a:p>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4208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1"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2" name="Oval 11">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3" name="Freeform: Shape 22">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4" name="Freeform: Shape 23">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Oval 24">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28" name="Rectangle 27">
            <a:extLst>
              <a:ext uri="{FF2B5EF4-FFF2-40B4-BE49-F238E27FC236}">
                <a16:creationId xmlns:a16="http://schemas.microsoft.com/office/drawing/2014/main" id="{97AB4D1A-6270-4D15-9F1C-349AF05AF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32553057-9FF3-400D-90FC-4F8977343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32" name="Decorative Circles">
            <a:extLst>
              <a:ext uri="{FF2B5EF4-FFF2-40B4-BE49-F238E27FC236}">
                <a16:creationId xmlns:a16="http://schemas.microsoft.com/office/drawing/2014/main" id="{FFAB95AE-AE0F-4D82-A957-C1FE11C53B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33" name="Oval 32">
              <a:extLst>
                <a:ext uri="{FF2B5EF4-FFF2-40B4-BE49-F238E27FC236}">
                  <a16:creationId xmlns:a16="http://schemas.microsoft.com/office/drawing/2014/main" id="{1A5C0E34-833A-4A81-9A27-E03E0EB21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43D5840-78C4-4DDD-A239-29FC71B8D0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DEA2506C-4097-4C37-AB61-12712392E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BA1AACA-257E-441B-837C-A7436CB2E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AD1D194-BF30-4E78-B2C4-860ABCD58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51373E2-E4A1-406C-AAF4-2750E933F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71F67221-E5C0-4E62-9F4D-4E6FC8E73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Oval 2">
            <a:extLst>
              <a:ext uri="{FF2B5EF4-FFF2-40B4-BE49-F238E27FC236}">
                <a16:creationId xmlns:a16="http://schemas.microsoft.com/office/drawing/2014/main" id="{5D2FE535-33D9-4D08-9B67-47CF8CC7E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1">
            <a:extLst>
              <a:ext uri="{FF2B5EF4-FFF2-40B4-BE49-F238E27FC236}">
                <a16:creationId xmlns:a16="http://schemas.microsoft.com/office/drawing/2014/main" id="{1CB206CF-E798-414B-B6B6-2B6E96871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Graphic 45">
            <a:extLst>
              <a:ext uri="{FF2B5EF4-FFF2-40B4-BE49-F238E27FC236}">
                <a16:creationId xmlns:a16="http://schemas.microsoft.com/office/drawing/2014/main" id="{8A06537E-CB60-4703-A5FF-0C413BB017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631" t="30907" r="23362" b="17441"/>
          <a:stretch/>
        </p:blipFill>
        <p:spPr>
          <a:xfrm>
            <a:off x="9573575" y="-4327"/>
            <a:ext cx="2668147" cy="2375897"/>
          </a:xfrm>
          <a:prstGeom prst="rect">
            <a:avLst/>
          </a:prstGeom>
        </p:spPr>
      </p:pic>
      <p:sp>
        <p:nvSpPr>
          <p:cNvPr id="2" name="Title 1">
            <a:extLst>
              <a:ext uri="{FF2B5EF4-FFF2-40B4-BE49-F238E27FC236}">
                <a16:creationId xmlns:a16="http://schemas.microsoft.com/office/drawing/2014/main" id="{4F8D58B1-C509-FE7A-2733-BC02DE2CE48D}"/>
              </a:ext>
            </a:extLst>
          </p:cNvPr>
          <p:cNvSpPr>
            <a:spLocks noGrp="1"/>
          </p:cNvSpPr>
          <p:nvPr>
            <p:ph type="title"/>
          </p:nvPr>
        </p:nvSpPr>
        <p:spPr>
          <a:xfrm>
            <a:off x="2562606" y="1122363"/>
            <a:ext cx="7063739" cy="2387600"/>
          </a:xfrm>
        </p:spPr>
        <p:txBody>
          <a:bodyPr vert="horz" lIns="91440" tIns="45720" rIns="91440" bIns="45720" rtlCol="0" anchor="b">
            <a:normAutofit/>
          </a:bodyPr>
          <a:lstStyle/>
          <a:p>
            <a:pPr algn="ctr"/>
            <a:r>
              <a:rPr lang="en-US" dirty="0"/>
              <a:t>ABOUT PYTHON</a:t>
            </a:r>
            <a:endParaRPr lang="en-US"/>
          </a:p>
        </p:txBody>
      </p:sp>
      <p:pic>
        <p:nvPicPr>
          <p:cNvPr id="48" name="Graphic 47">
            <a:extLst>
              <a:ext uri="{FF2B5EF4-FFF2-40B4-BE49-F238E27FC236}">
                <a16:creationId xmlns:a16="http://schemas.microsoft.com/office/drawing/2014/main" id="{7F427EE0-0478-4A7D-94D8-E51EE9ACB4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6399" y="319698"/>
            <a:ext cx="2037600" cy="2037600"/>
          </a:xfrm>
          <a:prstGeom prst="rect">
            <a:avLst/>
          </a:prstGeom>
        </p:spPr>
      </p:pic>
      <p:sp>
        <p:nvSpPr>
          <p:cNvPr id="50" name="Oval 3">
            <a:extLst>
              <a:ext uri="{FF2B5EF4-FFF2-40B4-BE49-F238E27FC236}">
                <a16:creationId xmlns:a16="http://schemas.microsoft.com/office/drawing/2014/main" id="{11C1B1CF-F716-4EA9-BB3A-85AE11437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Graphic 51">
            <a:extLst>
              <a:ext uri="{FF2B5EF4-FFF2-40B4-BE49-F238E27FC236}">
                <a16:creationId xmlns:a16="http://schemas.microsoft.com/office/drawing/2014/main" id="{37083F91-C28A-466E-A0D2-C510356BBB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54" name="Oval 4">
            <a:extLst>
              <a:ext uri="{FF2B5EF4-FFF2-40B4-BE49-F238E27FC236}">
                <a16:creationId xmlns:a16="http://schemas.microsoft.com/office/drawing/2014/main" id="{C5A4BEDA-180D-4F05-BED0-FCA62B717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3"/>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56" name="Graphic 55">
            <a:extLst>
              <a:ext uri="{FF2B5EF4-FFF2-40B4-BE49-F238E27FC236}">
                <a16:creationId xmlns:a16="http://schemas.microsoft.com/office/drawing/2014/main" id="{2CC0D334-814F-4E8B-846F-D4001B39A7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2606" t="11163" r="32354" b="30172"/>
          <a:stretch/>
        </p:blipFill>
        <p:spPr>
          <a:xfrm>
            <a:off x="9994790" y="4395253"/>
            <a:ext cx="2216879" cy="2462746"/>
          </a:xfrm>
          <a:prstGeom prst="rect">
            <a:avLst/>
          </a:prstGeom>
        </p:spPr>
      </p:pic>
    </p:spTree>
    <p:extLst>
      <p:ext uri="{BB962C8B-B14F-4D97-AF65-F5344CB8AC3E}">
        <p14:creationId xmlns:p14="http://schemas.microsoft.com/office/powerpoint/2010/main" val="3402854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D703-65CA-E164-B4E9-4E4C8468EF6E}"/>
              </a:ext>
            </a:extLst>
          </p:cNvPr>
          <p:cNvSpPr>
            <a:spLocks noGrp="1"/>
          </p:cNvSpPr>
          <p:nvPr>
            <p:ph type="title"/>
          </p:nvPr>
        </p:nvSpPr>
        <p:spPr/>
        <p:txBody>
          <a:bodyPr/>
          <a:lstStyle/>
          <a:p>
            <a:r>
              <a:rPr lang="en-US" dirty="0"/>
              <a:t>ABOUT PYTHON</a:t>
            </a:r>
            <a:endParaRPr lang="en-IN" dirty="0"/>
          </a:p>
        </p:txBody>
      </p:sp>
      <p:sp>
        <p:nvSpPr>
          <p:cNvPr id="3" name="Content Placeholder 2">
            <a:extLst>
              <a:ext uri="{FF2B5EF4-FFF2-40B4-BE49-F238E27FC236}">
                <a16:creationId xmlns:a16="http://schemas.microsoft.com/office/drawing/2014/main" id="{28EC8223-3132-353F-C10C-781F7B0A9C6F}"/>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Python is an </a:t>
            </a:r>
            <a:r>
              <a:rPr lang="en-IN" sz="2400" dirty="0">
                <a:latin typeface="Times New Roman" panose="02020603050405020304" pitchFamily="18" charset="0"/>
                <a:cs typeface="Times New Roman" panose="02020603050405020304" pitchFamily="18" charset="0"/>
              </a:rPr>
              <a:t>easy to learn, powerful programming language.</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it has efficient high level data structure and a simple but effective approach to object oriented programming </a:t>
            </a:r>
          </a:p>
          <a:p>
            <a:r>
              <a:rPr lang="en-IN" sz="2400" dirty="0">
                <a:latin typeface="Times New Roman" panose="02020603050405020304" pitchFamily="18" charset="0"/>
                <a:cs typeface="Times New Roman" panose="02020603050405020304" pitchFamily="18" charset="0"/>
              </a:rPr>
              <a:t>features of Python</a:t>
            </a:r>
            <a:endParaRPr lang="en-US" sz="2400" dirty="0">
              <a:latin typeface="Times New Roman" panose="02020603050405020304" pitchFamily="18" charset="0"/>
              <a:cs typeface="Times New Roman" panose="02020603050405020304" pitchFamily="18" charset="0"/>
            </a:endParaRPr>
          </a:p>
          <a:p>
            <a:pPr lvl="1"/>
            <a:r>
              <a:rPr lang="en-IN" sz="2000" dirty="0">
                <a:latin typeface="Times New Roman" panose="02020603050405020304" pitchFamily="18" charset="0"/>
                <a:cs typeface="Times New Roman" panose="02020603050405020304" pitchFamily="18" charset="0"/>
              </a:rPr>
              <a:t>Simple</a:t>
            </a:r>
            <a:endParaRPr lang="en-US" sz="2000" dirty="0">
              <a:latin typeface="Times New Roman" panose="02020603050405020304" pitchFamily="18" charset="0"/>
              <a:cs typeface="Times New Roman" panose="02020603050405020304" pitchFamily="18" charset="0"/>
            </a:endParaRPr>
          </a:p>
          <a:p>
            <a:pPr lvl="1"/>
            <a:r>
              <a:rPr lang="en-IN" sz="2000" dirty="0">
                <a:latin typeface="Times New Roman" panose="02020603050405020304" pitchFamily="18" charset="0"/>
                <a:cs typeface="Times New Roman" panose="02020603050405020304" pitchFamily="18" charset="0"/>
              </a:rPr>
              <a:t>Easy to learn</a:t>
            </a:r>
            <a:endParaRPr lang="en-US" sz="2000" dirty="0">
              <a:latin typeface="Times New Roman" panose="02020603050405020304" pitchFamily="18" charset="0"/>
              <a:cs typeface="Times New Roman" panose="02020603050405020304" pitchFamily="18" charset="0"/>
            </a:endParaRPr>
          </a:p>
          <a:p>
            <a:pPr lvl="1"/>
            <a:r>
              <a:rPr lang="en-IN" sz="2000" dirty="0">
                <a:latin typeface="Times New Roman" panose="02020603050405020304" pitchFamily="18" charset="0"/>
                <a:cs typeface="Times New Roman" panose="02020603050405020304" pitchFamily="18" charset="0"/>
              </a:rPr>
              <a:t>Free and open source</a:t>
            </a:r>
            <a:endParaRPr lang="en-US" sz="2000" dirty="0">
              <a:latin typeface="Times New Roman" panose="02020603050405020304" pitchFamily="18" charset="0"/>
              <a:cs typeface="Times New Roman" panose="02020603050405020304" pitchFamily="18" charset="0"/>
            </a:endParaRPr>
          </a:p>
          <a:p>
            <a:pPr lvl="1"/>
            <a:r>
              <a:rPr lang="en-IN" sz="2000" dirty="0">
                <a:latin typeface="Times New Roman" panose="02020603050405020304" pitchFamily="18" charset="0"/>
                <a:cs typeface="Times New Roman" panose="02020603050405020304" pitchFamily="18" charset="0"/>
              </a:rPr>
              <a:t>High level language portable</a:t>
            </a:r>
            <a:endParaRPr lang="en-US" sz="2000" dirty="0">
              <a:latin typeface="Times New Roman" panose="02020603050405020304" pitchFamily="18" charset="0"/>
              <a:cs typeface="Times New Roman" panose="02020603050405020304" pitchFamily="18" charset="0"/>
            </a:endParaRPr>
          </a:p>
          <a:p>
            <a:pPr lvl="1"/>
            <a:r>
              <a:rPr lang="en-IN" sz="2000" dirty="0">
                <a:latin typeface="Times New Roman" panose="02020603050405020304" pitchFamily="18" charset="0"/>
                <a:cs typeface="Times New Roman" panose="02020603050405020304" pitchFamily="18" charset="0"/>
              </a:rPr>
              <a:t>Object oriented</a:t>
            </a:r>
            <a:endParaRPr lang="en-US" sz="2000" dirty="0">
              <a:latin typeface="Times New Roman" panose="02020603050405020304" pitchFamily="18" charset="0"/>
              <a:cs typeface="Times New Roman" panose="02020603050405020304" pitchFamily="18" charset="0"/>
            </a:endParaRPr>
          </a:p>
          <a:p>
            <a:pPr lvl="1"/>
            <a:r>
              <a:rPr lang="en-IN" sz="2000" dirty="0">
                <a:latin typeface="Times New Roman" panose="02020603050405020304" pitchFamily="18" charset="0"/>
                <a:cs typeface="Times New Roman" panose="02020603050405020304" pitchFamily="18" charset="0"/>
              </a:rPr>
              <a:t>Interpreted</a:t>
            </a:r>
            <a:endParaRPr lang="en-US" sz="20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0791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2"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3" name="Oval 12">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4" name="Freeform: Shape 23">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Oval 25">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29" name="Rectangle 28">
            <a:extLst>
              <a:ext uri="{FF2B5EF4-FFF2-40B4-BE49-F238E27FC236}">
                <a16:creationId xmlns:a16="http://schemas.microsoft.com/office/drawing/2014/main" id="{55D20674-CF0C-4687-81B6-A613F871A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Maze">
            <a:extLst>
              <a:ext uri="{FF2B5EF4-FFF2-40B4-BE49-F238E27FC236}">
                <a16:creationId xmlns:a16="http://schemas.microsoft.com/office/drawing/2014/main" id="{B6DBC288-38D3-198E-578D-A87F755D3356}"/>
              </a:ext>
            </a:extLst>
          </p:cNvPr>
          <p:cNvPicPr>
            <a:picLocks noChangeAspect="1"/>
          </p:cNvPicPr>
          <p:nvPr/>
        </p:nvPicPr>
        <p:blipFill rotWithShape="1">
          <a:blip r:embed="rId2">
            <a:alphaModFix/>
          </a:blip>
          <a:srcRect t="15730"/>
          <a:stretch/>
        </p:blipFill>
        <p:spPr>
          <a:xfrm>
            <a:off x="20" y="10"/>
            <a:ext cx="12191980" cy="6857990"/>
          </a:xfrm>
          <a:prstGeom prst="rect">
            <a:avLst/>
          </a:prstGeom>
        </p:spPr>
      </p:pic>
      <p:sp>
        <p:nvSpPr>
          <p:cNvPr id="31" name="Oval 30">
            <a:extLst>
              <a:ext uri="{FF2B5EF4-FFF2-40B4-BE49-F238E27FC236}">
                <a16:creationId xmlns:a16="http://schemas.microsoft.com/office/drawing/2014/main" id="{C2BD3211-5B9B-40DA-8BD0-C3426AE78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9872" y="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D8121B6-45E6-447F-87B8-58EDD064E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8414" y="63468"/>
            <a:ext cx="56114" cy="56114"/>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C95B8E3-CBB0-4A5C-B65B-59C12D44B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2370" y="655738"/>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EA710C0-F536-4B31-8D0F-28E2F0893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9769" y="57979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1EB61F8-34CD-4251-9B31-59AB92843F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0824" y="374048"/>
            <a:ext cx="230878" cy="230878"/>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033FA5DB-69DC-4137-9264-5F838B990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5468" y="97167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5E98D956-6B7A-4A94-B508-F7A30E642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334" y="512240"/>
            <a:ext cx="703889" cy="703889"/>
          </a:xfrm>
          <a:prstGeom prst="ellipse">
            <a:avLst/>
          </a:prstGeom>
          <a:solidFill>
            <a:schemeClr val="accent3">
              <a:lumMod val="40000"/>
              <a:lumOff val="6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6A3D2FC-6F98-4157-94A8-7D7FBD56E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41428" y="815149"/>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17AE16AB-F0AB-4AC3-BD8F-336B5D98C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7435" y="1096664"/>
            <a:ext cx="405140" cy="405140"/>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C819BFF-25C5-425C-8CD1-789F7A30D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1840754"/>
            <a:ext cx="12188952" cy="501724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8BB0C-71EF-5C09-B814-01BFC2AAA1E0}"/>
              </a:ext>
            </a:extLst>
          </p:cNvPr>
          <p:cNvSpPr>
            <a:spLocks noGrp="1"/>
          </p:cNvSpPr>
          <p:nvPr>
            <p:ph type="title"/>
          </p:nvPr>
        </p:nvSpPr>
        <p:spPr>
          <a:xfrm>
            <a:off x="777240" y="3688205"/>
            <a:ext cx="8731683" cy="1160465"/>
          </a:xfrm>
        </p:spPr>
        <p:txBody>
          <a:bodyPr vert="horz" lIns="91440" tIns="45720" rIns="91440" bIns="45720" rtlCol="0" anchor="b">
            <a:normAutofit/>
          </a:bodyPr>
          <a:lstStyle/>
          <a:p>
            <a:r>
              <a:rPr lang="en-US" sz="6000" dirty="0">
                <a:solidFill>
                  <a:schemeClr val="bg1"/>
                </a:solidFill>
              </a:rPr>
              <a:t>MODULES NEEDED</a:t>
            </a:r>
          </a:p>
        </p:txBody>
      </p:sp>
      <p:sp>
        <p:nvSpPr>
          <p:cNvPr id="51" name="Oval 50">
            <a:extLst>
              <a:ext uri="{FF2B5EF4-FFF2-40B4-BE49-F238E27FC236}">
                <a16:creationId xmlns:a16="http://schemas.microsoft.com/office/drawing/2014/main" id="{20BE49C6-06E3-4324-91A8-F25B7DA1D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66319" y="1989824"/>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78ABC8A-B58F-4AAE-8F6F-A07EB9D6D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30" y="2808040"/>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078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AF9C44-11C7-DE5F-0DD7-6EA95D40BBD3}"/>
              </a:ext>
            </a:extLst>
          </p:cNvPr>
          <p:cNvSpPr>
            <a:spLocks noGrp="1"/>
          </p:cNvSpPr>
          <p:nvPr>
            <p:ph idx="1"/>
          </p:nvPr>
        </p:nvSpPr>
        <p:spPr>
          <a:xfrm>
            <a:off x="679269" y="1020081"/>
            <a:ext cx="10659110" cy="5032375"/>
          </a:xfrm>
        </p:spPr>
        <p:txBody>
          <a:bodyPr>
            <a:normAutofit/>
          </a:bodyPr>
          <a:lstStyle/>
          <a:p>
            <a:pPr algn="l" fontAlgn="base"/>
            <a:r>
              <a:rPr lang="en-US" sz="2400" b="1" i="0" dirty="0">
                <a:solidFill>
                  <a:schemeClr val="tx1"/>
                </a:solidFill>
                <a:effectLst/>
                <a:latin typeface="Times New Roman" panose="02020603050405020304" pitchFamily="18" charset="0"/>
                <a:cs typeface="Times New Roman" panose="02020603050405020304" pitchFamily="18" charset="0"/>
              </a:rPr>
              <a:t>String Module – </a:t>
            </a:r>
            <a:r>
              <a:rPr lang="en-US" sz="2400" b="0" i="0" dirty="0">
                <a:solidFill>
                  <a:schemeClr val="tx1"/>
                </a:solidFill>
                <a:effectLst/>
                <a:latin typeface="Times New Roman" panose="02020603050405020304" pitchFamily="18" charset="0"/>
                <a:cs typeface="Times New Roman" panose="02020603050405020304" pitchFamily="18" charset="0"/>
              </a:rPr>
              <a:t>For accessing</a:t>
            </a:r>
            <a:r>
              <a:rPr lang="en-US" sz="2400" dirty="0">
                <a:solidFill>
                  <a:schemeClr val="tx1"/>
                </a:solidFill>
                <a:latin typeface="Times New Roman" panose="02020603050405020304" pitchFamily="18" charset="0"/>
                <a:cs typeface="Times New Roman" panose="02020603050405020304" pitchFamily="18" charset="0"/>
              </a:rPr>
              <a:t> string</a:t>
            </a:r>
            <a:r>
              <a:rPr lang="en-US" sz="2400" b="0" i="0" dirty="0">
                <a:solidFill>
                  <a:schemeClr val="tx1"/>
                </a:solidFill>
                <a:effectLst/>
                <a:latin typeface="Times New Roman" panose="02020603050405020304" pitchFamily="18" charset="0"/>
                <a:cs typeface="Times New Roman" panose="02020603050405020304" pitchFamily="18" charset="0"/>
              </a:rPr>
              <a:t> constants. </a:t>
            </a:r>
          </a:p>
          <a:p>
            <a:pPr marL="0" indent="0" algn="l" fontAlgn="base">
              <a:buNone/>
            </a:pPr>
            <a:endParaRPr lang="en-US" sz="2400" b="0" i="0" dirty="0">
              <a:solidFill>
                <a:schemeClr val="tx1"/>
              </a:solidFill>
              <a:effectLst/>
              <a:latin typeface="Times New Roman" panose="02020603050405020304" pitchFamily="18" charset="0"/>
              <a:cs typeface="Times New Roman" panose="02020603050405020304" pitchFamily="18" charset="0"/>
            </a:endParaRPr>
          </a:p>
          <a:p>
            <a:pPr marL="0" indent="0" algn="l" fontAlgn="base">
              <a:buNone/>
            </a:pPr>
            <a:endParaRPr lang="en-US" sz="2400" b="0" i="0" dirty="0">
              <a:solidFill>
                <a:schemeClr val="tx1"/>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400" b="1" dirty="0" err="1">
                <a:solidFill>
                  <a:schemeClr val="tx1"/>
                </a:solidFill>
                <a:latin typeface="Times New Roman" panose="02020603050405020304" pitchFamily="18" charset="0"/>
                <a:cs typeface="Times New Roman" panose="02020603050405020304" pitchFamily="18" charset="0"/>
              </a:rPr>
              <a:t>String.ascii</a:t>
            </a:r>
            <a:r>
              <a:rPr lang="en-US" sz="2400" b="1" dirty="0">
                <a:solidFill>
                  <a:schemeClr val="tx1"/>
                </a:solidFill>
                <a:latin typeface="Times New Roman" panose="02020603050405020304" pitchFamily="18" charset="0"/>
                <a:cs typeface="Times New Roman" panose="02020603050405020304" pitchFamily="18" charset="0"/>
              </a:rPr>
              <a:t> letters</a:t>
            </a:r>
            <a:r>
              <a:rPr lang="en-US" sz="2400" b="1" i="0" dirty="0">
                <a:solidFill>
                  <a:schemeClr val="tx1"/>
                </a:solidFill>
                <a:effectLst/>
                <a:latin typeface="Times New Roman" panose="02020603050405020304" pitchFamily="18" charset="0"/>
                <a:cs typeface="Times New Roman" panose="02020603050405020304" pitchFamily="18" charset="0"/>
              </a:rPr>
              <a:t>:</a:t>
            </a:r>
            <a:r>
              <a:rPr lang="en-US" sz="2400" b="0" i="0" dirty="0">
                <a:solidFill>
                  <a:schemeClr val="tx1"/>
                </a:solidFill>
                <a:effectLst/>
                <a:latin typeface="Times New Roman" panose="02020603050405020304" pitchFamily="18" charset="0"/>
                <a:cs typeface="Times New Roman" panose="02020603050405020304" pitchFamily="18" charset="0"/>
              </a:rPr>
              <a:t>  </a:t>
            </a:r>
          </a:p>
          <a:p>
            <a:pPr marL="0" indent="0" algn="l" fontAlgn="base">
              <a:buNone/>
            </a:pPr>
            <a:endParaRPr lang="en-US" sz="2400" b="0" i="0" dirty="0">
              <a:solidFill>
                <a:schemeClr val="tx1"/>
              </a:solidFill>
              <a:effectLst/>
              <a:latin typeface="Times New Roman" panose="02020603050405020304" pitchFamily="18" charset="0"/>
              <a:cs typeface="Times New Roman" panose="02020603050405020304" pitchFamily="18" charset="0"/>
            </a:endParaRPr>
          </a:p>
          <a:p>
            <a:pPr lvl="1" algn="just" fontAlgn="base"/>
            <a:r>
              <a:rPr lang="en-US" sz="2000" b="0" i="0" dirty="0">
                <a:solidFill>
                  <a:schemeClr val="tx1"/>
                </a:solidFill>
                <a:effectLst/>
                <a:latin typeface="Times New Roman" panose="02020603050405020304" pitchFamily="18" charset="0"/>
                <a:cs typeface="Times New Roman" panose="02020603050405020304" pitchFamily="18" charset="0"/>
              </a:rPr>
              <a:t>ASCII is a system that is used to represent characters digitally, every ASCII character has its own unique code. </a:t>
            </a:r>
          </a:p>
          <a:p>
            <a:pPr lvl="1" algn="just" fontAlgn="base"/>
            <a:r>
              <a:rPr lang="en-US" sz="2000" b="0" i="0" dirty="0" err="1">
                <a:solidFill>
                  <a:schemeClr val="tx1"/>
                </a:solidFill>
                <a:effectLst/>
                <a:latin typeface="Times New Roman" panose="02020603050405020304" pitchFamily="18" charset="0"/>
                <a:cs typeface="Times New Roman" panose="02020603050405020304" pitchFamily="18" charset="0"/>
              </a:rPr>
              <a:t>string.ascii_letters</a:t>
            </a:r>
            <a:r>
              <a:rPr lang="en-US" sz="2000" b="0" i="0" dirty="0">
                <a:solidFill>
                  <a:schemeClr val="tx1"/>
                </a:solidFill>
                <a:effectLst/>
                <a:latin typeface="Times New Roman" panose="02020603050405020304" pitchFamily="18" charset="0"/>
                <a:cs typeface="Times New Roman" panose="02020603050405020304" pitchFamily="18" charset="0"/>
              </a:rPr>
              <a:t> is a string constant which contains all the letters in ASCII ranging from A to Z and a to z. </a:t>
            </a:r>
          </a:p>
          <a:p>
            <a:pPr lvl="1" algn="just" fontAlgn="base"/>
            <a:r>
              <a:rPr lang="en-US" sz="2000" b="0" i="0" dirty="0">
                <a:solidFill>
                  <a:schemeClr val="tx1"/>
                </a:solidFill>
                <a:effectLst/>
                <a:latin typeface="Times New Roman" panose="02020603050405020304" pitchFamily="18" charset="0"/>
                <a:cs typeface="Times New Roman" panose="02020603050405020304" pitchFamily="18" charset="0"/>
              </a:rPr>
              <a:t>Its value is non-locale dependent and it is just a concatenation of </a:t>
            </a:r>
            <a:r>
              <a:rPr lang="en-US" sz="2000" b="0" i="0" dirty="0" err="1">
                <a:solidFill>
                  <a:schemeClr val="tx1"/>
                </a:solidFill>
                <a:effectLst/>
                <a:latin typeface="Times New Roman" panose="02020603050405020304" pitchFamily="18" charset="0"/>
                <a:cs typeface="Times New Roman" panose="02020603050405020304" pitchFamily="18" charset="0"/>
              </a:rPr>
              <a:t>ascii_uppercase</a:t>
            </a:r>
            <a:r>
              <a:rPr lang="en-US" sz="2000" b="0" i="0" dirty="0">
                <a:solidFill>
                  <a:schemeClr val="tx1"/>
                </a:solidFill>
                <a:effectLst/>
                <a:latin typeface="Times New Roman" panose="02020603050405020304" pitchFamily="18" charset="0"/>
                <a:cs typeface="Times New Roman" panose="02020603050405020304" pitchFamily="18" charset="0"/>
              </a:rPr>
              <a:t> and </a:t>
            </a:r>
            <a:r>
              <a:rPr lang="en-US" sz="2000" b="0" i="0" dirty="0" err="1">
                <a:solidFill>
                  <a:schemeClr val="tx1"/>
                </a:solidFill>
                <a:effectLst/>
                <a:latin typeface="Times New Roman" panose="02020603050405020304" pitchFamily="18" charset="0"/>
                <a:cs typeface="Times New Roman" panose="02020603050405020304" pitchFamily="18" charset="0"/>
              </a:rPr>
              <a:t>ascii_lowercase</a:t>
            </a:r>
            <a:r>
              <a:rPr lang="en-US" sz="2000" b="0" i="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latin typeface="Times New Roman" panose="02020603050405020304" pitchFamily="18" charset="0"/>
              <a:cs typeface="Times New Roman" panose="02020603050405020304" pitchFamily="18" charset="0"/>
            </a:endParaRPr>
          </a:p>
          <a:p>
            <a:pPr lvl="1" algn="just" fontAlgn="base"/>
            <a:r>
              <a:rPr lang="en-US" sz="2000" b="0" i="0" dirty="0">
                <a:solidFill>
                  <a:schemeClr val="tx1"/>
                </a:solidFill>
                <a:effectLst/>
                <a:latin typeface="Times New Roman" panose="02020603050405020304" pitchFamily="18" charset="0"/>
                <a:cs typeface="Times New Roman" panose="02020603050405020304" pitchFamily="18" charset="0"/>
              </a:rPr>
              <a:t>Thus it provides us the whole letter set as a string that can be used as desired.</a:t>
            </a:r>
          </a:p>
          <a:p>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3939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702829-25EE-CECD-0AFA-5215CA7B925C}"/>
              </a:ext>
            </a:extLst>
          </p:cNvPr>
          <p:cNvSpPr>
            <a:spLocks noGrp="1"/>
          </p:cNvSpPr>
          <p:nvPr>
            <p:ph idx="1"/>
          </p:nvPr>
        </p:nvSpPr>
        <p:spPr>
          <a:xfrm>
            <a:off x="766445" y="879694"/>
            <a:ext cx="10659110" cy="4351338"/>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String digits</a:t>
            </a:r>
            <a:r>
              <a:rPr lang="en-US" sz="2400" b="1" i="0" dirty="0">
                <a:solidFill>
                  <a:schemeClr val="tx1"/>
                </a:solidFill>
                <a:effectLst/>
                <a:latin typeface="Times New Roman" panose="02020603050405020304" pitchFamily="18" charset="0"/>
                <a:cs typeface="Times New Roman" panose="02020603050405020304"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 </a:t>
            </a:r>
          </a:p>
          <a:p>
            <a:pPr marL="0" indent="0">
              <a:buNone/>
            </a:pPr>
            <a:endParaRPr lang="en-US" sz="2400" b="0" i="0" dirty="0">
              <a:solidFill>
                <a:schemeClr val="tx1"/>
              </a:solidFill>
              <a:effectLst/>
              <a:latin typeface="Times New Roman" panose="02020603050405020304" pitchFamily="18" charset="0"/>
              <a:cs typeface="Times New Roman" panose="02020603050405020304" pitchFamily="18" charset="0"/>
            </a:endParaRPr>
          </a:p>
          <a:p>
            <a:pPr lvl="1"/>
            <a:r>
              <a:rPr lang="en-US" sz="2200" b="0" i="0" dirty="0">
                <a:solidFill>
                  <a:schemeClr val="tx1"/>
                </a:solidFill>
                <a:effectLst/>
                <a:latin typeface="Times New Roman" panose="02020603050405020304" pitchFamily="18" charset="0"/>
                <a:cs typeface="Times New Roman" panose="02020603050405020304" pitchFamily="18" charset="0"/>
              </a:rPr>
              <a:t>This is a pre-initialized string that contains all the digits in the Arabic numeral system i.e. 0, 1, 2, 3, 4, 5, 6, 7, 8, 9. </a:t>
            </a:r>
          </a:p>
          <a:p>
            <a:pPr lvl="1"/>
            <a:r>
              <a:rPr lang="en-US" sz="2200" b="0" i="0" dirty="0">
                <a:solidFill>
                  <a:schemeClr val="tx1"/>
                </a:solidFill>
                <a:effectLst/>
                <a:latin typeface="Times New Roman" panose="02020603050405020304" pitchFamily="18" charset="0"/>
                <a:cs typeface="Times New Roman" panose="02020603050405020304" pitchFamily="18" charset="0"/>
              </a:rPr>
              <a:t>It should be kept in mind that even though these are digits, the type is still a string constant, and all digits are concatenated like this – “0123456789”. </a:t>
            </a:r>
          </a:p>
          <a:p>
            <a:pPr lvl="1"/>
            <a:r>
              <a:rPr lang="en-US" sz="2200" b="0" i="0" dirty="0">
                <a:solidFill>
                  <a:schemeClr val="tx1"/>
                </a:solidFill>
                <a:effectLst/>
                <a:latin typeface="Times New Roman" panose="02020603050405020304" pitchFamily="18" charset="0"/>
                <a:cs typeface="Times New Roman" panose="02020603050405020304" pitchFamily="18" charset="0"/>
              </a:rPr>
              <a:t>If we want to access specific numbers then we can do so using slicing.</a:t>
            </a:r>
          </a:p>
          <a:p>
            <a:pPr lvl="1" fontAlgn="base"/>
            <a:r>
              <a:rPr lang="en-US" sz="2200" b="1" dirty="0">
                <a:solidFill>
                  <a:schemeClr val="tx1"/>
                </a:solidFill>
                <a:effectLst/>
                <a:latin typeface="Times New Roman" panose="02020603050405020304" pitchFamily="18" charset="0"/>
                <a:cs typeface="Times New Roman" panose="02020603050405020304" pitchFamily="18" charset="0"/>
              </a:rPr>
              <a:t>Syntax : </a:t>
            </a:r>
            <a:r>
              <a:rPr lang="en-US" sz="2200" b="0" dirty="0" err="1">
                <a:solidFill>
                  <a:schemeClr val="tx1"/>
                </a:solidFill>
                <a:effectLst/>
                <a:latin typeface="Times New Roman" panose="02020603050405020304" pitchFamily="18" charset="0"/>
                <a:cs typeface="Times New Roman" panose="02020603050405020304" pitchFamily="18" charset="0"/>
              </a:rPr>
              <a:t>string.digits</a:t>
            </a:r>
            <a:endParaRPr lang="en-US" sz="2200" b="0" dirty="0">
              <a:solidFill>
                <a:schemeClr val="tx1"/>
              </a:solidFill>
              <a:effectLst/>
              <a:latin typeface="Times New Roman" panose="02020603050405020304" pitchFamily="18" charset="0"/>
              <a:cs typeface="Times New Roman" panose="02020603050405020304" pitchFamily="18" charset="0"/>
            </a:endParaRPr>
          </a:p>
          <a:p>
            <a:pPr lvl="1" fontAlgn="base"/>
            <a:r>
              <a:rPr lang="en-US" sz="2200" b="1" dirty="0">
                <a:solidFill>
                  <a:schemeClr val="tx1"/>
                </a:solidFill>
                <a:effectLst/>
                <a:latin typeface="Times New Roman" panose="02020603050405020304" pitchFamily="18" charset="0"/>
                <a:cs typeface="Times New Roman" panose="02020603050405020304" pitchFamily="18" charset="0"/>
              </a:rPr>
              <a:t>Parameters :</a:t>
            </a:r>
            <a:r>
              <a:rPr lang="en-US" sz="2200" b="0" dirty="0">
                <a:solidFill>
                  <a:schemeClr val="tx1"/>
                </a:solidFill>
                <a:effectLst/>
                <a:latin typeface="Times New Roman" panose="02020603050405020304" pitchFamily="18" charset="0"/>
                <a:cs typeface="Times New Roman" panose="02020603050405020304" pitchFamily="18" charset="0"/>
              </a:rPr>
              <a:t> Doesn’t take any parameter, since it’s not a function.</a:t>
            </a:r>
          </a:p>
          <a:p>
            <a:pPr lvl="1" fontAlgn="base"/>
            <a:r>
              <a:rPr lang="en-US" sz="2200" b="1" dirty="0">
                <a:solidFill>
                  <a:schemeClr val="tx1"/>
                </a:solidFill>
                <a:effectLst/>
                <a:latin typeface="Times New Roman" panose="02020603050405020304" pitchFamily="18" charset="0"/>
                <a:cs typeface="Times New Roman" panose="02020603050405020304" pitchFamily="18" charset="0"/>
              </a:rPr>
              <a:t>Returns :</a:t>
            </a:r>
            <a:r>
              <a:rPr lang="en-US" sz="2200" b="0" dirty="0">
                <a:solidFill>
                  <a:schemeClr val="tx1"/>
                </a:solidFill>
                <a:effectLst/>
                <a:latin typeface="Times New Roman" panose="02020603050405020304" pitchFamily="18" charset="0"/>
                <a:cs typeface="Times New Roman" panose="02020603050405020304" pitchFamily="18" charset="0"/>
              </a:rPr>
              <a:t> Return all digit letters.</a:t>
            </a:r>
          </a:p>
          <a:p>
            <a:pPr lvl="1"/>
            <a:endParaRPr lang="en-IN" sz="2200" dirty="0">
              <a:solidFill>
                <a:schemeClr val="tx1"/>
              </a:solidFill>
            </a:endParaRPr>
          </a:p>
        </p:txBody>
      </p:sp>
    </p:spTree>
    <p:extLst>
      <p:ext uri="{BB962C8B-B14F-4D97-AF65-F5344CB8AC3E}">
        <p14:creationId xmlns:p14="http://schemas.microsoft.com/office/powerpoint/2010/main" val="153403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402BDA-23E7-5A1B-A032-30CEDB595759}"/>
              </a:ext>
            </a:extLst>
          </p:cNvPr>
          <p:cNvSpPr>
            <a:spLocks noGrp="1"/>
          </p:cNvSpPr>
          <p:nvPr>
            <p:ph idx="1"/>
          </p:nvPr>
        </p:nvSpPr>
        <p:spPr>
          <a:xfrm>
            <a:off x="777240" y="840828"/>
            <a:ext cx="10659110" cy="5336135"/>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Random Module –</a:t>
            </a:r>
          </a:p>
          <a:p>
            <a:endParaRPr lang="en-US" b="1" i="0" dirty="0">
              <a:solidFill>
                <a:schemeClr val="tx1"/>
              </a:solidFill>
              <a:effectLst/>
              <a:latin typeface="Times New Roman" panose="02020603050405020304" pitchFamily="18" charset="0"/>
              <a:cs typeface="Times New Roman" panose="02020603050405020304" pitchFamily="18" charset="0"/>
            </a:endParaRPr>
          </a:p>
          <a:p>
            <a:pPr lvl="1" algn="just"/>
            <a:r>
              <a:rPr lang="en-US" sz="2200" b="0" i="0" dirty="0">
                <a:solidFill>
                  <a:schemeClr val="tx1"/>
                </a:solidFill>
                <a:effectLst/>
                <a:latin typeface="Times New Roman" panose="02020603050405020304" pitchFamily="18" charset="0"/>
                <a:cs typeface="Times New Roman" panose="02020603050405020304" pitchFamily="18" charset="0"/>
              </a:rPr>
              <a:t>The python random module helps a user to generate pseudo-random numbers.</a:t>
            </a:r>
          </a:p>
          <a:p>
            <a:pPr lvl="1" algn="just"/>
            <a:r>
              <a:rPr lang="en-US" sz="2200" b="0" i="0" dirty="0">
                <a:solidFill>
                  <a:schemeClr val="tx1"/>
                </a:solidFill>
                <a:effectLst/>
                <a:latin typeface="Times New Roman" panose="02020603050405020304" pitchFamily="18" charset="0"/>
                <a:cs typeface="Times New Roman" panose="02020603050405020304" pitchFamily="18" charset="0"/>
              </a:rPr>
              <a:t> Inside the module, there are various functions that just depend on the function “random()”. </a:t>
            </a:r>
          </a:p>
          <a:p>
            <a:pPr lvl="1" algn="just"/>
            <a:r>
              <a:rPr lang="en-US" sz="2200" b="0" i="0" dirty="0">
                <a:solidFill>
                  <a:schemeClr val="tx1"/>
                </a:solidFill>
                <a:effectLst/>
                <a:latin typeface="Times New Roman" panose="02020603050405020304" pitchFamily="18" charset="0"/>
                <a:cs typeface="Times New Roman" panose="02020603050405020304" pitchFamily="18" charset="0"/>
              </a:rPr>
              <a:t>This function generates a random float uniformly in the semi-open range [0.0, 1.0) i.e. it generates a decimal number greater than or equal to 0 and strictly less than one. Other functions use this number in their own ways. </a:t>
            </a:r>
          </a:p>
          <a:p>
            <a:pPr lvl="1" algn="just"/>
            <a:r>
              <a:rPr lang="en-US" sz="2200" b="0" i="0" dirty="0">
                <a:solidFill>
                  <a:schemeClr val="tx1"/>
                </a:solidFill>
                <a:effectLst/>
                <a:latin typeface="Times New Roman" panose="02020603050405020304" pitchFamily="18" charset="0"/>
                <a:cs typeface="Times New Roman" panose="02020603050405020304" pitchFamily="18" charset="0"/>
              </a:rPr>
              <a:t>These functions can be used for bytes, integers, and sequences. for our task, we are interested in sequences. </a:t>
            </a:r>
          </a:p>
          <a:p>
            <a:pPr lvl="1" algn="just"/>
            <a:r>
              <a:rPr lang="en-US" sz="2200" b="0" i="0" dirty="0">
                <a:solidFill>
                  <a:schemeClr val="tx1"/>
                </a:solidFill>
                <a:effectLst/>
                <a:latin typeface="Times New Roman" panose="02020603050405020304" pitchFamily="18" charset="0"/>
                <a:cs typeface="Times New Roman" panose="02020603050405020304" pitchFamily="18" charset="0"/>
              </a:rPr>
              <a:t>There are functions random. </a:t>
            </a:r>
            <a:r>
              <a:rPr lang="en-US" sz="2200" b="1" i="0" dirty="0">
                <a:solidFill>
                  <a:schemeClr val="tx1"/>
                </a:solidFill>
                <a:effectLst/>
                <a:latin typeface="Times New Roman" panose="02020603050405020304" pitchFamily="18" charset="0"/>
                <a:cs typeface="Times New Roman" panose="02020603050405020304" pitchFamily="18" charset="0"/>
              </a:rPr>
              <a:t>choices</a:t>
            </a:r>
            <a:r>
              <a:rPr lang="en-US" sz="2200" b="0" i="0" dirty="0">
                <a:solidFill>
                  <a:schemeClr val="tx1"/>
                </a:solidFill>
                <a:effectLst/>
                <a:latin typeface="Times New Roman" panose="02020603050405020304" pitchFamily="18" charset="0"/>
                <a:cs typeface="Times New Roman" panose="02020603050405020304" pitchFamily="18" charset="0"/>
              </a:rPr>
              <a:t> that take in a sequence as its argument and return a random element from that sequence. </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6543137"/>
      </p:ext>
    </p:extLst>
  </p:cSld>
  <p:clrMapOvr>
    <a:masterClrMapping/>
  </p:clrMapOvr>
</p:sld>
</file>

<file path=ppt/theme/theme1.xml><?xml version="1.0" encoding="utf-8"?>
<a:theme xmlns:a="http://schemas.openxmlformats.org/drawingml/2006/main" name="ConfettiVTI">
  <a:themeElements>
    <a:clrScheme name="AnalogousFromDarkSeedLeftStep">
      <a:dk1>
        <a:srgbClr val="000000"/>
      </a:dk1>
      <a:lt1>
        <a:srgbClr val="FFFFFF"/>
      </a:lt1>
      <a:dk2>
        <a:srgbClr val="31271C"/>
      </a:dk2>
      <a:lt2>
        <a:srgbClr val="F0F2F3"/>
      </a:lt2>
      <a:accent1>
        <a:srgbClr val="E78B29"/>
      </a:accent1>
      <a:accent2>
        <a:srgbClr val="D52A17"/>
      </a:accent2>
      <a:accent3>
        <a:srgbClr val="E72965"/>
      </a:accent3>
      <a:accent4>
        <a:srgbClr val="D517A3"/>
      </a:accent4>
      <a:accent5>
        <a:srgbClr val="CA29E7"/>
      </a:accent5>
      <a:accent6>
        <a:srgbClr val="7022D7"/>
      </a:accent6>
      <a:hlink>
        <a:srgbClr val="BF3FBD"/>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emplate>Gallery</Template>
  <TotalTime>231</TotalTime>
  <Words>1240</Words>
  <Application>Microsoft Office PowerPoint</Application>
  <PresentationFormat>Widescreen</PresentationFormat>
  <Paragraphs>117</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AvenirNext LT Pro Medium</vt:lpstr>
      <vt:lpstr>Calibri</vt:lpstr>
      <vt:lpstr>Gill Sans Nova</vt:lpstr>
      <vt:lpstr>Helvetica</vt:lpstr>
      <vt:lpstr>inherit</vt:lpstr>
      <vt:lpstr>Times New Roman</vt:lpstr>
      <vt:lpstr>ConfettiVTI</vt:lpstr>
      <vt:lpstr>RANDOM PASSWORD GENERATOR</vt:lpstr>
      <vt:lpstr>INTRODUCTION</vt:lpstr>
      <vt:lpstr>INTRODUCTION</vt:lpstr>
      <vt:lpstr>ABOUT PYTHON</vt:lpstr>
      <vt:lpstr>ABOUT PYTHON</vt:lpstr>
      <vt:lpstr>MODULES NEEDED</vt:lpstr>
      <vt:lpstr>PowerPoint Presentation</vt:lpstr>
      <vt:lpstr>PowerPoint Presentation</vt:lpstr>
      <vt:lpstr>PowerPoint Presentation</vt:lpstr>
      <vt:lpstr>ALGORITHM</vt:lpstr>
      <vt:lpstr>ALGORITHM</vt:lpstr>
      <vt:lpstr>FLOW  CHART</vt:lpstr>
      <vt:lpstr>CODE IMPLEMENTATION</vt:lpstr>
      <vt:lpstr>Code Implementation</vt:lpstr>
      <vt:lpstr>APPLICATIONS</vt:lpstr>
      <vt:lpstr>ADVANTAGES</vt:lpstr>
      <vt:lpstr>CODE</vt:lpstr>
      <vt:lpstr>PowerPoint Presentation</vt:lpstr>
      <vt:lpstr>OUTPUT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PASSWORD GENERATOR</dc:title>
  <dc:creator>devatha shivshyl</dc:creator>
  <cp:lastModifiedBy>devatha shivshyl</cp:lastModifiedBy>
  <cp:revision>5</cp:revision>
  <dcterms:created xsi:type="dcterms:W3CDTF">2023-08-27T06:51:59Z</dcterms:created>
  <dcterms:modified xsi:type="dcterms:W3CDTF">2023-08-29T05:20:18Z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2023-08-28T03:51:47Z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27e6d0e8-a96d-465f-ac1e-ff2d972a7d7e</vt:lpwstr>
  </property>
  <property fmtid="{D5CDD505-2E9C-101B-9397-08002B2CF9AE}" pid="7" name="MSIP_Label_defa4170-0d19-0005-0004-bc88714345d2_ActionId">
    <vt:lpwstr>2b9afd1d-c52d-49b4-8d26-87bbab63bb19</vt:lpwstr>
  </property>
  <property fmtid="{D5CDD505-2E9C-101B-9397-08002B2CF9AE}" pid="8" name="MSIP_Label_defa4170-0d19-0005-0004-bc88714345d2_ContentBits">
    <vt:lpwstr>0</vt:lpwstr>
  </property>
</Properties>
</file>