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1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7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7" name="Holder 3"/>
          <p:cNvSpPr>
            <a:spLocks noGrp="1"/>
          </p:cNvSpPr>
          <p:nvPr>
            <p:ph type="body" idx="1"/>
          </p:nvPr>
        </p:nvSpPr>
        <p:spPr>
          <a:xfrm>
            <a:off x="609600" y="1577340"/>
            <a:ext cx="10972800" cy="266700"/>
          </a:xfrm>
        </p:spPr>
        <p:txBody>
          <a:bodyPr bIns="0" lIns="0" rIns="0" tIns="0"/>
          <a:p/>
        </p:txBody>
      </p:sp>
      <p:sp>
        <p:nvSpPr>
          <p:cNvPr id="104870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71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12"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13"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1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4"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5.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altLang="en-IN" sz="2400" lang="en-US"/>
              <a:t> </a:t>
            </a:r>
            <a:r>
              <a:rPr altLang="en-IN" sz="2400" lang="en-US"/>
              <a:t>D</a:t>
            </a:r>
            <a:r>
              <a:rPr altLang="en-IN" sz="2400" lang="en-US"/>
              <a:t>E</a:t>
            </a:r>
            <a:r>
              <a:rPr altLang="en-IN" sz="2400" lang="en-US"/>
              <a:t>V</a:t>
            </a:r>
            <a:r>
              <a:rPr altLang="en-IN" sz="2400" lang="en-US"/>
              <a:t>A</a:t>
            </a:r>
            <a:r>
              <a:rPr altLang="en-IN" sz="2400" lang="en-US"/>
              <a:t>Y</a:t>
            </a:r>
            <a:r>
              <a:rPr altLang="en-IN" sz="2400" lang="en-US"/>
              <a:t>A</a:t>
            </a:r>
            <a:r>
              <a:rPr altLang="en-IN" sz="2400" lang="en-US"/>
              <a:t>NI</a:t>
            </a:r>
            <a:r>
              <a:rPr altLang="en-IN" sz="2400" lang="en-US"/>
              <a:t>.</a:t>
            </a:r>
            <a:r>
              <a:rPr altLang="en-IN" sz="2400" lang="en-US"/>
              <a:t> </a:t>
            </a:r>
            <a:r>
              <a:rPr altLang="en-IN" sz="2400" lang="en-US"/>
              <a:t>V</a:t>
            </a:r>
            <a:r>
              <a:rPr altLang="en-IN" sz="2400" lang="en-US"/>
              <a:t>M</a:t>
            </a:r>
            <a:endParaRPr dirty="0" sz="2400" lang="en-US"/>
          </a:p>
          <a:p>
            <a:r>
              <a:rPr dirty="0" sz="2400" lang="en-US"/>
              <a:t>REGISTER NO:</a:t>
            </a:r>
            <a:r>
              <a:rPr altLang="en-IN" dirty="0" sz="2400" lang="en-US"/>
              <a:t> </a:t>
            </a:r>
            <a:r>
              <a:rPr altLang="en-IN" dirty="0" sz="2400" lang="en-US"/>
              <a:t>3</a:t>
            </a:r>
            <a:r>
              <a:rPr altLang="en-IN" dirty="0" sz="2400" lang="en-US"/>
              <a:t>1</a:t>
            </a:r>
            <a:r>
              <a:rPr altLang="en-IN" dirty="0" sz="2400" lang="en-US"/>
              <a:t>2</a:t>
            </a:r>
            <a:r>
              <a:rPr altLang="en-IN" dirty="0" sz="2400" lang="en-US"/>
              <a:t>2</a:t>
            </a:r>
            <a:r>
              <a:rPr altLang="en-IN" dirty="0" sz="2400" lang="en-US"/>
              <a:t>1</a:t>
            </a:r>
            <a:r>
              <a:rPr altLang="en-IN" dirty="0" sz="2400" lang="en-US"/>
              <a:t>6</a:t>
            </a:r>
            <a:r>
              <a:rPr altLang="en-IN" dirty="0" sz="2400" lang="en-US"/>
              <a:t>9</a:t>
            </a:r>
            <a:r>
              <a:rPr altLang="en-IN" dirty="0" sz="2400" lang="en-US"/>
              <a:t>2</a:t>
            </a:r>
            <a:r>
              <a:rPr altLang="en-IN" dirty="0" sz="2400" lang="en-US"/>
              <a:t>1</a:t>
            </a:r>
            <a:endParaRPr altLang="en-US" lang="zh-CN"/>
          </a:p>
          <a:p>
            <a:r>
              <a:rPr dirty="0" sz="2400" lang="en-US"/>
              <a:t>DEPARTMENT:</a:t>
            </a:r>
            <a:r>
              <a:rPr altLang="en-IN"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a:t>
            </a:r>
            <a:r>
              <a:rPr altLang="en-IN" dirty="0" sz="2400" lang="en-US"/>
              <a:t>G</a:t>
            </a:r>
            <a:r>
              <a:rPr altLang="en-IN" dirty="0" sz="2400" lang="en-US"/>
              <a:t>E</a:t>
            </a:r>
            <a:r>
              <a:rPr altLang="en-IN" dirty="0" sz="2400" lang="en-US"/>
              <a:t>N</a:t>
            </a:r>
            <a:r>
              <a:rPr altLang="en-IN" dirty="0" sz="2400" lang="en-US"/>
              <a:t>E</a:t>
            </a:r>
            <a:r>
              <a:rPr altLang="en-IN" dirty="0" sz="2400" lang="en-US"/>
              <a:t>RAL</a:t>
            </a:r>
            <a:r>
              <a:rPr altLang="en-IN" dirty="0" sz="2400" lang="en-US"/>
              <a:t>)</a:t>
            </a:r>
            <a:endParaRPr altLang="en-US" lang="zh-CN"/>
          </a:p>
          <a:p>
            <a:r>
              <a:rPr dirty="0" sz="2400" lang="en-US"/>
              <a:t>COLLEGE</a:t>
            </a:r>
            <a:r>
              <a:rPr altLang="en-IN" dirty="0" sz="2400" lang="en-US"/>
              <a:t>:</a:t>
            </a:r>
            <a:r>
              <a:rPr altLang="en-IN" dirty="0" sz="2400" lang="en-US"/>
              <a:t> </a:t>
            </a:r>
            <a:r>
              <a:rPr altLang="en-IN" dirty="0" sz="2400" lang="en-US"/>
              <a:t>S</a:t>
            </a:r>
            <a:r>
              <a:rPr altLang="en-IN" dirty="0" sz="2400" lang="en-US"/>
              <a:t>H</a:t>
            </a:r>
            <a:r>
              <a:rPr altLang="en-IN" dirty="0" sz="2400" lang="en-US"/>
              <a:t>R</a:t>
            </a:r>
            <a:r>
              <a:rPr altLang="en-IN" dirty="0" sz="2400" lang="en-US"/>
              <a:t>I</a:t>
            </a:r>
            <a:r>
              <a:rPr altLang="en-IN" dirty="0" sz="2400" lang="en-US"/>
              <a:t> </a:t>
            </a:r>
            <a:r>
              <a:rPr altLang="en-IN" dirty="0" sz="2400" lang="en-US"/>
              <a:t>KRISHNASWAMY </a:t>
            </a:r>
            <a:r>
              <a:rPr altLang="en-IN" dirty="0" sz="2400" lang="en-US"/>
              <a:t>COLLEGE </a:t>
            </a:r>
            <a:r>
              <a:rPr altLang="en-IN" dirty="0" sz="2400" lang="en-US"/>
              <a:t>FOR </a:t>
            </a:r>
            <a:r>
              <a:rPr altLang="en-IN" dirty="0" sz="2400" lang="en-US"/>
              <a:t>WOMEN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5416722"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
          <p:cNvSpPr txBox="1"/>
          <p:nvPr/>
        </p:nvSpPr>
        <p:spPr>
          <a:xfrm>
            <a:off x="955964" y="1021713"/>
            <a:ext cx="9559636" cy="1348741"/>
          </a:xfrm>
          <a:prstGeom prst="rect"/>
        </p:spPr>
        <p:txBody>
          <a:bodyPr rtlCol="0" wrap="square">
            <a:spAutoFit/>
          </a:bodyPr>
          <a:p>
            <a:r>
              <a:rPr sz="2800" lang="en-IN">
                <a:solidFill>
                  <a:srgbClr val="000000"/>
                </a:solidFill>
              </a:rPr>
              <a:t>Compensation Data: Gather information on base salary, bonuses, allowances, total compensation, stock options, and other benefits.</a:t>
            </a:r>
            <a:endParaRPr sz="2800" lang="en-IN">
              <a:solidFill>
                <a:srgbClr val="000000"/>
              </a:solidFill>
            </a:endParaRPr>
          </a:p>
        </p:txBody>
      </p:sp>
      <p:sp>
        <p:nvSpPr>
          <p:cNvPr id="1048692" name=""/>
          <p:cNvSpPr txBox="1"/>
          <p:nvPr/>
        </p:nvSpPr>
        <p:spPr>
          <a:xfrm>
            <a:off x="955963" y="2370453"/>
            <a:ext cx="9473045" cy="929640"/>
          </a:xfrm>
          <a:prstGeom prst="rect"/>
        </p:spPr>
        <p:txBody>
          <a:bodyPr rtlCol="0" wrap="square">
            <a:spAutoFit/>
          </a:bodyPr>
          <a:p>
            <a:r>
              <a:rPr sz="2800" lang="en-IN">
                <a:solidFill>
                  <a:srgbClr val="000000"/>
                </a:solidFill>
              </a:rPr>
              <a:t>Data Integration: Consolidate all data sources into a single Excel workbook, organized into different sheets.</a:t>
            </a:r>
            <a:endParaRPr sz="2800" lang="en-IN">
              <a:solidFill>
                <a:srgbClr val="000000"/>
              </a:solidFill>
            </a:endParaRPr>
          </a:p>
        </p:txBody>
      </p:sp>
      <p:sp>
        <p:nvSpPr>
          <p:cNvPr id="1048693" name=""/>
          <p:cNvSpPr txBox="1"/>
          <p:nvPr/>
        </p:nvSpPr>
        <p:spPr>
          <a:xfrm>
            <a:off x="955964" y="3260087"/>
            <a:ext cx="9802090" cy="929640"/>
          </a:xfrm>
          <a:prstGeom prst="rect"/>
        </p:spPr>
        <p:txBody>
          <a:bodyPr rtlCol="0" wrap="square">
            <a:spAutoFit/>
          </a:bodyPr>
          <a:p>
            <a:r>
              <a:rPr sz="2800" lang="en-IN">
                <a:solidFill>
                  <a:srgbClr val="000000"/>
                </a:solidFill>
              </a:rPr>
              <a:t>Descriptive Analytics: Use Excel formulas, pivot tables, and charts to describe and summarize salary distributions</a:t>
            </a:r>
            <a:r>
              <a:rPr altLang="en-IN" sz="2800" lang="en-US">
                <a:solidFill>
                  <a:srgbClr val="000000"/>
                </a:solidFill>
              </a:rPr>
              <a:t>.</a:t>
            </a:r>
            <a:endParaRPr sz="2800" lang="en-IN">
              <a:solidFill>
                <a:srgbClr val="000000"/>
              </a:solidFill>
            </a:endParaRPr>
          </a:p>
        </p:txBody>
      </p:sp>
      <p:sp>
        <p:nvSpPr>
          <p:cNvPr id="1048694" name=""/>
          <p:cNvSpPr txBox="1"/>
          <p:nvPr/>
        </p:nvSpPr>
        <p:spPr>
          <a:xfrm>
            <a:off x="934467" y="4189727"/>
            <a:ext cx="9845082" cy="2186941"/>
          </a:xfrm>
          <a:prstGeom prst="rect"/>
        </p:spPr>
        <p:txBody>
          <a:bodyPr rtlCol="0" wrap="square">
            <a:spAutoFit/>
          </a:bodyPr>
          <a:p>
            <a:r>
              <a:rPr sz="2800" lang="en-IN">
                <a:solidFill>
                  <a:srgbClr val="000000"/>
                </a:solidFill>
              </a:rPr>
              <a:t>This comprehensive approach to salary and compensation analysis through Excel data modeling provides a powerful tool for organizations looking to optimize their compensation strategies, ensure fairness, and remain competitive in the market.</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8" name="object 7"/>
          <p:cNvSpPr txBox="1">
            <a:spLocks noGrp="1"/>
          </p:cNvSpPr>
          <p:nvPr>
            <p:ph type="title"/>
          </p:nvPr>
        </p:nvSpPr>
        <p:spPr>
          <a:xfrm>
            <a:off x="755332" y="385444"/>
            <a:ext cx="428151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9" name=""/>
          <p:cNvPicPr>
            <a:picLocks/>
          </p:cNvPicPr>
          <p:nvPr/>
        </p:nvPicPr>
        <p:blipFill>
          <a:blip xmlns:r="http://schemas.openxmlformats.org/officeDocument/2006/relationships" r:embed="rId2"/>
          <a:srcRect l="23417" t="51919" r="10963" b="32646"/>
          <a:stretch>
            <a:fillRect/>
          </a:stretch>
        </p:blipFill>
        <p:spPr>
          <a:xfrm>
            <a:off x="995205" y="1336900"/>
            <a:ext cx="7613081" cy="430457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70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1" name=""/>
          <p:cNvSpPr txBox="1"/>
          <p:nvPr/>
        </p:nvSpPr>
        <p:spPr>
          <a:xfrm>
            <a:off x="1028440" y="1109343"/>
            <a:ext cx="10408226" cy="2606041"/>
          </a:xfrm>
          <a:prstGeom prst="rect"/>
        </p:spPr>
        <p:txBody>
          <a:bodyPr rtlCol="0" wrap="square">
            <a:spAutoFit/>
          </a:bodyPr>
          <a:p>
            <a:r>
              <a:rPr sz="2800" lang="en-IN">
                <a:solidFill>
                  <a:srgbClr val="000000"/>
                </a:solidFill>
              </a:rPr>
              <a:t>The Salary and Compensation Analysis conducted using Excel data modeling has provided meticulously analyzing salary distributions, performance correlations, and market competitiveness, the study has revealed both strengths and areas for improvement within the organization’s compensation strategies.</a:t>
            </a:r>
            <a:endParaRPr sz="2800" lang="en-IN">
              <a:solidFill>
                <a:srgbClr val="000000"/>
              </a:solidFill>
            </a:endParaRPr>
          </a:p>
        </p:txBody>
      </p:sp>
      <p:sp>
        <p:nvSpPr>
          <p:cNvPr id="1048702" name=""/>
          <p:cNvSpPr txBox="1"/>
          <p:nvPr/>
        </p:nvSpPr>
        <p:spPr>
          <a:xfrm>
            <a:off x="1028439" y="3715383"/>
            <a:ext cx="9247909" cy="2186940"/>
          </a:xfrm>
          <a:prstGeom prst="rect"/>
        </p:spPr>
        <p:txBody>
          <a:bodyPr rtlCol="0" wrap="square">
            <a:spAutoFit/>
          </a:bodyPr>
          <a:p>
            <a:r>
              <a:rPr sz="2800" lang="en-IN">
                <a:solidFill>
                  <a:srgbClr val="000000"/>
                </a:solidFill>
              </a:rPr>
              <a:t>This analysis not only addresses immediate concerns but also establishes a robust framework for future compensation strategy development, making it a cornerstone of the organization’s efforts to maintain a motivated, satisfied, and high-performing workforce.</a:t>
            </a:r>
            <a:endParaRPr sz="2800" lang="en-IN">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70" name=""/>
          <p:cNvPicPr>
            <a:picLocks/>
          </p:cNvPicPr>
          <p:nvPr/>
        </p:nvPicPr>
        <p:blipFill>
          <a:blip xmlns:r="http://schemas.openxmlformats.org/officeDocument/2006/relationships" r:embed="rId1"/>
          <a:stretch>
            <a:fillRect/>
          </a:stretch>
        </p:blipFill>
        <p:spPr>
          <a:xfrm rot="0">
            <a:off x="0" y="0"/>
            <a:ext cx="10327340" cy="685800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pic>
        <p:nvPicPr>
          <p:cNvPr id="2097155" name=""/>
          <p:cNvPicPr>
            <a:picLocks/>
          </p:cNvPicPr>
          <p:nvPr/>
        </p:nvPicPr>
        <p:blipFill>
          <a:blip xmlns:r="http://schemas.openxmlformats.org/officeDocument/2006/relationships" r:embed="rId3"/>
          <a:stretch>
            <a:fillRect/>
          </a:stretch>
        </p:blipFill>
        <p:spPr>
          <a:xfrm rot="0">
            <a:off x="5514135" y="3096489"/>
            <a:ext cx="3224853" cy="2684319"/>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6"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7"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8"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4426981"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1" y="575055"/>
            <a:ext cx="6831849"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138736" y="1445892"/>
            <a:ext cx="8443413" cy="2606041"/>
          </a:xfrm>
          <a:prstGeom prst="rect"/>
        </p:spPr>
        <p:txBody>
          <a:bodyPr rtlCol="0" wrap="square">
            <a:spAutoFit/>
          </a:bodyPr>
          <a:p>
            <a:r>
              <a:rPr sz="2800" lang="en-IN">
                <a:solidFill>
                  <a:srgbClr val="000000"/>
                </a:solidFill>
              </a:rPr>
              <a:t>To analyze the salary and compensation structure of employees in a company, identify disparities, and provide actionable insights for optimizing compensation packages based on various factors such as job role, department, experience, performance, and market trends.</a:t>
            </a:r>
            <a:endParaRPr sz="2800" lang="en-IN">
              <a:solidFill>
                <a:srgbClr val="000000"/>
              </a:solidFill>
            </a:endParaRPr>
          </a:p>
        </p:txBody>
      </p:sp>
      <p:sp>
        <p:nvSpPr>
          <p:cNvPr id="1048650" name=""/>
          <p:cNvSpPr txBox="1"/>
          <p:nvPr/>
        </p:nvSpPr>
        <p:spPr>
          <a:xfrm>
            <a:off x="1138736" y="4283959"/>
            <a:ext cx="6637520" cy="1767841"/>
          </a:xfrm>
          <a:prstGeom prst="rect"/>
        </p:spPr>
        <p:txBody>
          <a:bodyPr rtlCol="0" wrap="square">
            <a:spAutoFit/>
          </a:bodyPr>
          <a:p>
            <a:r>
              <a:rPr sz="2800" lang="en-IN">
                <a:solidFill>
                  <a:srgbClr val="000000"/>
                </a:solidFill>
              </a:rPr>
              <a:t>It covers the necessary data, analytical approaches, and expected deliverables, giving a clear direction for tackling the problem.</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1428749" y="2138679"/>
            <a:ext cx="7924800" cy="2580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The goal of this project is to analyze the salary and compensation structure within the organization using Excel data modeling techniques. The analysis aims to ensure equitable and competitive compensation practices by identifying any disparities, aligning with market standards, and optimizing overall salary structures.</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840798" y="1409949"/>
            <a:ext cx="9746498" cy="1348740"/>
          </a:xfrm>
          <a:prstGeom prst="rect"/>
        </p:spPr>
        <p:txBody>
          <a:bodyPr rtlCol="0" wrap="square">
            <a:spAutoFit/>
          </a:bodyPr>
          <a:p>
            <a:r>
              <a:rPr sz="2800" lang="en-IN">
                <a:solidFill>
                  <a:srgbClr val="000000"/>
                </a:solidFill>
              </a:rPr>
              <a:t>Human Resources (HR) Department:</a:t>
            </a:r>
            <a:r>
              <a:rPr altLang="en-IN" sz="2800" lang="en-US">
                <a:solidFill>
                  <a:srgbClr val="000000"/>
                </a:solidFill>
              </a:rPr>
              <a:t> </a:t>
            </a:r>
            <a:r>
              <a:rPr sz="2800" lang="en-IN">
                <a:solidFill>
                  <a:srgbClr val="000000"/>
                </a:solidFill>
              </a:rPr>
              <a:t>Primary users responsible for managing employee compensation, benefits, and ensuring fair and equitable pay practices.</a:t>
            </a:r>
            <a:endParaRPr sz="2800" lang="en-IN">
              <a:solidFill>
                <a:srgbClr val="000000"/>
              </a:solidFill>
            </a:endParaRPr>
          </a:p>
        </p:txBody>
      </p:sp>
      <p:sp>
        <p:nvSpPr>
          <p:cNvPr id="1048663" name=""/>
          <p:cNvSpPr txBox="1"/>
          <p:nvPr/>
        </p:nvSpPr>
        <p:spPr>
          <a:xfrm>
            <a:off x="840798" y="2758688"/>
            <a:ext cx="6940892" cy="929640"/>
          </a:xfrm>
          <a:prstGeom prst="rect"/>
        </p:spPr>
        <p:txBody>
          <a:bodyPr rtlCol="0" wrap="square">
            <a:spAutoFit/>
          </a:bodyPr>
          <a:p>
            <a:r>
              <a:rPr sz="2800" lang="en-IN">
                <a:solidFill>
                  <a:srgbClr val="000000"/>
                </a:solidFill>
              </a:rPr>
              <a:t>Executive Management (C-Suite):Decision-makers including CEOs, CFOs, and COOs.</a:t>
            </a:r>
            <a:endParaRPr sz="2800" lang="en-IN">
              <a:solidFill>
                <a:srgbClr val="000000"/>
              </a:solidFill>
            </a:endParaRPr>
          </a:p>
        </p:txBody>
      </p:sp>
      <p:sp>
        <p:nvSpPr>
          <p:cNvPr id="1048664" name=""/>
          <p:cNvSpPr txBox="1"/>
          <p:nvPr/>
        </p:nvSpPr>
        <p:spPr>
          <a:xfrm>
            <a:off x="840798" y="3688328"/>
            <a:ext cx="9493838" cy="2186941"/>
          </a:xfrm>
          <a:prstGeom prst="rect"/>
        </p:spPr>
        <p:txBody>
          <a:bodyPr rtlCol="0" wrap="square">
            <a:spAutoFit/>
          </a:bodyPr>
          <a:p>
            <a:r>
              <a:rPr sz="2800" lang="en-IN">
                <a:solidFill>
                  <a:srgbClr val="000000"/>
                </a:solidFill>
              </a:rPr>
              <a:t>External Consultants (If Engaged): Third-party experts brought in for additional analysis or to validate the findings.They may use the data and models to provide recommendations and ensure the analysis is robust and aligns with best practices.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
          <p:cNvSpPr txBox="1"/>
          <p:nvPr/>
        </p:nvSpPr>
        <p:spPr>
          <a:xfrm>
            <a:off x="2895611" y="1476374"/>
            <a:ext cx="8229578" cy="2186940"/>
          </a:xfrm>
          <a:prstGeom prst="rect"/>
        </p:spPr>
        <p:txBody>
          <a:bodyPr rtlCol="0" wrap="square">
            <a:spAutoFit/>
          </a:bodyPr>
          <a:p>
            <a:r>
              <a:rPr sz="2800" lang="en-IN">
                <a:solidFill>
                  <a:srgbClr val="000000"/>
                </a:solidFill>
              </a:rPr>
              <a:t> This solution will integrate various data sources, apply analytical techniques, and produce actionable insights that help ensure equitable, competitive, and performance-aligned compensation practices.</a:t>
            </a:r>
            <a:endParaRPr sz="2800" lang="en-IN">
              <a:solidFill>
                <a:srgbClr val="000000"/>
              </a:solidFill>
            </a:endParaRPr>
          </a:p>
        </p:txBody>
      </p:sp>
      <p:sp>
        <p:nvSpPr>
          <p:cNvPr id="1048671" name=""/>
          <p:cNvSpPr txBox="1"/>
          <p:nvPr/>
        </p:nvSpPr>
        <p:spPr>
          <a:xfrm>
            <a:off x="3254859" y="3663314"/>
            <a:ext cx="5682280" cy="2606041"/>
          </a:xfrm>
          <a:prstGeom prst="rect"/>
        </p:spPr>
        <p:txBody>
          <a:bodyPr rtlCol="0" wrap="square">
            <a:spAutoFit/>
          </a:bodyPr>
          <a:p>
            <a:pPr indent="0" marL="0">
              <a:buNone/>
            </a:pPr>
            <a:r>
              <a:rPr altLang="en-IN" sz="2800" lang="en-US">
                <a:solidFill>
                  <a:srgbClr val="000000"/>
                </a:solidFill>
              </a:rPr>
              <a:t> </a:t>
            </a:r>
            <a:r>
              <a:rPr altLang="en-IN" sz="2800" lang="en-US">
                <a:solidFill>
                  <a:srgbClr val="000000"/>
                </a:solidFill>
              </a:rPr>
              <a:t>V</a:t>
            </a:r>
            <a:r>
              <a:rPr altLang="en-IN" sz="2800" lang="en-US">
                <a:solidFill>
                  <a:srgbClr val="000000"/>
                </a:solidFill>
              </a:rPr>
              <a:t>a</a:t>
            </a:r>
            <a:r>
              <a:rPr altLang="en-IN" sz="2800" lang="en-US">
                <a:solidFill>
                  <a:srgbClr val="000000"/>
                </a:solidFill>
              </a:rPr>
              <a:t>l</a:t>
            </a:r>
            <a:r>
              <a:rPr altLang="en-IN" sz="2800" lang="en-US">
                <a:solidFill>
                  <a:srgbClr val="000000"/>
                </a:solidFill>
              </a:rPr>
              <a:t>u</a:t>
            </a:r>
            <a:r>
              <a:rPr altLang="en-IN" sz="2800" lang="en-US">
                <a:solidFill>
                  <a:srgbClr val="000000"/>
                </a:solidFill>
              </a:rPr>
              <a:t>e</a:t>
            </a:r>
            <a:r>
              <a:rPr altLang="en-IN" sz="2800" lang="en-US">
                <a:solidFill>
                  <a:srgbClr val="000000"/>
                </a:solidFill>
              </a:rPr>
              <a:t> </a:t>
            </a:r>
            <a:r>
              <a:rPr altLang="en-IN" sz="2800" lang="en-US">
                <a:solidFill>
                  <a:srgbClr val="000000"/>
                </a:solidFill>
              </a:rPr>
              <a:t>proposition</a:t>
            </a:r>
            <a:r>
              <a:rPr altLang="en-IN" sz="2800" lang="en-US">
                <a:solidFill>
                  <a:srgbClr val="000000"/>
                </a:solidFill>
              </a:rPr>
              <a:t>:</a:t>
            </a:r>
            <a:r>
              <a:rPr altLang="en-IN" sz="2800" lang="en-US">
                <a:solidFill>
                  <a:srgbClr val="000000"/>
                </a:solidFill>
              </a:rPr>
              <a:t> </a:t>
            </a:r>
            <a:r>
              <a:rPr altLang="en-IN" sz="2800" lang="en-IN">
                <a:solidFill>
                  <a:srgbClr val="000000"/>
                </a:solidFill>
              </a:rPr>
              <a:t>→</a:t>
            </a:r>
            <a:r>
              <a:rPr altLang="en-IN" sz="2800" lang="en-US">
                <a:solidFill>
                  <a:srgbClr val="000000"/>
                </a:solidFill>
              </a:rPr>
              <a:t>I</a:t>
            </a:r>
            <a:r>
              <a:rPr altLang="en-IN" sz="2800" lang="en-US">
                <a:solidFill>
                  <a:srgbClr val="000000"/>
                </a:solidFill>
              </a:rPr>
              <a:t>m</a:t>
            </a:r>
            <a:r>
              <a:rPr altLang="en-IN" sz="2800" lang="en-US">
                <a:solidFill>
                  <a:srgbClr val="000000"/>
                </a:solidFill>
              </a:rPr>
              <a:t>p</a:t>
            </a:r>
            <a:r>
              <a:rPr altLang="en-IN" sz="2800" lang="en-US">
                <a:solidFill>
                  <a:srgbClr val="000000"/>
                </a:solidFill>
              </a:rPr>
              <a:t>r</a:t>
            </a:r>
            <a:r>
              <a:rPr altLang="en-IN" sz="2800" lang="en-US">
                <a:solidFill>
                  <a:srgbClr val="000000"/>
                </a:solidFill>
              </a:rPr>
              <a:t>o</a:t>
            </a:r>
            <a:r>
              <a:rPr altLang="en-IN" sz="2800" lang="en-US">
                <a:solidFill>
                  <a:srgbClr val="000000"/>
                </a:solidFill>
              </a:rPr>
              <a:t>v</a:t>
            </a:r>
            <a:r>
              <a:rPr altLang="en-IN" sz="2800" lang="en-US">
                <a:solidFill>
                  <a:srgbClr val="000000"/>
                </a:solidFill>
              </a:rPr>
              <a:t>e</a:t>
            </a:r>
            <a:r>
              <a:rPr altLang="en-IN" sz="2800" lang="en-US">
                <a:solidFill>
                  <a:srgbClr val="000000"/>
                </a:solidFill>
              </a:rPr>
              <a:t>d</a:t>
            </a:r>
            <a:r>
              <a:rPr altLang="en-IN" sz="2800" lang="en-US">
                <a:solidFill>
                  <a:srgbClr val="000000"/>
                </a:solidFill>
              </a:rPr>
              <a:t> </a:t>
            </a:r>
            <a:r>
              <a:rPr altLang="en-IN" sz="2800" lang="en-US">
                <a:solidFill>
                  <a:srgbClr val="000000"/>
                </a:solidFill>
              </a:rPr>
              <a:t>d</a:t>
            </a:r>
            <a:r>
              <a:rPr altLang="en-IN" sz="2800" lang="en-US">
                <a:solidFill>
                  <a:srgbClr val="000000"/>
                </a:solidFill>
              </a:rPr>
              <a:t>e</a:t>
            </a:r>
            <a:r>
              <a:rPr altLang="en-IN" sz="2800" lang="en-US">
                <a:solidFill>
                  <a:srgbClr val="000000"/>
                </a:solidFill>
              </a:rPr>
              <a:t>c</a:t>
            </a:r>
            <a:r>
              <a:rPr altLang="en-IN" sz="2800" lang="en-US">
                <a:solidFill>
                  <a:srgbClr val="000000"/>
                </a:solidFill>
              </a:rPr>
              <a:t>i</a:t>
            </a:r>
            <a:r>
              <a:rPr altLang="en-IN" sz="2800" lang="en-US">
                <a:solidFill>
                  <a:srgbClr val="000000"/>
                </a:solidFill>
              </a:rPr>
              <a:t>sion </a:t>
            </a:r>
            <a:r>
              <a:rPr altLang="en-IN" sz="2800" lang="en-US">
                <a:solidFill>
                  <a:srgbClr val="000000"/>
                </a:solidFill>
              </a:rPr>
              <a:t>making </a:t>
            </a:r>
            <a:endParaRPr sz="2800" lang="en-IN">
              <a:solidFill>
                <a:srgbClr val="000000"/>
              </a:solidFill>
            </a:endParaRPr>
          </a:p>
          <a:p>
            <a:pPr indent="0" marL="0">
              <a:buNone/>
            </a:pPr>
            <a:r>
              <a:rPr altLang="en-IN" sz="2800" lang="en-IN">
                <a:solidFill>
                  <a:srgbClr val="000000"/>
                </a:solidFill>
              </a:rPr>
              <a:t>→</a:t>
            </a:r>
            <a:r>
              <a:rPr altLang="en-IN" sz="2800" lang="en-US">
                <a:solidFill>
                  <a:srgbClr val="000000"/>
                </a:solidFill>
              </a:rPr>
              <a:t>c</a:t>
            </a:r>
            <a:r>
              <a:rPr altLang="en-IN" sz="2800" lang="en-US">
                <a:solidFill>
                  <a:srgbClr val="000000"/>
                </a:solidFill>
              </a:rPr>
              <a:t>o</a:t>
            </a:r>
            <a:r>
              <a:rPr altLang="en-IN" sz="2800" lang="en-US">
                <a:solidFill>
                  <a:srgbClr val="000000"/>
                </a:solidFill>
              </a:rPr>
              <a:t>s</a:t>
            </a:r>
            <a:r>
              <a:rPr altLang="en-IN" sz="2800" lang="en-US">
                <a:solidFill>
                  <a:srgbClr val="000000"/>
                </a:solidFill>
              </a:rPr>
              <a:t>t</a:t>
            </a:r>
            <a:r>
              <a:rPr altLang="en-IN" sz="2800" lang="en-US">
                <a:solidFill>
                  <a:srgbClr val="000000"/>
                </a:solidFill>
              </a:rPr>
              <a:t> </a:t>
            </a:r>
            <a:r>
              <a:rPr altLang="en-IN" sz="2800" lang="en-US">
                <a:solidFill>
                  <a:srgbClr val="000000"/>
                </a:solidFill>
              </a:rPr>
              <a:t>e</a:t>
            </a:r>
            <a:r>
              <a:rPr altLang="en-IN" sz="2800" lang="en-US">
                <a:solidFill>
                  <a:srgbClr val="000000"/>
                </a:solidFill>
              </a:rPr>
              <a:t>f</a:t>
            </a:r>
            <a:r>
              <a:rPr altLang="en-IN" sz="2800" lang="en-US">
                <a:solidFill>
                  <a:srgbClr val="000000"/>
                </a:solidFill>
              </a:rPr>
              <a:t>f</a:t>
            </a:r>
            <a:r>
              <a:rPr altLang="en-IN" sz="2800" lang="en-US">
                <a:solidFill>
                  <a:srgbClr val="000000"/>
                </a:solidFill>
              </a:rPr>
              <a:t>e</a:t>
            </a:r>
            <a:r>
              <a:rPr altLang="en-IN" sz="2800" lang="en-US">
                <a:solidFill>
                  <a:srgbClr val="000000"/>
                </a:solidFill>
              </a:rPr>
              <a:t>c</a:t>
            </a:r>
            <a:r>
              <a:rPr altLang="en-IN" sz="2800" lang="en-US">
                <a:solidFill>
                  <a:srgbClr val="000000"/>
                </a:solidFill>
              </a:rPr>
              <a:t>t</a:t>
            </a:r>
            <a:r>
              <a:rPr altLang="en-IN" sz="2800" lang="en-US">
                <a:solidFill>
                  <a:srgbClr val="000000"/>
                </a:solidFill>
              </a:rPr>
              <a:t>ive </a:t>
            </a:r>
            <a:r>
              <a:rPr altLang="en-IN" sz="2800" lang="en-US">
                <a:solidFill>
                  <a:srgbClr val="000000"/>
                </a:solidFill>
              </a:rPr>
              <a:t>a</a:t>
            </a:r>
            <a:r>
              <a:rPr altLang="en-IN" sz="2800" lang="en-US">
                <a:solidFill>
                  <a:srgbClr val="000000"/>
                </a:solidFill>
              </a:rPr>
              <a:t>n</a:t>
            </a:r>
            <a:r>
              <a:rPr altLang="en-IN" sz="2800" lang="en-US">
                <a:solidFill>
                  <a:srgbClr val="000000"/>
                </a:solidFill>
              </a:rPr>
              <a:t>d</a:t>
            </a:r>
            <a:r>
              <a:rPr altLang="en-IN" sz="2800" lang="en-US">
                <a:solidFill>
                  <a:srgbClr val="000000"/>
                </a:solidFill>
              </a:rPr>
              <a:t> </a:t>
            </a:r>
            <a:r>
              <a:rPr altLang="en-IN" sz="2800" lang="en-US">
                <a:solidFill>
                  <a:srgbClr val="000000"/>
                </a:solidFill>
              </a:rPr>
              <a:t>accessible </a:t>
            </a:r>
            <a:endParaRPr sz="2800" lang="en-IN">
              <a:solidFill>
                <a:srgbClr val="000000"/>
              </a:solidFill>
            </a:endParaRPr>
          </a:p>
          <a:p>
            <a:pPr indent="0" marL="0">
              <a:buNone/>
            </a:pPr>
            <a:r>
              <a:rPr altLang="en-IN" sz="2800" lang="en-IN">
                <a:solidFill>
                  <a:srgbClr val="000000"/>
                </a:solidFill>
              </a:rPr>
              <a:t>→</a:t>
            </a:r>
            <a:r>
              <a:rPr altLang="en-IN" sz="2800" lang="en-US">
                <a:solidFill>
                  <a:srgbClr val="000000"/>
                </a:solidFill>
              </a:rPr>
              <a:t>E</a:t>
            </a:r>
            <a:r>
              <a:rPr altLang="en-IN" sz="2800" lang="en-US">
                <a:solidFill>
                  <a:srgbClr val="000000"/>
                </a:solidFill>
              </a:rPr>
              <a:t>n</a:t>
            </a:r>
            <a:r>
              <a:rPr altLang="en-IN" sz="2800" lang="en-US">
                <a:solidFill>
                  <a:srgbClr val="000000"/>
                </a:solidFill>
              </a:rPr>
              <a:t>h</a:t>
            </a:r>
            <a:r>
              <a:rPr altLang="en-IN" sz="2800" lang="en-US">
                <a:solidFill>
                  <a:srgbClr val="000000"/>
                </a:solidFill>
              </a:rPr>
              <a:t>a</a:t>
            </a:r>
            <a:r>
              <a:rPr altLang="en-IN" sz="2800" lang="en-US">
                <a:solidFill>
                  <a:srgbClr val="000000"/>
                </a:solidFill>
              </a:rPr>
              <a:t>n</a:t>
            </a:r>
            <a:r>
              <a:rPr altLang="en-IN" sz="2800" lang="en-US">
                <a:solidFill>
                  <a:srgbClr val="000000"/>
                </a:solidFill>
              </a:rPr>
              <a:t>c</a:t>
            </a:r>
            <a:r>
              <a:rPr altLang="en-IN" sz="2800" lang="en-US">
                <a:solidFill>
                  <a:srgbClr val="000000"/>
                </a:solidFill>
              </a:rPr>
              <a:t>e</a:t>
            </a:r>
            <a:r>
              <a:rPr altLang="en-IN" sz="2800" lang="en-US">
                <a:solidFill>
                  <a:srgbClr val="000000"/>
                </a:solidFill>
              </a:rPr>
              <a:t>d</a:t>
            </a:r>
            <a:r>
              <a:rPr altLang="en-IN" sz="2800" lang="en-US">
                <a:solidFill>
                  <a:srgbClr val="000000"/>
                </a:solidFill>
              </a:rPr>
              <a:t> </a:t>
            </a:r>
            <a:r>
              <a:rPr altLang="en-IN" sz="2800" lang="en-US">
                <a:solidFill>
                  <a:srgbClr val="000000"/>
                </a:solidFill>
              </a:rPr>
              <a:t>f</a:t>
            </a:r>
            <a:r>
              <a:rPr altLang="en-IN" sz="2800" lang="en-US">
                <a:solidFill>
                  <a:srgbClr val="000000"/>
                </a:solidFill>
              </a:rPr>
              <a:t>a</a:t>
            </a:r>
            <a:r>
              <a:rPr altLang="en-IN" sz="2800" lang="en-US">
                <a:solidFill>
                  <a:srgbClr val="000000"/>
                </a:solidFill>
              </a:rPr>
              <a:t>i</a:t>
            </a:r>
            <a:r>
              <a:rPr altLang="en-IN" sz="2800" lang="en-US">
                <a:solidFill>
                  <a:srgbClr val="000000"/>
                </a:solidFill>
              </a:rPr>
              <a:t>r</a:t>
            </a:r>
            <a:r>
              <a:rPr altLang="en-IN" sz="2800" lang="en-US">
                <a:solidFill>
                  <a:srgbClr val="000000"/>
                </a:solidFill>
              </a:rPr>
              <a:t>n</a:t>
            </a:r>
            <a:r>
              <a:rPr altLang="en-IN" sz="2800" lang="en-US">
                <a:solidFill>
                  <a:srgbClr val="000000"/>
                </a:solidFill>
              </a:rPr>
              <a:t>e</a:t>
            </a:r>
            <a:r>
              <a:rPr altLang="en-IN" sz="2800" lang="en-US">
                <a:solidFill>
                  <a:srgbClr val="000000"/>
                </a:solidFill>
              </a:rPr>
              <a:t>ss </a:t>
            </a:r>
            <a:r>
              <a:rPr altLang="en-IN" sz="2800" lang="en-US">
                <a:solidFill>
                  <a:srgbClr val="000000"/>
                </a:solidFill>
              </a:rPr>
              <a:t>a</a:t>
            </a:r>
            <a:r>
              <a:rPr altLang="en-IN" sz="2800" lang="en-US">
                <a:solidFill>
                  <a:srgbClr val="000000"/>
                </a:solidFill>
              </a:rPr>
              <a:t>n</a:t>
            </a:r>
            <a:r>
              <a:rPr altLang="en-IN" sz="2800" lang="en-US">
                <a:solidFill>
                  <a:srgbClr val="000000"/>
                </a:solidFill>
              </a:rPr>
              <a:t>d</a:t>
            </a:r>
            <a:r>
              <a:rPr altLang="en-IN" sz="2800" lang="en-US">
                <a:solidFill>
                  <a:srgbClr val="000000"/>
                </a:solidFill>
              </a:rPr>
              <a:t> </a:t>
            </a:r>
            <a:r>
              <a:rPr altLang="en-IN" sz="2800" lang="en-US">
                <a:solidFill>
                  <a:srgbClr val="000000"/>
                </a:solidFill>
              </a:rPr>
              <a:t>t</a:t>
            </a:r>
            <a:r>
              <a:rPr altLang="en-IN" sz="2800" lang="en-US">
                <a:solidFill>
                  <a:srgbClr val="000000"/>
                </a:solidFill>
              </a:rPr>
              <a:t>r</a:t>
            </a:r>
            <a:r>
              <a:rPr altLang="en-IN" sz="2800" lang="en-US">
                <a:solidFill>
                  <a:srgbClr val="000000"/>
                </a:solidFill>
              </a:rPr>
              <a:t>a</a:t>
            </a:r>
            <a:r>
              <a:rPr altLang="en-IN" sz="2800" lang="en-US">
                <a:solidFill>
                  <a:srgbClr val="000000"/>
                </a:solidFill>
              </a:rPr>
              <a:t>n</a:t>
            </a:r>
            <a:r>
              <a:rPr altLang="en-IN" sz="2800" lang="en-US">
                <a:solidFill>
                  <a:srgbClr val="000000"/>
                </a:solidFill>
              </a:rPr>
              <a:t>s</a:t>
            </a:r>
            <a:r>
              <a:rPr altLang="en-IN" sz="2800" lang="en-US">
                <a:solidFill>
                  <a:srgbClr val="000000"/>
                </a:solidFill>
              </a:rPr>
              <a:t>p</a:t>
            </a:r>
            <a:r>
              <a:rPr altLang="en-IN" sz="2800" lang="en-US">
                <a:solidFill>
                  <a:srgbClr val="000000"/>
                </a:solidFill>
              </a:rPr>
              <a:t>a</a:t>
            </a:r>
            <a:r>
              <a:rPr altLang="en-IN" sz="2800" lang="en-US">
                <a:solidFill>
                  <a:srgbClr val="000000"/>
                </a:solidFill>
              </a:rPr>
              <a:t>r</a:t>
            </a:r>
            <a:r>
              <a:rPr altLang="en-IN" sz="2800" lang="en-US">
                <a:solidFill>
                  <a:srgbClr val="000000"/>
                </a:solidFill>
              </a:rPr>
              <a:t>ency </a:t>
            </a:r>
            <a:endParaRPr sz="2800" lang="en-IN">
              <a:solidFill>
                <a:srgbClr val="000000"/>
              </a:solidFill>
            </a:endParaRPr>
          </a:p>
          <a:p>
            <a:pPr indent="0" marL="0">
              <a:buNone/>
            </a:pPr>
            <a:r>
              <a:rPr altLang="en-IN" sz="2800" lang="en-IN">
                <a:solidFill>
                  <a:srgbClr val="000000"/>
                </a:solidFill>
              </a:rPr>
              <a:t>→</a:t>
            </a:r>
            <a:r>
              <a:rPr altLang="en-IN" sz="2800" lang="en-US">
                <a:solidFill>
                  <a:srgbClr val="000000"/>
                </a:solidFill>
              </a:rPr>
              <a:t>R</a:t>
            </a:r>
            <a:r>
              <a:rPr altLang="en-IN" sz="2800" lang="en-US">
                <a:solidFill>
                  <a:srgbClr val="000000"/>
                </a:solidFill>
              </a:rPr>
              <a:t>i</a:t>
            </a:r>
            <a:r>
              <a:rPr altLang="en-IN" sz="2800" lang="en-US">
                <a:solidFill>
                  <a:srgbClr val="000000"/>
                </a:solidFill>
              </a:rPr>
              <a:t>s</a:t>
            </a:r>
            <a:r>
              <a:rPr altLang="en-IN" sz="2800" lang="en-US">
                <a:solidFill>
                  <a:srgbClr val="000000"/>
                </a:solidFill>
              </a:rPr>
              <a:t>k</a:t>
            </a:r>
            <a:r>
              <a:rPr altLang="en-IN" sz="2800" lang="en-US">
                <a:solidFill>
                  <a:srgbClr val="000000"/>
                </a:solidFill>
              </a:rPr>
              <a:t> </a:t>
            </a:r>
            <a:r>
              <a:rPr altLang="en-IN" sz="2800" lang="en-US">
                <a:solidFill>
                  <a:srgbClr val="000000"/>
                </a:solidFill>
              </a:rPr>
              <a:t>m</a:t>
            </a:r>
            <a:r>
              <a:rPr altLang="en-IN" sz="2800" lang="en-US">
                <a:solidFill>
                  <a:srgbClr val="000000"/>
                </a:solidFill>
              </a:rPr>
              <a:t>i</a:t>
            </a:r>
            <a:r>
              <a:rPr altLang="en-IN" sz="2800" lang="en-US">
                <a:solidFill>
                  <a:srgbClr val="000000"/>
                </a:solidFill>
              </a:rPr>
              <a:t>t</a:t>
            </a:r>
            <a:r>
              <a:rPr altLang="en-IN" sz="2800" lang="en-US">
                <a:solidFill>
                  <a:srgbClr val="000000"/>
                </a:solidFill>
              </a:rPr>
              <a:t>i</a:t>
            </a:r>
            <a:r>
              <a:rPr altLang="en-IN" sz="2800" lang="en-US">
                <a:solidFill>
                  <a:srgbClr val="000000"/>
                </a:solidFill>
              </a:rPr>
              <a:t>g</a:t>
            </a:r>
            <a:r>
              <a:rPr altLang="en-IN" sz="2800" lang="en-US">
                <a:solidFill>
                  <a:srgbClr val="000000"/>
                </a:solidFill>
              </a:rPr>
              <a:t>a</a:t>
            </a:r>
            <a:r>
              <a:rPr altLang="en-IN" sz="2800" lang="en-US">
                <a:solidFill>
                  <a:srgbClr val="000000"/>
                </a:solidFill>
              </a:rPr>
              <a:t>t</a:t>
            </a:r>
            <a:r>
              <a:rPr altLang="en-IN" sz="2800" lang="en-US">
                <a:solidFill>
                  <a:srgbClr val="000000"/>
                </a:solidFill>
              </a:rPr>
              <a:t>ion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Dataset Description</a:t>
            </a:r>
          </a:p>
        </p:txBody>
      </p:sp>
      <p:sp>
        <p:nvSpPr>
          <p:cNvPr id="1048673" name=""/>
          <p:cNvSpPr txBox="1"/>
          <p:nvPr/>
        </p:nvSpPr>
        <p:spPr>
          <a:xfrm>
            <a:off x="755330" y="1109345"/>
            <a:ext cx="10789226" cy="929640"/>
          </a:xfrm>
          <a:prstGeom prst="rect"/>
        </p:spPr>
        <p:txBody>
          <a:bodyPr rtlCol="0" wrap="square">
            <a:spAutoFit/>
          </a:bodyPr>
          <a:p>
            <a:r>
              <a:rPr sz="2800" lang="en-IN">
                <a:solidFill>
                  <a:srgbClr val="000000"/>
                </a:solidFill>
              </a:rPr>
              <a:t>well-structured dataset is essential. Below is a detailed description of the dataset components typically required for this analysis:</a:t>
            </a:r>
            <a:endParaRPr sz="2800" lang="en-IN">
              <a:solidFill>
                <a:srgbClr val="000000"/>
              </a:solidFill>
            </a:endParaRPr>
          </a:p>
        </p:txBody>
      </p:sp>
      <p:sp>
        <p:nvSpPr>
          <p:cNvPr id="1048674" name=""/>
          <p:cNvSpPr txBox="1"/>
          <p:nvPr/>
        </p:nvSpPr>
        <p:spPr>
          <a:xfrm>
            <a:off x="755332" y="2038985"/>
            <a:ext cx="9445393" cy="929640"/>
          </a:xfrm>
          <a:prstGeom prst="rect"/>
        </p:spPr>
        <p:txBody>
          <a:bodyPr rtlCol="0" wrap="square">
            <a:spAutoFit/>
          </a:bodyPr>
          <a:p>
            <a:r>
              <a:rPr sz="2800" lang="en-IN">
                <a:solidFill>
                  <a:srgbClr val="000000"/>
                </a:solidFill>
              </a:rPr>
              <a:t>Employee InformationEmployee ID: Unique identifier for each employee (e.g., E12345).</a:t>
            </a:r>
            <a:endParaRPr sz="2800" lang="en-IN">
              <a:solidFill>
                <a:srgbClr val="000000"/>
              </a:solidFill>
            </a:endParaRPr>
          </a:p>
        </p:txBody>
      </p:sp>
      <p:sp>
        <p:nvSpPr>
          <p:cNvPr id="1048675" name=""/>
          <p:cNvSpPr txBox="1"/>
          <p:nvPr/>
        </p:nvSpPr>
        <p:spPr>
          <a:xfrm>
            <a:off x="692189" y="2968625"/>
            <a:ext cx="10744477" cy="1348741"/>
          </a:xfrm>
          <a:prstGeom prst="rect"/>
        </p:spPr>
        <p:txBody>
          <a:bodyPr rtlCol="0" wrap="square">
            <a:spAutoFit/>
          </a:bodyPr>
          <a:p>
            <a:r>
              <a:rPr sz="2800" lang="en-IN">
                <a:solidFill>
                  <a:srgbClr val="000000"/>
                </a:solidFill>
              </a:rPr>
              <a:t>Salary and Compensation DetailsBase Salary: Fixed annual salary (e.g., ₹12,00,000 or $80,000).Bonuses: Annual or periodic bonus amounts (e.g., ₹1,50,000 or $10,000).</a:t>
            </a:r>
            <a:endParaRPr sz="2800" lang="en-IN">
              <a:solidFill>
                <a:srgbClr val="000000"/>
              </a:solidFill>
            </a:endParaRPr>
          </a:p>
        </p:txBody>
      </p:sp>
      <p:sp>
        <p:nvSpPr>
          <p:cNvPr id="1048676" name=""/>
          <p:cNvSpPr txBox="1"/>
          <p:nvPr/>
        </p:nvSpPr>
        <p:spPr>
          <a:xfrm>
            <a:off x="755332" y="4317366"/>
            <a:ext cx="9964835" cy="1348741"/>
          </a:xfrm>
          <a:prstGeom prst="rect"/>
        </p:spPr>
        <p:txBody>
          <a:bodyPr rtlCol="0" wrap="square">
            <a:spAutoFit/>
          </a:bodyPr>
          <a:p>
            <a:r>
              <a:rPr sz="2800" lang="en-IN">
                <a:solidFill>
                  <a:srgbClr val="000000"/>
                </a:solidFill>
              </a:rPr>
              <a:t>Performance DataPerformance Rating: Annual performance rating (e.g., 4.5 out of 5).Promotion History: Details of promotions (dates and new titles).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1"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3"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4" name=""/>
          <p:cNvSpPr txBox="1"/>
          <p:nvPr/>
        </p:nvSpPr>
        <p:spPr>
          <a:xfrm>
            <a:off x="752475" y="1293747"/>
            <a:ext cx="10311539" cy="1767840"/>
          </a:xfrm>
          <a:prstGeom prst="rect"/>
        </p:spPr>
        <p:txBody>
          <a:bodyPr rtlCol="0" wrap="square">
            <a:spAutoFit/>
          </a:bodyPr>
          <a:p>
            <a:r>
              <a:rPr sz="2800" lang="en-IN">
                <a:solidFill>
                  <a:srgbClr val="000000"/>
                </a:solidFill>
              </a:rPr>
              <a:t>Customizable Interactiv</a:t>
            </a:r>
            <a:r>
              <a:rPr altLang="en-IN" sz="2800" lang="en-US">
                <a:solidFill>
                  <a:srgbClr val="000000"/>
                </a:solidFill>
              </a:rPr>
              <a:t>e</a:t>
            </a:r>
            <a:r>
              <a:rPr altLang="en-IN" sz="2800" lang="en-US">
                <a:solidFill>
                  <a:srgbClr val="000000"/>
                </a:solidFill>
              </a:rPr>
              <a:t> </a:t>
            </a:r>
            <a:r>
              <a:rPr altLang="en-IN" sz="2800" lang="en-US">
                <a:solidFill>
                  <a:srgbClr val="000000"/>
                </a:solidFill>
              </a:rPr>
              <a:t>d</a:t>
            </a:r>
            <a:r>
              <a:rPr sz="2800" lang="en-IN">
                <a:solidFill>
                  <a:srgbClr val="000000"/>
                </a:solidFill>
              </a:rPr>
              <a:t>ashboardWow Factor:</a:t>
            </a:r>
            <a:r>
              <a:rPr sz="2800" lang="en-IN">
                <a:solidFill>
                  <a:srgbClr val="000000"/>
                </a:solidFill>
              </a:rPr>
              <a:t> designed a highly interactive Excel dashboard that allows users to visualize salary distributions, performance correlations, and market benchmarks in real-time</a:t>
            </a:r>
            <a:endParaRPr sz="2800" lang="en-IN">
              <a:solidFill>
                <a:srgbClr val="000000"/>
              </a:solidFill>
            </a:endParaRPr>
          </a:p>
        </p:txBody>
      </p:sp>
      <p:sp>
        <p:nvSpPr>
          <p:cNvPr id="1048685" name=""/>
          <p:cNvSpPr txBox="1"/>
          <p:nvPr/>
        </p:nvSpPr>
        <p:spPr>
          <a:xfrm>
            <a:off x="2331714" y="3095505"/>
            <a:ext cx="9311870" cy="1767841"/>
          </a:xfrm>
          <a:prstGeom prst="rect"/>
        </p:spPr>
        <p:txBody>
          <a:bodyPr rtlCol="0" wrap="square">
            <a:spAutoFit/>
          </a:bodyPr>
          <a:p>
            <a:r>
              <a:rPr sz="2800" lang="en-IN">
                <a:solidFill>
                  <a:srgbClr val="000000"/>
                </a:solidFill>
              </a:rPr>
              <a:t>Automated Reporting and AlertsWow Factor: </a:t>
            </a:r>
            <a:r>
              <a:rPr altLang="en-IN" sz="2800" lang="en-US">
                <a:solidFill>
                  <a:srgbClr val="000000"/>
                </a:solidFill>
              </a:rPr>
              <a:t>b</a:t>
            </a:r>
            <a:r>
              <a:rPr altLang="en-IN" sz="2800" lang="en-US">
                <a:solidFill>
                  <a:srgbClr val="000000"/>
                </a:solidFill>
              </a:rPr>
              <a:t>u</a:t>
            </a:r>
            <a:r>
              <a:rPr altLang="en-IN" sz="2800" lang="en-US">
                <a:solidFill>
                  <a:srgbClr val="000000"/>
                </a:solidFill>
              </a:rPr>
              <a:t>i</a:t>
            </a:r>
            <a:r>
              <a:rPr sz="2800" lang="en-IN">
                <a:solidFill>
                  <a:srgbClr val="000000"/>
                </a:solidFill>
              </a:rPr>
              <a:t>lt-in automation for generating detailed reports on salary equity, performance alignment, and market competitiveness.</a:t>
            </a:r>
            <a:endParaRPr sz="2800" lang="en-IN">
              <a:solidFill>
                <a:srgbClr val="000000"/>
              </a:solidFill>
            </a:endParaRPr>
          </a:p>
        </p:txBody>
      </p:sp>
      <p:sp>
        <p:nvSpPr>
          <p:cNvPr id="1048686" name=""/>
          <p:cNvSpPr txBox="1"/>
          <p:nvPr/>
        </p:nvSpPr>
        <p:spPr>
          <a:xfrm>
            <a:off x="2526030" y="4801383"/>
            <a:ext cx="9109936" cy="1767839"/>
          </a:xfrm>
          <a:prstGeom prst="rect"/>
        </p:spPr>
        <p:txBody>
          <a:bodyPr rtlCol="0" wrap="square">
            <a:spAutoFit/>
          </a:bodyPr>
          <a:p>
            <a:r>
              <a:rPr sz="2800" lang="en-IN">
                <a:solidFill>
                  <a:srgbClr val="000000"/>
                </a:solidFill>
              </a:rPr>
              <a:t>Seamless Integration with Market DataWow Factor:  integrates external market data directly into the Excel model, allowing for real-time comparison of internal salar</a:t>
            </a:r>
            <a:r>
              <a:rPr altLang="en-IN" sz="2800" lang="en-US">
                <a:solidFill>
                  <a:srgbClr val="000000"/>
                </a:solidFill>
              </a:rPr>
              <a:t>y</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2024-03-27T08:07:22Z</dcterms:created>
  <dcterms:modified xsi:type="dcterms:W3CDTF">2024-08-30T16:56:05Z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5e33ebd557b5405c8b1af4dbe3d28fee</vt:lpwstr>
  </property>
</Properties>
</file>