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71" r:id="rId4"/>
    <p:sldId id="258" r:id="rId5"/>
    <p:sldId id="259" r:id="rId6"/>
    <p:sldId id="272" r:id="rId7"/>
    <p:sldId id="260" r:id="rId8"/>
    <p:sldId id="270" r:id="rId9"/>
    <p:sldId id="269" r:id="rId10"/>
    <p:sldId id="261" r:id="rId11"/>
    <p:sldId id="262" r:id="rId12"/>
    <p:sldId id="263" r:id="rId13"/>
    <p:sldId id="264" r:id="rId14"/>
    <p:sldId id="266" r:id="rId15"/>
    <p:sldId id="267" r:id="rId16"/>
    <p:sldId id="268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90"/>
    <p:restoredTop sz="86418"/>
  </p:normalViewPr>
  <p:slideViewPr>
    <p:cSldViewPr snapToGrid="0" snapToObjects="1">
      <p:cViewPr varScale="1">
        <p:scale>
          <a:sx n="112" d="100"/>
          <a:sy n="112" d="100"/>
        </p:scale>
        <p:origin x="1160" y="192"/>
      </p:cViewPr>
      <p:guideLst/>
    </p:cSldViewPr>
  </p:slideViewPr>
  <p:outlineViewPr>
    <p:cViewPr>
      <p:scale>
        <a:sx n="33" d="100"/>
        <a:sy n="33" d="100"/>
      </p:scale>
      <p:origin x="0" y="-700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BB8D26-0998-F447-9A77-0A8C3AD84265}" type="datetimeFigureOut">
              <a:rPr lang="en-US" smtClean="0"/>
              <a:t>12/4/17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BCB76A-6605-F947-9F44-24BB0A9A3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4707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</a:t>
            </a:r>
            <a:r>
              <a:rPr lang="en-US" baseline="0" dirty="0" smtClean="0"/>
              <a:t> this short presentation I want to show you a summary of my reading of an article “Under Estimated contracts Devour your Money”. The goal of this article is to present a tool called GASPER developed with the goal to detect abnormal coding patterns which can lead to useless money waste.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BCB76A-6605-F947-9F44-24BB0A9A376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8589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Lets go quickly through some reminders about deployment and execution costs of smart contracts. You probably known </a:t>
            </a:r>
            <a:r>
              <a:rPr lang="en-US" baseline="0" dirty="0" smtClean="0"/>
              <a:t>that the deployment and execution of smart contracts has a financial cost payed in ethers. But to which extend and how...?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BCB76A-6605-F947-9F44-24BB0A9A376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9159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fees</a:t>
            </a:r>
            <a:r>
              <a:rPr lang="en-US" baseline="0" dirty="0" smtClean="0"/>
              <a:t> payment unit, GAS .... Ether,....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BCB76A-6605-F947-9F44-24BB0A9A376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186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Look at the SSTORE,</a:t>
            </a:r>
            <a:r>
              <a:rPr lang="en-US" baseline="0" dirty="0" smtClean="0"/>
              <a:t> SLOAD, Create and CALL prices</a:t>
            </a:r>
            <a:r>
              <a:rPr lang="mr-IN" baseline="0" dirty="0" smtClean="0"/>
              <a:t>…</a:t>
            </a:r>
            <a:endParaRPr lang="fr-CH" baseline="0" dirty="0" smtClean="0"/>
          </a:p>
          <a:p>
            <a:r>
              <a:rPr lang="fr-CH" dirty="0" smtClean="0"/>
              <a:t>0x54 SLOAD </a:t>
            </a:r>
            <a:r>
              <a:rPr lang="fr-CH" dirty="0" err="1" smtClean="0"/>
              <a:t>Load</a:t>
            </a:r>
            <a:r>
              <a:rPr lang="fr-CH" dirty="0" smtClean="0"/>
              <a:t> </a:t>
            </a:r>
            <a:r>
              <a:rPr lang="fr-CH" dirty="0" err="1" smtClean="0"/>
              <a:t>word</a:t>
            </a:r>
            <a:r>
              <a:rPr lang="fr-CH" dirty="0" smtClean="0"/>
              <a:t> </a:t>
            </a:r>
            <a:r>
              <a:rPr lang="fr-CH" dirty="0" err="1" smtClean="0"/>
              <a:t>from</a:t>
            </a:r>
            <a:r>
              <a:rPr lang="fr-CH" dirty="0" smtClean="0"/>
              <a:t> </a:t>
            </a:r>
            <a:r>
              <a:rPr lang="fr-CH" dirty="0" err="1" smtClean="0"/>
              <a:t>storage</a:t>
            </a:r>
            <a:r>
              <a:rPr lang="fr-CH" dirty="0" smtClean="0"/>
              <a:t> </a:t>
            </a:r>
          </a:p>
          <a:p>
            <a:r>
              <a:rPr lang="fr-CH" dirty="0" smtClean="0"/>
              <a:t>0x55 SSTORE Save </a:t>
            </a:r>
            <a:r>
              <a:rPr lang="fr-CH" dirty="0" err="1" smtClean="0"/>
              <a:t>word</a:t>
            </a:r>
            <a:r>
              <a:rPr lang="fr-CH" dirty="0" smtClean="0"/>
              <a:t> to </a:t>
            </a:r>
            <a:r>
              <a:rPr lang="fr-CH" dirty="0" err="1" smtClean="0"/>
              <a:t>storage</a:t>
            </a:r>
            <a:r>
              <a:rPr lang="fr-CH" dirty="0" smtClean="0"/>
              <a:t> </a:t>
            </a:r>
          </a:p>
          <a:p>
            <a:r>
              <a:rPr lang="fr-CH" dirty="0" smtClean="0"/>
              <a:t>0xf0 CREATE </a:t>
            </a:r>
            <a:r>
              <a:rPr lang="fr-CH" dirty="0" err="1" smtClean="0"/>
              <a:t>Create</a:t>
            </a:r>
            <a:r>
              <a:rPr lang="fr-CH" dirty="0" smtClean="0"/>
              <a:t> a new </a:t>
            </a:r>
            <a:r>
              <a:rPr lang="fr-CH" dirty="0" err="1" smtClean="0"/>
              <a:t>account</a:t>
            </a:r>
            <a:endParaRPr lang="fr-CH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BCB76A-6605-F947-9F44-24BB0A9A376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7670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200" dirty="0" smtClean="0"/>
              <a:t>Note that it</a:t>
            </a:r>
            <a:r>
              <a:rPr lang="mr-IN" sz="1200" dirty="0" smtClean="0"/>
              <a:t>’</a:t>
            </a:r>
            <a:r>
              <a:rPr lang="en-US" sz="1200" dirty="0" smtClean="0"/>
              <a:t>s the price of the function call globally. If you take only the EVM ADD instruction its less expensive.</a:t>
            </a:r>
          </a:p>
          <a:p>
            <a:pPr marL="0" indent="0">
              <a:buNone/>
            </a:pPr>
            <a:endParaRPr lang="en-US" sz="12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BCB76A-6605-F947-9F44-24BB0A9A376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1042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Lets go through just one example</a:t>
            </a:r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BCB76A-6605-F947-9F44-24BB0A9A376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9604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BCB76A-6605-F947-9F44-24BB0A9A376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7611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 output live</a:t>
            </a:r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BCB76A-6605-F947-9F44-24BB0A9A376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9267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12/4/17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12/4/17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12/4/17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tif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7" y="1436915"/>
            <a:ext cx="8361229" cy="2787223"/>
          </a:xfrm>
        </p:spPr>
        <p:txBody>
          <a:bodyPr/>
          <a:lstStyle/>
          <a:p>
            <a:r>
              <a:rPr lang="en-US" dirty="0" smtClean="0"/>
              <a:t>Under Optimized smart </a:t>
            </a:r>
            <a:r>
              <a:rPr lang="en-US" dirty="0" err="1" smtClean="0"/>
              <a:t>COntracts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1156" y="244475"/>
            <a:ext cx="1912469" cy="179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165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9456" y="224161"/>
            <a:ext cx="9601200" cy="814526"/>
          </a:xfrm>
        </p:spPr>
        <p:txBody>
          <a:bodyPr/>
          <a:lstStyle/>
          <a:p>
            <a:pPr algn="ctr"/>
            <a:r>
              <a:rPr lang="en-US" dirty="0"/>
              <a:t>GASPER tool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949911"/>
            <a:ext cx="9601200" cy="4917489"/>
          </a:xfrm>
        </p:spPr>
        <p:txBody>
          <a:bodyPr/>
          <a:lstStyle/>
          <a:p>
            <a:endParaRPr lang="en-GB" dirty="0" smtClean="0"/>
          </a:p>
          <a:p>
            <a:r>
              <a:rPr lang="en-GB" dirty="0" smtClean="0"/>
              <a:t>GASPER </a:t>
            </a:r>
            <a:r>
              <a:rPr lang="en-GB" dirty="0"/>
              <a:t>handles bytecode directly without the need of source code, because </a:t>
            </a:r>
            <a:r>
              <a:rPr lang="en-GB" dirty="0" smtClean="0"/>
              <a:t>apparently only few smart </a:t>
            </a:r>
            <a:r>
              <a:rPr lang="en-GB" dirty="0"/>
              <a:t>contracts open their sources. </a:t>
            </a:r>
            <a:endParaRPr lang="en-GB" dirty="0" smtClean="0"/>
          </a:p>
          <a:p>
            <a:endParaRPr lang="en-GB" dirty="0" smtClean="0"/>
          </a:p>
          <a:p>
            <a:endParaRPr lang="en-GB" dirty="0"/>
          </a:p>
          <a:p>
            <a:r>
              <a:rPr lang="en-GB" dirty="0" smtClean="0"/>
              <a:t>As </a:t>
            </a:r>
            <a:r>
              <a:rPr lang="en-GB" dirty="0"/>
              <a:t>an early research achievement, the current version of GASPER can find all patterns in category 1 </a:t>
            </a:r>
            <a:r>
              <a:rPr lang="en-GB" dirty="0" smtClean="0"/>
              <a:t>(useless code) and </a:t>
            </a:r>
            <a:r>
              <a:rPr lang="en-GB" dirty="0"/>
              <a:t>one representative pattern </a:t>
            </a:r>
            <a:r>
              <a:rPr lang="en-GB" dirty="0" smtClean="0"/>
              <a:t>(expensive </a:t>
            </a:r>
            <a:r>
              <a:rPr lang="en-GB" dirty="0"/>
              <a:t>operations in a loop) in category 2. </a:t>
            </a:r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r>
              <a:rPr lang="en-GB" dirty="0" smtClean="0"/>
              <a:t>The </a:t>
            </a:r>
            <a:r>
              <a:rPr lang="en-GB" dirty="0"/>
              <a:t>detection of other patterns is </a:t>
            </a:r>
            <a:r>
              <a:rPr lang="en-GB" dirty="0" smtClean="0"/>
              <a:t>under </a:t>
            </a:r>
            <a:r>
              <a:rPr lang="en-GB" dirty="0"/>
              <a:t>development.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847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0"/>
            <a:ext cx="9601200" cy="65472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How it works </a:t>
            </a:r>
            <a:r>
              <a:rPr lang="mr-IN" dirty="0" smtClean="0"/>
              <a:t>–</a:t>
            </a:r>
            <a:r>
              <a:rPr lang="en-US" dirty="0" smtClean="0"/>
              <a:t> step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559293"/>
            <a:ext cx="9601200" cy="57793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sz="2800" dirty="0" smtClean="0">
                <a:solidFill>
                  <a:schemeClr val="accent6">
                    <a:lumMod val="50000"/>
                  </a:schemeClr>
                </a:solidFill>
              </a:rPr>
              <a:t>A. Disassemble </a:t>
            </a:r>
            <a:r>
              <a:rPr lang="en-GB" sz="2800" dirty="0">
                <a:solidFill>
                  <a:schemeClr val="accent6">
                    <a:lumMod val="50000"/>
                  </a:schemeClr>
                </a:solidFill>
              </a:rPr>
              <a:t>the </a:t>
            </a:r>
            <a:r>
              <a:rPr lang="en-GB" sz="2800" dirty="0" smtClean="0">
                <a:solidFill>
                  <a:schemeClr val="accent6">
                    <a:lumMod val="50000"/>
                  </a:schemeClr>
                </a:solidFill>
              </a:rPr>
              <a:t>smart contract bytecode </a:t>
            </a:r>
            <a:endParaRPr lang="en-GB" sz="28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GB" dirty="0" smtClean="0"/>
              <a:t>Use </a:t>
            </a:r>
            <a:r>
              <a:rPr lang="en-GB" dirty="0"/>
              <a:t>the “</a:t>
            </a:r>
            <a:r>
              <a:rPr lang="en-GB" dirty="0" err="1"/>
              <a:t>disasm</a:t>
            </a:r>
            <a:r>
              <a:rPr lang="en-GB" dirty="0"/>
              <a:t>” tool of </a:t>
            </a:r>
            <a:r>
              <a:rPr lang="en-GB" dirty="0" err="1" smtClean="0"/>
              <a:t>Ethereum</a:t>
            </a:r>
            <a:r>
              <a:rPr lang="en-GB" dirty="0"/>
              <a:t> </a:t>
            </a:r>
            <a:r>
              <a:rPr lang="en-GB" dirty="0" smtClean="0"/>
              <a:t>integrated as a run option in the ”</a:t>
            </a:r>
            <a:r>
              <a:rPr lang="en-GB" dirty="0" err="1" smtClean="0"/>
              <a:t>evm</a:t>
            </a:r>
            <a:r>
              <a:rPr lang="en-GB" dirty="0" smtClean="0"/>
              <a:t>” tool installed with the </a:t>
            </a:r>
            <a:r>
              <a:rPr lang="en-GB" dirty="0" err="1" smtClean="0"/>
              <a:t>geth</a:t>
            </a:r>
            <a:r>
              <a:rPr lang="en-GB" dirty="0" smtClean="0"/>
              <a:t> node from version  1.7.0</a:t>
            </a:r>
          </a:p>
          <a:p>
            <a:endParaRPr lang="en-GB" dirty="0" smtClean="0"/>
          </a:p>
          <a:p>
            <a:r>
              <a:rPr lang="en-GB" dirty="0" smtClean="0"/>
              <a:t>Example:</a:t>
            </a:r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dirty="0" smtClean="0"/>
              <a:t>      1) The contract</a:t>
            </a:r>
          </a:p>
          <a:p>
            <a:pPr marL="0" lvl="1" indent="0">
              <a:buNone/>
            </a:pPr>
            <a:r>
              <a:rPr lang="en-GB" dirty="0" smtClean="0"/>
              <a:t>               </a:t>
            </a:r>
            <a:r>
              <a:rPr lang="en-GB" sz="1600" dirty="0"/>
              <a:t>pragma solidity ^0.4.11;</a:t>
            </a:r>
          </a:p>
          <a:p>
            <a:pPr marL="0" lvl="5" indent="0">
              <a:buNone/>
            </a:pPr>
            <a:r>
              <a:rPr lang="en-GB" dirty="0" smtClean="0"/>
              <a:t>	contract Add {    </a:t>
            </a:r>
          </a:p>
          <a:p>
            <a:pPr marL="0" lvl="5" indent="0">
              <a:buNone/>
            </a:pPr>
            <a:r>
              <a:rPr lang="en-GB" dirty="0" smtClean="0"/>
              <a:t>	function add(</a:t>
            </a:r>
            <a:r>
              <a:rPr lang="en-GB" dirty="0" err="1" smtClean="0"/>
              <a:t>uint</a:t>
            </a:r>
            <a:r>
              <a:rPr lang="en-GB" dirty="0" smtClean="0"/>
              <a:t> </a:t>
            </a:r>
            <a:r>
              <a:rPr lang="en-GB" dirty="0"/>
              <a:t>x, </a:t>
            </a:r>
            <a:r>
              <a:rPr lang="en-GB" dirty="0" err="1"/>
              <a:t>uint</a:t>
            </a:r>
            <a:r>
              <a:rPr lang="en-GB" dirty="0"/>
              <a:t> y) public pure returns (</a:t>
            </a:r>
            <a:r>
              <a:rPr lang="en-GB" dirty="0" err="1"/>
              <a:t>uint</a:t>
            </a:r>
            <a:r>
              <a:rPr lang="en-GB" dirty="0"/>
              <a:t>)    {        </a:t>
            </a:r>
            <a:endParaRPr lang="en-GB" dirty="0" smtClean="0"/>
          </a:p>
          <a:p>
            <a:pPr marL="0" lvl="5" indent="0">
              <a:buNone/>
            </a:pPr>
            <a:r>
              <a:rPr lang="en-GB" dirty="0"/>
              <a:t>	</a:t>
            </a:r>
            <a:r>
              <a:rPr lang="en-GB" dirty="0" smtClean="0"/>
              <a:t>return  </a:t>
            </a:r>
            <a:r>
              <a:rPr lang="en-GB" dirty="0" err="1"/>
              <a:t>x+y</a:t>
            </a:r>
            <a:r>
              <a:rPr lang="en-GB" dirty="0"/>
              <a:t>;    </a:t>
            </a:r>
            <a:r>
              <a:rPr lang="en-GB" dirty="0" smtClean="0"/>
              <a:t>}}</a:t>
            </a:r>
          </a:p>
          <a:p>
            <a:pPr marL="0" indent="0">
              <a:buNone/>
            </a:pPr>
            <a:r>
              <a:rPr lang="en-GB" dirty="0" smtClean="0"/>
              <a:t>        2) Bytecode in </a:t>
            </a:r>
            <a:r>
              <a:rPr lang="en-GB" dirty="0" err="1" smtClean="0"/>
              <a:t>AddByteCode.txt</a:t>
            </a:r>
            <a:endParaRPr lang="en-GB" dirty="0" smtClean="0"/>
          </a:p>
          <a:p>
            <a:pPr marL="0" lvl="8" indent="0">
              <a:buNone/>
            </a:pPr>
            <a:r>
              <a:rPr lang="is-IS" dirty="0" smtClean="0"/>
              <a:t>	6060604052341561000f57600080fd5b60ba8061001d6000396000f300606060405260043610603f5760	00357c0100000000000000000000000000000000000000000000000000000000900463ffffffff168063b	ae56319146044575b600080fd5b3415604e57600080fd5b606b60048080359060200190919080359060	200190919050506081565b6040518082815260200191505060405180910390f35b6000818301905092	9150505600a165627a7a72305820270b3f90c28ef0a4cca36dbd3baab32eb7ee20670845dd3dc4ad5d4b0f	802cfd0029</a:t>
            </a:r>
            <a:endParaRPr lang="en-GB" dirty="0"/>
          </a:p>
          <a:p>
            <a:pPr marL="0" indent="0">
              <a:buNone/>
            </a:pPr>
            <a:r>
              <a:rPr lang="en-GB" dirty="0" smtClean="0"/>
              <a:t>        3) Invoke </a:t>
            </a:r>
            <a:r>
              <a:rPr lang="en-GB" dirty="0" err="1" smtClean="0"/>
              <a:t>Evm</a:t>
            </a:r>
            <a:r>
              <a:rPr lang="en-GB" dirty="0" smtClean="0"/>
              <a:t> </a:t>
            </a:r>
            <a:r>
              <a:rPr lang="en-GB" dirty="0" err="1" smtClean="0"/>
              <a:t>disasm</a:t>
            </a: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	</a:t>
            </a:r>
            <a:r>
              <a:rPr lang="en-GB" dirty="0" smtClean="0">
                <a:sym typeface="Wingdings"/>
              </a:rPr>
              <a:t>  </a:t>
            </a:r>
            <a:r>
              <a:rPr lang="en-GB" dirty="0" err="1" smtClean="0"/>
              <a:t>evm</a:t>
            </a:r>
            <a:r>
              <a:rPr lang="en-GB" dirty="0" smtClean="0"/>
              <a:t> </a:t>
            </a:r>
            <a:r>
              <a:rPr lang="en-GB" dirty="0" err="1"/>
              <a:t>disasm</a:t>
            </a:r>
            <a:r>
              <a:rPr lang="en-GB" dirty="0"/>
              <a:t> </a:t>
            </a:r>
            <a:r>
              <a:rPr lang="en-GB" dirty="0" err="1" smtClean="0"/>
              <a:t>AddByteCode.txt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smtClean="0">
                <a:sym typeface="Wingdings"/>
              </a:rPr>
              <a:t> </a:t>
            </a:r>
            <a:r>
              <a:rPr lang="en-GB" dirty="0" smtClean="0"/>
              <a:t>Gives you the execution listing with all the EVM opcodes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67010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7300" y="76200"/>
            <a:ext cx="9601200" cy="581025"/>
          </a:xfrm>
        </p:spPr>
        <p:txBody>
          <a:bodyPr>
            <a:normAutofit fontScale="90000"/>
          </a:bodyPr>
          <a:lstStyle/>
          <a:p>
            <a:r>
              <a:rPr lang="en-US" dirty="0"/>
              <a:t>How it </a:t>
            </a:r>
            <a:r>
              <a:rPr lang="en-US" dirty="0" smtClean="0"/>
              <a:t>works </a:t>
            </a:r>
            <a:r>
              <a:rPr lang="mr-IN" dirty="0" smtClean="0"/>
              <a:t>–</a:t>
            </a:r>
            <a:r>
              <a:rPr lang="en-US" dirty="0" smtClean="0"/>
              <a:t> step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752475"/>
            <a:ext cx="9601200" cy="5762625"/>
          </a:xfrm>
        </p:spPr>
        <p:txBody>
          <a:bodyPr/>
          <a:lstStyle/>
          <a:p>
            <a:pPr marL="0" lvl="1" indent="0">
              <a:spcBef>
                <a:spcPts val="1000"/>
              </a:spcBef>
              <a:buNone/>
            </a:pPr>
            <a:r>
              <a:rPr lang="en-GB" sz="2400" dirty="0" smtClean="0">
                <a:solidFill>
                  <a:schemeClr val="accent6">
                    <a:lumMod val="50000"/>
                  </a:schemeClr>
                </a:solidFill>
              </a:rPr>
              <a:t>B. Construct </a:t>
            </a:r>
            <a:r>
              <a:rPr lang="en-GB" sz="2400" dirty="0">
                <a:solidFill>
                  <a:schemeClr val="accent6">
                    <a:lumMod val="50000"/>
                  </a:schemeClr>
                </a:solidFill>
              </a:rPr>
              <a:t>a Control Flow Graph (CFG)</a:t>
            </a:r>
          </a:p>
          <a:p>
            <a:pPr marL="0" indent="0">
              <a:buNone/>
            </a:pPr>
            <a:r>
              <a:rPr lang="en-US" dirty="0" smtClean="0"/>
              <a:t>	CFG is a program flow model typically used by the tester to measure the 	test coverage of their test cases sets.</a:t>
            </a:r>
          </a:p>
        </p:txBody>
      </p:sp>
      <p:grpSp>
        <p:nvGrpSpPr>
          <p:cNvPr id="5" name="Group 17"/>
          <p:cNvGrpSpPr/>
          <p:nvPr/>
        </p:nvGrpSpPr>
        <p:grpSpPr>
          <a:xfrm>
            <a:off x="3048000" y="2123076"/>
            <a:ext cx="4733925" cy="4114802"/>
            <a:chOff x="685800" y="1303337"/>
            <a:chExt cx="1828800" cy="4495800"/>
          </a:xfrm>
        </p:grpSpPr>
        <p:sp>
          <p:nvSpPr>
            <p:cNvPr id="6" name="Oval 5"/>
            <p:cNvSpPr/>
            <p:nvPr/>
          </p:nvSpPr>
          <p:spPr bwMode="auto">
            <a:xfrm>
              <a:off x="1371600" y="1303337"/>
              <a:ext cx="304800" cy="3048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647700" dir="18060000" sx="92000" sy="92000" algn="ctr" rotWithShape="0">
                <a:srgbClr val="000000">
                  <a:alpha val="49000"/>
                </a:srgbClr>
              </a:outerShdw>
            </a:effectLst>
          </p:spPr>
          <p:txBody>
            <a:bodyPr/>
            <a:lstStyle/>
            <a:p>
              <a:pPr algn="ctr" defTabSz="6096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dirty="0">
                <a:latin typeface="Constantia" pitchFamily="18" charset="0"/>
                <a:cs typeface="+mn-cs"/>
              </a:endParaRPr>
            </a:p>
          </p:txBody>
        </p:sp>
        <p:sp>
          <p:nvSpPr>
            <p:cNvPr id="7" name="Oval 6"/>
            <p:cNvSpPr/>
            <p:nvPr/>
          </p:nvSpPr>
          <p:spPr bwMode="auto">
            <a:xfrm>
              <a:off x="1066800" y="1760537"/>
              <a:ext cx="304800" cy="3048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647700" dir="18060000" sx="92000" sy="92000" algn="ctr" rotWithShape="0">
                <a:srgbClr val="000000">
                  <a:alpha val="49000"/>
                </a:srgbClr>
              </a:outerShdw>
            </a:effectLst>
          </p:spPr>
          <p:txBody>
            <a:bodyPr/>
            <a:lstStyle/>
            <a:p>
              <a:pPr algn="ctr" defTabSz="6096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dirty="0">
                <a:latin typeface="Constantia" pitchFamily="18" charset="0"/>
                <a:cs typeface="+mn-cs"/>
              </a:endParaRPr>
            </a:p>
          </p:txBody>
        </p:sp>
        <p:sp>
          <p:nvSpPr>
            <p:cNvPr id="8" name="Oval 7"/>
            <p:cNvSpPr/>
            <p:nvPr/>
          </p:nvSpPr>
          <p:spPr bwMode="auto">
            <a:xfrm>
              <a:off x="1676400" y="1760537"/>
              <a:ext cx="304800" cy="3048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647700" dir="18060000" sx="92000" sy="92000" algn="ctr" rotWithShape="0">
                <a:srgbClr val="000000">
                  <a:alpha val="49000"/>
                </a:srgbClr>
              </a:outerShdw>
            </a:effectLst>
          </p:spPr>
          <p:txBody>
            <a:bodyPr/>
            <a:lstStyle/>
            <a:p>
              <a:pPr algn="ctr" defTabSz="6096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dirty="0">
                <a:latin typeface="Constantia" pitchFamily="18" charset="0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 bwMode="auto">
            <a:xfrm>
              <a:off x="1371600" y="2293937"/>
              <a:ext cx="304800" cy="3048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647700" dir="18060000" sx="92000" sy="92000" algn="ctr" rotWithShape="0">
                <a:srgbClr val="000000">
                  <a:alpha val="49000"/>
                </a:srgbClr>
              </a:outerShdw>
            </a:effectLst>
          </p:spPr>
          <p:txBody>
            <a:bodyPr/>
            <a:lstStyle/>
            <a:p>
              <a:pPr algn="ctr" defTabSz="6096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dirty="0">
                <a:latin typeface="Constantia" pitchFamily="18" charset="0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 bwMode="auto">
            <a:xfrm>
              <a:off x="914400" y="2751137"/>
              <a:ext cx="304800" cy="3048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647700" dir="18060000" sx="92000" sy="92000" algn="ctr" rotWithShape="0">
                <a:srgbClr val="000000">
                  <a:alpha val="49000"/>
                </a:srgbClr>
              </a:outerShdw>
            </a:effectLst>
          </p:spPr>
          <p:txBody>
            <a:bodyPr/>
            <a:lstStyle/>
            <a:p>
              <a:pPr algn="ctr" defTabSz="6096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dirty="0">
                <a:latin typeface="Constantia" pitchFamily="18" charset="0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 bwMode="auto">
            <a:xfrm>
              <a:off x="914400" y="3284537"/>
              <a:ext cx="304800" cy="3048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647700" dir="18060000" sx="92000" sy="92000" algn="ctr" rotWithShape="0">
                <a:srgbClr val="000000">
                  <a:alpha val="49000"/>
                </a:srgbClr>
              </a:outerShdw>
            </a:effectLst>
          </p:spPr>
          <p:txBody>
            <a:bodyPr/>
            <a:lstStyle/>
            <a:p>
              <a:pPr algn="ctr" defTabSz="6096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dirty="0">
                <a:latin typeface="Constantia" pitchFamily="18" charset="0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 bwMode="auto">
            <a:xfrm>
              <a:off x="1447800" y="3284537"/>
              <a:ext cx="304800" cy="3048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647700" dir="18060000" sx="92000" sy="92000" algn="ctr" rotWithShape="0">
                <a:srgbClr val="000000">
                  <a:alpha val="49000"/>
                </a:srgbClr>
              </a:outerShdw>
            </a:effectLst>
          </p:spPr>
          <p:txBody>
            <a:bodyPr/>
            <a:lstStyle/>
            <a:p>
              <a:pPr algn="ctr" defTabSz="6096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dirty="0">
                <a:latin typeface="Constantia" pitchFamily="18" charset="0"/>
                <a:cs typeface="+mn-cs"/>
              </a:endParaRPr>
            </a:p>
          </p:txBody>
        </p:sp>
        <p:sp>
          <p:nvSpPr>
            <p:cNvPr id="13" name="Oval 12"/>
            <p:cNvSpPr/>
            <p:nvPr/>
          </p:nvSpPr>
          <p:spPr bwMode="auto">
            <a:xfrm>
              <a:off x="914400" y="3894137"/>
              <a:ext cx="304800" cy="3048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647700" dir="18060000" sx="92000" sy="92000" algn="ctr" rotWithShape="0">
                <a:srgbClr val="000000">
                  <a:alpha val="49000"/>
                </a:srgbClr>
              </a:outerShdw>
            </a:effectLst>
          </p:spPr>
          <p:txBody>
            <a:bodyPr/>
            <a:lstStyle/>
            <a:p>
              <a:pPr algn="ctr" defTabSz="6096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dirty="0">
                <a:latin typeface="Constantia" pitchFamily="18" charset="0"/>
                <a:cs typeface="+mn-cs"/>
              </a:endParaRPr>
            </a:p>
          </p:txBody>
        </p:sp>
        <p:sp>
          <p:nvSpPr>
            <p:cNvPr id="14" name="Oval 13"/>
            <p:cNvSpPr/>
            <p:nvPr/>
          </p:nvSpPr>
          <p:spPr bwMode="auto">
            <a:xfrm>
              <a:off x="1447800" y="3894137"/>
              <a:ext cx="304800" cy="3048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647700" dir="18060000" sx="92000" sy="92000" algn="ctr" rotWithShape="0">
                <a:srgbClr val="000000">
                  <a:alpha val="49000"/>
                </a:srgbClr>
              </a:outerShdw>
            </a:effectLst>
          </p:spPr>
          <p:txBody>
            <a:bodyPr/>
            <a:lstStyle/>
            <a:p>
              <a:pPr algn="ctr" defTabSz="6096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dirty="0">
                <a:latin typeface="Constantia" pitchFamily="18" charset="0"/>
                <a:cs typeface="+mn-cs"/>
              </a:endParaRPr>
            </a:p>
          </p:txBody>
        </p:sp>
        <p:sp>
          <p:nvSpPr>
            <p:cNvPr id="15" name="Oval 14"/>
            <p:cNvSpPr/>
            <p:nvPr/>
          </p:nvSpPr>
          <p:spPr bwMode="auto">
            <a:xfrm>
              <a:off x="1981200" y="3894137"/>
              <a:ext cx="304800" cy="3048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647700" dir="18060000" sx="92000" sy="92000" algn="ctr" rotWithShape="0">
                <a:srgbClr val="000000">
                  <a:alpha val="49000"/>
                </a:srgbClr>
              </a:outerShdw>
            </a:effectLst>
          </p:spPr>
          <p:txBody>
            <a:bodyPr/>
            <a:lstStyle/>
            <a:p>
              <a:pPr algn="ctr" defTabSz="6096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dirty="0">
                <a:latin typeface="Constantia" pitchFamily="18" charset="0"/>
                <a:cs typeface="+mn-cs"/>
              </a:endParaRPr>
            </a:p>
          </p:txBody>
        </p:sp>
        <p:sp>
          <p:nvSpPr>
            <p:cNvPr id="16" name="Oval 15"/>
            <p:cNvSpPr/>
            <p:nvPr/>
          </p:nvSpPr>
          <p:spPr bwMode="auto">
            <a:xfrm>
              <a:off x="1447800" y="4503737"/>
              <a:ext cx="304800" cy="3048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647700" dir="18060000" sx="92000" sy="92000" algn="ctr" rotWithShape="0">
                <a:srgbClr val="000000">
                  <a:alpha val="49000"/>
                </a:srgbClr>
              </a:outerShdw>
            </a:effectLst>
          </p:spPr>
          <p:txBody>
            <a:bodyPr/>
            <a:lstStyle/>
            <a:p>
              <a:pPr algn="ctr" defTabSz="6096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dirty="0">
                <a:latin typeface="Constantia" pitchFamily="18" charset="0"/>
                <a:cs typeface="+mn-cs"/>
              </a:endParaRPr>
            </a:p>
          </p:txBody>
        </p:sp>
        <p:sp>
          <p:nvSpPr>
            <p:cNvPr id="17" name="Oval 16"/>
            <p:cNvSpPr/>
            <p:nvPr/>
          </p:nvSpPr>
          <p:spPr bwMode="auto">
            <a:xfrm>
              <a:off x="914400" y="4960937"/>
              <a:ext cx="304800" cy="3048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647700" dir="18060000" sx="92000" sy="92000" algn="ctr" rotWithShape="0">
                <a:srgbClr val="000000">
                  <a:alpha val="49000"/>
                </a:srgbClr>
              </a:outerShdw>
            </a:effectLst>
          </p:spPr>
          <p:txBody>
            <a:bodyPr/>
            <a:lstStyle/>
            <a:p>
              <a:pPr algn="ctr" defTabSz="6096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dirty="0">
                <a:latin typeface="Constantia" pitchFamily="18" charset="0"/>
                <a:cs typeface="+mn-cs"/>
              </a:endParaRPr>
            </a:p>
          </p:txBody>
        </p:sp>
        <p:sp>
          <p:nvSpPr>
            <p:cNvPr id="18" name="Oval 17"/>
            <p:cNvSpPr/>
            <p:nvPr/>
          </p:nvSpPr>
          <p:spPr bwMode="auto">
            <a:xfrm>
              <a:off x="914400" y="5494337"/>
              <a:ext cx="304800" cy="3048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647700" dir="18060000" sx="92000" sy="92000" algn="ctr" rotWithShape="0">
                <a:srgbClr val="000000">
                  <a:alpha val="49000"/>
                </a:srgbClr>
              </a:outerShdw>
            </a:effectLst>
          </p:spPr>
          <p:txBody>
            <a:bodyPr/>
            <a:lstStyle/>
            <a:p>
              <a:pPr algn="ctr" defTabSz="6096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dirty="0">
                <a:latin typeface="Constantia" pitchFamily="18" charset="0"/>
                <a:cs typeface="+mn-cs"/>
              </a:endParaRPr>
            </a:p>
          </p:txBody>
        </p:sp>
        <p:cxnSp>
          <p:nvCxnSpPr>
            <p:cNvPr id="19" name="Curved Connector 181"/>
            <p:cNvCxnSpPr>
              <a:cxnSpLocks noChangeShapeType="1"/>
              <a:stCxn id="22" idx="3"/>
              <a:endCxn id="23" idx="7"/>
            </p:cNvCxnSpPr>
            <p:nvPr/>
          </p:nvCxnSpPr>
          <p:spPr bwMode="auto">
            <a:xfrm rot="5400000">
              <a:off x="1250950" y="1639887"/>
              <a:ext cx="241300" cy="88900"/>
            </a:xfrm>
            <a:prstGeom prst="curvedConnector3">
              <a:avLst>
                <a:gd name="adj1" fmla="val 30347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0" name="Curved Connector 184"/>
            <p:cNvCxnSpPr>
              <a:cxnSpLocks noChangeShapeType="1"/>
              <a:stCxn id="22" idx="5"/>
              <a:endCxn id="24" idx="1"/>
            </p:cNvCxnSpPr>
            <p:nvPr/>
          </p:nvCxnSpPr>
          <p:spPr bwMode="auto">
            <a:xfrm rot="16200000" flipH="1">
              <a:off x="1555750" y="1639887"/>
              <a:ext cx="241300" cy="88900"/>
            </a:xfrm>
            <a:prstGeom prst="curvedConnector3">
              <a:avLst>
                <a:gd name="adj1" fmla="val 50000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1" name="Curved Connector 190"/>
            <p:cNvCxnSpPr>
              <a:cxnSpLocks noChangeShapeType="1"/>
              <a:stCxn id="23" idx="5"/>
              <a:endCxn id="25" idx="1"/>
            </p:cNvCxnSpPr>
            <p:nvPr/>
          </p:nvCxnSpPr>
          <p:spPr bwMode="auto">
            <a:xfrm rot="16200000" flipH="1">
              <a:off x="1212850" y="2135187"/>
              <a:ext cx="317500" cy="88900"/>
            </a:xfrm>
            <a:prstGeom prst="curvedConnector3">
              <a:avLst>
                <a:gd name="adj1" fmla="val 50000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2" name="Curved Connector 194"/>
            <p:cNvCxnSpPr>
              <a:cxnSpLocks noChangeShapeType="1"/>
              <a:stCxn id="24" idx="3"/>
              <a:endCxn id="25" idx="7"/>
            </p:cNvCxnSpPr>
            <p:nvPr/>
          </p:nvCxnSpPr>
          <p:spPr bwMode="auto">
            <a:xfrm rot="5400000">
              <a:off x="1517650" y="2135187"/>
              <a:ext cx="317500" cy="88900"/>
            </a:xfrm>
            <a:prstGeom prst="curvedConnector3">
              <a:avLst>
                <a:gd name="adj1" fmla="val 50000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3" name="Curved Connector 201"/>
            <p:cNvCxnSpPr>
              <a:cxnSpLocks noChangeShapeType="1"/>
              <a:stCxn id="25" idx="2"/>
              <a:endCxn id="26" idx="0"/>
            </p:cNvCxnSpPr>
            <p:nvPr/>
          </p:nvCxnSpPr>
          <p:spPr bwMode="auto">
            <a:xfrm rot="10800000" flipV="1">
              <a:off x="1066800" y="2446337"/>
              <a:ext cx="304800" cy="304800"/>
            </a:xfrm>
            <a:prstGeom prst="curvedConnector2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4" name="Straight Arrow Connector 208"/>
            <p:cNvCxnSpPr>
              <a:cxnSpLocks noChangeShapeType="1"/>
              <a:stCxn id="26" idx="4"/>
              <a:endCxn id="27" idx="0"/>
            </p:cNvCxnSpPr>
            <p:nvPr/>
          </p:nvCxnSpPr>
          <p:spPr bwMode="auto">
            <a:xfrm rot="5400000">
              <a:off x="951707" y="3171031"/>
              <a:ext cx="228600" cy="1587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5" name="Straight Arrow Connector 209"/>
            <p:cNvCxnSpPr>
              <a:cxnSpLocks noChangeShapeType="1"/>
              <a:endCxn id="29" idx="0"/>
            </p:cNvCxnSpPr>
            <p:nvPr/>
          </p:nvCxnSpPr>
          <p:spPr bwMode="auto">
            <a:xfrm rot="5400000">
              <a:off x="915194" y="3740943"/>
              <a:ext cx="304800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6" name="Curved Connector 212"/>
            <p:cNvCxnSpPr>
              <a:cxnSpLocks noChangeShapeType="1"/>
              <a:stCxn id="32" idx="3"/>
              <a:endCxn id="33" idx="6"/>
            </p:cNvCxnSpPr>
            <p:nvPr/>
          </p:nvCxnSpPr>
          <p:spPr bwMode="auto">
            <a:xfrm rot="5400000">
              <a:off x="1181100" y="4802187"/>
              <a:ext cx="349250" cy="273050"/>
            </a:xfrm>
            <a:prstGeom prst="curvedConnector2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7" name="Curved Connector 219"/>
            <p:cNvCxnSpPr>
              <a:cxnSpLocks noChangeShapeType="1"/>
              <a:stCxn id="26" idx="6"/>
              <a:endCxn id="28" idx="1"/>
            </p:cNvCxnSpPr>
            <p:nvPr/>
          </p:nvCxnSpPr>
          <p:spPr bwMode="auto">
            <a:xfrm>
              <a:off x="1219200" y="2903537"/>
              <a:ext cx="273050" cy="425450"/>
            </a:xfrm>
            <a:prstGeom prst="curvedConnector2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8" name="Curved Connector 219"/>
            <p:cNvCxnSpPr>
              <a:cxnSpLocks noChangeShapeType="1"/>
              <a:stCxn id="31" idx="4"/>
              <a:endCxn id="32" idx="6"/>
            </p:cNvCxnSpPr>
            <p:nvPr/>
          </p:nvCxnSpPr>
          <p:spPr bwMode="auto">
            <a:xfrm rot="5400000">
              <a:off x="1714500" y="4237037"/>
              <a:ext cx="457200" cy="381000"/>
            </a:xfrm>
            <a:prstGeom prst="curvedConnector2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9" name="Straight Arrow Connector 227"/>
            <p:cNvCxnSpPr>
              <a:cxnSpLocks noChangeShapeType="1"/>
              <a:endCxn id="30" idx="0"/>
            </p:cNvCxnSpPr>
            <p:nvPr/>
          </p:nvCxnSpPr>
          <p:spPr bwMode="auto">
            <a:xfrm rot="5400000">
              <a:off x="1447007" y="3742531"/>
              <a:ext cx="304800" cy="1587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30" name="Straight Arrow Connector 229"/>
            <p:cNvCxnSpPr>
              <a:cxnSpLocks noChangeShapeType="1"/>
            </p:cNvCxnSpPr>
            <p:nvPr/>
          </p:nvCxnSpPr>
          <p:spPr bwMode="auto">
            <a:xfrm rot="5400000">
              <a:off x="1448594" y="4350543"/>
              <a:ext cx="304800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31" name="Curved Connector 219"/>
            <p:cNvCxnSpPr>
              <a:cxnSpLocks noChangeShapeType="1"/>
              <a:stCxn id="28" idx="5"/>
              <a:endCxn id="31" idx="1"/>
            </p:cNvCxnSpPr>
            <p:nvPr/>
          </p:nvCxnSpPr>
          <p:spPr bwMode="auto">
            <a:xfrm rot="16200000" flipH="1">
              <a:off x="1670050" y="3582987"/>
              <a:ext cx="393700" cy="317500"/>
            </a:xfrm>
            <a:prstGeom prst="curvedConnector3">
              <a:avLst>
                <a:gd name="adj1" fmla="val 50000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32" name="Straight Arrow Connector 235"/>
            <p:cNvCxnSpPr>
              <a:cxnSpLocks noChangeShapeType="1"/>
              <a:stCxn id="29" idx="4"/>
              <a:endCxn id="33" idx="0"/>
            </p:cNvCxnSpPr>
            <p:nvPr/>
          </p:nvCxnSpPr>
          <p:spPr bwMode="auto">
            <a:xfrm rot="5400000">
              <a:off x="685007" y="4580731"/>
              <a:ext cx="762000" cy="1587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33" name="Straight Arrow Connector 238"/>
            <p:cNvCxnSpPr>
              <a:cxnSpLocks noChangeShapeType="1"/>
              <a:stCxn id="33" idx="4"/>
              <a:endCxn id="34" idx="0"/>
            </p:cNvCxnSpPr>
            <p:nvPr/>
          </p:nvCxnSpPr>
          <p:spPr bwMode="auto">
            <a:xfrm rot="5400000">
              <a:off x="951707" y="5380831"/>
              <a:ext cx="228600" cy="1587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34" name="Oval 33"/>
            <p:cNvSpPr/>
            <p:nvPr/>
          </p:nvSpPr>
          <p:spPr bwMode="auto">
            <a:xfrm>
              <a:off x="1752600" y="2751137"/>
              <a:ext cx="304800" cy="3048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647700" dir="18060000" sx="92000" sy="92000" algn="ctr" rotWithShape="0">
                <a:srgbClr val="000000">
                  <a:alpha val="49000"/>
                </a:srgbClr>
              </a:outerShdw>
            </a:effectLst>
          </p:spPr>
          <p:txBody>
            <a:bodyPr/>
            <a:lstStyle/>
            <a:p>
              <a:pPr algn="ctr" defTabSz="6096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dirty="0">
                <a:latin typeface="Constantia" pitchFamily="18" charset="0"/>
                <a:cs typeface="+mn-cs"/>
              </a:endParaRPr>
            </a:p>
          </p:txBody>
        </p:sp>
        <p:cxnSp>
          <p:nvCxnSpPr>
            <p:cNvPr id="35" name="Curved Connector 201"/>
            <p:cNvCxnSpPr>
              <a:cxnSpLocks noChangeShapeType="1"/>
              <a:stCxn id="25" idx="6"/>
            </p:cNvCxnSpPr>
            <p:nvPr/>
          </p:nvCxnSpPr>
          <p:spPr bwMode="auto">
            <a:xfrm>
              <a:off x="1676400" y="2446337"/>
              <a:ext cx="228600" cy="304800"/>
            </a:xfrm>
            <a:prstGeom prst="curvedConnector2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36" name="Shape 252"/>
            <p:cNvCxnSpPr>
              <a:cxnSpLocks noChangeShapeType="1"/>
              <a:endCxn id="34" idx="6"/>
            </p:cNvCxnSpPr>
            <p:nvPr/>
          </p:nvCxnSpPr>
          <p:spPr bwMode="auto">
            <a:xfrm rot="5400000">
              <a:off x="1066800" y="4198937"/>
              <a:ext cx="1600200" cy="1295400"/>
            </a:xfrm>
            <a:prstGeom prst="curvedConnector2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37" name="Shape 256"/>
            <p:cNvCxnSpPr>
              <a:cxnSpLocks noChangeShapeType="1"/>
            </p:cNvCxnSpPr>
            <p:nvPr/>
          </p:nvCxnSpPr>
          <p:spPr bwMode="auto">
            <a:xfrm rot="16200000" flipH="1">
              <a:off x="1670050" y="3354387"/>
              <a:ext cx="1187450" cy="501650"/>
            </a:xfrm>
            <a:prstGeom prst="curvedConnector3">
              <a:avLst>
                <a:gd name="adj1" fmla="val 50000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38" name="TextBox 283"/>
            <p:cNvSpPr txBox="1">
              <a:spLocks noChangeArrowheads="1"/>
            </p:cNvSpPr>
            <p:nvPr/>
          </p:nvSpPr>
          <p:spPr bwMode="auto">
            <a:xfrm>
              <a:off x="1600200" y="1484313"/>
              <a:ext cx="288805" cy="3026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sz="1200" dirty="0">
                  <a:latin typeface="Constantia" pitchFamily="18" charset="0"/>
                </a:rPr>
                <a:t>F</a:t>
              </a:r>
            </a:p>
          </p:txBody>
        </p:sp>
        <p:sp>
          <p:nvSpPr>
            <p:cNvPr id="39" name="TextBox 284"/>
            <p:cNvSpPr txBox="1">
              <a:spLocks noChangeArrowheads="1"/>
            </p:cNvSpPr>
            <p:nvPr/>
          </p:nvSpPr>
          <p:spPr bwMode="auto">
            <a:xfrm>
              <a:off x="1179513" y="1484313"/>
              <a:ext cx="301131" cy="3026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sz="1200" dirty="0">
                  <a:latin typeface="Constantia" pitchFamily="18" charset="0"/>
                </a:rPr>
                <a:t>T</a:t>
              </a:r>
            </a:p>
          </p:txBody>
        </p:sp>
        <p:sp>
          <p:nvSpPr>
            <p:cNvPr id="40" name="TextBox 285"/>
            <p:cNvSpPr txBox="1">
              <a:spLocks noChangeArrowheads="1"/>
            </p:cNvSpPr>
            <p:nvPr/>
          </p:nvSpPr>
          <p:spPr bwMode="auto">
            <a:xfrm>
              <a:off x="1701800" y="2322511"/>
              <a:ext cx="288805" cy="3026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sz="1200" dirty="0">
                  <a:latin typeface="Constantia" pitchFamily="18" charset="0"/>
                </a:rPr>
                <a:t>F</a:t>
              </a:r>
            </a:p>
          </p:txBody>
        </p:sp>
        <p:sp>
          <p:nvSpPr>
            <p:cNvPr id="41" name="TextBox 286"/>
            <p:cNvSpPr txBox="1">
              <a:spLocks noChangeArrowheads="1"/>
            </p:cNvSpPr>
            <p:nvPr/>
          </p:nvSpPr>
          <p:spPr bwMode="auto">
            <a:xfrm>
              <a:off x="1027113" y="2322511"/>
              <a:ext cx="301131" cy="3026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sz="1200" dirty="0">
                  <a:latin typeface="Constantia" pitchFamily="18" charset="0"/>
                </a:rPr>
                <a:t>T</a:t>
              </a:r>
            </a:p>
          </p:txBody>
        </p:sp>
        <p:sp>
          <p:nvSpPr>
            <p:cNvPr id="42" name="TextBox 287"/>
            <p:cNvSpPr txBox="1">
              <a:spLocks noChangeArrowheads="1"/>
            </p:cNvSpPr>
            <p:nvPr/>
          </p:nvSpPr>
          <p:spPr bwMode="auto">
            <a:xfrm>
              <a:off x="1397000" y="3008313"/>
              <a:ext cx="301131" cy="3026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sz="1200">
                  <a:latin typeface="Constantia" pitchFamily="18" charset="0"/>
                </a:rPr>
                <a:t>T</a:t>
              </a:r>
            </a:p>
          </p:txBody>
        </p:sp>
        <p:sp>
          <p:nvSpPr>
            <p:cNvPr id="43" name="TextBox 288"/>
            <p:cNvSpPr txBox="1">
              <a:spLocks noChangeArrowheads="1"/>
            </p:cNvSpPr>
            <p:nvPr/>
          </p:nvSpPr>
          <p:spPr bwMode="auto">
            <a:xfrm>
              <a:off x="685800" y="3008313"/>
              <a:ext cx="288805" cy="3026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sz="1200">
                  <a:latin typeface="Constantia" pitchFamily="18" charset="0"/>
                </a:rPr>
                <a:t>F</a:t>
              </a:r>
            </a:p>
          </p:txBody>
        </p:sp>
        <p:sp>
          <p:nvSpPr>
            <p:cNvPr id="44" name="TextBox 289"/>
            <p:cNvSpPr txBox="1">
              <a:spLocks noChangeArrowheads="1"/>
            </p:cNvSpPr>
            <p:nvPr/>
          </p:nvSpPr>
          <p:spPr bwMode="auto">
            <a:xfrm>
              <a:off x="1408114" y="3541712"/>
              <a:ext cx="288805" cy="3026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sz="1200">
                  <a:latin typeface="Constantia" pitchFamily="18" charset="0"/>
                </a:rPr>
                <a:t>F</a:t>
              </a:r>
            </a:p>
          </p:txBody>
        </p:sp>
        <p:sp>
          <p:nvSpPr>
            <p:cNvPr id="45" name="TextBox 290"/>
            <p:cNvSpPr txBox="1">
              <a:spLocks noChangeArrowheads="1"/>
            </p:cNvSpPr>
            <p:nvPr/>
          </p:nvSpPr>
          <p:spPr bwMode="auto">
            <a:xfrm>
              <a:off x="1778000" y="3541712"/>
              <a:ext cx="301131" cy="3026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sz="1200">
                  <a:latin typeface="Constantia" pitchFamily="18" charset="0"/>
                </a:rPr>
                <a:t>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3795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95250"/>
            <a:ext cx="9601200" cy="581025"/>
          </a:xfrm>
        </p:spPr>
        <p:txBody>
          <a:bodyPr>
            <a:normAutofit fontScale="90000"/>
          </a:bodyPr>
          <a:lstStyle/>
          <a:p>
            <a:r>
              <a:rPr lang="en-US" dirty="0"/>
              <a:t>How it </a:t>
            </a:r>
            <a:r>
              <a:rPr lang="en-US" dirty="0" smtClean="0"/>
              <a:t>works </a:t>
            </a:r>
            <a:r>
              <a:rPr lang="mr-IN" dirty="0" smtClean="0"/>
              <a:t>–</a:t>
            </a:r>
            <a:r>
              <a:rPr lang="en-US" dirty="0" smtClean="0"/>
              <a:t> step 3 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676275"/>
            <a:ext cx="10191750" cy="5800725"/>
          </a:xfrm>
        </p:spPr>
        <p:txBody>
          <a:bodyPr/>
          <a:lstStyle/>
          <a:p>
            <a:endParaRPr lang="en-GB" dirty="0" smtClean="0"/>
          </a:p>
          <a:p>
            <a:pPr marL="0" indent="0">
              <a:buNone/>
            </a:pPr>
            <a:r>
              <a:rPr lang="en-GB" sz="2400" dirty="0" smtClean="0">
                <a:solidFill>
                  <a:schemeClr val="accent6">
                    <a:lumMod val="50000"/>
                  </a:schemeClr>
                </a:solidFill>
              </a:rPr>
              <a:t>C. Run </a:t>
            </a:r>
            <a:r>
              <a:rPr lang="en-GB" sz="2400" dirty="0">
                <a:solidFill>
                  <a:schemeClr val="accent6">
                    <a:lumMod val="50000"/>
                  </a:schemeClr>
                </a:solidFill>
              </a:rPr>
              <a:t>a symbolic execution </a:t>
            </a:r>
            <a:endParaRPr lang="en-GB" sz="24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GB" dirty="0"/>
          </a:p>
          <a:p>
            <a:r>
              <a:rPr lang="en-GB" dirty="0" smtClean="0"/>
              <a:t>Start from the </a:t>
            </a:r>
            <a:r>
              <a:rPr lang="en-GB" dirty="0"/>
              <a:t>CFG root </a:t>
            </a:r>
            <a:r>
              <a:rPr lang="en-GB" dirty="0" smtClean="0"/>
              <a:t>and navigate the tree in a depth-first </a:t>
            </a:r>
            <a:r>
              <a:rPr lang="en-GB" dirty="0"/>
              <a:t>search </a:t>
            </a:r>
            <a:endParaRPr lang="en-GB" dirty="0" smtClean="0"/>
          </a:p>
          <a:p>
            <a:pPr marL="0" indent="0" algn="just">
              <a:buNone/>
            </a:pPr>
            <a:r>
              <a:rPr lang="en-GB" dirty="0"/>
              <a:t> </a:t>
            </a:r>
            <a:r>
              <a:rPr lang="en-GB" dirty="0" smtClean="0"/>
              <a:t>     </a:t>
            </a:r>
            <a:r>
              <a:rPr lang="en-GB" sz="1800" dirty="0" smtClean="0"/>
              <a:t>“	Depth-first </a:t>
            </a:r>
            <a:r>
              <a:rPr lang="en-GB" sz="1800" dirty="0"/>
              <a:t>search is an algorithm for traversing or searching tree or graph data </a:t>
            </a:r>
            <a:r>
              <a:rPr lang="en-GB" sz="1800" dirty="0" smtClean="0"/>
              <a:t>               	structures</a:t>
            </a:r>
            <a:r>
              <a:rPr lang="en-GB" sz="1800" dirty="0"/>
              <a:t>. One starts at the root and explores as far as possible along each branch </a:t>
            </a:r>
            <a:r>
              <a:rPr lang="en-GB" sz="1800" dirty="0" smtClean="0"/>
              <a:t>	before 	backtracking.     ”</a:t>
            </a:r>
          </a:p>
          <a:p>
            <a:pPr marL="0" indent="0" algn="just">
              <a:buNone/>
            </a:pPr>
            <a:endParaRPr lang="en-GB" sz="1800" dirty="0"/>
          </a:p>
          <a:p>
            <a:r>
              <a:rPr lang="en-GB" dirty="0" smtClean="0"/>
              <a:t>Do do this symbolic execution, use a python tool: </a:t>
            </a:r>
            <a:r>
              <a:rPr lang="en-GB" sz="2400" b="1" dirty="0" err="1" smtClean="0"/>
              <a:t>oyente</a:t>
            </a:r>
            <a:endParaRPr lang="en-GB" sz="2400" b="1" dirty="0" smtClean="0"/>
          </a:p>
          <a:p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OYENTE </a:t>
            </a:r>
            <a:r>
              <a:rPr lang="en-GB" dirty="0"/>
              <a:t>Homepage: https://</a:t>
            </a:r>
            <a:r>
              <a:rPr lang="en-GB" dirty="0" err="1"/>
              <a:t>www.comp.nus.edu.sg</a:t>
            </a:r>
            <a:r>
              <a:rPr lang="en-GB" dirty="0"/>
              <a:t>/~</a:t>
            </a:r>
            <a:r>
              <a:rPr lang="en-GB" dirty="0" err="1"/>
              <a:t>loiluu</a:t>
            </a:r>
            <a:r>
              <a:rPr lang="en-GB" dirty="0"/>
              <a:t>/</a:t>
            </a:r>
            <a:r>
              <a:rPr lang="en-GB" dirty="0" err="1"/>
              <a:t>oyente.html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18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80975"/>
            <a:ext cx="9601200" cy="733425"/>
          </a:xfrm>
        </p:spPr>
        <p:txBody>
          <a:bodyPr/>
          <a:lstStyle/>
          <a:p>
            <a:r>
              <a:rPr lang="en-US" dirty="0" smtClean="0"/>
              <a:t>GASPER OUTCOMES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1625" y="1257299"/>
            <a:ext cx="9496425" cy="513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322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4925" y="114300"/>
            <a:ext cx="9601200" cy="666750"/>
          </a:xfrm>
        </p:spPr>
        <p:txBody>
          <a:bodyPr>
            <a:normAutofit fontScale="90000"/>
          </a:bodyPr>
          <a:lstStyle/>
          <a:p>
            <a:r>
              <a:rPr lang="en-US" dirty="0"/>
              <a:t>GASPER OUTCOMES</a:t>
            </a: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4475" y="885824"/>
            <a:ext cx="9391650" cy="536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345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1125" y="647701"/>
            <a:ext cx="9601200" cy="78105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Thank You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81125" y="2667001"/>
            <a:ext cx="909637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References</a:t>
            </a:r>
          </a:p>
          <a:p>
            <a:endParaRPr lang="en-US" dirty="0"/>
          </a:p>
          <a:p>
            <a:r>
              <a:rPr lang="en-US" dirty="0" smtClean="0"/>
              <a:t>Under-Optimized </a:t>
            </a:r>
            <a:r>
              <a:rPr lang="en-US" dirty="0"/>
              <a:t>Smart Contracts Devour Your </a:t>
            </a:r>
            <a:r>
              <a:rPr lang="en-US" dirty="0" smtClean="0"/>
              <a:t>Money</a:t>
            </a:r>
          </a:p>
          <a:p>
            <a:r>
              <a:rPr lang="en-US" dirty="0" smtClean="0"/>
              <a:t>Ting </a:t>
            </a:r>
            <a:r>
              <a:rPr lang="en-US" dirty="0"/>
              <a:t>Chen, </a:t>
            </a:r>
            <a:r>
              <a:rPr lang="en-US" dirty="0" err="1"/>
              <a:t>Xiaoqi</a:t>
            </a:r>
            <a:r>
              <a:rPr lang="en-US" dirty="0"/>
              <a:t> Li, </a:t>
            </a:r>
            <a:r>
              <a:rPr lang="en-US" dirty="0" err="1"/>
              <a:t>Xiapu</a:t>
            </a:r>
            <a:r>
              <a:rPr lang="en-US" dirty="0"/>
              <a:t> Luo, </a:t>
            </a:r>
            <a:r>
              <a:rPr lang="en-US" dirty="0" err="1"/>
              <a:t>Xiaosong</a:t>
            </a:r>
            <a:r>
              <a:rPr lang="en-US" dirty="0"/>
              <a:t> </a:t>
            </a:r>
            <a:r>
              <a:rPr lang="en-US" dirty="0" smtClean="0"/>
              <a:t>Zhang</a:t>
            </a:r>
          </a:p>
          <a:p>
            <a:r>
              <a:rPr lang="en-US" dirty="0" smtClean="0"/>
              <a:t>https</a:t>
            </a:r>
            <a:r>
              <a:rPr lang="en-US" dirty="0"/>
              <a:t>://</a:t>
            </a:r>
            <a:r>
              <a:rPr lang="en-US" dirty="0" err="1" smtClean="0"/>
              <a:t>arxiv.org</a:t>
            </a:r>
            <a:r>
              <a:rPr lang="en-US" dirty="0" smtClean="0"/>
              <a:t>/abs/1703.03994</a:t>
            </a:r>
          </a:p>
          <a:p>
            <a:endParaRPr lang="en-US" dirty="0"/>
          </a:p>
          <a:p>
            <a:r>
              <a:rPr lang="en-US" dirty="0" smtClean="0"/>
              <a:t>Making </a:t>
            </a:r>
            <a:r>
              <a:rPr lang="en-US" dirty="0"/>
              <a:t>Smart Contracts Smarter </a:t>
            </a:r>
            <a:endParaRPr lang="en-US" dirty="0" smtClean="0"/>
          </a:p>
          <a:p>
            <a:r>
              <a:rPr lang="en-US" dirty="0" err="1" smtClean="0"/>
              <a:t>Loi</a:t>
            </a:r>
            <a:r>
              <a:rPr lang="en-US" dirty="0" smtClean="0"/>
              <a:t> </a:t>
            </a:r>
            <a:r>
              <a:rPr lang="en-US" dirty="0" err="1"/>
              <a:t>Luu</a:t>
            </a:r>
            <a:r>
              <a:rPr lang="en-US" dirty="0"/>
              <a:t>, </a:t>
            </a:r>
            <a:r>
              <a:rPr lang="en-US" dirty="0" err="1"/>
              <a:t>Duc-Hiep</a:t>
            </a:r>
            <a:r>
              <a:rPr lang="en-US" dirty="0"/>
              <a:t> Chu, </a:t>
            </a:r>
            <a:r>
              <a:rPr lang="en-US" dirty="0" err="1"/>
              <a:t>Hrishi</a:t>
            </a:r>
            <a:r>
              <a:rPr lang="en-US" dirty="0"/>
              <a:t> </a:t>
            </a:r>
            <a:r>
              <a:rPr lang="en-US" dirty="0" err="1"/>
              <a:t>Olickel</a:t>
            </a:r>
            <a:r>
              <a:rPr lang="en-US" dirty="0"/>
              <a:t>, </a:t>
            </a:r>
            <a:r>
              <a:rPr lang="en-US" dirty="0" err="1"/>
              <a:t>Prateek</a:t>
            </a:r>
            <a:r>
              <a:rPr lang="en-US" dirty="0"/>
              <a:t> </a:t>
            </a:r>
            <a:r>
              <a:rPr lang="en-US" dirty="0" err="1"/>
              <a:t>Saxena</a:t>
            </a:r>
            <a:r>
              <a:rPr lang="en-US" dirty="0"/>
              <a:t>, Aquinas </a:t>
            </a:r>
            <a:r>
              <a:rPr lang="en-US" dirty="0" err="1"/>
              <a:t>Hobor</a:t>
            </a:r>
            <a:r>
              <a:rPr lang="en-US" dirty="0"/>
              <a:t> </a:t>
            </a:r>
            <a:endParaRPr lang="en-US" dirty="0" smtClean="0"/>
          </a:p>
          <a:p>
            <a:r>
              <a:rPr lang="en-US" dirty="0" smtClean="0"/>
              <a:t>ACM </a:t>
            </a:r>
            <a:r>
              <a:rPr lang="en-US" dirty="0"/>
              <a:t>Conference on Computer and Communications Security (CCS 2016 )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16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83043"/>
            <a:ext cx="9601200" cy="698007"/>
          </a:xfrm>
        </p:spPr>
        <p:txBody>
          <a:bodyPr/>
          <a:lstStyle/>
          <a:p>
            <a:r>
              <a:rPr lang="en-US" dirty="0" smtClean="0"/>
              <a:t>Smart Contract Cost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599" y="781050"/>
            <a:ext cx="9991725" cy="5788425"/>
          </a:xfrm>
        </p:spPr>
        <p:txBody>
          <a:bodyPr>
            <a:normAutofit/>
          </a:bodyPr>
          <a:lstStyle/>
          <a:p>
            <a:pPr lvl="0"/>
            <a:r>
              <a:rPr lang="en-GB" b="1" dirty="0"/>
              <a:t>Deploying</a:t>
            </a:r>
            <a:r>
              <a:rPr lang="en-GB" dirty="0"/>
              <a:t> and </a:t>
            </a:r>
            <a:r>
              <a:rPr lang="en-GB" b="1" dirty="0"/>
              <a:t>Executing</a:t>
            </a:r>
            <a:r>
              <a:rPr lang="en-GB" dirty="0"/>
              <a:t> </a:t>
            </a:r>
            <a:r>
              <a:rPr lang="en-GB" dirty="0" smtClean="0"/>
              <a:t> </a:t>
            </a:r>
            <a:r>
              <a:rPr lang="en-GB" b="1" dirty="0" smtClean="0">
                <a:solidFill>
                  <a:srgbClr val="FF0000"/>
                </a:solidFill>
              </a:rPr>
              <a:t>smart </a:t>
            </a:r>
            <a:r>
              <a:rPr lang="en-GB" b="1" dirty="0">
                <a:solidFill>
                  <a:srgbClr val="FF0000"/>
                </a:solidFill>
              </a:rPr>
              <a:t>contracts </a:t>
            </a:r>
            <a:r>
              <a:rPr lang="en-GB" dirty="0"/>
              <a:t>in </a:t>
            </a:r>
            <a:r>
              <a:rPr lang="en-GB" dirty="0" err="1" smtClean="0"/>
              <a:t>Ethereum</a:t>
            </a:r>
            <a:r>
              <a:rPr lang="en-GB" dirty="0" smtClean="0"/>
              <a:t> </a:t>
            </a:r>
            <a:r>
              <a:rPr lang="en-GB" dirty="0"/>
              <a:t>Virtual </a:t>
            </a:r>
            <a:r>
              <a:rPr lang="en-GB" dirty="0" smtClean="0"/>
              <a:t>Machine (EVM) has a </a:t>
            </a:r>
            <a:r>
              <a:rPr lang="en-GB" b="1" dirty="0" smtClean="0">
                <a:solidFill>
                  <a:srgbClr val="FF0000"/>
                </a:solidFill>
              </a:rPr>
              <a:t>financial cost</a:t>
            </a:r>
            <a:r>
              <a:rPr lang="en-GB" dirty="0" smtClean="0"/>
              <a:t>, used to reward the miners, </a:t>
            </a:r>
            <a:r>
              <a:rPr lang="en-GB" b="1" dirty="0" smtClean="0">
                <a:solidFill>
                  <a:srgbClr val="FF0000"/>
                </a:solidFill>
              </a:rPr>
              <a:t>payed in the ether crypto-currency</a:t>
            </a:r>
            <a:r>
              <a:rPr lang="en-GB" dirty="0" smtClean="0"/>
              <a:t>. </a:t>
            </a:r>
          </a:p>
          <a:p>
            <a:pPr lvl="0"/>
            <a:endParaRPr lang="en-GB" dirty="0"/>
          </a:p>
          <a:p>
            <a:r>
              <a:rPr lang="en-US" dirty="0"/>
              <a:t>Smart contracts </a:t>
            </a:r>
            <a:r>
              <a:rPr lang="en-US" dirty="0" smtClean="0"/>
              <a:t> !=  Normal </a:t>
            </a:r>
            <a:r>
              <a:rPr lang="en-US" dirty="0"/>
              <a:t>programs</a:t>
            </a:r>
          </a:p>
          <a:p>
            <a:pPr marL="0" lvl="3" indent="0">
              <a:buNone/>
            </a:pPr>
            <a:r>
              <a:rPr lang="en-US" dirty="0" smtClean="0"/>
              <a:t>	</a:t>
            </a:r>
            <a:r>
              <a:rPr lang="en-US" dirty="0" smtClean="0">
                <a:sym typeface="Wingdings"/>
              </a:rPr>
              <a:t> </a:t>
            </a:r>
            <a:r>
              <a:rPr lang="en-US" dirty="0" smtClean="0">
                <a:sym typeface="Wingdings"/>
              </a:rPr>
              <a:t>You </a:t>
            </a:r>
            <a:r>
              <a:rPr lang="en-US" dirty="0">
                <a:sym typeface="Wingdings"/>
              </a:rPr>
              <a:t>c</a:t>
            </a:r>
            <a:r>
              <a:rPr lang="en-US" dirty="0" smtClean="0"/>
              <a:t>annot patch their code</a:t>
            </a:r>
            <a:endParaRPr lang="en-US" dirty="0"/>
          </a:p>
          <a:p>
            <a:pPr marL="0" lvl="3" indent="0">
              <a:buNone/>
            </a:pPr>
            <a:r>
              <a:rPr lang="en-US" dirty="0" smtClean="0"/>
              <a:t>	</a:t>
            </a:r>
            <a:r>
              <a:rPr lang="en-US" dirty="0" smtClean="0">
                <a:sym typeface="Wingdings"/>
              </a:rPr>
              <a:t> </a:t>
            </a:r>
            <a:r>
              <a:rPr lang="en-US" dirty="0" smtClean="0">
                <a:sym typeface="Wingdings"/>
              </a:rPr>
              <a:t>Written in a </a:t>
            </a:r>
            <a:r>
              <a:rPr lang="en-US" dirty="0">
                <a:sym typeface="Wingdings"/>
              </a:rPr>
              <a:t>n</a:t>
            </a:r>
            <a:r>
              <a:rPr lang="en-US" dirty="0" smtClean="0"/>
              <a:t>ew </a:t>
            </a:r>
            <a:r>
              <a:rPr lang="en-US" dirty="0"/>
              <a:t>language</a:t>
            </a:r>
          </a:p>
          <a:p>
            <a:pPr marL="0" lvl="3" indent="0">
              <a:buNone/>
            </a:pPr>
            <a:r>
              <a:rPr lang="en-US" dirty="0"/>
              <a:t>      	    </a:t>
            </a:r>
            <a:r>
              <a:rPr lang="en-US" dirty="0" smtClean="0"/>
              <a:t>     Solidity </a:t>
            </a:r>
            <a:r>
              <a:rPr lang="en-US" dirty="0"/>
              <a:t>!= JavaScript</a:t>
            </a:r>
          </a:p>
          <a:p>
            <a:pPr marL="0" lvl="3" indent="0">
              <a:buNone/>
            </a:pPr>
            <a:r>
              <a:rPr lang="en-US" dirty="0"/>
              <a:t>      	    </a:t>
            </a:r>
            <a:r>
              <a:rPr lang="en-US" dirty="0" smtClean="0"/>
              <a:t>     Serpent </a:t>
            </a:r>
            <a:r>
              <a:rPr lang="en-US" dirty="0"/>
              <a:t>!= </a:t>
            </a:r>
            <a:r>
              <a:rPr lang="en-US" dirty="0" smtClean="0"/>
              <a:t>Python</a:t>
            </a:r>
          </a:p>
          <a:p>
            <a:pPr marL="0" lvl="3" indent="0">
              <a:buNone/>
            </a:pPr>
            <a:r>
              <a:rPr lang="en-US" dirty="0"/>
              <a:t>	</a:t>
            </a:r>
            <a:r>
              <a:rPr lang="en-US" dirty="0" smtClean="0">
                <a:sym typeface="Wingdings"/>
              </a:rPr>
              <a:t> You have to pay for deploying them into the </a:t>
            </a:r>
            <a:r>
              <a:rPr lang="en-US" dirty="0" err="1" smtClean="0">
                <a:sym typeface="Wingdings"/>
              </a:rPr>
              <a:t>blockchain</a:t>
            </a:r>
            <a:endParaRPr lang="en-US" dirty="0" smtClean="0">
              <a:sym typeface="Wingdings"/>
            </a:endParaRPr>
          </a:p>
          <a:p>
            <a:pPr marL="0" lvl="3" indent="0">
              <a:buNone/>
            </a:pPr>
            <a:r>
              <a:rPr lang="en-US" dirty="0">
                <a:sym typeface="Wingdings"/>
              </a:rPr>
              <a:t>	</a:t>
            </a:r>
            <a:r>
              <a:rPr lang="en-US" dirty="0" smtClean="0">
                <a:sym typeface="Wingdings"/>
              </a:rPr>
              <a:t> You have to pay for </a:t>
            </a:r>
            <a:r>
              <a:rPr lang="en-US" dirty="0" smtClean="0"/>
              <a:t>executing all/part of their </a:t>
            </a:r>
            <a:r>
              <a:rPr lang="en-US" dirty="0"/>
              <a:t>methods </a:t>
            </a:r>
            <a:endParaRPr lang="en-US" dirty="0"/>
          </a:p>
          <a:p>
            <a:pPr marL="0" lvl="0" indent="0">
              <a:buNone/>
            </a:pPr>
            <a:r>
              <a:rPr lang="en-US" dirty="0" smtClean="0"/>
              <a:t>                T</a:t>
            </a:r>
            <a:r>
              <a:rPr lang="en-GB" dirty="0" smtClean="0"/>
              <a:t>o mention a few</a:t>
            </a:r>
            <a:r>
              <a:rPr lang="mr-IN" dirty="0" smtClean="0"/>
              <a:t>…</a:t>
            </a:r>
            <a:endParaRPr lang="fr-CH" dirty="0" smtClean="0"/>
          </a:p>
          <a:p>
            <a:pPr lvl="0"/>
            <a:endParaRPr lang="en-GB" dirty="0" smtClean="0"/>
          </a:p>
          <a:p>
            <a:pPr lvl="0"/>
            <a:r>
              <a:rPr lang="en-GB" dirty="0" smtClean="0"/>
              <a:t>That supports the fact that development of code for the EVM is a </a:t>
            </a:r>
            <a:r>
              <a:rPr lang="en-GB" dirty="0"/>
              <a:t>touchy software development </a:t>
            </a:r>
            <a:r>
              <a:rPr lang="en-GB" dirty="0" smtClean="0"/>
              <a:t>activity</a:t>
            </a:r>
          </a:p>
          <a:p>
            <a:pPr lvl="0"/>
            <a:endParaRPr lang="en-GB" dirty="0" smtClean="0"/>
          </a:p>
          <a:p>
            <a:endParaRPr lang="en-GB" dirty="0"/>
          </a:p>
          <a:p>
            <a:pPr lvl="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91829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71600" y="857250"/>
                <a:ext cx="10241280" cy="5391150"/>
              </a:xfrm>
            </p:spPr>
            <p:txBody>
              <a:bodyPr>
                <a:normAutofit lnSpcReduction="10000"/>
              </a:bodyPr>
              <a:lstStyle/>
              <a:p>
                <a:pPr lvl="0"/>
                <a:r>
                  <a:rPr lang="en-GB" b="1" dirty="0" smtClean="0">
                    <a:solidFill>
                      <a:srgbClr val="C00000"/>
                    </a:solidFill>
                  </a:rPr>
                  <a:t>Who Pays?</a:t>
                </a:r>
                <a:r>
                  <a:rPr lang="en-GB" dirty="0" smtClean="0"/>
                  <a:t/>
                </a:r>
                <a:br>
                  <a:rPr lang="en-GB" dirty="0" smtClean="0"/>
                </a:br>
                <a:r>
                  <a:rPr lang="en-GB" dirty="0" smtClean="0"/>
                  <a:t>The </a:t>
                </a:r>
                <a:r>
                  <a:rPr lang="en-GB" dirty="0"/>
                  <a:t>actor/account which pays the </a:t>
                </a:r>
                <a:r>
                  <a:rPr lang="en-GB" dirty="0" smtClean="0"/>
                  <a:t>fees is </a:t>
                </a:r>
                <a:r>
                  <a:rPr lang="en-GB" dirty="0"/>
                  <a:t>generally the externally owned account </a:t>
                </a:r>
                <a:r>
                  <a:rPr lang="en-GB" dirty="0" smtClean="0"/>
                  <a:t>(EOA) triggering the </a:t>
                </a:r>
                <a:r>
                  <a:rPr lang="en-GB" dirty="0"/>
                  <a:t>call to the contract method</a:t>
                </a:r>
                <a:r>
                  <a:rPr lang="en-GB" dirty="0" smtClean="0"/>
                  <a:t>. It can also be payed by a contract account if the call is issued through an interaction between </a:t>
                </a:r>
                <a:r>
                  <a:rPr lang="en-GB" dirty="0" smtClean="0"/>
                  <a:t>contracts.</a:t>
                </a:r>
              </a:p>
              <a:p>
                <a:pPr lvl="0"/>
                <a:endParaRPr lang="en-GB" dirty="0" smtClean="0"/>
              </a:p>
              <a:p>
                <a:r>
                  <a:rPr lang="en-GB" b="1" dirty="0">
                    <a:solidFill>
                      <a:srgbClr val="C00000"/>
                    </a:solidFill>
                  </a:rPr>
                  <a:t>Payment unit?</a:t>
                </a:r>
                <a:r>
                  <a:rPr lang="en-GB" dirty="0"/>
                  <a:t/>
                </a:r>
                <a:br>
                  <a:rPr lang="en-GB" dirty="0"/>
                </a:br>
                <a:r>
                  <a:rPr lang="en-GB" dirty="0"/>
                  <a:t>The unit used to evaluate the cost is the GAS. That means that every single computational step in the </a:t>
                </a:r>
                <a:r>
                  <a:rPr lang="en-GB" dirty="0" err="1"/>
                  <a:t>Ethereum</a:t>
                </a:r>
                <a:r>
                  <a:rPr lang="en-GB" dirty="0"/>
                  <a:t> Virtual Machine has a price expressed in this GAS unit.</a:t>
                </a:r>
                <a:br>
                  <a:rPr lang="en-GB" dirty="0"/>
                </a:br>
                <a:r>
                  <a:rPr lang="en-GB" dirty="0"/>
                  <a:t>To compute the ether value, one unit of GAS has a price expressed in Ether. This allows to have an EVM opcode cost not directly correlated to the variation of the market price of the ether crypto-currency which would be unfair.</a:t>
                </a:r>
              </a:p>
              <a:p>
                <a:pPr lvl="0"/>
                <a:endParaRPr lang="en-GB" dirty="0" smtClean="0"/>
              </a:p>
              <a:p>
                <a:r>
                  <a:rPr lang="en-GB" b="1" dirty="0">
                    <a:solidFill>
                      <a:srgbClr val="C00000"/>
                    </a:solidFill>
                  </a:rPr>
                  <a:t>How you pay?</a:t>
                </a:r>
                <a:r>
                  <a:rPr lang="en-GB" dirty="0"/>
                  <a:t/>
                </a:r>
                <a:br>
                  <a:rPr lang="en-GB" dirty="0"/>
                </a:br>
                <a:r>
                  <a:rPr lang="en-GB" dirty="0"/>
                  <a:t>The calling account provides (</a:t>
                </a:r>
                <a:r>
                  <a:rPr lang="en-GB" dirty="0" smtClean="0"/>
                  <a:t>with </a:t>
                </a:r>
                <a:r>
                  <a:rPr lang="en-GB" dirty="0"/>
                  <a:t>the call) the price </a:t>
                </a:r>
                <a:r>
                  <a:rPr lang="en-GB" dirty="0" smtClean="0"/>
                  <a:t>he </a:t>
                </a:r>
                <a:r>
                  <a:rPr lang="en-GB" dirty="0"/>
                  <a:t>agree to pay (miners can refuse to mine the transaction if </a:t>
                </a:r>
                <a:r>
                  <a:rPr lang="en-GB" dirty="0" smtClean="0"/>
                  <a:t>the proposed </a:t>
                </a:r>
                <a:r>
                  <a:rPr lang="en-GB" dirty="0"/>
                  <a:t>price is too low). </a:t>
                </a:r>
                <a:r>
                  <a:rPr lang="en-GB" dirty="0" smtClean="0"/>
                  <a:t>In that </a:t>
                </a:r>
                <a:r>
                  <a:rPr lang="en-GB" dirty="0" err="1" smtClean="0"/>
                  <a:t>sens</a:t>
                </a:r>
                <a:r>
                  <a:rPr lang="en-GB" dirty="0" smtClean="0"/>
                  <a:t>, the price of the GAS in ETHERS is </a:t>
                </a:r>
                <a:r>
                  <a:rPr lang="en-GB" dirty="0"/>
                  <a:t>fixed by the “</a:t>
                </a:r>
                <a:r>
                  <a:rPr lang="en-GB" dirty="0" err="1"/>
                  <a:t>blockchain</a:t>
                </a:r>
                <a:r>
                  <a:rPr lang="en-GB" dirty="0"/>
                  <a:t> actors”. Currently 1 unit </a:t>
                </a:r>
                <a:r>
                  <a:rPr lang="en-GB" dirty="0"/>
                  <a:t>of GAS </a:t>
                </a:r>
                <a:r>
                  <a:rPr lang="en-GB" dirty="0"/>
                  <a:t>is about 20 </a:t>
                </a:r>
                <a:r>
                  <a:rPr lang="en-GB" dirty="0"/>
                  <a:t>Giga </a:t>
                </a:r>
                <a:r>
                  <a:rPr lang="en-GB" dirty="0"/>
                  <a:t>Wei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charset="0"/>
                        <a:ea typeface="Cambria Math" charset="0"/>
                        <a:cs typeface="Cambria Math" charset="0"/>
                      </a:rPr>
                      <m:t>≅</m:t>
                    </m:r>
                  </m:oMath>
                </a14:m>
                <a:r>
                  <a:rPr lang="en-GB" dirty="0"/>
                  <a:t> 0.00000002 </a:t>
                </a:r>
                <a:r>
                  <a:rPr lang="en-GB" dirty="0"/>
                  <a:t>ethers i.e. 0.00000828 USD.  (ref: https://</a:t>
                </a:r>
                <a:r>
                  <a:rPr lang="en-GB" dirty="0" err="1"/>
                  <a:t>etherconverter.online</a:t>
                </a:r>
                <a:r>
                  <a:rPr lang="en-GB" dirty="0"/>
                  <a:t>/)</a:t>
                </a:r>
              </a:p>
              <a:p>
                <a:pPr lvl="0"/>
                <a:endParaRPr lang="en-GB" dirty="0"/>
              </a:p>
              <a:p>
                <a:pPr lvl="0"/>
                <a:endParaRPr lang="en-GB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857250"/>
                <a:ext cx="10241280" cy="5391150"/>
              </a:xfrm>
              <a:blipFill rotWithShape="0">
                <a:blip r:embed="rId3"/>
                <a:stretch>
                  <a:fillRect l="-536" t="-1584" r="-4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371600" y="85725"/>
            <a:ext cx="9601200" cy="609600"/>
          </a:xfrm>
        </p:spPr>
        <p:txBody>
          <a:bodyPr>
            <a:normAutofit fontScale="90000"/>
          </a:bodyPr>
          <a:lstStyle/>
          <a:p>
            <a:r>
              <a:rPr lang="en-US" dirty="0"/>
              <a:t>Smart Contracts Cost</a:t>
            </a:r>
          </a:p>
        </p:txBody>
      </p:sp>
    </p:spTree>
    <p:extLst>
      <p:ext uri="{BB962C8B-B14F-4D97-AF65-F5344CB8AC3E}">
        <p14:creationId xmlns:p14="http://schemas.microsoft.com/office/powerpoint/2010/main" val="1233274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50551"/>
            <a:ext cx="9601200" cy="710583"/>
          </a:xfrm>
        </p:spPr>
        <p:txBody>
          <a:bodyPr/>
          <a:lstStyle/>
          <a:p>
            <a:r>
              <a:rPr lang="en-US" dirty="0"/>
              <a:t>Smart Contracts Cost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861134"/>
            <a:ext cx="9601200" cy="5655075"/>
          </a:xfrm>
        </p:spPr>
        <p:txBody>
          <a:bodyPr/>
          <a:lstStyle/>
          <a:p>
            <a:r>
              <a:rPr lang="en-US" dirty="0" smtClean="0"/>
              <a:t>Computing the cost of an EVM operation depends on two factors</a:t>
            </a:r>
          </a:p>
          <a:p>
            <a:pPr lvl="1"/>
            <a:r>
              <a:rPr lang="en-US" dirty="0" smtClean="0"/>
              <a:t>The price of one unit of gas 				:  </a:t>
            </a:r>
            <a:r>
              <a:rPr lang="en-US" dirty="0" err="1" smtClean="0"/>
              <a:t>gasPrice</a:t>
            </a:r>
            <a:r>
              <a:rPr lang="en-US" dirty="0" smtClean="0"/>
              <a:t> [eth/gas unit]</a:t>
            </a:r>
          </a:p>
          <a:p>
            <a:pPr lvl="1"/>
            <a:r>
              <a:rPr lang="en-US" dirty="0" smtClean="0"/>
              <a:t>The amount of gas needed to execute this operation	: </a:t>
            </a:r>
            <a:r>
              <a:rPr lang="en-US" dirty="0" err="1" smtClean="0"/>
              <a:t>gasUsed</a:t>
            </a:r>
            <a:r>
              <a:rPr lang="en-US" dirty="0" smtClean="0"/>
              <a:t>  [gas units]</a:t>
            </a:r>
            <a:endParaRPr lang="en-US" dirty="0"/>
          </a:p>
          <a:p>
            <a:pPr lvl="1"/>
            <a:r>
              <a:rPr lang="en-US" dirty="0" smtClean="0">
                <a:sym typeface="Wingdings"/>
              </a:rPr>
              <a:t> </a:t>
            </a:r>
            <a:r>
              <a:rPr lang="en-US" dirty="0" smtClean="0"/>
              <a:t>Total price in ethers of an operation is		:  </a:t>
            </a:r>
            <a:r>
              <a:rPr lang="en-US" b="1" dirty="0" err="1" smtClean="0"/>
              <a:t>gasUsed</a:t>
            </a:r>
            <a:r>
              <a:rPr lang="en-US" b="1" dirty="0" smtClean="0"/>
              <a:t> * </a:t>
            </a:r>
            <a:r>
              <a:rPr lang="en-US" b="1" dirty="0" err="1" smtClean="0"/>
              <a:t>gasPrice</a:t>
            </a:r>
            <a:r>
              <a:rPr lang="en-US" b="1" dirty="0" smtClean="0"/>
              <a:t> </a:t>
            </a:r>
            <a:r>
              <a:rPr lang="en-US" dirty="0" smtClean="0"/>
              <a:t>[eth]</a:t>
            </a:r>
            <a:endParaRPr lang="en-US" dirty="0"/>
          </a:p>
          <a:p>
            <a:pPr marL="0" lvl="6" indent="0" fontAlgn="base">
              <a:buNone/>
            </a:pPr>
            <a:endParaRPr lang="en-US" sz="1800" dirty="0" smtClean="0"/>
          </a:p>
          <a:p>
            <a:pPr lvl="6" fontAlgn="base"/>
            <a:endParaRPr lang="fr-CH" sz="1800" dirty="0"/>
          </a:p>
          <a:p>
            <a:pPr marL="0" lvl="7" indent="0" fontAlgn="base">
              <a:buNone/>
            </a:pPr>
            <a:r>
              <a:rPr lang="en-US" sz="1800" dirty="0"/>
              <a:t>	</a:t>
            </a:r>
            <a:endParaRPr lang="en-US" sz="1800" dirty="0" smtClean="0"/>
          </a:p>
          <a:p>
            <a:pPr marL="0" lvl="7" indent="0" fontAlgn="base">
              <a:buNone/>
            </a:pPr>
            <a:endParaRPr lang="en-US" sz="1800" dirty="0"/>
          </a:p>
          <a:p>
            <a:pPr marL="0" lvl="7" indent="0" fontAlgn="base">
              <a:buNone/>
            </a:pPr>
            <a:endParaRPr lang="en-US" sz="1800" dirty="0" smtClean="0"/>
          </a:p>
          <a:p>
            <a:pPr marL="0" lvl="7" indent="0" fontAlgn="base">
              <a:buNone/>
            </a:pPr>
            <a:endParaRPr lang="en-US" sz="1800" dirty="0"/>
          </a:p>
        </p:txBody>
      </p:sp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4215" y="2400300"/>
            <a:ext cx="8575969" cy="4115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661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24161"/>
            <a:ext cx="9601200" cy="594989"/>
          </a:xfrm>
        </p:spPr>
        <p:txBody>
          <a:bodyPr>
            <a:normAutofit fontScale="90000"/>
          </a:bodyPr>
          <a:lstStyle/>
          <a:p>
            <a:r>
              <a:rPr lang="en-US" dirty="0"/>
              <a:t>Smart Contracts Cost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71600" y="1352550"/>
                <a:ext cx="9601200" cy="4434027"/>
              </a:xfrm>
            </p:spPr>
            <p:txBody>
              <a:bodyPr>
                <a:normAutofit/>
              </a:bodyPr>
              <a:lstStyle/>
              <a:p>
                <a:pPr lvl="6" fontAlgn="base"/>
                <a:r>
                  <a:rPr lang="en-US" sz="1800" dirty="0" smtClean="0"/>
                  <a:t>Let's take a contract that just add 2 numbers. 	</a:t>
                </a:r>
              </a:p>
              <a:p>
                <a:pPr marL="0" lvl="7" indent="0" fontAlgn="base">
                  <a:buNone/>
                </a:pPr>
                <a:r>
                  <a:rPr lang="en-US" sz="1800" dirty="0" smtClean="0"/>
                  <a:t>	contract </a:t>
                </a:r>
                <a:r>
                  <a:rPr lang="en-US" sz="1800" dirty="0"/>
                  <a:t>Add{    </a:t>
                </a:r>
                <a:endParaRPr lang="en-US" sz="1800" dirty="0" smtClean="0"/>
              </a:p>
              <a:p>
                <a:pPr marL="0" lvl="7" indent="0" fontAlgn="base">
                  <a:buNone/>
                </a:pPr>
                <a:r>
                  <a:rPr lang="en-US" sz="1800" dirty="0"/>
                  <a:t>	</a:t>
                </a:r>
                <a:r>
                  <a:rPr lang="en-US" sz="1800" dirty="0" smtClean="0"/>
                  <a:t>	function </a:t>
                </a:r>
                <a:r>
                  <a:rPr lang="en-US" sz="1800" dirty="0"/>
                  <a:t>add(</a:t>
                </a:r>
                <a:r>
                  <a:rPr lang="en-US" sz="1800" dirty="0" err="1"/>
                  <a:t>uint</a:t>
                </a:r>
                <a:r>
                  <a:rPr lang="en-US" sz="1800" dirty="0"/>
                  <a:t> x, </a:t>
                </a:r>
                <a:r>
                  <a:rPr lang="en-US" sz="1800" dirty="0" err="1"/>
                  <a:t>uint</a:t>
                </a:r>
                <a:r>
                  <a:rPr lang="en-US" sz="1800" dirty="0"/>
                  <a:t> y) public pure returns (</a:t>
                </a:r>
                <a:r>
                  <a:rPr lang="en-US" sz="1800" dirty="0" err="1"/>
                  <a:t>uint</a:t>
                </a:r>
                <a:r>
                  <a:rPr lang="en-US" sz="1800" dirty="0"/>
                  <a:t>) </a:t>
                </a:r>
                <a:r>
                  <a:rPr lang="en-US" sz="1800" dirty="0" smtClean="0"/>
                  <a:t>{        </a:t>
                </a:r>
              </a:p>
              <a:p>
                <a:pPr marL="0" lvl="7" indent="0" fontAlgn="base">
                  <a:buNone/>
                </a:pPr>
                <a:r>
                  <a:rPr lang="en-US" sz="1800" dirty="0"/>
                  <a:t>	</a:t>
                </a:r>
                <a:r>
                  <a:rPr lang="en-US" sz="1800" dirty="0" smtClean="0"/>
                  <a:t>	return  </a:t>
                </a:r>
                <a:r>
                  <a:rPr lang="en-US" sz="1800" dirty="0" err="1"/>
                  <a:t>x+y</a:t>
                </a:r>
                <a:r>
                  <a:rPr lang="en-US" sz="1800" dirty="0"/>
                  <a:t>;    </a:t>
                </a:r>
                <a:endParaRPr lang="en-US" sz="1800" dirty="0" smtClean="0"/>
              </a:p>
              <a:p>
                <a:pPr marL="0" lvl="7" indent="0" fontAlgn="base">
                  <a:buNone/>
                </a:pPr>
                <a:r>
                  <a:rPr lang="en-US" sz="1800" dirty="0"/>
                  <a:t>	</a:t>
                </a:r>
                <a:r>
                  <a:rPr lang="en-US" sz="1800" dirty="0" smtClean="0"/>
                  <a:t>	}}</a:t>
                </a:r>
              </a:p>
              <a:p>
                <a:pPr marL="0" lvl="7" indent="0" fontAlgn="base">
                  <a:buNone/>
                </a:pPr>
                <a:r>
                  <a:rPr lang="en-US" sz="1800" dirty="0"/>
                  <a:t>		</a:t>
                </a:r>
                <a:endParaRPr lang="en-US" sz="1800" dirty="0" smtClean="0"/>
              </a:p>
              <a:p>
                <a:pPr marL="0" lvl="6" indent="0" fontAlgn="base">
                  <a:buNone/>
                </a:pPr>
                <a:r>
                  <a:rPr lang="en-US" sz="1800" dirty="0" smtClean="0"/>
                  <a:t>Gas estimates as given by Remix (IDE) </a:t>
                </a:r>
              </a:p>
              <a:p>
                <a:pPr marL="0" indent="0">
                  <a:buNone/>
                </a:pPr>
                <a:r>
                  <a:rPr lang="fr-CH" dirty="0"/>
                  <a:t>	</a:t>
                </a:r>
                <a:r>
                  <a:rPr lang="mr-IN" dirty="0" err="1" smtClean="0"/>
                  <a:t>ad</a:t>
                </a:r>
                <a:r>
                  <a:rPr lang="fr-CH" dirty="0" smtClean="0"/>
                  <a:t>d</a:t>
                </a:r>
                <a:r>
                  <a:rPr lang="mr-IN" dirty="0" smtClean="0"/>
                  <a:t>(uint256,uint256): 265</a:t>
                </a:r>
                <a:r>
                  <a:rPr lang="fr-CH" dirty="0" smtClean="0"/>
                  <a:t> </a:t>
                </a:r>
                <a:r>
                  <a:rPr lang="fr-CH" dirty="0" err="1" smtClean="0"/>
                  <a:t>gas</a:t>
                </a:r>
                <a:r>
                  <a:rPr lang="fr-CH" dirty="0" smtClean="0"/>
                  <a:t> </a:t>
                </a:r>
                <a:r>
                  <a:rPr lang="fr-CH" dirty="0" err="1" smtClean="0"/>
                  <a:t>units</a:t>
                </a:r>
                <a:r>
                  <a:rPr lang="fr-CH" dirty="0" smtClean="0"/>
                  <a:t>. </a:t>
                </a:r>
                <a14:m>
                  <m:oMath xmlns:m="http://schemas.openxmlformats.org/officeDocument/2006/math">
                    <m:r>
                      <a:rPr lang="fr-CH" b="0" i="1" smtClean="0">
                        <a:latin typeface="Cambria Math" charset="0"/>
                      </a:rPr>
                      <m:t> </m:t>
                    </m:r>
                    <m:r>
                      <a:rPr lang="fr-CH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≈</m:t>
                    </m:r>
                  </m:oMath>
                </a14:m>
                <a:r>
                  <a:rPr lang="fr-CH" dirty="0" smtClean="0"/>
                  <a:t> 0.0021 USD</a:t>
                </a:r>
              </a:p>
              <a:p>
                <a:pPr marL="0" indent="0">
                  <a:buNone/>
                </a:pPr>
                <a:endParaRPr lang="fr-CH" dirty="0"/>
              </a:p>
              <a:p>
                <a:pPr marL="0" indent="0">
                  <a:buNone/>
                </a:pPr>
                <a:endParaRPr lang="fr-CH" dirty="0" smtClean="0"/>
              </a:p>
              <a:p>
                <a:pPr lvl="6" fontAlgn="base"/>
                <a:r>
                  <a:rPr lang="en-GB" sz="1800" dirty="0" smtClean="0"/>
                  <a:t>All </a:t>
                </a:r>
                <a:r>
                  <a:rPr lang="en-GB" sz="1800" dirty="0"/>
                  <a:t>these amounts looks very small but imagine </a:t>
                </a:r>
                <a:r>
                  <a:rPr lang="en-GB" sz="1800" dirty="0" smtClean="0"/>
                  <a:t>the code </a:t>
                </a:r>
                <a:r>
                  <a:rPr lang="en-GB" sz="1800" dirty="0"/>
                  <a:t>executed million </a:t>
                </a:r>
                <a:r>
                  <a:rPr lang="en-GB" sz="1800" dirty="0" smtClean="0"/>
                  <a:t>of times. </a:t>
                </a:r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1352550"/>
                <a:ext cx="9601200" cy="4434027"/>
              </a:xfrm>
              <a:blipFill rotWithShape="0">
                <a:blip r:embed="rId3"/>
                <a:stretch>
                  <a:fillRect l="-508" t="-11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3251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52400"/>
            <a:ext cx="9601200" cy="600075"/>
          </a:xfrm>
        </p:spPr>
        <p:txBody>
          <a:bodyPr>
            <a:normAutofit fontScale="90000"/>
          </a:bodyPr>
          <a:lstStyle/>
          <a:p>
            <a:r>
              <a:rPr lang="en-US"/>
              <a:t>Smart Contracts Cost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076325"/>
            <a:ext cx="9601200" cy="4610099"/>
          </a:xfrm>
        </p:spPr>
        <p:txBody>
          <a:bodyPr/>
          <a:lstStyle/>
          <a:p>
            <a:r>
              <a:rPr lang="en-GB" dirty="0"/>
              <a:t>Where gas is </a:t>
            </a:r>
            <a:r>
              <a:rPr lang="en-GB" dirty="0" smtClean="0"/>
              <a:t>spent?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Essentially </a:t>
            </a:r>
            <a:r>
              <a:rPr lang="en-US" dirty="0"/>
              <a:t>when doing operations modifying the </a:t>
            </a:r>
            <a:r>
              <a:rPr lang="en-US" dirty="0" err="1" smtClean="0"/>
              <a:t>blockchain</a:t>
            </a:r>
            <a:r>
              <a:rPr lang="en-US" dirty="0" smtClean="0"/>
              <a:t> storage area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lvl="1"/>
            <a:r>
              <a:rPr lang="en-GB" dirty="0"/>
              <a:t>We have two main zones of storage used by the execution of smart contract</a:t>
            </a:r>
          </a:p>
          <a:p>
            <a:pPr marL="0" lvl="2" indent="0">
              <a:buNone/>
            </a:pPr>
            <a:r>
              <a:rPr lang="en-GB" dirty="0" smtClean="0"/>
              <a:t>	</a:t>
            </a:r>
            <a:r>
              <a:rPr lang="en-GB" dirty="0" smtClean="0">
                <a:sym typeface="Wingdings"/>
              </a:rPr>
              <a:t> </a:t>
            </a:r>
            <a:r>
              <a:rPr lang="en-GB" dirty="0" smtClean="0">
                <a:sym typeface="Wingdings"/>
              </a:rPr>
              <a:t>Short term storage, </a:t>
            </a:r>
            <a:r>
              <a:rPr lang="en-GB" dirty="0">
                <a:sym typeface="Wingdings"/>
              </a:rPr>
              <a:t>v</a:t>
            </a:r>
            <a:r>
              <a:rPr lang="en-GB" dirty="0" smtClean="0"/>
              <a:t>olatile </a:t>
            </a:r>
            <a:r>
              <a:rPr lang="en-GB" dirty="0"/>
              <a:t>zone </a:t>
            </a:r>
            <a:r>
              <a:rPr lang="en-GB" dirty="0" smtClean="0"/>
              <a:t>       i.e</a:t>
            </a:r>
            <a:r>
              <a:rPr lang="en-GB" dirty="0"/>
              <a:t>. 	MEMORY    : not expensive</a:t>
            </a:r>
          </a:p>
          <a:p>
            <a:pPr marL="0" lvl="2" indent="0">
              <a:buNone/>
            </a:pPr>
            <a:r>
              <a:rPr lang="fr-CH" dirty="0" smtClean="0"/>
              <a:t>	</a:t>
            </a:r>
            <a:r>
              <a:rPr lang="fr-CH" dirty="0" smtClean="0">
                <a:sym typeface="Wingdings"/>
              </a:rPr>
              <a:t> </a:t>
            </a:r>
            <a:r>
              <a:rPr lang="fr-CH" dirty="0" smtClean="0">
                <a:sym typeface="Wingdings"/>
              </a:rPr>
              <a:t>Long </a:t>
            </a:r>
            <a:r>
              <a:rPr lang="fr-CH" dirty="0" err="1" smtClean="0">
                <a:sym typeface="Wingdings"/>
              </a:rPr>
              <a:t>term</a:t>
            </a:r>
            <a:r>
              <a:rPr lang="fr-CH" dirty="0" smtClean="0">
                <a:sym typeface="Wingdings"/>
              </a:rPr>
              <a:t> </a:t>
            </a:r>
            <a:r>
              <a:rPr lang="fr-CH" dirty="0" err="1" smtClean="0">
                <a:sym typeface="Wingdings"/>
              </a:rPr>
              <a:t>storage</a:t>
            </a:r>
            <a:r>
              <a:rPr lang="fr-CH" dirty="0" smtClean="0">
                <a:sym typeface="Wingdings"/>
              </a:rPr>
              <a:t>, </a:t>
            </a:r>
            <a:r>
              <a:rPr lang="fr-CH" dirty="0" err="1">
                <a:sym typeface="Wingdings"/>
              </a:rPr>
              <a:t>p</a:t>
            </a:r>
            <a:r>
              <a:rPr lang="fr-CH" dirty="0" err="1" smtClean="0"/>
              <a:t>ersistence</a:t>
            </a:r>
            <a:r>
              <a:rPr lang="fr-CH" dirty="0" smtClean="0"/>
              <a:t> </a:t>
            </a:r>
            <a:r>
              <a:rPr lang="fr-CH" dirty="0"/>
              <a:t>zone i.e. 	STORAGE    : </a:t>
            </a:r>
            <a:r>
              <a:rPr lang="fr-CH" b="1" dirty="0" err="1">
                <a:solidFill>
                  <a:srgbClr val="C00000"/>
                </a:solidFill>
              </a:rPr>
              <a:t>expensive</a:t>
            </a:r>
            <a:endParaRPr lang="en-GB" b="1" dirty="0">
              <a:solidFill>
                <a:srgbClr val="C00000"/>
              </a:solidFill>
            </a:endParaRPr>
          </a:p>
          <a:p>
            <a:pPr marL="0" lvl="4" indent="0">
              <a:buNone/>
            </a:pPr>
            <a:r>
              <a:rPr lang="en-GB" dirty="0" smtClean="0"/>
              <a:t>	</a:t>
            </a:r>
          </a:p>
          <a:p>
            <a:pPr marL="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911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0780" y="197528"/>
            <a:ext cx="9601200" cy="688297"/>
          </a:xfrm>
        </p:spPr>
        <p:txBody>
          <a:bodyPr/>
          <a:lstStyle/>
          <a:p>
            <a:pPr algn="ctr"/>
            <a:r>
              <a:rPr lang="en-US" dirty="0" smtClean="0"/>
              <a:t>GASPER tool and </a:t>
            </a:r>
            <a:r>
              <a:rPr lang="en-US" smtClean="0"/>
              <a:t>Solidity optimization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0780" y="2600324"/>
            <a:ext cx="9601200" cy="4114801"/>
          </a:xfrm>
        </p:spPr>
        <p:txBody>
          <a:bodyPr>
            <a:normAutofit/>
          </a:bodyPr>
          <a:lstStyle/>
          <a:p>
            <a:pPr lvl="0"/>
            <a:r>
              <a:rPr lang="en-GB" dirty="0"/>
              <a:t>Solidity, the recommended compiler for </a:t>
            </a:r>
            <a:r>
              <a:rPr lang="en-GB" dirty="0" smtClean="0"/>
              <a:t>the EVM </a:t>
            </a:r>
            <a:r>
              <a:rPr lang="en-GB" dirty="0" smtClean="0"/>
              <a:t>seems to fail optimizing the gas-costly </a:t>
            </a:r>
            <a:r>
              <a:rPr lang="en-GB" dirty="0"/>
              <a:t>programming patterns in smart contracts. </a:t>
            </a:r>
            <a:endParaRPr lang="en-GB" dirty="0" smtClean="0"/>
          </a:p>
          <a:p>
            <a:pPr lvl="0"/>
            <a:endParaRPr lang="en-GB" dirty="0"/>
          </a:p>
          <a:p>
            <a:r>
              <a:rPr lang="en-US" dirty="0" smtClean="0"/>
              <a:t>GASPER </a:t>
            </a:r>
            <a:r>
              <a:rPr lang="en-GB" dirty="0"/>
              <a:t>Is a recently </a:t>
            </a:r>
            <a:r>
              <a:rPr lang="en-GB" dirty="0" smtClean="0"/>
              <a:t>developed tool, still experimental, able </a:t>
            </a:r>
            <a:r>
              <a:rPr lang="en-GB" dirty="0"/>
              <a:t>to </a:t>
            </a:r>
            <a:r>
              <a:rPr lang="en-GB" dirty="0" smtClean="0"/>
              <a:t>identify </a:t>
            </a:r>
            <a:r>
              <a:rPr lang="en-GB" dirty="0"/>
              <a:t>gas-costly patterns in the contract bytecode generated by the Solidity compiler </a:t>
            </a:r>
            <a:endParaRPr lang="en-GB" dirty="0" smtClean="0"/>
          </a:p>
          <a:p>
            <a:endParaRPr lang="en-GB" dirty="0"/>
          </a:p>
          <a:p>
            <a:pPr lvl="0"/>
            <a:r>
              <a:rPr lang="en-GB" dirty="0"/>
              <a:t>2 categories of </a:t>
            </a:r>
            <a:r>
              <a:rPr lang="en-GB" dirty="0" smtClean="0"/>
              <a:t>patterns currently discovered: </a:t>
            </a:r>
            <a:endParaRPr lang="en-GB" dirty="0"/>
          </a:p>
          <a:p>
            <a:pPr lvl="1"/>
            <a:r>
              <a:rPr lang="en-GB" b="1" dirty="0"/>
              <a:t>Category 1: useless-code </a:t>
            </a:r>
            <a:endParaRPr lang="en-GB" b="1" dirty="0" smtClean="0"/>
          </a:p>
          <a:p>
            <a:pPr lvl="1"/>
            <a:r>
              <a:rPr lang="en-GB" b="1" dirty="0" smtClean="0"/>
              <a:t>Category </a:t>
            </a:r>
            <a:r>
              <a:rPr lang="en-GB" b="1" dirty="0"/>
              <a:t>2: </a:t>
            </a:r>
            <a:r>
              <a:rPr lang="en-GB" b="1" dirty="0" smtClean="0"/>
              <a:t>loop-expensive </a:t>
            </a:r>
            <a:r>
              <a:rPr lang="en-GB" dirty="0"/>
              <a:t> 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5530" y="969961"/>
            <a:ext cx="6999920" cy="1468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521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1925"/>
            <a:ext cx="9601200" cy="5524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Example: </a:t>
            </a:r>
            <a:r>
              <a:rPr lang="en-US" dirty="0"/>
              <a:t>LOOP RELATED </a:t>
            </a:r>
            <a:r>
              <a:rPr lang="en-US" dirty="0" smtClean="0"/>
              <a:t>PATTERN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599" y="828675"/>
            <a:ext cx="10658475" cy="2960227"/>
          </a:xfrm>
        </p:spPr>
        <p:txBody>
          <a:bodyPr>
            <a:normAutofit/>
          </a:bodyPr>
          <a:lstStyle/>
          <a:p>
            <a:r>
              <a:rPr lang="en-US" sz="1600" b="1" dirty="0" smtClean="0"/>
              <a:t>Expensive </a:t>
            </a:r>
            <a:r>
              <a:rPr lang="en-US" sz="1600" b="1" dirty="0"/>
              <a:t>operations in a loop</a:t>
            </a:r>
            <a:r>
              <a:rPr lang="en-US" sz="1600" dirty="0"/>
              <a:t>. </a:t>
            </a:r>
            <a:endParaRPr lang="en-US" sz="1600" dirty="0" smtClean="0"/>
          </a:p>
          <a:p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endParaRPr lang="en-US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1531957" y="5074777"/>
            <a:ext cx="102551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Storage-related </a:t>
            </a:r>
            <a:r>
              <a:rPr lang="en-US" dirty="0"/>
              <a:t>operations are very expensive.    An advanced compiler should assign </a:t>
            </a:r>
            <a:r>
              <a:rPr lang="en-US" dirty="0" err="1"/>
              <a:t>sumBad</a:t>
            </a:r>
            <a:r>
              <a:rPr lang="en-US" dirty="0"/>
              <a:t> to a local variable that resides in the stack,  then add </a:t>
            </a:r>
            <a:r>
              <a:rPr lang="en-US" b="1" dirty="0" err="1"/>
              <a:t>i</a:t>
            </a:r>
            <a:r>
              <a:rPr lang="en-US" b="1" dirty="0"/>
              <a:t> </a:t>
            </a:r>
            <a:r>
              <a:rPr lang="en-US" dirty="0"/>
              <a:t>to </a:t>
            </a:r>
            <a:r>
              <a:rPr lang="en-US" b="1" dirty="0" err="1"/>
              <a:t>tmp</a:t>
            </a:r>
            <a:r>
              <a:rPr lang="en-US" dirty="0"/>
              <a:t> inside the loop, and finally assign </a:t>
            </a:r>
            <a:r>
              <a:rPr lang="en-US" dirty="0" err="1"/>
              <a:t>tmp</a:t>
            </a:r>
            <a:r>
              <a:rPr lang="en-US" dirty="0"/>
              <a:t> to </a:t>
            </a:r>
            <a:r>
              <a:rPr lang="en-US" dirty="0" err="1"/>
              <a:t>sumBad</a:t>
            </a:r>
            <a:r>
              <a:rPr lang="en-US" dirty="0"/>
              <a:t> after the loop. Such optimization reduces the storage-related operations from MANY to just 2, i.e., one SLOAD and one SSTORE. 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1726412"/>
              </p:ext>
            </p:extLst>
          </p:nvPr>
        </p:nvGraphicFramePr>
        <p:xfrm>
          <a:off x="1531957" y="1350645"/>
          <a:ext cx="10255170" cy="35448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7585"/>
                <a:gridCol w="5127585"/>
              </a:tblGrid>
              <a:tr h="2072964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2000" dirty="0" err="1" smtClean="0"/>
                        <a:t>uint</a:t>
                      </a:r>
                      <a:r>
                        <a:rPr lang="en-US" sz="2000" dirty="0" smtClean="0"/>
                        <a:t> public sum=0;    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2000" dirty="0" smtClean="0"/>
                        <a:t>function </a:t>
                      </a:r>
                      <a:r>
                        <a:rPr lang="en-US" sz="2000" dirty="0" err="1" smtClean="0"/>
                        <a:t>loopBad</a:t>
                      </a:r>
                      <a:r>
                        <a:rPr lang="en-US" sz="2000" dirty="0" smtClean="0"/>
                        <a:t> () public returns ( </a:t>
                      </a:r>
                      <a:r>
                        <a:rPr lang="en-US" sz="2000" dirty="0" err="1" smtClean="0"/>
                        <a:t>uint</a:t>
                      </a:r>
                      <a:r>
                        <a:rPr lang="en-US" sz="2000" dirty="0" smtClean="0"/>
                        <a:t> ){   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2000" baseline="0" dirty="0" smtClean="0"/>
                        <a:t>        </a:t>
                      </a:r>
                      <a:r>
                        <a:rPr lang="en-US" sz="2000" dirty="0" smtClean="0"/>
                        <a:t>for ( </a:t>
                      </a:r>
                      <a:r>
                        <a:rPr lang="en-US" sz="2000" dirty="0" err="1" smtClean="0"/>
                        <a:t>uint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i</a:t>
                      </a:r>
                      <a:r>
                        <a:rPr lang="en-US" sz="2000" dirty="0" smtClean="0"/>
                        <a:t> = 1 ; </a:t>
                      </a:r>
                      <a:r>
                        <a:rPr lang="en-US" sz="2000" dirty="0" err="1" smtClean="0"/>
                        <a:t>i</a:t>
                      </a:r>
                      <a:r>
                        <a:rPr lang="en-US" sz="2000" dirty="0" smtClean="0"/>
                        <a:t> &lt;= 100 ; </a:t>
                      </a:r>
                      <a:r>
                        <a:rPr lang="en-US" sz="2000" dirty="0" err="1" smtClean="0"/>
                        <a:t>i</a:t>
                      </a:r>
                      <a:r>
                        <a:rPr lang="en-US" sz="2000" dirty="0" smtClean="0"/>
                        <a:t>++)        </a:t>
                      </a:r>
                      <a:br>
                        <a:rPr lang="en-US" sz="2000" dirty="0" smtClean="0"/>
                      </a:br>
                      <a:r>
                        <a:rPr lang="en-US" sz="2000" dirty="0" smtClean="0"/>
                        <a:t> 	   sum += </a:t>
                      </a:r>
                      <a:r>
                        <a:rPr lang="en-US" sz="2000" dirty="0" err="1" smtClean="0"/>
                        <a:t>i</a:t>
                      </a:r>
                      <a:r>
                        <a:rPr lang="en-US" sz="2000" dirty="0" smtClean="0"/>
                        <a:t>;      </a:t>
                      </a:r>
                      <a:br>
                        <a:rPr lang="en-US" sz="2000" dirty="0" smtClean="0"/>
                      </a:br>
                      <a:r>
                        <a:rPr lang="en-US" sz="2000" dirty="0" smtClean="0"/>
                        <a:t>        return sum;     </a:t>
                      </a:r>
                      <a:br>
                        <a:rPr lang="en-US" sz="2000" dirty="0" smtClean="0"/>
                      </a:br>
                      <a:r>
                        <a:rPr lang="en-US" sz="2000" dirty="0" smtClean="0"/>
                        <a:t>} 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function </a:t>
                      </a:r>
                      <a:r>
                        <a:rPr lang="en-US" sz="2000" dirty="0" err="1" smtClean="0"/>
                        <a:t>loopGood</a:t>
                      </a:r>
                      <a:r>
                        <a:rPr lang="en-US" sz="2000" dirty="0" smtClean="0"/>
                        <a:t> () public  returns ( </a:t>
                      </a:r>
                      <a:r>
                        <a:rPr lang="en-US" sz="2000" dirty="0" err="1" smtClean="0"/>
                        <a:t>uint</a:t>
                      </a:r>
                      <a:r>
                        <a:rPr lang="en-US" sz="2000" dirty="0" smtClean="0"/>
                        <a:t> ){      </a:t>
                      </a:r>
                      <a:br>
                        <a:rPr lang="en-US" sz="2000" dirty="0" smtClean="0"/>
                      </a:br>
                      <a:r>
                        <a:rPr lang="en-US" sz="2000" baseline="0" dirty="0" smtClean="0"/>
                        <a:t>        </a:t>
                      </a:r>
                      <a:r>
                        <a:rPr lang="en-US" sz="2000" dirty="0" err="1" smtClean="0"/>
                        <a:t>uint</a:t>
                      </a:r>
                      <a:r>
                        <a:rPr lang="en-US" sz="2000" dirty="0" smtClean="0"/>
                        <a:t> sum=0;      </a:t>
                      </a:r>
                      <a:br>
                        <a:rPr lang="en-US" sz="2000" dirty="0" smtClean="0"/>
                      </a:br>
                      <a:r>
                        <a:rPr lang="en-US" sz="2000" dirty="0" smtClean="0"/>
                        <a:t>         for ( </a:t>
                      </a:r>
                      <a:r>
                        <a:rPr lang="en-US" sz="2000" dirty="0" err="1" smtClean="0"/>
                        <a:t>uint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i</a:t>
                      </a:r>
                      <a:r>
                        <a:rPr lang="en-US" sz="2000" dirty="0" smtClean="0"/>
                        <a:t> = 1 ; </a:t>
                      </a:r>
                      <a:r>
                        <a:rPr lang="en-US" sz="2000" dirty="0" err="1" smtClean="0"/>
                        <a:t>i</a:t>
                      </a:r>
                      <a:r>
                        <a:rPr lang="en-US" sz="2000" dirty="0" smtClean="0"/>
                        <a:t> &lt;= 100 ; </a:t>
                      </a:r>
                      <a:r>
                        <a:rPr lang="en-US" sz="2000" dirty="0" err="1" smtClean="0"/>
                        <a:t>i</a:t>
                      </a:r>
                      <a:r>
                        <a:rPr lang="en-US" sz="2000" dirty="0" smtClean="0"/>
                        <a:t>++)        </a:t>
                      </a:r>
                      <a:br>
                        <a:rPr lang="en-US" sz="2000" dirty="0" smtClean="0"/>
                      </a:br>
                      <a:r>
                        <a:rPr lang="en-US" sz="2000" dirty="0" smtClean="0"/>
                        <a:t>         </a:t>
                      </a:r>
                      <a:r>
                        <a:rPr lang="en-US" sz="2000" baseline="0" dirty="0" smtClean="0"/>
                        <a:t>        </a:t>
                      </a:r>
                      <a:r>
                        <a:rPr lang="en-US" sz="2000" dirty="0" smtClean="0"/>
                        <a:t>sum += </a:t>
                      </a:r>
                      <a:r>
                        <a:rPr lang="en-US" sz="2000" dirty="0" err="1" smtClean="0"/>
                        <a:t>i</a:t>
                      </a:r>
                      <a:r>
                        <a:rPr lang="en-US" sz="2000" dirty="0" smtClean="0"/>
                        <a:t>;      </a:t>
                      </a:r>
                      <a:br>
                        <a:rPr lang="en-US" sz="2000" dirty="0" smtClean="0"/>
                      </a:br>
                      <a:r>
                        <a:rPr lang="en-US" sz="2000" dirty="0" smtClean="0"/>
                        <a:t>        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dirty="0" smtClean="0"/>
                        <a:t>return sum;     </a:t>
                      </a:r>
                      <a:br>
                        <a:rPr lang="en-US" sz="2000" dirty="0" smtClean="0"/>
                      </a:br>
                      <a:r>
                        <a:rPr lang="en-US" sz="2000" dirty="0" smtClean="0"/>
                        <a:t>}</a:t>
                      </a:r>
                    </a:p>
                    <a:p>
                      <a:endParaRPr lang="en-US" sz="2000" dirty="0"/>
                    </a:p>
                  </a:txBody>
                  <a:tcPr/>
                </a:tc>
              </a:tr>
              <a:tr h="1319841"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648427" y="3679743"/>
                <a:ext cx="10104818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On the left code, the variable sum is stored in the storage, The summation  involves for </a:t>
                </a:r>
                <a:r>
                  <a:rPr lang="en-US" b="1" dirty="0"/>
                  <a:t>each iteration </a:t>
                </a:r>
                <a:r>
                  <a:rPr lang="en-US" dirty="0"/>
                  <a:t>:</a:t>
                </a:r>
                <a:br>
                  <a:rPr lang="en-US" dirty="0"/>
                </a:br>
                <a:r>
                  <a:rPr lang="en-US" dirty="0">
                    <a:sym typeface="Wingdings"/>
                  </a:rPr>
                  <a:t> </a:t>
                </a:r>
                <a:r>
                  <a:rPr lang="en-US" dirty="0"/>
                  <a:t>a SLOAD (</a:t>
                </a:r>
                <a14:m>
                  <m:oMath xmlns:m="http://schemas.openxmlformats.org/officeDocument/2006/math">
                    <m:r>
                      <a:rPr lang="fr-CH" i="1">
                        <a:latin typeface="Cambria Math" charset="0"/>
                      </a:rPr>
                      <m:t>200 </m:t>
                    </m:r>
                    <m:r>
                      <a:rPr lang="fr-CH" i="1">
                        <a:latin typeface="Cambria Math" charset="0"/>
                      </a:rPr>
                      <m:t>𝑔𝑎𝑠</m:t>
                    </m:r>
                  </m:oMath>
                </a14:m>
                <a:r>
                  <a:rPr lang="en-US" dirty="0"/>
                  <a:t>) for loading </a:t>
                </a:r>
                <a:r>
                  <a:rPr lang="en-US" dirty="0" err="1"/>
                  <a:t>sumBad</a:t>
                </a:r>
                <a:r>
                  <a:rPr lang="en-US" dirty="0"/>
                  <a:t> to the stack </a:t>
                </a:r>
                <a:br>
                  <a:rPr lang="en-US" dirty="0"/>
                </a:br>
                <a:r>
                  <a:rPr lang="en-US" dirty="0">
                    <a:sym typeface="Wingdings"/>
                  </a:rPr>
                  <a:t> </a:t>
                </a:r>
                <a:r>
                  <a:rPr lang="en-US" dirty="0"/>
                  <a:t>a SSTORE 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≈</m:t>
                    </m:r>
                    <m:r>
                      <a:rPr lang="fr-CH" i="1">
                        <a:latin typeface="Cambria Math" charset="0"/>
                        <a:ea typeface="Cambria Math" charset="0"/>
                        <a:cs typeface="Cambria Math" charset="0"/>
                      </a:rPr>
                      <m:t>10′000 </m:t>
                    </m:r>
                    <m:r>
                      <a:rPr lang="fr-CH" i="1">
                        <a:latin typeface="Cambria Math" charset="0"/>
                        <a:ea typeface="Cambria Math" charset="0"/>
                        <a:cs typeface="Cambria Math" charset="0"/>
                      </a:rPr>
                      <m:t>𝑔𝑎𝑠</m:t>
                    </m:r>
                    <m:r>
                      <a:rPr lang="fr-CH" i="1">
                        <a:latin typeface="Cambria Math" charset="0"/>
                        <a:ea typeface="Cambria Math" charset="0"/>
                        <a:cs typeface="Cambria Math" charset="0"/>
                      </a:rPr>
                      <m:t>) </m:t>
                    </m:r>
                  </m:oMath>
                </a14:m>
                <a:r>
                  <a:rPr lang="en-US" dirty="0"/>
                  <a:t> for saving the outcome of the ADD to the storage.    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8427" y="3679743"/>
                <a:ext cx="10104818" cy="1200329"/>
              </a:xfrm>
              <a:prstGeom prst="rect">
                <a:avLst/>
              </a:prstGeom>
              <a:blipFill rotWithShape="0">
                <a:blip r:embed="rId3"/>
                <a:stretch>
                  <a:fillRect l="-483" t="-6599" b="-142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1923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95275"/>
            <a:ext cx="9601200" cy="762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One Example:</a:t>
            </a:r>
            <a:r>
              <a:rPr lang="en-US" dirty="0"/>
              <a:t> LOOP RELATED PATTERNS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057275"/>
            <a:ext cx="9601200" cy="5200650"/>
          </a:xfrm>
        </p:spPr>
        <p:txBody>
          <a:bodyPr/>
          <a:lstStyle/>
          <a:p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</a:rPr>
              <a:t>Lets </a:t>
            </a: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</a:rPr>
              <a:t>run</a:t>
            </a: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</a:rPr>
              <a:t>a concrete example</a:t>
            </a:r>
            <a:endParaRPr lang="en-US" sz="24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0" lvl="1" indent="0">
              <a:buNone/>
            </a:pPr>
            <a:endParaRPr lang="en-US" sz="2400" dirty="0">
              <a:solidFill>
                <a:schemeClr val="accent6">
                  <a:lumMod val="50000"/>
                </a:schemeClr>
              </a:solidFill>
            </a:endParaRPr>
          </a:p>
          <a:p>
            <a:pPr marL="0" lvl="1" indent="0">
              <a:buNone/>
            </a:pP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  <a:sym typeface="Wingdings"/>
              </a:rPr>
              <a:t> </a:t>
            </a:r>
            <a:r>
              <a:rPr lang="en-US" dirty="0" smtClean="0"/>
              <a:t>truffle </a:t>
            </a:r>
            <a:r>
              <a:rPr lang="en-US" dirty="0"/>
              <a:t>migrate --reset --network </a:t>
            </a:r>
            <a:r>
              <a:rPr lang="en-US" dirty="0" smtClean="0"/>
              <a:t>development </a:t>
            </a:r>
            <a:r>
              <a:rPr lang="en-US" dirty="0" smtClean="0">
                <a:sym typeface="Wingdings"/>
              </a:rPr>
              <a:t> deploys the </a:t>
            </a:r>
            <a:r>
              <a:rPr lang="en-US" dirty="0" err="1" smtClean="0">
                <a:sym typeface="Wingdings"/>
              </a:rPr>
              <a:t>PerfTest.sol</a:t>
            </a:r>
            <a:r>
              <a:rPr lang="en-US" dirty="0" smtClean="0">
                <a:sym typeface="Wingdings"/>
              </a:rPr>
              <a:t> contract</a:t>
            </a:r>
          </a:p>
          <a:p>
            <a:endParaRPr lang="en-US" dirty="0">
              <a:sym typeface="Wingdings"/>
            </a:endParaRPr>
          </a:p>
          <a:p>
            <a:pPr marL="0" indent="0">
              <a:buNone/>
            </a:pPr>
            <a:r>
              <a:rPr lang="en-US" i="1" dirty="0">
                <a:sym typeface="Wingdings"/>
              </a:rPr>
              <a:t> </a:t>
            </a:r>
            <a:r>
              <a:rPr lang="en-US" i="1" dirty="0" smtClean="0">
                <a:sym typeface="Wingdings"/>
              </a:rPr>
              <a:t>In </a:t>
            </a:r>
            <a:r>
              <a:rPr lang="en-US" i="1" dirty="0">
                <a:sym typeface="Wingdings"/>
              </a:rPr>
              <a:t>truffle console</a:t>
            </a:r>
            <a:r>
              <a:rPr lang="en-US" dirty="0" smtClean="0">
                <a:sym typeface="Wingdings"/>
              </a:rPr>
              <a:t>:</a:t>
            </a:r>
          </a:p>
          <a:p>
            <a:pPr lvl="1"/>
            <a:r>
              <a:rPr lang="en-US" dirty="0" err="1">
                <a:sym typeface="Wingdings"/>
              </a:rPr>
              <a:t>v</a:t>
            </a:r>
            <a:r>
              <a:rPr lang="en-US" dirty="0" err="1" smtClean="0">
                <a:sym typeface="Wingdings"/>
              </a:rPr>
              <a:t>ar</a:t>
            </a:r>
            <a:r>
              <a:rPr lang="en-US" dirty="0" smtClean="0">
                <a:sym typeface="Wingdings"/>
              </a:rPr>
              <a:t> p = web3.eth.contract(</a:t>
            </a:r>
            <a:r>
              <a:rPr lang="mr-IN" dirty="0" smtClean="0">
                <a:sym typeface="Wingdings"/>
              </a:rPr>
              <a:t>…</a:t>
            </a:r>
            <a:r>
              <a:rPr lang="fr-CH" dirty="0" err="1" smtClean="0">
                <a:sym typeface="Wingdings"/>
              </a:rPr>
              <a:t>abi</a:t>
            </a:r>
            <a:r>
              <a:rPr lang="fr-CH" dirty="0" smtClean="0">
                <a:sym typeface="Wingdings"/>
              </a:rPr>
              <a:t> of the </a:t>
            </a:r>
            <a:r>
              <a:rPr lang="fr-CH" dirty="0" err="1" smtClean="0">
                <a:sym typeface="Wingdings"/>
              </a:rPr>
              <a:t>contract</a:t>
            </a:r>
            <a:r>
              <a:rPr lang="mr-IN" dirty="0" smtClean="0">
                <a:sym typeface="Wingdings"/>
              </a:rPr>
              <a:t>…</a:t>
            </a:r>
            <a:r>
              <a:rPr lang="fr-CH" dirty="0" smtClean="0">
                <a:sym typeface="Wingdings"/>
              </a:rPr>
              <a:t>)</a:t>
            </a:r>
          </a:p>
          <a:p>
            <a:pPr lvl="1"/>
            <a:r>
              <a:rPr lang="fr-CH" dirty="0">
                <a:sym typeface="Wingdings"/>
              </a:rPr>
              <a:t>v</a:t>
            </a:r>
            <a:r>
              <a:rPr lang="fr-CH" dirty="0" smtClean="0">
                <a:sym typeface="Wingdings"/>
              </a:rPr>
              <a:t>ar pi = </a:t>
            </a:r>
            <a:r>
              <a:rPr lang="fr-CH" dirty="0" err="1" smtClean="0">
                <a:sym typeface="Wingdings"/>
              </a:rPr>
              <a:t>p.at</a:t>
            </a:r>
            <a:r>
              <a:rPr lang="fr-CH" dirty="0" smtClean="0">
                <a:sym typeface="Wingdings"/>
              </a:rPr>
              <a:t>(‘</a:t>
            </a:r>
            <a:r>
              <a:rPr lang="mr-IN" dirty="0" smtClean="0">
                <a:sym typeface="Wingdings"/>
              </a:rPr>
              <a:t>…</a:t>
            </a:r>
            <a:r>
              <a:rPr lang="fr-CH" dirty="0" err="1" smtClean="0">
                <a:sym typeface="Wingdings"/>
              </a:rPr>
              <a:t>deployement</a:t>
            </a:r>
            <a:r>
              <a:rPr lang="fr-CH" dirty="0" smtClean="0">
                <a:sym typeface="Wingdings"/>
              </a:rPr>
              <a:t> </a:t>
            </a:r>
            <a:r>
              <a:rPr lang="fr-CH" dirty="0" err="1" smtClean="0">
                <a:sym typeface="Wingdings"/>
              </a:rPr>
              <a:t>address</a:t>
            </a:r>
            <a:r>
              <a:rPr lang="mr-IN" dirty="0" smtClean="0">
                <a:sym typeface="Wingdings"/>
              </a:rPr>
              <a:t>…</a:t>
            </a:r>
            <a:r>
              <a:rPr lang="fr-CH" dirty="0" smtClean="0">
                <a:sym typeface="Wingdings"/>
              </a:rPr>
              <a:t>’)</a:t>
            </a:r>
          </a:p>
          <a:p>
            <a:pPr lvl="1"/>
            <a:r>
              <a:rPr lang="fr-CH" dirty="0" err="1" smtClean="0">
                <a:sym typeface="Wingdings"/>
              </a:rPr>
              <a:t>pi.loopGood</a:t>
            </a:r>
            <a:r>
              <a:rPr lang="fr-CH" dirty="0" smtClean="0">
                <a:sym typeface="Wingdings"/>
              </a:rPr>
              <a:t>({from:web3.eth.accounts[0]}) 	 look at the </a:t>
            </a:r>
            <a:r>
              <a:rPr lang="fr-CH" dirty="0" err="1" smtClean="0">
                <a:sym typeface="Wingdings"/>
              </a:rPr>
              <a:t>gas</a:t>
            </a:r>
            <a:r>
              <a:rPr lang="fr-CH" dirty="0" smtClean="0">
                <a:sym typeface="Wingdings"/>
              </a:rPr>
              <a:t> usage</a:t>
            </a:r>
          </a:p>
          <a:p>
            <a:pPr lvl="1"/>
            <a:r>
              <a:rPr lang="fr-CH" dirty="0" err="1" smtClean="0">
                <a:sym typeface="Wingdings"/>
              </a:rPr>
              <a:t>pi.loopBad</a:t>
            </a:r>
            <a:r>
              <a:rPr lang="fr-CH" dirty="0" smtClean="0">
                <a:sym typeface="Wingdings"/>
              </a:rPr>
              <a:t>({</a:t>
            </a:r>
            <a:r>
              <a:rPr lang="fr-CH" dirty="0">
                <a:sym typeface="Wingdings"/>
              </a:rPr>
              <a:t>from:web3.eth.accounts[0</a:t>
            </a:r>
            <a:r>
              <a:rPr lang="fr-CH" dirty="0" smtClean="0">
                <a:sym typeface="Wingdings"/>
              </a:rPr>
              <a:t>]}) 	 </a:t>
            </a:r>
            <a:r>
              <a:rPr lang="fr-CH" dirty="0">
                <a:sym typeface="Wingdings"/>
              </a:rPr>
              <a:t>look at the </a:t>
            </a:r>
            <a:r>
              <a:rPr lang="fr-CH" dirty="0" smtClean="0">
                <a:sym typeface="Wingdings"/>
              </a:rPr>
              <a:t>« out of </a:t>
            </a:r>
            <a:r>
              <a:rPr lang="fr-CH" dirty="0" err="1" smtClean="0">
                <a:sym typeface="Wingdings"/>
              </a:rPr>
              <a:t>gas</a:t>
            </a:r>
            <a:r>
              <a:rPr lang="fr-CH" dirty="0" smtClean="0">
                <a:sym typeface="Wingdings"/>
              </a:rPr>
              <a:t> »</a:t>
            </a:r>
            <a:r>
              <a:rPr lang="mr-IN" dirty="0" smtClean="0">
                <a:sym typeface="Wingdings"/>
              </a:rPr>
              <a:t>…</a:t>
            </a:r>
            <a:r>
              <a:rPr lang="fr-CH" dirty="0" smtClean="0">
                <a:sym typeface="Wingdings"/>
              </a:rPr>
              <a:t>.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816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</a:majorFont>
      <a:minorFont>
        <a:latin typeface="Franklin Gothic Book" panose="020B0503020102020204"/>
        <a:ea typeface=""/>
        <a:cs typeface="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3189</TotalTime>
  <Words>725</Words>
  <Application>Microsoft Macintosh PowerPoint</Application>
  <PresentationFormat>Widescreen</PresentationFormat>
  <Paragraphs>158</Paragraphs>
  <Slides>16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Calibri</vt:lpstr>
      <vt:lpstr>Cambria Math</vt:lpstr>
      <vt:lpstr>Constantia</vt:lpstr>
      <vt:lpstr>Franklin Gothic Book</vt:lpstr>
      <vt:lpstr>Mangal</vt:lpstr>
      <vt:lpstr>Wingdings</vt:lpstr>
      <vt:lpstr>Arial</vt:lpstr>
      <vt:lpstr>Crop</vt:lpstr>
      <vt:lpstr>Under Optimized smart COntracts</vt:lpstr>
      <vt:lpstr>Smart Contract Cost</vt:lpstr>
      <vt:lpstr>Smart Contracts Cost</vt:lpstr>
      <vt:lpstr>Smart Contracts Cost</vt:lpstr>
      <vt:lpstr>Smart Contracts Cost</vt:lpstr>
      <vt:lpstr>Smart Contracts Cost</vt:lpstr>
      <vt:lpstr>GASPER tool and Solidity optimization</vt:lpstr>
      <vt:lpstr>Example: LOOP RELATED PATTERN  </vt:lpstr>
      <vt:lpstr>One Example: LOOP RELATED PATTERNS </vt:lpstr>
      <vt:lpstr>GASPER tool</vt:lpstr>
      <vt:lpstr>How it works – step 1</vt:lpstr>
      <vt:lpstr>How it works – step 2</vt:lpstr>
      <vt:lpstr>How it works – step 3   </vt:lpstr>
      <vt:lpstr>GASPER OUTCOMES</vt:lpstr>
      <vt:lpstr>GASPER OUTCOMES</vt:lpstr>
      <vt:lpstr>Thank You    </vt:lpstr>
    </vt:vector>
  </TitlesOfParts>
  <Company/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 Optimized smart COntracts</dc:title>
  <dc:creator>Microsoft Office User</dc:creator>
  <cp:lastModifiedBy>Microsoft Office User</cp:lastModifiedBy>
  <cp:revision>80</cp:revision>
  <dcterms:created xsi:type="dcterms:W3CDTF">2017-12-03T12:44:21Z</dcterms:created>
  <dcterms:modified xsi:type="dcterms:W3CDTF">2017-12-05T18:19:33Z</dcterms:modified>
</cp:coreProperties>
</file>