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049503080168332"/>
          <c:y val="4.2638245549088995E-2"/>
          <c:w val="0.65613471948818902"/>
          <c:h val="0.98420201868836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Boys</c:v>
                </c:pt>
                <c:pt idx="1">
                  <c:v>Girls</c:v>
                </c:pt>
                <c:pt idx="2">
                  <c:v>Men</c:v>
                </c:pt>
                <c:pt idx="3">
                  <c:v>Unisex</c:v>
                </c:pt>
                <c:pt idx="4">
                  <c:v>Women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470</c:v>
                </c:pt>
                <c:pt idx="1">
                  <c:v>571</c:v>
                </c:pt>
                <c:pt idx="2">
                  <c:v>3412</c:v>
                </c:pt>
                <c:pt idx="3">
                  <c:v>556</c:v>
                </c:pt>
                <c:pt idx="4">
                  <c:v>7849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16-4256-9718-F7091811D3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Boys</c:v>
                </c:pt>
                <c:pt idx="1">
                  <c:v>Girls</c:v>
                </c:pt>
                <c:pt idx="2">
                  <c:v>Men</c:v>
                </c:pt>
                <c:pt idx="3">
                  <c:v>Unisex</c:v>
                </c:pt>
                <c:pt idx="4">
                  <c:v>Women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3.6553</c:v>
                </c:pt>
                <c:pt idx="1">
                  <c:v>4.4408000000000003</c:v>
                </c:pt>
                <c:pt idx="2">
                  <c:v>26.536000000000001</c:v>
                </c:pt>
                <c:pt idx="3">
                  <c:v>4.3242000000000003</c:v>
                </c:pt>
                <c:pt idx="4">
                  <c:v>61.043700000000001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16-4256-9718-F7091811D3C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In Stock</c:v>
                </c:pt>
                <c:pt idx="1">
                  <c:v>Out of Stock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6869</c:v>
                </c:pt>
                <c:pt idx="1">
                  <c:v>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6-459F-9C1C-669037B7E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03297244094488"/>
          <c:y val="0"/>
          <c:w val="0.6977417568897638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4C-4839-A123-F84EE1069C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4C-4839-A123-F84EE1069C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4C-4839-A123-F84EE1069C62}"/>
              </c:ext>
            </c:extLst>
          </c:dPt>
          <c:dLbls>
            <c:dLbl>
              <c:idx val="2"/>
              <c:layout>
                <c:manualLayout>
                  <c:x val="-0.16968268823421678"/>
                  <c:y val="1.24957015278700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4C-4839-A123-F84EE1069C62}"/>
                </c:ext>
              </c:extLst>
            </c:dLbl>
            <c:dLbl>
              <c:idx val="3"/>
              <c:layout>
                <c:manualLayout>
                  <c:x val="-5.2210057918220601E-2"/>
                  <c:y val="-3.25744038713097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4C-4839-A123-F84EE1069C62}"/>
                </c:ext>
              </c:extLst>
            </c:dLbl>
            <c:dLbl>
              <c:idx val="4"/>
              <c:layout>
                <c:manualLayout>
                  <c:x val="6.7873075293686622E-2"/>
                  <c:y val="-3.52889375272522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4C-4839-A123-F84EE1069C62}"/>
                </c:ext>
              </c:extLst>
            </c:dLbl>
            <c:spPr>
              <a:solidFill>
                <a:srgbClr val="FFFFFF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Women</c:v>
                </c:pt>
                <c:pt idx="1">
                  <c:v>Men</c:v>
                </c:pt>
                <c:pt idx="2">
                  <c:v>Girls</c:v>
                </c:pt>
                <c:pt idx="3">
                  <c:v>Boys</c:v>
                </c:pt>
                <c:pt idx="4">
                  <c:v>Unisex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4630</c:v>
                </c:pt>
                <c:pt idx="1">
                  <c:v>1265</c:v>
                </c:pt>
                <c:pt idx="2">
                  <c:v>354</c:v>
                </c:pt>
                <c:pt idx="3">
                  <c:v>163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4C-4839-A123-F84EE1069C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Women</c:v>
                </c:pt>
                <c:pt idx="1">
                  <c:v>Men</c:v>
                </c:pt>
                <c:pt idx="2">
                  <c:v>Girls</c:v>
                </c:pt>
                <c:pt idx="3">
                  <c:v>Boys</c:v>
                </c:pt>
                <c:pt idx="4">
                  <c:v>Unisex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71.3185</c:v>
                </c:pt>
                <c:pt idx="1">
                  <c:v>19.485499999999998</c:v>
                </c:pt>
                <c:pt idx="2">
                  <c:v>5.4528999999999996</c:v>
                </c:pt>
                <c:pt idx="3">
                  <c:v>2.5108000000000001</c:v>
                </c:pt>
                <c:pt idx="4">
                  <c:v>1.2323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4C-4839-A123-F84EE1069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14468503937009"/>
          <c:y val="0.12342779498444414"/>
          <c:w val="0.77366781496062997"/>
          <c:h val="0.80347352709444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Men</c:v>
                </c:pt>
                <c:pt idx="1">
                  <c:v>Unisex</c:v>
                </c:pt>
                <c:pt idx="2">
                  <c:v>Boys</c:v>
                </c:pt>
                <c:pt idx="3">
                  <c:v>Girls</c:v>
                </c:pt>
                <c:pt idx="4">
                  <c:v>Women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2745.4672</c:v>
                </c:pt>
                <c:pt idx="1">
                  <c:v>2653.5088999999998</c:v>
                </c:pt>
                <c:pt idx="2">
                  <c:v>2490.0897</c:v>
                </c:pt>
                <c:pt idx="3">
                  <c:v>2442.3652000000002</c:v>
                </c:pt>
                <c:pt idx="4">
                  <c:v>2170.7964999999999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1-4633-A94B-AD86314B45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Men</c:v>
                </c:pt>
                <c:pt idx="1">
                  <c:v>Unisex</c:v>
                </c:pt>
                <c:pt idx="2">
                  <c:v>Boys</c:v>
                </c:pt>
                <c:pt idx="3">
                  <c:v>Girls</c:v>
                </c:pt>
                <c:pt idx="4">
                  <c:v>Women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7D41-4633-A94B-AD86314B45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Men</c:v>
                </c:pt>
                <c:pt idx="1">
                  <c:v>Unisex</c:v>
                </c:pt>
                <c:pt idx="2">
                  <c:v>Boys</c:v>
                </c:pt>
                <c:pt idx="3">
                  <c:v>Girls</c:v>
                </c:pt>
                <c:pt idx="4">
                  <c:v>Women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7D41-4633-A94B-AD86314B45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7920056"/>
        <c:axId val="397921016"/>
      </c:barChart>
      <c:catAx>
        <c:axId val="39792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921016"/>
        <c:crosses val="autoZero"/>
        <c:auto val="1"/>
        <c:lblAlgn val="ctr"/>
        <c:lblOffset val="100"/>
        <c:noMultiLvlLbl val="0"/>
      </c:catAx>
      <c:valAx>
        <c:axId val="39792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92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July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July 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90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0" r:id="rId6"/>
    <p:sldLayoutId id="2147483956" r:id="rId7"/>
    <p:sldLayoutId id="2147483957" r:id="rId8"/>
    <p:sldLayoutId id="2147483958" r:id="rId9"/>
    <p:sldLayoutId id="2147483959" r:id="rId10"/>
    <p:sldLayoutId id="21474839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A132FCB-B5B4-417C-9E11-9813E110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614F1-58A8-4F51-BE9E-460C2D12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88577" y="1839884"/>
            <a:ext cx="8203421" cy="5017687"/>
          </a:xfrm>
          <a:prstGeom prst="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accent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49972-ABE9-4305-8999-ABC76BCA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5">
                  <a:alpha val="3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EF7FF-6AA4-4F43-9B75-279F1DD91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0"/>
          <a:stretch/>
        </p:blipFill>
        <p:spPr>
          <a:xfrm>
            <a:off x="323850" y="1209675"/>
            <a:ext cx="7610475" cy="40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2E0011-A269-4334-A7D6-7DAB78309FD5}"/>
              </a:ext>
            </a:extLst>
          </p:cNvPr>
          <p:cNvSpPr txBox="1"/>
          <p:nvPr/>
        </p:nvSpPr>
        <p:spPr>
          <a:xfrm>
            <a:off x="2228018" y="476202"/>
            <a:ext cx="893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RESEARCH PROJECT ON MYNTRA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1C381-FDF3-4922-8E95-103ED4CC03D6}"/>
              </a:ext>
            </a:extLst>
          </p:cNvPr>
          <p:cNvSpPr txBox="1"/>
          <p:nvPr/>
        </p:nvSpPr>
        <p:spPr>
          <a:xfrm>
            <a:off x="8254610" y="2092404"/>
            <a:ext cx="36171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 loaded using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SQL queries written and executed in MySQL workbench 8.0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0FD3E-0FF5-4570-981D-960DAEB8B719}"/>
              </a:ext>
            </a:extLst>
          </p:cNvPr>
          <p:cNvSpPr txBox="1"/>
          <p:nvPr/>
        </p:nvSpPr>
        <p:spPr>
          <a:xfrm>
            <a:off x="88777" y="5948039"/>
            <a:ext cx="3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DEVDATTA PIMPARKAR</a:t>
            </a:r>
          </a:p>
        </p:txBody>
      </p:sp>
    </p:spTree>
    <p:extLst>
      <p:ext uri="{BB962C8B-B14F-4D97-AF65-F5344CB8AC3E}">
        <p14:creationId xmlns:p14="http://schemas.microsoft.com/office/powerpoint/2010/main" val="421323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2F197-0834-42A7-A6CB-49B9B6E69706}"/>
              </a:ext>
            </a:extLst>
          </p:cNvPr>
          <p:cNvSpPr txBox="1"/>
          <p:nvPr/>
        </p:nvSpPr>
        <p:spPr>
          <a:xfrm>
            <a:off x="3524435" y="479381"/>
            <a:ext cx="911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Overview of out of stock items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EB69D3-8D4D-4ED4-81C7-BC7387E47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107053"/>
              </p:ext>
            </p:extLst>
          </p:nvPr>
        </p:nvGraphicFramePr>
        <p:xfrm>
          <a:off x="6747029" y="1020945"/>
          <a:ext cx="4864963" cy="467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0BD843-A054-41A2-A1DB-422B17B5EE96}"/>
              </a:ext>
            </a:extLst>
          </p:cNvPr>
          <p:cNvSpPr txBox="1"/>
          <p:nvPr/>
        </p:nvSpPr>
        <p:spPr>
          <a:xfrm>
            <a:off x="683581" y="2503503"/>
            <a:ext cx="5663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whopping number of products which are out of stock belongs to women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Myntra needs pay more attention to products which are ideal for women</a:t>
            </a:r>
          </a:p>
        </p:txBody>
      </p:sp>
    </p:spTree>
    <p:extLst>
      <p:ext uri="{BB962C8B-B14F-4D97-AF65-F5344CB8AC3E}">
        <p14:creationId xmlns:p14="http://schemas.microsoft.com/office/powerpoint/2010/main" val="24885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2805B-BB1C-4122-BAA1-9AA57D9D5144}"/>
              </a:ext>
            </a:extLst>
          </p:cNvPr>
          <p:cNvSpPr txBox="1"/>
          <p:nvPr/>
        </p:nvSpPr>
        <p:spPr>
          <a:xfrm>
            <a:off x="2876366" y="497149"/>
            <a:ext cx="681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Price range of out of stock (women) products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16859-5B8A-49ED-ABAD-260400784C33}"/>
              </a:ext>
            </a:extLst>
          </p:cNvPr>
          <p:cNvSpPr txBox="1"/>
          <p:nvPr/>
        </p:nvSpPr>
        <p:spPr>
          <a:xfrm>
            <a:off x="719091" y="1642369"/>
            <a:ext cx="78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has a great demand for products of women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should figure out how price affects this most demanding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B1666-96A1-4885-AF34-5BCD7C8FE734}"/>
              </a:ext>
            </a:extLst>
          </p:cNvPr>
          <p:cNvSpPr txBox="1"/>
          <p:nvPr/>
        </p:nvSpPr>
        <p:spPr>
          <a:xfrm>
            <a:off x="4225771" y="2796466"/>
            <a:ext cx="671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determining max. &amp; min. price we can identify the price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price range is INR 249 – INR 25500 for the out of stock products belonging to women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means irrespective of the price, women has sky rocketing demand on </a:t>
            </a:r>
            <a:r>
              <a:rPr lang="en-IN" sz="24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myntra</a:t>
            </a: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276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8EE73-BEDD-487A-A898-6D2225F19E8D}"/>
              </a:ext>
            </a:extLst>
          </p:cNvPr>
          <p:cNvSpPr txBox="1"/>
          <p:nvPr/>
        </p:nvSpPr>
        <p:spPr>
          <a:xfrm>
            <a:off x="2574523" y="443883"/>
            <a:ext cx="990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10 expensive materials and average price in INR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17F793-1887-4104-B9AF-D28EAB17F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73002"/>
              </p:ext>
            </p:extLst>
          </p:nvPr>
        </p:nvGraphicFramePr>
        <p:xfrm>
          <a:off x="4100743" y="1600200"/>
          <a:ext cx="3990514" cy="3657600"/>
        </p:xfrm>
        <a:graphic>
          <a:graphicData uri="http://schemas.openxmlformats.org/drawingml/2006/table">
            <a:tbl>
              <a:tblPr/>
              <a:tblGrid>
                <a:gridCol w="1995257">
                  <a:extLst>
                    <a:ext uri="{9D8B030D-6E8A-4147-A177-3AD203B41FA5}">
                      <a16:colId xmlns:a16="http://schemas.microsoft.com/office/drawing/2014/main" val="2592713483"/>
                    </a:ext>
                  </a:extLst>
                </a:gridCol>
                <a:gridCol w="1995257">
                  <a:extLst>
                    <a:ext uri="{9D8B030D-6E8A-4147-A177-3AD203B41FA5}">
                      <a16:colId xmlns:a16="http://schemas.microsoft.com/office/drawing/2014/main" val="387367668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8210.3600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03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Velvet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7699.3143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4985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Satin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5569.3043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4754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Brocade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4556.8947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356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Nylon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4286.0000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88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Silk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4068.6515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156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tencil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3899.0000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899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Pure Silk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3720.1860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492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Wool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3706.3871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875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Georgette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3621.1111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3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4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816C7-E4C7-449C-8351-B263641217A3}"/>
              </a:ext>
            </a:extLst>
          </p:cNvPr>
          <p:cNvSpPr txBox="1"/>
          <p:nvPr/>
        </p:nvSpPr>
        <p:spPr>
          <a:xfrm>
            <a:off x="2530134" y="372862"/>
            <a:ext cx="858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10 expensive product types and average price in INR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5DFD05-C567-499E-BD1C-87AA7390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62812"/>
              </p:ext>
            </p:extLst>
          </p:nvPr>
        </p:nvGraphicFramePr>
        <p:xfrm>
          <a:off x="3129377" y="1720491"/>
          <a:ext cx="7168720" cy="5016771"/>
        </p:xfrm>
        <a:graphic>
          <a:graphicData uri="http://schemas.openxmlformats.org/drawingml/2006/table">
            <a:tbl>
              <a:tblPr/>
              <a:tblGrid>
                <a:gridCol w="3584360">
                  <a:extLst>
                    <a:ext uri="{9D8B030D-6E8A-4147-A177-3AD203B41FA5}">
                      <a16:colId xmlns:a16="http://schemas.microsoft.com/office/drawing/2014/main" val="3448584827"/>
                    </a:ext>
                  </a:extLst>
                </a:gridCol>
                <a:gridCol w="3584360">
                  <a:extLst>
                    <a:ext uri="{9D8B030D-6E8A-4147-A177-3AD203B41FA5}">
                      <a16:colId xmlns:a16="http://schemas.microsoft.com/office/drawing/2014/main" val="2147383780"/>
                    </a:ext>
                  </a:extLst>
                </a:gridCol>
              </a:tblGrid>
              <a:tr h="298290">
                <a:tc>
                  <a:txBody>
                    <a:bodyPr/>
                    <a:lstStyle/>
                    <a:p>
                      <a:r>
                        <a:rPr lang="en-IN" sz="1800"/>
                        <a:t>Lehenga with Choli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10549.0000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94173"/>
                  </a:ext>
                </a:extLst>
              </a:tr>
              <a:tr h="298290">
                <a:tc>
                  <a:txBody>
                    <a:bodyPr/>
                    <a:lstStyle/>
                    <a:p>
                      <a:r>
                        <a:rPr lang="en-IN" sz="1800"/>
                        <a:t>Lehenga with Blouse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10529.4444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684140"/>
                  </a:ext>
                </a:extLst>
              </a:tr>
              <a:tr h="522007">
                <a:tc>
                  <a:txBody>
                    <a:bodyPr/>
                    <a:lstStyle/>
                    <a:p>
                      <a:r>
                        <a:rPr lang="en-US" sz="1800"/>
                        <a:t>Kurta with Ethnic Jacket Churidar &amp;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10500.0000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335711"/>
                  </a:ext>
                </a:extLst>
              </a:tr>
              <a:tr h="745724">
                <a:tc>
                  <a:txBody>
                    <a:bodyPr/>
                    <a:lstStyle/>
                    <a:p>
                      <a:r>
                        <a:rPr lang="en-US" sz="1800"/>
                        <a:t>Semi-Stitched Lehenga &amp; Unstitched Blouse with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10119.6429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53528"/>
                  </a:ext>
                </a:extLst>
              </a:tr>
              <a:tr h="522007">
                <a:tc>
                  <a:txBody>
                    <a:bodyPr/>
                    <a:lstStyle/>
                    <a:p>
                      <a:r>
                        <a:rPr lang="en-IN" sz="1800"/>
                        <a:t>Lehenga &amp; Choli with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8553.7143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3555"/>
                  </a:ext>
                </a:extLst>
              </a:tr>
              <a:tr h="298290">
                <a:tc>
                  <a:txBody>
                    <a:bodyPr/>
                    <a:lstStyle/>
                    <a:p>
                      <a:r>
                        <a:rPr lang="en-IN" sz="1800"/>
                        <a:t>Lehenga Choli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8488.4000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008500"/>
                  </a:ext>
                </a:extLst>
              </a:tr>
              <a:tr h="298290">
                <a:tc>
                  <a:txBody>
                    <a:bodyPr/>
                    <a:lstStyle/>
                    <a:p>
                      <a:r>
                        <a:rPr lang="en-IN" sz="1800"/>
                        <a:t>Lehenga &amp; Blouse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8415.0909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251246"/>
                  </a:ext>
                </a:extLst>
              </a:tr>
              <a:tr h="298290">
                <a:tc>
                  <a:txBody>
                    <a:bodyPr/>
                    <a:lstStyle/>
                    <a:p>
                      <a:r>
                        <a:rPr lang="en-IN" sz="1800"/>
                        <a:t>Anarkali Kurta with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8282.3333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079278"/>
                  </a:ext>
                </a:extLst>
              </a:tr>
              <a:tr h="522007">
                <a:tc>
                  <a:txBody>
                    <a:bodyPr/>
                    <a:lstStyle/>
                    <a:p>
                      <a:r>
                        <a:rPr lang="en-IN" sz="1800"/>
                        <a:t>Anarkali Kurta &amp; Trousers with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7399.0000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93986"/>
                  </a:ext>
                </a:extLst>
              </a:tr>
              <a:tr h="522007">
                <a:tc>
                  <a:txBody>
                    <a:bodyPr/>
                    <a:lstStyle/>
                    <a:p>
                      <a:r>
                        <a:rPr lang="en-IN" sz="1800"/>
                        <a:t>Embroidered Kurta with Palazzos &amp;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7078.6000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6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1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D5FA8-2140-4A08-9190-A521D4FB6D29}"/>
              </a:ext>
            </a:extLst>
          </p:cNvPr>
          <p:cNvSpPr txBox="1"/>
          <p:nvPr/>
        </p:nvSpPr>
        <p:spPr>
          <a:xfrm>
            <a:off x="3062797" y="319597"/>
            <a:ext cx="738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10 expensive brands and their avg price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78369-FD81-437D-BC54-98ECEE4C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03953"/>
              </p:ext>
            </p:extLst>
          </p:nvPr>
        </p:nvGraphicFramePr>
        <p:xfrm>
          <a:off x="3338004" y="1438152"/>
          <a:ext cx="4110363" cy="4480560"/>
        </p:xfrm>
        <a:graphic>
          <a:graphicData uri="http://schemas.openxmlformats.org/drawingml/2006/table">
            <a:tbl>
              <a:tblPr/>
              <a:tblGrid>
                <a:gridCol w="1370121">
                  <a:extLst>
                    <a:ext uri="{9D8B030D-6E8A-4147-A177-3AD203B41FA5}">
                      <a16:colId xmlns:a16="http://schemas.microsoft.com/office/drawing/2014/main" val="1603014749"/>
                    </a:ext>
                  </a:extLst>
                </a:gridCol>
                <a:gridCol w="1370121">
                  <a:extLst>
                    <a:ext uri="{9D8B030D-6E8A-4147-A177-3AD203B41FA5}">
                      <a16:colId xmlns:a16="http://schemas.microsoft.com/office/drawing/2014/main" val="2628304819"/>
                    </a:ext>
                  </a:extLst>
                </a:gridCol>
                <a:gridCol w="1370121">
                  <a:extLst>
                    <a:ext uri="{9D8B030D-6E8A-4147-A177-3AD203B41FA5}">
                      <a16:colId xmlns:a16="http://schemas.microsoft.com/office/drawing/2014/main" val="570350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 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17384.6000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02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RIYA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17099.0000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316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Aarrah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15999.0000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44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Mitera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15999.0000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275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14499.0000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7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Chhabra 555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13027.1212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0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Aasvaa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11639.8333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667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Bollywood Vogue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10464.4667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2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MANVAA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9974.0000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4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Balance by Rohit 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7990.0000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9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1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DE4F6-3590-4E10-BB90-08243B0CFCD0}"/>
              </a:ext>
            </a:extLst>
          </p:cNvPr>
          <p:cNvSpPr txBox="1"/>
          <p:nvPr/>
        </p:nvSpPr>
        <p:spPr>
          <a:xfrm>
            <a:off x="3275861" y="363984"/>
            <a:ext cx="778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Gender wise avg price of products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4DAE0D-0768-4023-81EF-06DE58ADD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217484"/>
              </p:ext>
            </p:extLst>
          </p:nvPr>
        </p:nvGraphicFramePr>
        <p:xfrm>
          <a:off x="-186432" y="1649027"/>
          <a:ext cx="6196614" cy="3559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2DD848-ECB8-488A-A13D-3286791A0DB5}"/>
              </a:ext>
            </a:extLst>
          </p:cNvPr>
          <p:cNvSpPr txBox="1"/>
          <p:nvPr/>
        </p:nvSpPr>
        <p:spPr>
          <a:xfrm>
            <a:off x="7168719" y="2716567"/>
            <a:ext cx="438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 price for men products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 products are lesser in demand as they are less probably remains out of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Women products are in overwhelming demand and have least avg price</a:t>
            </a:r>
          </a:p>
        </p:txBody>
      </p:sp>
    </p:spTree>
    <p:extLst>
      <p:ext uri="{BB962C8B-B14F-4D97-AF65-F5344CB8AC3E}">
        <p14:creationId xmlns:p14="http://schemas.microsoft.com/office/powerpoint/2010/main" val="36753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6533-A8A4-4B6A-B99F-AF172B9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4B3F-0CBD-4299-A1E0-FFF5953D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456" y="3097685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Thankful to Prateek Agrawal Sir for fantastic guidance throughout the module and still. Also many thanks Ivy Professional School.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78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A2654-77DA-4276-A030-DE8249E9F3C5}"/>
              </a:ext>
            </a:extLst>
          </p:cNvPr>
          <p:cNvSpPr txBox="1"/>
          <p:nvPr/>
        </p:nvSpPr>
        <p:spPr>
          <a:xfrm>
            <a:off x="878889" y="816746"/>
            <a:ext cx="6525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has 1 table which is a product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more than 15000 products which is listed on myntra (15000+ 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has 14 columns which gives the product details in every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 include product categories, title, brand,  pricing, stock details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table is created in workbench prior, with 14 attributes and having proper datatypes.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detailed analysis of these products is then done and various aspects is been studied to tackle business problems more efficiently.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73263-9677-4941-A273-071C9281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77" y="438953"/>
            <a:ext cx="3469131" cy="4625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6E832-08ED-4595-B71D-C6CBE0A664C8}"/>
              </a:ext>
            </a:extLst>
          </p:cNvPr>
          <p:cNvSpPr txBox="1"/>
          <p:nvPr/>
        </p:nvSpPr>
        <p:spPr>
          <a:xfrm>
            <a:off x="7847860" y="5191646"/>
            <a:ext cx="490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/>
              <a:t>Snippet of Table create query </a:t>
            </a:r>
          </a:p>
        </p:txBody>
      </p:sp>
    </p:spTree>
    <p:extLst>
      <p:ext uri="{BB962C8B-B14F-4D97-AF65-F5344CB8AC3E}">
        <p14:creationId xmlns:p14="http://schemas.microsoft.com/office/powerpoint/2010/main" val="201127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8314-36F4-484E-A1C7-3DD27EBF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415" y="2073912"/>
            <a:ext cx="10241280" cy="1234440"/>
          </a:xfrm>
        </p:spPr>
        <p:txBody>
          <a:bodyPr/>
          <a:lstStyle/>
          <a:p>
            <a:r>
              <a:rPr lang="en-IN" sz="8000" u="sng" dirty="0">
                <a:latin typeface="Arial Black" panose="020B0A04020102020204" pitchFamily="34" charset="0"/>
              </a:rPr>
              <a:t>FINDINGS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99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CF121-1870-45BC-80A1-59A9E482B973}"/>
              </a:ext>
            </a:extLst>
          </p:cNvPr>
          <p:cNvSpPr txBox="1"/>
          <p:nvPr/>
        </p:nvSpPr>
        <p:spPr>
          <a:xfrm>
            <a:off x="1340528" y="594804"/>
            <a:ext cx="873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count of all the distinguished things Myntra has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8F9BD-7F80-4120-BE57-D95715B69A6D}"/>
              </a:ext>
            </a:extLst>
          </p:cNvPr>
          <p:cNvSpPr txBox="1"/>
          <p:nvPr/>
        </p:nvSpPr>
        <p:spPr>
          <a:xfrm>
            <a:off x="435006" y="1544715"/>
            <a:ext cx="650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Total products : 12858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Total sizes : 148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Total brands : 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Total materials 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Total Colours : 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Total product types : 262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Ideal for : 5</a:t>
            </a:r>
          </a:p>
        </p:txBody>
      </p:sp>
    </p:spTree>
    <p:extLst>
      <p:ext uri="{BB962C8B-B14F-4D97-AF65-F5344CB8AC3E}">
        <p14:creationId xmlns:p14="http://schemas.microsoft.com/office/powerpoint/2010/main" val="28050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A63F18-E7C5-4621-9872-64783F36AD64}"/>
              </a:ext>
            </a:extLst>
          </p:cNvPr>
          <p:cNvSpPr txBox="1"/>
          <p:nvPr/>
        </p:nvSpPr>
        <p:spPr>
          <a:xfrm>
            <a:off x="2130641" y="445649"/>
            <a:ext cx="702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Top 10 expensive Brands and Product types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4BD82A-356D-43CA-8249-B419FE3B6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88447"/>
              </p:ext>
            </p:extLst>
          </p:nvPr>
        </p:nvGraphicFramePr>
        <p:xfrm>
          <a:off x="-763482" y="1498562"/>
          <a:ext cx="4358938" cy="4322628"/>
        </p:xfrm>
        <a:graphic>
          <a:graphicData uri="http://schemas.openxmlformats.org/drawingml/2006/table">
            <a:tbl>
              <a:tblPr/>
              <a:tblGrid>
                <a:gridCol w="2179469">
                  <a:extLst>
                    <a:ext uri="{9D8B030D-6E8A-4147-A177-3AD203B41FA5}">
                      <a16:colId xmlns:a16="http://schemas.microsoft.com/office/drawing/2014/main" val="3238301983"/>
                    </a:ext>
                  </a:extLst>
                </a:gridCol>
                <a:gridCol w="2179469">
                  <a:extLst>
                    <a:ext uri="{9D8B030D-6E8A-4147-A177-3AD203B41FA5}">
                      <a16:colId xmlns:a16="http://schemas.microsoft.com/office/drawing/2014/main" val="154273364"/>
                    </a:ext>
                  </a:extLst>
                </a:gridCol>
              </a:tblGrid>
              <a:tr h="271668">
                <a:tc>
                  <a:txBody>
                    <a:bodyPr/>
                    <a:lstStyle/>
                    <a:p>
                      <a:r>
                        <a:rPr lang="en-IN" sz="1800" u="sng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u="sng" dirty="0"/>
                        <a:t>Brands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27892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 SALES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178216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Shaily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253064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RIYA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3864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Ritu Kumar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57688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Inddus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525085"/>
                  </a:ext>
                </a:extLst>
              </a:tr>
              <a:tr h="476235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House of Pataudi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56412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Chhabra 555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57845"/>
                  </a:ext>
                </a:extLst>
              </a:tr>
              <a:tr h="476235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Bollywood Vogue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975523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Biba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684027"/>
                  </a:ext>
                </a:extLst>
              </a:tr>
              <a:tr h="27166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Aarrah</a:t>
                      </a:r>
                    </a:p>
                  </a:txBody>
                  <a:tcPr marL="89982" marR="89982" marT="44991" marB="44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344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936053-ECE8-4B31-9E13-4D2D6B65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73829"/>
              </p:ext>
            </p:extLst>
          </p:nvPr>
        </p:nvGraphicFramePr>
        <p:xfrm>
          <a:off x="6229904" y="1867894"/>
          <a:ext cx="4265721" cy="3953240"/>
        </p:xfrm>
        <a:graphic>
          <a:graphicData uri="http://schemas.openxmlformats.org/drawingml/2006/table">
            <a:tbl>
              <a:tblPr/>
              <a:tblGrid>
                <a:gridCol w="4265721">
                  <a:extLst>
                    <a:ext uri="{9D8B030D-6E8A-4147-A177-3AD203B41FA5}">
                      <a16:colId xmlns:a16="http://schemas.microsoft.com/office/drawing/2014/main" val="3084532274"/>
                    </a:ext>
                  </a:extLst>
                </a:gridCol>
              </a:tblGrid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Lehenga with Choli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278566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Lehenga with Blouse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790487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Lehenga Choli with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12654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Lehenga Choli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622335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Lehenga &amp; Choli with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871939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Lehenga &amp; Blouse with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70937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Lehenga &amp; Blouse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561648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Kurta with Skirt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07174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/>
                        <a:t>Embroidered Kurta with Palazzos &amp; 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544040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r>
                        <a:rPr lang="en-IN" dirty="0"/>
                        <a:t>Dupatta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7588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8D3F3E-36EE-4462-81FF-61DE0BAFE89B}"/>
              </a:ext>
            </a:extLst>
          </p:cNvPr>
          <p:cNvSpPr txBox="1"/>
          <p:nvPr/>
        </p:nvSpPr>
        <p:spPr>
          <a:xfrm>
            <a:off x="6374167" y="1493227"/>
            <a:ext cx="198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Product Types</a:t>
            </a:r>
          </a:p>
        </p:txBody>
      </p:sp>
    </p:spTree>
    <p:extLst>
      <p:ext uri="{BB962C8B-B14F-4D97-AF65-F5344CB8AC3E}">
        <p14:creationId xmlns:p14="http://schemas.microsoft.com/office/powerpoint/2010/main" val="5522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4FA81F-88E4-4A3E-9FD3-160943DEA0DA}"/>
              </a:ext>
            </a:extLst>
          </p:cNvPr>
          <p:cNvSpPr txBox="1"/>
          <p:nvPr/>
        </p:nvSpPr>
        <p:spPr>
          <a:xfrm>
            <a:off x="3915053" y="471092"/>
            <a:ext cx="792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Product colour issues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007E1-28A5-47DD-B340-A848AB5D6945}"/>
              </a:ext>
            </a:extLst>
          </p:cNvPr>
          <p:cNvSpPr txBox="1"/>
          <p:nvPr/>
        </p:nvSpPr>
        <p:spPr>
          <a:xfrm>
            <a:off x="612559" y="1704513"/>
            <a:ext cx="7927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always complaints from customers about the colour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Colours shown by Myntra and actual colour customer sees is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table there are two columns for colours viz. actual_color and dominant_color.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following things I observed in my findings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3D4B8-E0EC-44E1-9EC7-7FECBB2611C5}"/>
              </a:ext>
            </a:extLst>
          </p:cNvPr>
          <p:cNvSpPr txBox="1"/>
          <p:nvPr/>
        </p:nvSpPr>
        <p:spPr>
          <a:xfrm>
            <a:off x="3915053" y="3551068"/>
            <a:ext cx="7226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 of 12858 products only 7501 products have actual colour same as the dominant colour.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means 58% products have same colour as described and 42% products still lacks in fulfilling customers’ expectations</a:t>
            </a:r>
          </a:p>
        </p:txBody>
      </p:sp>
    </p:spTree>
    <p:extLst>
      <p:ext uri="{BB962C8B-B14F-4D97-AF65-F5344CB8AC3E}">
        <p14:creationId xmlns:p14="http://schemas.microsoft.com/office/powerpoint/2010/main" val="150773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86DD7-EA3B-414B-93B2-B71D7814FF53}"/>
              </a:ext>
            </a:extLst>
          </p:cNvPr>
          <p:cNvSpPr txBox="1"/>
          <p:nvPr/>
        </p:nvSpPr>
        <p:spPr>
          <a:xfrm>
            <a:off x="3719743" y="408373"/>
            <a:ext cx="735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MRP vs actual price of products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AE4BA-C8A7-428A-83DD-87028E1DCA77}"/>
              </a:ext>
            </a:extLst>
          </p:cNvPr>
          <p:cNvSpPr txBox="1"/>
          <p:nvPr/>
        </p:nvSpPr>
        <p:spPr>
          <a:xfrm>
            <a:off x="514904" y="1509204"/>
            <a:ext cx="668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know about the pricing policy of e-commerce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tagged MRP is always higher than the actual selling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price difference can be termed as “discounts”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54560-8862-49CE-AB25-A28EC123948D}"/>
              </a:ext>
            </a:extLst>
          </p:cNvPr>
          <p:cNvSpPr txBox="1"/>
          <p:nvPr/>
        </p:nvSpPr>
        <p:spPr>
          <a:xfrm>
            <a:off x="3480045" y="2814221"/>
            <a:ext cx="7830105" cy="276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ADB44-94A3-4E41-AC0F-19ECBC50C6C6}"/>
              </a:ext>
            </a:extLst>
          </p:cNvPr>
          <p:cNvSpPr txBox="1"/>
          <p:nvPr/>
        </p:nvSpPr>
        <p:spPr>
          <a:xfrm>
            <a:off x="3719743" y="3409804"/>
            <a:ext cx="7350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are 2836 products which are still priced same as their respective MRP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figure contributes to 22% of the total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means 22% products are not available under “discount”   </a:t>
            </a:r>
          </a:p>
        </p:txBody>
      </p:sp>
    </p:spTree>
    <p:extLst>
      <p:ext uri="{BB962C8B-B14F-4D97-AF65-F5344CB8AC3E}">
        <p14:creationId xmlns:p14="http://schemas.microsoft.com/office/powerpoint/2010/main" val="1371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C2EC60-FBDA-4215-B42F-67F0CD1E7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153038"/>
              </p:ext>
            </p:extLst>
          </p:nvPr>
        </p:nvGraphicFramePr>
        <p:xfrm>
          <a:off x="5877017" y="435005"/>
          <a:ext cx="5877017" cy="517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101942-AAD9-4E14-9ABF-19F5C04866B7}"/>
              </a:ext>
            </a:extLst>
          </p:cNvPr>
          <p:cNvSpPr txBox="1"/>
          <p:nvPr/>
        </p:nvSpPr>
        <p:spPr>
          <a:xfrm>
            <a:off x="2148395" y="435005"/>
            <a:ext cx="666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Gender contribution of all the listed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896BB-26DA-4333-884A-44DD08F2D528}"/>
              </a:ext>
            </a:extLst>
          </p:cNvPr>
          <p:cNvSpPr txBox="1"/>
          <p:nvPr/>
        </p:nvSpPr>
        <p:spPr>
          <a:xfrm>
            <a:off x="399495" y="2556769"/>
            <a:ext cx="624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Women are dominating here. We can clearly see Myntra has 61% of its products which are ideal for Women </a:t>
            </a:r>
          </a:p>
        </p:txBody>
      </p:sp>
    </p:spTree>
    <p:extLst>
      <p:ext uri="{BB962C8B-B14F-4D97-AF65-F5344CB8AC3E}">
        <p14:creationId xmlns:p14="http://schemas.microsoft.com/office/powerpoint/2010/main" val="98171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521F2-85F2-419F-9783-1875F19AFB36}"/>
              </a:ext>
            </a:extLst>
          </p:cNvPr>
          <p:cNvSpPr txBox="1"/>
          <p:nvPr/>
        </p:nvSpPr>
        <p:spPr>
          <a:xfrm>
            <a:off x="1740023" y="568171"/>
            <a:ext cx="8984202" cy="7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8A8885C-0E5A-45D7-B359-24A3E53C0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626180"/>
              </p:ext>
            </p:extLst>
          </p:nvPr>
        </p:nvGraphicFramePr>
        <p:xfrm>
          <a:off x="5992427" y="355681"/>
          <a:ext cx="6617810" cy="441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078DA1-701E-4B08-95B2-335149444904}"/>
              </a:ext>
            </a:extLst>
          </p:cNvPr>
          <p:cNvSpPr txBox="1"/>
          <p:nvPr/>
        </p:nvSpPr>
        <p:spPr>
          <a:xfrm>
            <a:off x="754602" y="488272"/>
            <a:ext cx="697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Stock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D989E-767A-47A1-ABB7-6ED8C24744C1}"/>
              </a:ext>
            </a:extLst>
          </p:cNvPr>
          <p:cNvSpPr txBox="1"/>
          <p:nvPr/>
        </p:nvSpPr>
        <p:spPr>
          <a:xfrm>
            <a:off x="905522" y="2263806"/>
            <a:ext cx="56728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 of out of stock items may lead to serious harm to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filling must be done on alert basis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914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765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Tw Cen MT</vt:lpstr>
      <vt:lpstr>GradientRiseVTI</vt:lpstr>
      <vt:lpstr>PowerPoint Presentation</vt:lpstr>
      <vt:lpstr>PowerPoint Presentation</vt:lpstr>
      <vt:lpstr>FINDINGS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Devdatta Pimparkar</dc:creator>
  <cp:lastModifiedBy>Devdatta Pimparkar</cp:lastModifiedBy>
  <cp:revision>29</cp:revision>
  <dcterms:created xsi:type="dcterms:W3CDTF">2021-07-09T06:09:29Z</dcterms:created>
  <dcterms:modified xsi:type="dcterms:W3CDTF">2021-07-09T16:52:21Z</dcterms:modified>
</cp:coreProperties>
</file>