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mailto:Deepak.u.singh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6367" y="2022729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383535"/>
            <a:ext cx="5108575" cy="612775"/>
            <a:chOff x="77723" y="2383535"/>
            <a:chExt cx="5108575" cy="6127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383535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510027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25110" y="2634368"/>
            <a:ext cx="2769235" cy="53149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lang="en-US" sz="1200" b="1" spc="-5" dirty="0">
                <a:solidFill>
                  <a:srgbClr val="006FAC"/>
                </a:solidFill>
                <a:latin typeface="Verdana"/>
                <a:cs typeface="Verdana"/>
              </a:rPr>
              <a:t>Integration Experience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US" sz="1000" b="1" spc="-5" dirty="0">
                <a:latin typeface="Verdana"/>
                <a:cs typeface="Verdana"/>
              </a:rPr>
              <a:t>Hotel</a:t>
            </a:r>
            <a:r>
              <a:rPr lang="en-US" sz="1000" b="1" spc="-15" dirty="0">
                <a:latin typeface="Verdana"/>
                <a:cs typeface="Verdana"/>
              </a:rPr>
              <a:t> </a:t>
            </a:r>
            <a:r>
              <a:rPr lang="en-US" sz="1000" b="1" spc="-10" dirty="0">
                <a:latin typeface="Verdana"/>
                <a:cs typeface="Verdana"/>
              </a:rPr>
              <a:t>Management</a:t>
            </a:r>
            <a:r>
              <a:rPr lang="en-US" sz="1000" b="1" spc="10" dirty="0">
                <a:latin typeface="Verdana"/>
                <a:cs typeface="Verdana"/>
              </a:rPr>
              <a:t> </a:t>
            </a:r>
            <a:r>
              <a:rPr lang="en-US" sz="1000" b="1" spc="-10" dirty="0">
                <a:latin typeface="Verdana"/>
                <a:cs typeface="Verdana"/>
              </a:rPr>
              <a:t>System</a:t>
            </a:r>
            <a:r>
              <a:rPr lang="en-US" sz="1000" b="1" spc="-5" dirty="0">
                <a:latin typeface="Verdana"/>
                <a:cs typeface="Verdana"/>
              </a:rPr>
              <a:t> </a:t>
            </a:r>
            <a:r>
              <a:rPr lang="en-US" sz="1000" b="1" spc="-10" dirty="0">
                <a:latin typeface="Verdana"/>
                <a:cs typeface="Verdana"/>
              </a:rPr>
              <a:t>Application</a:t>
            </a: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18580" y="3215811"/>
            <a:ext cx="3899080" cy="3479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IN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Worked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a Retail client to create RAMLs and made it modular using Traits, Library and Fragments</a:t>
            </a: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5110" y="4182778"/>
            <a:ext cx="4026715" cy="640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Used </a:t>
            </a:r>
            <a:r>
              <a:rPr lang="en-IN" sz="10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Dataweave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transformations to handle diverse set of message formats like JSON, XML, CSV, etc. and have worked on various operators like map, pluck, Arrays, lookup and modules.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0309" y="4925716"/>
            <a:ext cx="3395979" cy="68929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spcBef>
                <a:spcPts val="275"/>
              </a:spcBef>
            </a:pP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Working knowledge of batch implementations, to synchronise data between Salesforce and business database.</a:t>
            </a:r>
            <a:endParaRPr lang="en-IN" sz="10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809895"/>
            <a:ext cx="3910329" cy="348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r>
              <a:rPr lang="en-IN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Created CI pipeline in Jenkins to clone the source code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from Git, execute </a:t>
            </a:r>
            <a:r>
              <a:rPr lang="en-IN" sz="10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MUnits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deployment on </a:t>
            </a:r>
            <a:r>
              <a:rPr lang="en-IN" sz="10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CloudHub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6179" y="684657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872" y="1322325"/>
            <a:ext cx="29291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US" sz="11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650" b="1" spc="60" baseline="30303" dirty="0">
                <a:solidFill>
                  <a:srgbClr val="FFFFFF"/>
                </a:solidFill>
                <a:latin typeface="Verdana"/>
                <a:cs typeface="Verdana"/>
              </a:rPr>
              <a:t>Bangalore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105" y="1496553"/>
            <a:ext cx="25300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Deepak.u.singh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4872" y="1739217"/>
            <a:ext cx="220726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US" sz="1100" spc="-5" dirty="0">
                <a:solidFill>
                  <a:srgbClr val="FFFFFF"/>
                </a:solidFill>
                <a:latin typeface="Verdana"/>
                <a:cs typeface="Verdana"/>
              </a:rPr>
              <a:t> 6290004109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824" y="2648336"/>
            <a:ext cx="4007485" cy="3582391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spcBef>
                <a:spcPts val="735"/>
              </a:spcBef>
            </a:pPr>
            <a:r>
              <a:rPr lang="en-US" sz="1200" b="1" spc="-5" dirty="0">
                <a:solidFill>
                  <a:srgbClr val="006FAC"/>
                </a:solidFill>
                <a:latin typeface="Verdana"/>
                <a:cs typeface="Verdana"/>
              </a:rPr>
              <a:t>Competencies</a:t>
            </a:r>
            <a:endParaRPr lang="en-US" sz="1200" dirty="0">
              <a:latin typeface="Verdana"/>
              <a:cs typeface="Verdana"/>
            </a:endParaRP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•Have thorough understanding of Integration Principles and Design Patterns.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Ability to comprehend the Business Requirement, Design and proficient in using </a:t>
            </a:r>
            <a:r>
              <a:rPr lang="en-US" sz="1200" dirty="0" err="1"/>
              <a:t>Anypoint</a:t>
            </a:r>
            <a:r>
              <a:rPr lang="en-US" sz="1200" dirty="0"/>
              <a:t> Platform to discover, consume, build, deploy, manage, and govern APIs.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Ability to use </a:t>
            </a:r>
            <a:r>
              <a:rPr lang="en-US" sz="1200" dirty="0" err="1"/>
              <a:t>Anypoint</a:t>
            </a:r>
            <a:r>
              <a:rPr lang="en-US" sz="1200" dirty="0"/>
              <a:t> Studio to build, deploy and test APIs.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Well versed with MuleSoft Integration Best Practices.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Well versed in Agile Methodology and working within Scrum Framework.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•Hands on experience in building API-led and Connector-based integrations for end points like Files, Database etc.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Analytical mindset and problem solving skills. </a:t>
            </a:r>
          </a:p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lang="en-US" sz="1200" dirty="0"/>
              <a:t>• Good communication skills and effective team player.</a:t>
            </a:r>
            <a:endParaRPr lang="en-US" sz="11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4861"/>
            <a:ext cx="3927475" cy="186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13599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5807" y="351866"/>
            <a:ext cx="2308860" cy="783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sz="1000" spc="-5" dirty="0">
                <a:latin typeface="Verdana"/>
                <a:cs typeface="Verdana"/>
              </a:rPr>
              <a:t>Bachelor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lang="en-IN" sz="1000" spc="-5" dirty="0">
                <a:latin typeface="Verdana"/>
                <a:cs typeface="Verdana"/>
              </a:rPr>
              <a:t>INFORMATION TECHNOLOGY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US" sz="1000" spc="-5" dirty="0">
                <a:latin typeface="Verdana"/>
                <a:cs typeface="Verdana"/>
              </a:rPr>
              <a:t>6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- 202</a:t>
            </a:r>
            <a:r>
              <a:rPr lang="en-US" sz="1000" spc="-5" dirty="0">
                <a:latin typeface="Verdana"/>
                <a:cs typeface="Verdana"/>
              </a:rPr>
              <a:t>0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85806" y="1126575"/>
            <a:ext cx="2200062" cy="110908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endParaRPr lang="en-US" sz="1200" b="1" spc="-5" dirty="0">
              <a:solidFill>
                <a:srgbClr val="006FAC"/>
              </a:solidFill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US" sz="1200" dirty="0"/>
              <a:t>Mule4                        Agile Development XML, Json                   Cloud deployment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0"/>
            <a:ext cx="1510793" cy="94724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Backend</a:t>
            </a:r>
            <a:endParaRPr sz="1000" dirty="0">
              <a:latin typeface="Verdana"/>
              <a:cs typeface="Verdana"/>
            </a:endParaRPr>
          </a:p>
          <a:p>
            <a:pPr marL="12700" marR="5080">
              <a:lnSpc>
                <a:spcPct val="113999"/>
              </a:lnSpc>
            </a:pPr>
            <a:r>
              <a:rPr lang="en-US" sz="1100" dirty="0"/>
              <a:t>RAML </a:t>
            </a:r>
          </a:p>
          <a:p>
            <a:pPr marL="12700" marR="5080">
              <a:lnSpc>
                <a:spcPct val="113999"/>
              </a:lnSpc>
            </a:pPr>
            <a:r>
              <a:rPr lang="en-US" sz="1100" dirty="0" err="1"/>
              <a:t>Pgsql</a:t>
            </a:r>
            <a:r>
              <a:rPr lang="en-US" sz="1100" dirty="0"/>
              <a:t>-DB </a:t>
            </a:r>
          </a:p>
          <a:p>
            <a:pPr marL="12700" marR="5080">
              <a:lnSpc>
                <a:spcPct val="113999"/>
              </a:lnSpc>
            </a:pPr>
            <a:r>
              <a:rPr lang="en-US" sz="1100" dirty="0"/>
              <a:t>REST-API, </a:t>
            </a:r>
            <a:r>
              <a:rPr lang="en-US" sz="1100" dirty="0" err="1"/>
              <a:t>Dataweave</a:t>
            </a:r>
            <a:r>
              <a:rPr lang="en-US" sz="1100" dirty="0"/>
              <a:t> 2.0, Active MQ, Scheduler</a:t>
            </a:r>
            <a:endParaRPr lang="en-US"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3426612"/>
            <a:ext cx="190055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1000" spc="-5" dirty="0" err="1">
                <a:latin typeface="Verdana"/>
                <a:cs typeface="Verdana"/>
              </a:rPr>
              <a:t>Pg-Sql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85807" y="4121556"/>
            <a:ext cx="139636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sz="1000" spc="-5" dirty="0">
                <a:latin typeface="Verdana"/>
                <a:cs typeface="Verdana"/>
              </a:rPr>
              <a:t>5  CSS3 </a:t>
            </a:r>
            <a:r>
              <a:rPr sz="1000" dirty="0">
                <a:latin typeface="Verdana"/>
                <a:cs typeface="Verdana"/>
              </a:rPr>
              <a:t> 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385807" y="5164353"/>
            <a:ext cx="57340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dd</a:t>
            </a: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O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ns  </a:t>
            </a:r>
            <a:r>
              <a:rPr sz="1000" dirty="0">
                <a:latin typeface="Verdana"/>
                <a:cs typeface="Verdana"/>
              </a:rPr>
              <a:t>Github 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Maven 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5" dirty="0">
                <a:latin typeface="Verdana"/>
                <a:cs typeface="Verdana"/>
              </a:rPr>
              <a:t>stman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85807" y="6033364"/>
            <a:ext cx="2026285" cy="5467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456178" y="243916"/>
            <a:ext cx="501142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Deepak Kumar Singh</a:t>
            </a:r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3062732" y="2046554"/>
            <a:ext cx="2108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4EA35115-6C58-424D-BE06-D3F75DC45AEE}"/>
              </a:ext>
            </a:extLst>
          </p:cNvPr>
          <p:cNvSpPr txBox="1"/>
          <p:nvPr/>
        </p:nvSpPr>
        <p:spPr>
          <a:xfrm>
            <a:off x="4818580" y="3664012"/>
            <a:ext cx="4026715" cy="3479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IN" sz="10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Implemented Banking Accelerator includes creating RAMLs, build Mule APIs and writing </a:t>
            </a:r>
            <a:r>
              <a:rPr lang="en-IN" sz="1000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MUnits</a:t>
            </a:r>
            <a:r>
              <a:rPr lang="en-IN" sz="10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000" dirty="0">
              <a:latin typeface="Verdana"/>
              <a:cs typeface="Verdana"/>
            </a:endParaRPr>
          </a:p>
        </p:txBody>
      </p:sp>
      <p:pic>
        <p:nvPicPr>
          <p:cNvPr id="28" name="Picture 27" descr="A picture containing text, person, posing, male&#10;&#10;Description automatically generated">
            <a:extLst>
              <a:ext uri="{FF2B5EF4-FFF2-40B4-BE49-F238E27FC236}">
                <a16:creationId xmlns:a16="http://schemas.microsoft.com/office/drawing/2014/main" id="{5B857AA1-1DAB-4F4F-8246-73BBEDCDB8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7" y="298698"/>
            <a:ext cx="1331474" cy="1711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327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Verdana</vt:lpstr>
      <vt:lpstr>Office Theme</vt:lpstr>
      <vt:lpstr>Deepak Kumar Singh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Singh, Deepak</cp:lastModifiedBy>
  <cp:revision>8</cp:revision>
  <dcterms:created xsi:type="dcterms:W3CDTF">2022-06-20T16:46:01Z</dcterms:created>
  <dcterms:modified xsi:type="dcterms:W3CDTF">2022-06-21T06:11:55Z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