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DD7E-E7BB-4DFA-BD29-758343DF9B3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59833-55FA-4DEA-A59E-259207CEB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59833-55FA-4DEA-A59E-259207CEB3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9308349" y="6545180"/>
            <a:ext cx="1998600" cy="250200"/>
          </a:xfrm>
          <a:prstGeom prst="rect">
            <a:avLst/>
          </a:prstGeom>
          <a:noFill/>
          <a:ln>
            <a:noFill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CA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CAPGEMINI CONSULTING  |   </a:t>
            </a:r>
            <a:fld id="{00000000-1234-1234-1234-123412341234}" type="slidenum">
              <a:rPr lang="en-CA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60800" y="1607875"/>
            <a:ext cx="4053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60800" y="4849700"/>
            <a:ext cx="42117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CA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-CA" dirty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20223" y="3315694"/>
            <a:ext cx="72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80EB93C-A012-B546-9ABE-77B99DF021CF}" type="slidenum">
              <a:rPr lang="en-US" sz="1200" smtClean="0">
                <a:solidFill>
                  <a:srgbClr val="57585A"/>
                </a:solidFill>
              </a:rPr>
              <a:t>‹#›</a:t>
            </a:fld>
            <a:endParaRPr lang="en-US" sz="1200" dirty="0">
              <a:solidFill>
                <a:srgbClr val="5758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672" y="6540748"/>
            <a:ext cx="839745" cy="1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2F93-6F6E-421E-A1C2-090590FC21E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345" y="1913860"/>
            <a:ext cx="4151008" cy="48065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Competencies 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IN" sz="1400" dirty="0">
                <a:solidFill>
                  <a:schemeClr val="tx1"/>
                </a:solidFill>
                <a:cs typeface="Arial" panose="020B0604020202020204" pitchFamily="34" charset="0"/>
              </a:rPr>
              <a:t>Understanding on Integration Principles and Design Patterns.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IN" sz="1400" dirty="0">
                <a:solidFill>
                  <a:schemeClr val="tx1"/>
                </a:solidFill>
                <a:cs typeface="Arial" panose="020B0604020202020204" pitchFamily="34" charset="0"/>
              </a:rPr>
              <a:t>Ability to design using </a:t>
            </a:r>
            <a:r>
              <a:rPr lang="en-IN" sz="1400" dirty="0" err="1">
                <a:solidFill>
                  <a:schemeClr val="tx1"/>
                </a:solidFill>
                <a:cs typeface="Arial" panose="020B0604020202020204" pitchFamily="34" charset="0"/>
              </a:rPr>
              <a:t>Anypoint</a:t>
            </a:r>
            <a:r>
              <a:rPr lang="en-IN" sz="1400" dirty="0">
                <a:solidFill>
                  <a:schemeClr val="tx1"/>
                </a:solidFill>
                <a:cs typeface="Arial" panose="020B0604020202020204" pitchFamily="34" charset="0"/>
              </a:rPr>
              <a:t> Platform to build, deploy, manage, and govern APIs.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IN" sz="1400" dirty="0">
                <a:solidFill>
                  <a:schemeClr val="tx1"/>
                </a:solidFill>
                <a:cs typeface="Arial" panose="020B0604020202020204" pitchFamily="34" charset="0"/>
              </a:rPr>
              <a:t>Good knowledge on MuleSoft Integration Best Practices.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IN" sz="1400" dirty="0">
                <a:solidFill>
                  <a:schemeClr val="tx1"/>
                </a:solidFill>
                <a:cs typeface="Arial" panose="020B0604020202020204" pitchFamily="34" charset="0"/>
              </a:rPr>
              <a:t>Hands on experience in building API-led and Connector-based integrations.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Certifications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IN" sz="1400" kern="0" dirty="0" err="1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Mulesoft</a:t>
            </a:r>
            <a:r>
              <a:rPr lang="en-IN" sz="14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 Certified Developer Level 1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IN" sz="14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Agile Software Development 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IN" sz="14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AWS Level 0 Migration Ambassador Foundations (Business)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IN" sz="14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TCA-TIBCO </a:t>
            </a:r>
            <a:r>
              <a:rPr lang="en-IN" sz="1400" kern="0" dirty="0" err="1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BusinessWorks</a:t>
            </a:r>
            <a:r>
              <a:rPr lang="en-IN" sz="14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™</a:t>
            </a:r>
            <a:endParaRPr lang="en-US" sz="1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 Placeholder 14"/>
          <p:cNvSpPr txBox="1">
            <a:spLocks/>
          </p:cNvSpPr>
          <p:nvPr/>
        </p:nvSpPr>
        <p:spPr bwMode="auto">
          <a:xfrm>
            <a:off x="1618483" y="815163"/>
            <a:ext cx="3121683" cy="10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25525" indent="-1025525" defTabSz="12525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Deepak Kumar Singh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Analyst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Bangalore, India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5" y="137604"/>
            <a:ext cx="7929342" cy="406265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>
            <a:lvl1pPr defTabSz="1038910">
              <a:lnSpc>
                <a:spcPct val="85000"/>
              </a:lnSpc>
              <a:spcBef>
                <a:spcPct val="0"/>
              </a:spcBef>
              <a:buNone/>
              <a:defRPr lang="en-GB" sz="2400" b="1" dirty="0">
                <a:solidFill>
                  <a:srgbClr val="0070AD"/>
                </a:solidFill>
                <a:latin typeface="Verdana"/>
                <a:cs typeface="Calibri" pitchFamily="34" charset="0"/>
              </a:defRPr>
            </a:lvl1pPr>
          </a:lstStyle>
          <a:p>
            <a:r>
              <a:rPr lang="en-GB" b="0" dirty="0"/>
              <a:t>Deepak Kumar Singh | Analyst</a:t>
            </a:r>
          </a:p>
        </p:txBody>
      </p:sp>
      <p:sp>
        <p:nvSpPr>
          <p:cNvPr id="10" name="Text Placeholder 20"/>
          <p:cNvSpPr txBox="1">
            <a:spLocks/>
          </p:cNvSpPr>
          <p:nvPr/>
        </p:nvSpPr>
        <p:spPr bwMode="auto">
          <a:xfrm>
            <a:off x="4740166" y="815163"/>
            <a:ext cx="7125371" cy="59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3538" indent="-188913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150"/>
              </a:spcBef>
              <a:spcAft>
                <a:spcPts val="150"/>
              </a:spcAft>
              <a:defRPr/>
            </a:pPr>
            <a:r>
              <a:rPr 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Professional</a:t>
            </a:r>
            <a:r>
              <a:rPr lang="en-US" sz="1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Experience</a:t>
            </a:r>
            <a:r>
              <a:rPr lang="en-US" sz="1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Designed and developed RAML based API using </a:t>
            </a:r>
            <a:r>
              <a:rPr lang="en-IN" sz="1400" kern="12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Anypoint</a:t>
            </a:r>
            <a:r>
              <a:rPr lang="en-IN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platform and imported the RAML to </a:t>
            </a:r>
            <a:r>
              <a:rPr lang="en-IN" sz="1400" kern="120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Anypoint</a:t>
            </a:r>
            <a:r>
              <a:rPr lang="en-IN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Studio to build the Mule Application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Basic knowledge on API </a:t>
            </a: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policies like ‘Basic Authentication’, ‘HTTP Caching’ and ‘Client ID Enforcement’.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Implemented Mule flows using Scopes, Error handling Strategies, Validation, Flow controls, Transformations.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Used </a:t>
            </a:r>
            <a:r>
              <a:rPr lang="en-IN" sz="1400" kern="1200" baseline="0" dirty="0" err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Dataweave</a:t>
            </a: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transformations to transform message to target formats like JSON, XML, CSV, etc. and have worked on various operators like map, pluck, Arrays, lookup and filter.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Used Database and HTTP connectors to implement API methods to fetch data from database.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Practical knowledge on Pub-Sub model implementation.</a:t>
            </a:r>
            <a:r>
              <a:rPr lang="en-IN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Practical knowledge on</a:t>
            </a:r>
            <a:r>
              <a:rPr lang="en-IN" sz="1400" baseline="0" dirty="0">
                <a:latin typeface="+mn-lt"/>
                <a:ea typeface="+mn-ea"/>
                <a:cs typeface="Arial" panose="020B0604020202020204" pitchFamily="34" charset="0"/>
              </a:rPr>
              <a:t> Confluence </a:t>
            </a:r>
            <a:r>
              <a:rPr lang="en-IN" sz="1400" dirty="0">
                <a:latin typeface="+mn-lt"/>
                <a:ea typeface="+mn-ea"/>
                <a:cs typeface="Arial" panose="020B0604020202020204" pitchFamily="34" charset="0"/>
              </a:rPr>
              <a:t>and Azure </a:t>
            </a:r>
            <a:r>
              <a:rPr lang="en-IN" sz="1400" dirty="0" err="1">
                <a:latin typeface="+mn-lt"/>
                <a:ea typeface="+mn-ea"/>
                <a:cs typeface="Arial" panose="020B0604020202020204" pitchFamily="34" charset="0"/>
              </a:rPr>
              <a:t>Devops</a:t>
            </a:r>
            <a:r>
              <a:rPr lang="en-IN" sz="1400" dirty="0">
                <a:latin typeface="+mn-lt"/>
                <a:ea typeface="+mn-ea"/>
                <a:cs typeface="Arial" panose="020B0604020202020204" pitchFamily="34" charset="0"/>
              </a:rPr>
              <a:t>.</a:t>
            </a:r>
            <a:endParaRPr lang="en-IN" sz="1400" kern="12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IN" kern="12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IN" kern="12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algn="just" defTabSz="1088239">
              <a:spcBef>
                <a:spcPts val="400"/>
              </a:spcBef>
              <a:buClr>
                <a:srgbClr val="000000"/>
              </a:buClr>
              <a:tabLst>
                <a:tab pos="8096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Technical Skills: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Mule 4,</a:t>
            </a:r>
            <a:r>
              <a:rPr lang="en-IN" sz="1400" b="0" dirty="0">
                <a:latin typeface="Arial" panose="020B0604020202020204" pitchFamily="34" charset="0"/>
                <a:cs typeface="Arial" panose="020B0604020202020204" pitchFamily="34" charset="0"/>
              </a:rPr>
              <a:t> Core Java, SQL, XML, JSON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/>
              <a:t>Integration Tools: </a:t>
            </a:r>
            <a:r>
              <a:rPr lang="en-IN" sz="14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Anypoint</a:t>
            </a:r>
            <a:r>
              <a:rPr lang="en-IN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platform , </a:t>
            </a:r>
            <a:r>
              <a:rPr lang="en-IN" sz="14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Anypoint</a:t>
            </a:r>
            <a:r>
              <a:rPr lang="en-IN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Studio ,Azure </a:t>
            </a:r>
            <a:r>
              <a:rPr lang="en-IN" sz="14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Devops</a:t>
            </a:r>
            <a:r>
              <a:rPr lang="en-IN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sz="1400" dirty="0">
                <a:ea typeface="+mn-ea"/>
                <a:cs typeface="Arial" panose="020B0604020202020204" pitchFamily="34" charset="0"/>
              </a:rPr>
              <a:t>,Postman, Confluence</a:t>
            </a:r>
            <a:endParaRPr lang="en-US" sz="14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115888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marL="115888" lvl="0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 picture containing text, person, posing, male&#10;&#10;Description automatically generated">
            <a:extLst>
              <a:ext uri="{FF2B5EF4-FFF2-40B4-BE49-F238E27FC236}">
                <a16:creationId xmlns:a16="http://schemas.microsoft.com/office/drawing/2014/main" id="{5C4044CB-E712-4B7B-A5BA-A0AE230B8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0" y="683173"/>
            <a:ext cx="1069183" cy="11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238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Pontano Sans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Deshmukh, Gunjan</dc:creator>
  <cp:lastModifiedBy>Singh, Deepak</cp:lastModifiedBy>
  <cp:revision>124</cp:revision>
  <dcterms:created xsi:type="dcterms:W3CDTF">2020-07-23T12:06:10Z</dcterms:created>
  <dcterms:modified xsi:type="dcterms:W3CDTF">2023-01-04T10:44:13Z</dcterms:modified>
</cp:coreProperties>
</file>