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tags/tag3.xml" ContentType="application/vnd.openxmlformats-officedocument.presentationml.tags+xml"/>
  <Override PartName="/ppt/notesSlides/notesSlide3.xml" ContentType="application/vnd.openxmlformats-officedocument.presentationml.notesSlide+xml"/>
  <Override PartName="/ppt/tags/tag4.xml" ContentType="application/vnd.openxmlformats-officedocument.presentationml.tags+xml"/>
  <Override PartName="/ppt/notesSlides/notesSlide4.xml" ContentType="application/vnd.openxmlformats-officedocument.presentationml.notesSlide+xml"/>
  <Override PartName="/ppt/tags/tag5.xml" ContentType="application/vnd.openxmlformats-officedocument.presentationml.tags+xml"/>
  <Override PartName="/ppt/notesSlides/notesSlide5.xml" ContentType="application/vnd.openxmlformats-officedocument.presentationml.notesSlide+xml"/>
  <Override PartName="/ppt/tags/tag6.xml" ContentType="application/vnd.openxmlformats-officedocument.presentationml.tags+xml"/>
  <Override PartName="/ppt/notesSlides/notesSlide6.xml" ContentType="application/vnd.openxmlformats-officedocument.presentationml.notesSlide+xml"/>
  <Override PartName="/ppt/tags/tag7.xml" ContentType="application/vnd.openxmlformats-officedocument.presentationml.tags+xml"/>
  <Override PartName="/ppt/notesSlides/notesSlide7.xml" ContentType="application/vnd.openxmlformats-officedocument.presentationml.notesSlide+xml"/>
  <Override PartName="/ppt/tags/tag8.xml" ContentType="application/vnd.openxmlformats-officedocument.presentationml.tags+xml"/>
  <Override PartName="/ppt/notesSlides/notesSlide8.xml" ContentType="application/vnd.openxmlformats-officedocument.presentationml.notesSlide+xml"/>
  <Override PartName="/ppt/tags/tag9.xml" ContentType="application/vnd.openxmlformats-officedocument.presentationml.tags+xml"/>
  <Override PartName="/ppt/notesSlides/notesSlide9.xml" ContentType="application/vnd.openxmlformats-officedocument.presentationml.notesSlide+xml"/>
  <Override PartName="/ppt/tags/tag10.xml" ContentType="application/vnd.openxmlformats-officedocument.presentationml.tags+xml"/>
  <Override PartName="/ppt/notesSlides/notesSlide10.xml" ContentType="application/vnd.openxmlformats-officedocument.presentationml.notesSlide+xml"/>
  <Override PartName="/ppt/tags/tag11.xml" ContentType="application/vnd.openxmlformats-officedocument.presentationml.tags+xml"/>
  <Override PartName="/ppt/notesSlides/notesSlide11.xml" ContentType="application/vnd.openxmlformats-officedocument.presentationml.notesSlide+xml"/>
  <Override PartName="/ppt/tags/tag12.xml" ContentType="application/vnd.openxmlformats-officedocument.presentationml.tags+xml"/>
  <Override PartName="/ppt/notesSlides/notesSlide12.xml" ContentType="application/vnd.openxmlformats-officedocument.presentationml.notesSlide+xml"/>
  <Override PartName="/ppt/tags/tag13.xml" ContentType="application/vnd.openxmlformats-officedocument.presentationml.tags+xml"/>
  <Override PartName="/ppt/notesSlides/notesSlide13.xml" ContentType="application/vnd.openxmlformats-officedocument.presentationml.notesSlide+xml"/>
  <Override PartName="/ppt/tags/tag14.xml" ContentType="application/vnd.openxmlformats-officedocument.presentationml.tags+xml"/>
  <Override PartName="/ppt/notesSlides/notesSlide14.xml" ContentType="application/vnd.openxmlformats-officedocument.presentationml.notesSlide+xml"/>
  <Override PartName="/ppt/tags/tag15.xml" ContentType="application/vnd.openxmlformats-officedocument.presentationml.tags+xml"/>
  <Override PartName="/ppt/notesSlides/notesSlide15.xml" ContentType="application/vnd.openxmlformats-officedocument.presentationml.notesSlide+xml"/>
  <Override PartName="/ppt/tags/tag16.xml" ContentType="application/vnd.openxmlformats-officedocument.presentationml.tags+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2"/>
  </p:notesMasterIdLst>
  <p:handoutMasterIdLst>
    <p:handoutMasterId r:id="rId23"/>
  </p:handoutMasterIdLst>
  <p:sldIdLst>
    <p:sldId id="280" r:id="rId2"/>
    <p:sldId id="366" r:id="rId3"/>
    <p:sldId id="380" r:id="rId4"/>
    <p:sldId id="383" r:id="rId5"/>
    <p:sldId id="384" r:id="rId6"/>
    <p:sldId id="385" r:id="rId7"/>
    <p:sldId id="386" r:id="rId8"/>
    <p:sldId id="387" r:id="rId9"/>
    <p:sldId id="388" r:id="rId10"/>
    <p:sldId id="389" r:id="rId11"/>
    <p:sldId id="390" r:id="rId12"/>
    <p:sldId id="391" r:id="rId13"/>
    <p:sldId id="392" r:id="rId14"/>
    <p:sldId id="393" r:id="rId15"/>
    <p:sldId id="394" r:id="rId16"/>
    <p:sldId id="398" r:id="rId17"/>
    <p:sldId id="395" r:id="rId18"/>
    <p:sldId id="397" r:id="rId19"/>
    <p:sldId id="399" r:id="rId20"/>
    <p:sldId id="281"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40524"/>
    <a:srgbClr val="008000"/>
    <a:srgbClr val="385D8A"/>
    <a:srgbClr val="34495E"/>
    <a:srgbClr val="FDFDFD"/>
    <a:srgbClr val="EAEAEA"/>
    <a:srgbClr val="F8F8F8"/>
    <a:srgbClr val="FF6702"/>
    <a:srgbClr val="D6B580"/>
    <a:srgbClr val="F8EDE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088" autoAdjust="0"/>
    <p:restoredTop sz="94364" autoAdjust="0"/>
  </p:normalViewPr>
  <p:slideViewPr>
    <p:cSldViewPr>
      <p:cViewPr varScale="1">
        <p:scale>
          <a:sx n="78" d="100"/>
          <a:sy n="78" d="100"/>
        </p:scale>
        <p:origin x="1709" y="43"/>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67" d="100"/>
          <a:sy n="67" d="100"/>
        </p:scale>
        <p:origin x="2748" y="60"/>
      </p:cViewPr>
      <p:guideLst/>
    </p:cSldViewPr>
  </p:notesViewPr>
  <p:gridSpacing cx="36004" cy="36004"/>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ev Dharshan" userId="2beac817989d120a" providerId="LiveId" clId="{B5D0F7CF-B37E-4D58-82EB-DF997BE4C34F}"/>
    <pc:docChg chg="modSld">
      <pc:chgData name="Dev Dharshan" userId="2beac817989d120a" providerId="LiveId" clId="{B5D0F7CF-B37E-4D58-82EB-DF997BE4C34F}" dt="2024-11-22T03:06:43.577" v="118" actId="20577"/>
      <pc:docMkLst>
        <pc:docMk/>
      </pc:docMkLst>
      <pc:sldChg chg="modSp mod">
        <pc:chgData name="Dev Dharshan" userId="2beac817989d120a" providerId="LiveId" clId="{B5D0F7CF-B37E-4D58-82EB-DF997BE4C34F}" dt="2024-11-22T03:06:04.429" v="116" actId="20577"/>
        <pc:sldMkLst>
          <pc:docMk/>
          <pc:sldMk cId="929866612" sldId="280"/>
        </pc:sldMkLst>
        <pc:spChg chg="mod">
          <ac:chgData name="Dev Dharshan" userId="2beac817989d120a" providerId="LiveId" clId="{B5D0F7CF-B37E-4D58-82EB-DF997BE4C34F}" dt="2024-11-22T03:06:04.429" v="116" actId="20577"/>
          <ac:spMkLst>
            <pc:docMk/>
            <pc:sldMk cId="929866612" sldId="280"/>
            <ac:spMk id="22" creationId="{00000000-0000-0000-0000-000000000000}"/>
          </ac:spMkLst>
        </pc:spChg>
      </pc:sldChg>
      <pc:sldChg chg="modSp mod">
        <pc:chgData name="Dev Dharshan" userId="2beac817989d120a" providerId="LiveId" clId="{B5D0F7CF-B37E-4D58-82EB-DF997BE4C34F}" dt="2024-11-22T03:06:43.577" v="118" actId="20577"/>
        <pc:sldMkLst>
          <pc:docMk/>
          <pc:sldMk cId="2110853201" sldId="394"/>
        </pc:sldMkLst>
        <pc:spChg chg="mod">
          <ac:chgData name="Dev Dharshan" userId="2beac817989d120a" providerId="LiveId" clId="{B5D0F7CF-B37E-4D58-82EB-DF997BE4C34F}" dt="2024-11-22T03:06:43.577" v="118" actId="20577"/>
          <ac:spMkLst>
            <pc:docMk/>
            <pc:sldMk cId="2110853201" sldId="394"/>
            <ac:spMk id="3"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10F5FD1-1E71-41C1-A531-EDAAD398F8D7}" type="datetimeFigureOut">
              <a:rPr lang="en-US" smtClean="0"/>
              <a:t>11/22/2024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9418C08-2D65-44A0-8D9B-1CEE7EB87A37}" type="slidenum">
              <a:rPr lang="en-US" smtClean="0"/>
              <a:t>‹#›</a:t>
            </a:fld>
            <a:endParaRPr lang="en-US"/>
          </a:p>
        </p:txBody>
      </p:sp>
    </p:spTree>
    <p:extLst>
      <p:ext uri="{BB962C8B-B14F-4D97-AF65-F5344CB8AC3E}">
        <p14:creationId xmlns:p14="http://schemas.microsoft.com/office/powerpoint/2010/main" val="10136621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DAEC9C6-1CE4-4880-838A-FB85AC35DCB4}" type="datetimeFigureOut">
              <a:rPr lang="en-US" smtClean="0"/>
              <a:pPr/>
              <a:t>11/22/2024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F7A3D7D-4DD0-4519-9573-665089B66871}" type="slidenum">
              <a:rPr lang="en-US" smtClean="0"/>
              <a:pPr/>
              <a:t>‹#›</a:t>
            </a:fld>
            <a:endParaRPr lang="en-US"/>
          </a:p>
        </p:txBody>
      </p:sp>
    </p:spTree>
    <p:extLst>
      <p:ext uri="{BB962C8B-B14F-4D97-AF65-F5344CB8AC3E}">
        <p14:creationId xmlns:p14="http://schemas.microsoft.com/office/powerpoint/2010/main" val="16749366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2</a:t>
            </a:fld>
            <a:endParaRPr lang="en-US"/>
          </a:p>
        </p:txBody>
      </p:sp>
    </p:spTree>
    <p:extLst>
      <p:ext uri="{BB962C8B-B14F-4D97-AF65-F5344CB8AC3E}">
        <p14:creationId xmlns:p14="http://schemas.microsoft.com/office/powerpoint/2010/main" val="5386249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11</a:t>
            </a:fld>
            <a:endParaRPr lang="en-US"/>
          </a:p>
        </p:txBody>
      </p:sp>
    </p:spTree>
    <p:extLst>
      <p:ext uri="{BB962C8B-B14F-4D97-AF65-F5344CB8AC3E}">
        <p14:creationId xmlns:p14="http://schemas.microsoft.com/office/powerpoint/2010/main" val="27636418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12</a:t>
            </a:fld>
            <a:endParaRPr lang="en-US"/>
          </a:p>
        </p:txBody>
      </p:sp>
    </p:spTree>
    <p:extLst>
      <p:ext uri="{BB962C8B-B14F-4D97-AF65-F5344CB8AC3E}">
        <p14:creationId xmlns:p14="http://schemas.microsoft.com/office/powerpoint/2010/main" val="8580241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13</a:t>
            </a:fld>
            <a:endParaRPr lang="en-US"/>
          </a:p>
        </p:txBody>
      </p:sp>
    </p:spTree>
    <p:extLst>
      <p:ext uri="{BB962C8B-B14F-4D97-AF65-F5344CB8AC3E}">
        <p14:creationId xmlns:p14="http://schemas.microsoft.com/office/powerpoint/2010/main" val="13509326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14</a:t>
            </a:fld>
            <a:endParaRPr lang="en-US"/>
          </a:p>
        </p:txBody>
      </p:sp>
    </p:spTree>
    <p:extLst>
      <p:ext uri="{BB962C8B-B14F-4D97-AF65-F5344CB8AC3E}">
        <p14:creationId xmlns:p14="http://schemas.microsoft.com/office/powerpoint/2010/main" val="8952566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15</a:t>
            </a:fld>
            <a:endParaRPr lang="en-US"/>
          </a:p>
        </p:txBody>
      </p:sp>
    </p:spTree>
    <p:extLst>
      <p:ext uri="{BB962C8B-B14F-4D97-AF65-F5344CB8AC3E}">
        <p14:creationId xmlns:p14="http://schemas.microsoft.com/office/powerpoint/2010/main" val="23311093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16</a:t>
            </a:fld>
            <a:endParaRPr lang="en-US"/>
          </a:p>
        </p:txBody>
      </p:sp>
    </p:spTree>
    <p:extLst>
      <p:ext uri="{BB962C8B-B14F-4D97-AF65-F5344CB8AC3E}">
        <p14:creationId xmlns:p14="http://schemas.microsoft.com/office/powerpoint/2010/main" val="31746253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17</a:t>
            </a:fld>
            <a:endParaRPr lang="en-US"/>
          </a:p>
        </p:txBody>
      </p:sp>
    </p:spTree>
    <p:extLst>
      <p:ext uri="{BB962C8B-B14F-4D97-AF65-F5344CB8AC3E}">
        <p14:creationId xmlns:p14="http://schemas.microsoft.com/office/powerpoint/2010/main" val="27053100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F7A3D7D-4DD0-4519-9573-665089B66871}" type="slidenum">
              <a:rPr lang="en-US" smtClean="0"/>
              <a:pPr/>
              <a:t>18</a:t>
            </a:fld>
            <a:endParaRPr lang="en-US" dirty="0"/>
          </a:p>
        </p:txBody>
      </p:sp>
    </p:spTree>
    <p:extLst>
      <p:ext uri="{BB962C8B-B14F-4D97-AF65-F5344CB8AC3E}">
        <p14:creationId xmlns:p14="http://schemas.microsoft.com/office/powerpoint/2010/main" val="271740212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F7A3D7D-4DD0-4519-9573-665089B66871}" type="slidenum">
              <a:rPr lang="en-US" smtClean="0"/>
              <a:pPr/>
              <a:t>19</a:t>
            </a:fld>
            <a:endParaRPr lang="en-US" dirty="0"/>
          </a:p>
        </p:txBody>
      </p:sp>
    </p:spTree>
    <p:extLst>
      <p:ext uri="{BB962C8B-B14F-4D97-AF65-F5344CB8AC3E}">
        <p14:creationId xmlns:p14="http://schemas.microsoft.com/office/powerpoint/2010/main" val="320767493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F7A3D7D-4DD0-4519-9573-665089B66871}" type="slidenum">
              <a:rPr lang="en-US" smtClean="0"/>
              <a:pPr/>
              <a:t>20</a:t>
            </a:fld>
            <a:endParaRPr lang="en-US" dirty="0"/>
          </a:p>
        </p:txBody>
      </p:sp>
    </p:spTree>
    <p:extLst>
      <p:ext uri="{BB962C8B-B14F-4D97-AF65-F5344CB8AC3E}">
        <p14:creationId xmlns:p14="http://schemas.microsoft.com/office/powerpoint/2010/main" val="32124533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3</a:t>
            </a:fld>
            <a:endParaRPr lang="en-US"/>
          </a:p>
        </p:txBody>
      </p:sp>
    </p:spTree>
    <p:extLst>
      <p:ext uri="{BB962C8B-B14F-4D97-AF65-F5344CB8AC3E}">
        <p14:creationId xmlns:p14="http://schemas.microsoft.com/office/powerpoint/2010/main" val="7836534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4</a:t>
            </a:fld>
            <a:endParaRPr lang="en-US"/>
          </a:p>
        </p:txBody>
      </p:sp>
    </p:spTree>
    <p:extLst>
      <p:ext uri="{BB962C8B-B14F-4D97-AF65-F5344CB8AC3E}">
        <p14:creationId xmlns:p14="http://schemas.microsoft.com/office/powerpoint/2010/main" val="35136850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5</a:t>
            </a:fld>
            <a:endParaRPr lang="en-US"/>
          </a:p>
        </p:txBody>
      </p:sp>
    </p:spTree>
    <p:extLst>
      <p:ext uri="{BB962C8B-B14F-4D97-AF65-F5344CB8AC3E}">
        <p14:creationId xmlns:p14="http://schemas.microsoft.com/office/powerpoint/2010/main" val="18451487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6</a:t>
            </a:fld>
            <a:endParaRPr lang="en-US"/>
          </a:p>
        </p:txBody>
      </p:sp>
    </p:spTree>
    <p:extLst>
      <p:ext uri="{BB962C8B-B14F-4D97-AF65-F5344CB8AC3E}">
        <p14:creationId xmlns:p14="http://schemas.microsoft.com/office/powerpoint/2010/main" val="24572639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7</a:t>
            </a:fld>
            <a:endParaRPr lang="en-US"/>
          </a:p>
        </p:txBody>
      </p:sp>
    </p:spTree>
    <p:extLst>
      <p:ext uri="{BB962C8B-B14F-4D97-AF65-F5344CB8AC3E}">
        <p14:creationId xmlns:p14="http://schemas.microsoft.com/office/powerpoint/2010/main" val="15273736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8</a:t>
            </a:fld>
            <a:endParaRPr lang="en-US"/>
          </a:p>
        </p:txBody>
      </p:sp>
    </p:spTree>
    <p:extLst>
      <p:ext uri="{BB962C8B-B14F-4D97-AF65-F5344CB8AC3E}">
        <p14:creationId xmlns:p14="http://schemas.microsoft.com/office/powerpoint/2010/main" val="33176278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9</a:t>
            </a:fld>
            <a:endParaRPr lang="en-US"/>
          </a:p>
        </p:txBody>
      </p:sp>
    </p:spTree>
    <p:extLst>
      <p:ext uri="{BB962C8B-B14F-4D97-AF65-F5344CB8AC3E}">
        <p14:creationId xmlns:p14="http://schemas.microsoft.com/office/powerpoint/2010/main" val="33227195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10</a:t>
            </a:fld>
            <a:endParaRPr lang="en-US"/>
          </a:p>
        </p:txBody>
      </p:sp>
    </p:spTree>
    <p:extLst>
      <p:ext uri="{BB962C8B-B14F-4D97-AF65-F5344CB8AC3E}">
        <p14:creationId xmlns:p14="http://schemas.microsoft.com/office/powerpoint/2010/main" val="17894435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n-US" dirty="0"/>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0500" y="106363"/>
            <a:ext cx="8763000" cy="808037"/>
          </a:xfrm>
        </p:spPr>
        <p:txBody>
          <a:bodyPr/>
          <a:lstStyle>
            <a:lvl1pPr algn="l">
              <a:defRPr>
                <a:latin typeface="+mj-lt"/>
                <a:ea typeface="Open Sans Semibold" panose="020B0706030804020204" pitchFamily="34" charset="0"/>
                <a:cs typeface="Open Sans Semibold" panose="020B0706030804020204" pitchFamily="34" charset="0"/>
              </a:defRPr>
            </a:lvl1pPr>
          </a:lstStyle>
          <a:p>
            <a:r>
              <a:rPr lang="en-US" dirty="0"/>
              <a:t>Click to edit Master title style</a:t>
            </a:r>
          </a:p>
        </p:txBody>
      </p:sp>
      <p:sp>
        <p:nvSpPr>
          <p:cNvPr id="3" name="Content Placeholder 2"/>
          <p:cNvSpPr>
            <a:spLocks noGrp="1"/>
          </p:cNvSpPr>
          <p:nvPr>
            <p:ph idx="1"/>
          </p:nvPr>
        </p:nvSpPr>
        <p:spPr>
          <a:xfrm>
            <a:off x="190500" y="990600"/>
            <a:ext cx="8763000" cy="5334000"/>
          </a:xfrm>
        </p:spPr>
        <p:txBody>
          <a:bodyPr>
            <a:normAutofit/>
          </a:bodyPr>
          <a:lstStyle>
            <a:lvl1pPr marL="342900" indent="-342900">
              <a:lnSpc>
                <a:spcPct val="114000"/>
              </a:lnSpc>
              <a:buClrTx/>
              <a:buFont typeface="Wingdings" panose="05000000000000000000" pitchFamily="2" charset="2"/>
              <a:buChar char="§"/>
              <a:defRPr sz="2400">
                <a:latin typeface="+mj-lt"/>
                <a:ea typeface="Times New Roman" panose="02020603050405020304" pitchFamily="18" charset="0"/>
                <a:cs typeface="Times New Roman" panose="02020603050405020304" pitchFamily="18" charset="0"/>
              </a:defRPr>
            </a:lvl1pPr>
            <a:lvl2pPr marL="742950" indent="-285750">
              <a:lnSpc>
                <a:spcPct val="114000"/>
              </a:lnSpc>
              <a:buClrTx/>
              <a:buFont typeface="Arial" panose="020B0604020202020204" pitchFamily="34" charset="0"/>
              <a:buChar char="•"/>
              <a:defRPr sz="2000">
                <a:latin typeface="+mj-lt"/>
                <a:ea typeface="Times New Roman" panose="02020603050405020304" pitchFamily="18" charset="0"/>
                <a:cs typeface="Times New Roman" panose="02020603050405020304" pitchFamily="18" charset="0"/>
              </a:defRPr>
            </a:lvl2pPr>
            <a:lvl3pPr>
              <a:lnSpc>
                <a:spcPct val="114000"/>
              </a:lnSpc>
              <a:buClrTx/>
              <a:defRPr sz="1800">
                <a:latin typeface="+mj-lt"/>
                <a:ea typeface="Times New Roman" panose="02020603050405020304" pitchFamily="18" charset="0"/>
                <a:cs typeface="Times New Roman" panose="02020603050405020304" pitchFamily="18" charset="0"/>
              </a:defRPr>
            </a:lvl3pPr>
            <a:lvl4pPr>
              <a:lnSpc>
                <a:spcPct val="114000"/>
              </a:lnSpc>
              <a:buClrTx/>
              <a:defRPr sz="1600">
                <a:latin typeface="+mj-lt"/>
                <a:ea typeface="Times New Roman" panose="02020603050405020304" pitchFamily="18" charset="0"/>
                <a:cs typeface="Times New Roman" panose="02020603050405020304" pitchFamily="18" charset="0"/>
              </a:defRPr>
            </a:lvl4pPr>
            <a:lvl5pPr>
              <a:lnSpc>
                <a:spcPct val="114000"/>
              </a:lnSpc>
              <a:buClrTx/>
              <a:defRPr sz="1600">
                <a:latin typeface="+mj-lt"/>
                <a:ea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ktangel 11"/>
          <p:cNvSpPr/>
          <p:nvPr userDrawn="1"/>
        </p:nvSpPr>
        <p:spPr>
          <a:xfrm>
            <a:off x="0" y="6477000"/>
            <a:ext cx="4572000" cy="381000"/>
          </a:xfrm>
          <a:prstGeom prst="rect">
            <a:avLst/>
          </a:prstGeom>
          <a:solidFill>
            <a:srgbClr val="34495E"/>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indent="-342900" algn="ctr">
              <a:defRPr/>
            </a:pPr>
            <a:r>
              <a:rPr lang="en-US" sz="1600" noProof="1">
                <a:solidFill>
                  <a:srgbClr val="FFFFFF"/>
                </a:solidFill>
                <a:latin typeface="+mj-lt"/>
                <a:ea typeface="Open Sans" panose="020B0606030504020204" pitchFamily="34" charset="0"/>
                <a:cs typeface="Open Sans" panose="020B0606030504020204" pitchFamily="34" charset="0"/>
              </a:rPr>
              <a:t>Department of Computer</a:t>
            </a:r>
            <a:r>
              <a:rPr lang="en-US" sz="1600" baseline="0" noProof="1">
                <a:solidFill>
                  <a:srgbClr val="FFFFFF"/>
                </a:solidFill>
                <a:latin typeface="+mj-lt"/>
                <a:ea typeface="Open Sans" panose="020B0606030504020204" pitchFamily="34" charset="0"/>
                <a:cs typeface="Open Sans" panose="020B0606030504020204" pitchFamily="34" charset="0"/>
              </a:rPr>
              <a:t> Science and Engineering</a:t>
            </a:r>
            <a:endParaRPr lang="da-DK" sz="1600" noProof="1">
              <a:solidFill>
                <a:srgbClr val="FFFFFF"/>
              </a:solidFill>
              <a:latin typeface="+mj-lt"/>
              <a:ea typeface="Open Sans" panose="020B0606030504020204" pitchFamily="34" charset="0"/>
              <a:cs typeface="Open Sans" panose="020B0606030504020204" pitchFamily="34" charset="0"/>
            </a:endParaRPr>
          </a:p>
        </p:txBody>
      </p:sp>
      <p:cxnSp>
        <p:nvCxnSpPr>
          <p:cNvPr id="6" name="Straight Connector 5"/>
          <p:cNvCxnSpPr/>
          <p:nvPr userDrawn="1"/>
        </p:nvCxnSpPr>
        <p:spPr>
          <a:xfrm>
            <a:off x="190500" y="914400"/>
            <a:ext cx="8763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8" name="Rektangel 11"/>
          <p:cNvSpPr/>
          <p:nvPr userDrawn="1"/>
        </p:nvSpPr>
        <p:spPr>
          <a:xfrm>
            <a:off x="4572000" y="6477490"/>
            <a:ext cx="4572000" cy="381000"/>
          </a:xfrm>
          <a:prstGeom prst="rect">
            <a:avLst/>
          </a:prstGeom>
          <a:solidFill>
            <a:srgbClr val="34495E"/>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indent="-342900" algn="ctr">
              <a:defRPr/>
            </a:pPr>
            <a:r>
              <a:rPr lang="da-DK" sz="1600" noProof="1">
                <a:solidFill>
                  <a:srgbClr val="FFFFFF"/>
                </a:solidFill>
                <a:latin typeface="+mj-lt"/>
                <a:ea typeface="Open Sans" panose="020B0606030504020204" pitchFamily="34" charset="0"/>
                <a:cs typeface="Open Sans" panose="020B0606030504020204" pitchFamily="34" charset="0"/>
              </a:rPr>
              <a:t>Rajalakshmi Engineering College 		</a:t>
            </a:r>
            <a:fld id="{6E8469F3-9EE8-43CF-BEDC-475B89412D1D}" type="slidenum">
              <a:rPr lang="da-DK" sz="1600" kern="1200" noProof="1" smtClean="0">
                <a:solidFill>
                  <a:srgbClr val="FFFFFF"/>
                </a:solidFill>
                <a:latin typeface="+mn-lt"/>
                <a:ea typeface="Open Sans" panose="020B0606030504020204" pitchFamily="34" charset="0"/>
                <a:cs typeface="Open Sans" panose="020B0606030504020204" pitchFamily="34" charset="0"/>
              </a:rPr>
              <a:pPr/>
              <a:t>‹#›</a:t>
            </a:fld>
            <a:endParaRPr lang="da-DK" sz="1600" noProof="1">
              <a:solidFill>
                <a:srgbClr val="FFFFFF"/>
              </a:solidFill>
              <a:latin typeface="+mj-lt"/>
              <a:ea typeface="Open Sans" panose="020B0606030504020204" pitchFamily="34" charset="0"/>
              <a:cs typeface="Open Sans" panose="020B060603050402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A8BEFB-AE5B-48F9-BBAD-B489CDE48C8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9.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1.xml"/><Relationship Id="rId5" Type="http://schemas.openxmlformats.org/officeDocument/2006/relationships/image" Target="../media/image8.png"/><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2.xml"/><Relationship Id="rId7" Type="http://schemas.openxmlformats.org/officeDocument/2006/relationships/image" Target="../media/image12.png"/><Relationship Id="rId2" Type="http://schemas.openxmlformats.org/officeDocument/2006/relationships/slideLayout" Target="../slideLayouts/slideLayout2.xml"/><Relationship Id="rId1" Type="http://schemas.openxmlformats.org/officeDocument/2006/relationships/tags" Target="../tags/tag1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14.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15.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16.xml"/><Relationship Id="rId6" Type="http://schemas.openxmlformats.org/officeDocument/2006/relationships/hyperlink" Target="https://ieeexplore.ieee.org/document/9402048" TargetMode="External"/><Relationship Id="rId5" Type="http://schemas.openxmlformats.org/officeDocument/2006/relationships/hyperlink" Target="https://ieeexplore.ieee.org/document/9396024" TargetMode="External"/><Relationship Id="rId4" Type="http://schemas.openxmlformats.org/officeDocument/2006/relationships/hyperlink" Target="https://ieeexplore.ieee.org/document/9001110" TargetMode="Externa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8.xml"/><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l="-776" t="63278" r="776" b="-30898"/>
          <a:stretch/>
        </p:blipFill>
        <p:spPr>
          <a:xfrm>
            <a:off x="-72010" y="-2532"/>
            <a:ext cx="9216010" cy="3231811"/>
          </a:xfrm>
          <a:prstGeom prst="rect">
            <a:avLst/>
          </a:prstGeom>
        </p:spPr>
      </p:pic>
      <p:grpSp>
        <p:nvGrpSpPr>
          <p:cNvPr id="20" name="Group 19"/>
          <p:cNvGrpSpPr/>
          <p:nvPr/>
        </p:nvGrpSpPr>
        <p:grpSpPr>
          <a:xfrm>
            <a:off x="-14748" y="986564"/>
            <a:ext cx="9158748" cy="5764533"/>
            <a:chOff x="-14748" y="986564"/>
            <a:chExt cx="9158748" cy="5764533"/>
          </a:xfrm>
        </p:grpSpPr>
        <p:sp>
          <p:nvSpPr>
            <p:cNvPr id="22" name="TextBox 21"/>
            <p:cNvSpPr txBox="1"/>
            <p:nvPr/>
          </p:nvSpPr>
          <p:spPr>
            <a:xfrm>
              <a:off x="177781" y="4812105"/>
              <a:ext cx="4322209" cy="1938992"/>
            </a:xfrm>
            <a:prstGeom prst="rect">
              <a:avLst/>
            </a:prstGeom>
            <a:noFill/>
          </p:spPr>
          <p:txBody>
            <a:bodyPr wrap="square" rtlCol="0">
              <a:spAutoFit/>
            </a:bodyPr>
            <a:lstStyle/>
            <a:p>
              <a:r>
                <a:rPr lang="en-US" sz="2000" b="1" dirty="0"/>
                <a:t>220701060</a:t>
              </a:r>
            </a:p>
            <a:p>
              <a:r>
                <a:rPr lang="en-US" sz="2000" b="1" dirty="0"/>
                <a:t>DEVDHARSHAN S R</a:t>
              </a:r>
            </a:p>
            <a:p>
              <a:r>
                <a:rPr lang="en-US" sz="2000" b="1" dirty="0" err="1"/>
                <a:t>Mrs.J.JINU</a:t>
              </a:r>
              <a:r>
                <a:rPr lang="en-US" sz="2000" b="1" dirty="0"/>
                <a:t> SOPHIA</a:t>
              </a:r>
            </a:p>
            <a:p>
              <a:r>
                <a:rPr lang="en-US" sz="2000" b="1" dirty="0"/>
                <a:t>ASSISTANT PROFESSOR,</a:t>
              </a:r>
            </a:p>
            <a:p>
              <a:r>
                <a:rPr lang="en-US" sz="2000" b="1" dirty="0"/>
                <a:t>COMPUTER SCIENCE AND ENGINEERING </a:t>
              </a:r>
            </a:p>
          </p:txBody>
        </p:sp>
        <p:grpSp>
          <p:nvGrpSpPr>
            <p:cNvPr id="43" name="Group 42"/>
            <p:cNvGrpSpPr/>
            <p:nvPr/>
          </p:nvGrpSpPr>
          <p:grpSpPr>
            <a:xfrm>
              <a:off x="-14748" y="986564"/>
              <a:ext cx="9158748" cy="3699662"/>
              <a:chOff x="-14748" y="986564"/>
              <a:chExt cx="9158748" cy="3699662"/>
            </a:xfrm>
          </p:grpSpPr>
          <p:sp>
            <p:nvSpPr>
              <p:cNvPr id="45" name="Freeform 44"/>
              <p:cNvSpPr/>
              <p:nvPr/>
            </p:nvSpPr>
            <p:spPr>
              <a:xfrm>
                <a:off x="5003203" y="1761199"/>
                <a:ext cx="4140797" cy="2622445"/>
              </a:xfrm>
              <a:custGeom>
                <a:avLst/>
                <a:gdLst>
                  <a:gd name="connsiteX0" fmla="*/ 1 w 4140797"/>
                  <a:gd name="connsiteY0" fmla="*/ 0 h 2622445"/>
                  <a:gd name="connsiteX1" fmla="*/ 4140797 w 4140797"/>
                  <a:gd name="connsiteY1" fmla="*/ 0 h 2622445"/>
                  <a:gd name="connsiteX2" fmla="*/ 4140797 w 4140797"/>
                  <a:gd name="connsiteY2" fmla="*/ 2622445 h 2622445"/>
                  <a:gd name="connsiteX3" fmla="*/ 0 w 4140797"/>
                  <a:gd name="connsiteY3" fmla="*/ 2622445 h 2622445"/>
                  <a:gd name="connsiteX4" fmla="*/ 1311223 w 4140797"/>
                  <a:gd name="connsiteY4" fmla="*/ 1311222 h 2622445"/>
                  <a:gd name="connsiteX5" fmla="*/ 1 w 4140797"/>
                  <a:gd name="connsiteY5" fmla="*/ 0 h 26224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40797" h="2622445">
                    <a:moveTo>
                      <a:pt x="1" y="0"/>
                    </a:moveTo>
                    <a:lnTo>
                      <a:pt x="4140797" y="0"/>
                    </a:lnTo>
                    <a:lnTo>
                      <a:pt x="4140797" y="2622445"/>
                    </a:lnTo>
                    <a:lnTo>
                      <a:pt x="0" y="2622445"/>
                    </a:lnTo>
                    <a:lnTo>
                      <a:pt x="1311223" y="1311222"/>
                    </a:lnTo>
                    <a:lnTo>
                      <a:pt x="1" y="0"/>
                    </a:lnTo>
                    <a:close/>
                  </a:path>
                </a:pathLst>
              </a:custGeom>
              <a:solidFill>
                <a:srgbClr val="00AA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Pentagon 45"/>
              <p:cNvSpPr/>
              <p:nvPr/>
            </p:nvSpPr>
            <p:spPr>
              <a:xfrm>
                <a:off x="0" y="1529371"/>
                <a:ext cx="5743977" cy="3086100"/>
              </a:xfrm>
              <a:prstGeom prst="homePlate">
                <a:avLst/>
              </a:prstGeom>
              <a:solidFill>
                <a:srgbClr val="59595B"/>
              </a:solidFill>
              <a:ln>
                <a:solidFill>
                  <a:srgbClr val="59595B"/>
                </a:solidFill>
              </a:ln>
              <a:effectLst>
                <a:outerShdw blurRad="50800" dist="38100" algn="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7" name="Group 46"/>
              <p:cNvGrpSpPr/>
              <p:nvPr/>
            </p:nvGrpSpPr>
            <p:grpSpPr>
              <a:xfrm>
                <a:off x="-14748" y="986564"/>
                <a:ext cx="4014973" cy="1075928"/>
                <a:chOff x="-19391" y="1011603"/>
                <a:chExt cx="5278947" cy="1075928"/>
              </a:xfrm>
            </p:grpSpPr>
            <p:sp>
              <p:nvSpPr>
                <p:cNvPr id="51" name="Pentagon 50"/>
                <p:cNvSpPr/>
                <p:nvPr/>
              </p:nvSpPr>
              <p:spPr>
                <a:xfrm>
                  <a:off x="-19391" y="1011603"/>
                  <a:ext cx="5278947" cy="1075928"/>
                </a:xfrm>
                <a:prstGeom prst="homePlate">
                  <a:avLst/>
                </a:prstGeom>
                <a:solidFill>
                  <a:srgbClr val="00AAAD"/>
                </a:solidFill>
                <a:ln>
                  <a:noFill/>
                </a:ln>
                <a:effectLst>
                  <a:outerShdw blurRad="50800" dist="38100" algn="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52" name="TextBox 51"/>
                <p:cNvSpPr txBox="1"/>
                <p:nvPr/>
              </p:nvSpPr>
              <p:spPr>
                <a:xfrm>
                  <a:off x="237041" y="1195624"/>
                  <a:ext cx="4181886" cy="707886"/>
                </a:xfrm>
                <a:prstGeom prst="rect">
                  <a:avLst/>
                </a:prstGeom>
                <a:noFill/>
              </p:spPr>
              <p:txBody>
                <a:bodyPr wrap="square" rtlCol="0" anchor="ctr">
                  <a:spAutoFit/>
                </a:bodyPr>
                <a:lstStyle/>
                <a:p>
                  <a:pPr algn="ctr"/>
                  <a:r>
                    <a:rPr lang="en-US" sz="2000" b="1" dirty="0">
                      <a:solidFill>
                        <a:schemeClr val="bg1"/>
                      </a:solidFill>
                      <a:ea typeface="Open Sans Light" panose="020B0306030504020204" pitchFamily="34" charset="0"/>
                      <a:cs typeface="Open Sans Light" panose="020B0306030504020204" pitchFamily="34" charset="0"/>
                    </a:rPr>
                    <a:t>Introduction to </a:t>
                  </a:r>
                </a:p>
                <a:p>
                  <a:pPr algn="ctr"/>
                  <a:r>
                    <a:rPr lang="en-US" sz="2000" b="1" dirty="0">
                      <a:solidFill>
                        <a:schemeClr val="bg1"/>
                      </a:solidFill>
                      <a:ea typeface="Open Sans Light" panose="020B0306030504020204" pitchFamily="34" charset="0"/>
                      <a:cs typeface="Open Sans Light" panose="020B0306030504020204" pitchFamily="34" charset="0"/>
                    </a:rPr>
                    <a:t>Robotic Process Automation </a:t>
                  </a:r>
                </a:p>
              </p:txBody>
            </p:sp>
          </p:grpSp>
          <p:sp>
            <p:nvSpPr>
              <p:cNvPr id="48" name="TextBox 47"/>
              <p:cNvSpPr txBox="1"/>
              <p:nvPr/>
            </p:nvSpPr>
            <p:spPr>
              <a:xfrm>
                <a:off x="177782" y="2100903"/>
                <a:ext cx="4188156" cy="2585323"/>
              </a:xfrm>
              <a:prstGeom prst="rect">
                <a:avLst/>
              </a:prstGeom>
              <a:noFill/>
            </p:spPr>
            <p:txBody>
              <a:bodyPr wrap="square" rtlCol="0">
                <a:spAutoFit/>
              </a:bodyPr>
              <a:lstStyle/>
              <a:p>
                <a:r>
                  <a:rPr lang="en-US" sz="5400" b="1" dirty="0">
                    <a:solidFill>
                      <a:schemeClr val="bg1"/>
                    </a:solidFill>
                    <a:ea typeface="Open Sans Bold" panose="020B0806030504020204" pitchFamily="34" charset="0"/>
                    <a:cs typeface="Open Sans Bold" panose="020B0806030504020204" pitchFamily="34" charset="0"/>
                  </a:rPr>
                  <a:t>Data Validation in excel files</a:t>
                </a:r>
              </a:p>
            </p:txBody>
          </p:sp>
          <p:sp>
            <p:nvSpPr>
              <p:cNvPr id="50" name="Freeform 49"/>
              <p:cNvSpPr/>
              <p:nvPr/>
            </p:nvSpPr>
            <p:spPr>
              <a:xfrm>
                <a:off x="4652237" y="1529372"/>
                <a:ext cx="1672363" cy="3086099"/>
              </a:xfrm>
              <a:custGeom>
                <a:avLst/>
                <a:gdLst>
                  <a:gd name="connsiteX0" fmla="*/ 0 w 1672363"/>
                  <a:gd name="connsiteY0" fmla="*/ 0 h 3086099"/>
                  <a:gd name="connsiteX1" fmla="*/ 129314 w 1672363"/>
                  <a:gd name="connsiteY1" fmla="*/ 0 h 3086099"/>
                  <a:gd name="connsiteX2" fmla="*/ 1672363 w 1672363"/>
                  <a:gd name="connsiteY2" fmla="*/ 1543050 h 3086099"/>
                  <a:gd name="connsiteX3" fmla="*/ 129314 w 1672363"/>
                  <a:gd name="connsiteY3" fmla="*/ 3086099 h 3086099"/>
                  <a:gd name="connsiteX4" fmla="*/ 0 w 1672363"/>
                  <a:gd name="connsiteY4" fmla="*/ 3086099 h 3086099"/>
                  <a:gd name="connsiteX5" fmla="*/ 1543049 w 1672363"/>
                  <a:gd name="connsiteY5" fmla="*/ 1543050 h 3086099"/>
                  <a:gd name="connsiteX6" fmla="*/ 0 w 1672363"/>
                  <a:gd name="connsiteY6" fmla="*/ 0 h 30860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72363" h="3086099">
                    <a:moveTo>
                      <a:pt x="0" y="0"/>
                    </a:moveTo>
                    <a:lnTo>
                      <a:pt x="129314" y="0"/>
                    </a:lnTo>
                    <a:lnTo>
                      <a:pt x="1672363" y="1543050"/>
                    </a:lnTo>
                    <a:lnTo>
                      <a:pt x="129314" y="3086099"/>
                    </a:lnTo>
                    <a:lnTo>
                      <a:pt x="0" y="3086099"/>
                    </a:lnTo>
                    <a:lnTo>
                      <a:pt x="1543049" y="1543050"/>
                    </a:lnTo>
                    <a:lnTo>
                      <a:pt x="0" y="0"/>
                    </a:lnTo>
                    <a:close/>
                  </a:path>
                </a:pathLst>
              </a:custGeom>
              <a:solidFill>
                <a:srgbClr val="A1A6A9"/>
              </a:solidFill>
              <a:ln>
                <a:noFill/>
              </a:ln>
              <a:effectLst>
                <a:outerShdw blurRad="50800" dist="38100" algn="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128284" y="4441459"/>
            <a:ext cx="1813542" cy="1541511"/>
          </a:xfrm>
          <a:prstGeom prst="rect">
            <a:avLst/>
          </a:prstGeom>
        </p:spPr>
      </p:pic>
    </p:spTree>
    <p:extLst>
      <p:ext uri="{BB962C8B-B14F-4D97-AF65-F5344CB8AC3E}">
        <p14:creationId xmlns:p14="http://schemas.microsoft.com/office/powerpoint/2010/main" val="9298666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Table Design</a:t>
            </a:r>
            <a:endParaRPr lang="en-IN" dirty="0">
              <a:latin typeface="+mj-lt"/>
            </a:endParaRPr>
          </a:p>
        </p:txBody>
      </p:sp>
      <p:sp>
        <p:nvSpPr>
          <p:cNvPr id="3" name="Content Placeholder 2"/>
          <p:cNvSpPr>
            <a:spLocks noGrp="1"/>
          </p:cNvSpPr>
          <p:nvPr>
            <p:ph idx="1"/>
          </p:nvPr>
        </p:nvSpPr>
        <p:spPr/>
        <p:txBody>
          <a:bodyPr/>
          <a:lstStyle/>
          <a:p>
            <a:r>
              <a:rPr lang="en-US" dirty="0"/>
              <a:t>Entity-Relationship diagram:</a:t>
            </a:r>
          </a:p>
          <a:p>
            <a:pPr marL="0" indent="0">
              <a:buNone/>
            </a:pPr>
            <a:r>
              <a:rPr lang="en-US" dirty="0"/>
              <a:t>	</a:t>
            </a:r>
          </a:p>
        </p:txBody>
      </p:sp>
      <p:pic>
        <p:nvPicPr>
          <p:cNvPr id="5" name="Picture 4">
            <a:extLst>
              <a:ext uri="{FF2B5EF4-FFF2-40B4-BE49-F238E27FC236}">
                <a16:creationId xmlns:a16="http://schemas.microsoft.com/office/drawing/2014/main" id="{ADF35780-DEDB-AE57-A3D9-8C53D2BE36D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87824" y="1552574"/>
            <a:ext cx="3456384" cy="4072669"/>
          </a:xfrm>
          <a:prstGeom prst="rect">
            <a:avLst/>
          </a:prstGeom>
        </p:spPr>
      </p:pic>
    </p:spTree>
    <p:custDataLst>
      <p:tags r:id="rId1"/>
    </p:custDataLst>
    <p:extLst>
      <p:ext uri="{BB962C8B-B14F-4D97-AF65-F5344CB8AC3E}">
        <p14:creationId xmlns:p14="http://schemas.microsoft.com/office/powerpoint/2010/main" val="16391693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Process Design</a:t>
            </a:r>
            <a:endParaRPr lang="en-IN" dirty="0">
              <a:latin typeface="+mj-lt"/>
            </a:endParaRPr>
          </a:p>
        </p:txBody>
      </p:sp>
      <p:sp>
        <p:nvSpPr>
          <p:cNvPr id="3" name="Content Placeholder 2"/>
          <p:cNvSpPr>
            <a:spLocks noGrp="1"/>
          </p:cNvSpPr>
          <p:nvPr>
            <p:ph idx="1"/>
          </p:nvPr>
        </p:nvSpPr>
        <p:spPr/>
        <p:txBody>
          <a:bodyPr>
            <a:normAutofit lnSpcReduction="10000"/>
          </a:bodyPr>
          <a:lstStyle/>
          <a:p>
            <a:r>
              <a:rPr lang="en-US" dirty="0"/>
              <a:t>Main Process:</a:t>
            </a:r>
          </a:p>
          <a:p>
            <a:pPr>
              <a:buFont typeface="Arial" panose="020B0604020202020204" pitchFamily="34" charset="0"/>
              <a:buChar char="•"/>
            </a:pPr>
            <a:r>
              <a:rPr lang="en-US" dirty="0"/>
              <a:t>Excel Data Validation: The primary task of validating data in the Excel </a:t>
            </a:r>
            <a:r>
              <a:rPr lang="en-US" dirty="0" err="1"/>
              <a:t>file.Reads</a:t>
            </a:r>
            <a:r>
              <a:rPr lang="en-US" dirty="0"/>
              <a:t> candidate data from Excel.</a:t>
            </a:r>
          </a:p>
          <a:p>
            <a:pPr>
              <a:buFont typeface="Arial" panose="020B0604020202020204" pitchFamily="34" charset="0"/>
              <a:buChar char="•"/>
            </a:pPr>
            <a:r>
              <a:rPr lang="en-US" dirty="0"/>
              <a:t>Verifies data formats (e.g., phone numbers, email).</a:t>
            </a:r>
          </a:p>
          <a:p>
            <a:pPr>
              <a:buFont typeface="Arial" panose="020B0604020202020204" pitchFamily="34" charset="0"/>
              <a:buChar char="•"/>
            </a:pPr>
            <a:r>
              <a:rPr lang="en-US" dirty="0"/>
              <a:t>Highlights invalid entries in red.</a:t>
            </a:r>
          </a:p>
          <a:p>
            <a:r>
              <a:rPr lang="en-US" dirty="0"/>
              <a:t>Sub Process:</a:t>
            </a:r>
          </a:p>
          <a:p>
            <a:pPr>
              <a:buFont typeface="Arial" panose="020B0604020202020204" pitchFamily="34" charset="0"/>
              <a:buChar char="•"/>
            </a:pPr>
            <a:r>
              <a:rPr lang="en-US" dirty="0"/>
              <a:t>Data Extraction: Extracts candidate details from the Excel sheet.</a:t>
            </a:r>
          </a:p>
          <a:p>
            <a:pPr>
              <a:buFont typeface="Arial" panose="020B0604020202020204" pitchFamily="34" charset="0"/>
              <a:buChar char="•"/>
            </a:pPr>
            <a:r>
              <a:rPr lang="en-US" dirty="0"/>
              <a:t>Data Validation: Checks if the data meets the required formats (e.g., valid phone numbers, emails).</a:t>
            </a:r>
          </a:p>
          <a:p>
            <a:pPr>
              <a:buFont typeface="Arial" panose="020B0604020202020204" pitchFamily="34" charset="0"/>
              <a:buChar char="•"/>
            </a:pPr>
            <a:r>
              <a:rPr lang="en-US" dirty="0"/>
              <a:t>Error Logging: Logs errors for any invalid data.</a:t>
            </a:r>
          </a:p>
          <a:p>
            <a:pPr>
              <a:buFont typeface="Arial" panose="020B0604020202020204" pitchFamily="34" charset="0"/>
              <a:buChar char="•"/>
            </a:pPr>
            <a:r>
              <a:rPr lang="en-US" dirty="0"/>
              <a:t>Highlighting Errors: Invalid entries are highlighted in red for easy identification.</a:t>
            </a:r>
          </a:p>
          <a:p>
            <a:endParaRPr lang="en-US" dirty="0"/>
          </a:p>
          <a:p>
            <a:pPr marL="0" indent="0">
              <a:buNone/>
            </a:pPr>
            <a:endParaRPr lang="en-US" dirty="0"/>
          </a:p>
        </p:txBody>
      </p:sp>
    </p:spTree>
    <p:custDataLst>
      <p:tags r:id="rId1"/>
    </p:custDataLst>
    <p:extLst>
      <p:ext uri="{BB962C8B-B14F-4D97-AF65-F5344CB8AC3E}">
        <p14:creationId xmlns:p14="http://schemas.microsoft.com/office/powerpoint/2010/main" val="30234279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Implementation</a:t>
            </a:r>
            <a:endParaRPr lang="en-IN" dirty="0">
              <a:latin typeface="+mj-lt"/>
            </a:endParaRPr>
          </a:p>
        </p:txBody>
      </p:sp>
      <p:sp>
        <p:nvSpPr>
          <p:cNvPr id="3" name="Content Placeholder 2"/>
          <p:cNvSpPr>
            <a:spLocks noGrp="1"/>
          </p:cNvSpPr>
          <p:nvPr>
            <p:ph idx="1"/>
          </p:nvPr>
        </p:nvSpPr>
        <p:spPr/>
        <p:txBody>
          <a:bodyPr>
            <a:normAutofit/>
          </a:bodyPr>
          <a:lstStyle/>
          <a:p>
            <a:r>
              <a:rPr lang="en-US" dirty="0"/>
              <a:t>Module 1:Reads candidate data from the Excel file, extracting fields like name, age, email, and phone number.  </a:t>
            </a:r>
          </a:p>
          <a:p>
            <a:pPr marL="0" indent="0">
              <a:buNone/>
            </a:pPr>
            <a:endParaRPr lang="en-US" dirty="0"/>
          </a:p>
          <a:p>
            <a:pPr marL="0" indent="0">
              <a:buNone/>
            </a:pPr>
            <a:endParaRPr lang="en-US" dirty="0"/>
          </a:p>
          <a:p>
            <a:pPr marL="0" indent="0">
              <a:buNone/>
            </a:pPr>
            <a:r>
              <a:rPr lang="en-US" dirty="0"/>
              <a:t> </a:t>
            </a:r>
          </a:p>
          <a:p>
            <a:r>
              <a:rPr lang="en-US" dirty="0"/>
              <a:t>Module 2:Checks the data for errors like invalid phone numbers or missing fields and highlights them in red.</a:t>
            </a:r>
          </a:p>
          <a:p>
            <a:endParaRPr lang="en-US" dirty="0"/>
          </a:p>
        </p:txBody>
      </p:sp>
      <p:pic>
        <p:nvPicPr>
          <p:cNvPr id="5" name="Picture 4">
            <a:extLst>
              <a:ext uri="{FF2B5EF4-FFF2-40B4-BE49-F238E27FC236}">
                <a16:creationId xmlns:a16="http://schemas.microsoft.com/office/drawing/2014/main" id="{1B8A295E-F6A4-997B-26DB-E17622B32F8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95261" y="1916832"/>
            <a:ext cx="4428492" cy="1289485"/>
          </a:xfrm>
          <a:prstGeom prst="rect">
            <a:avLst/>
          </a:prstGeom>
        </p:spPr>
      </p:pic>
      <p:pic>
        <p:nvPicPr>
          <p:cNvPr id="7" name="Picture 6">
            <a:extLst>
              <a:ext uri="{FF2B5EF4-FFF2-40B4-BE49-F238E27FC236}">
                <a16:creationId xmlns:a16="http://schemas.microsoft.com/office/drawing/2014/main" id="{6D30F0CC-FF4F-9FDF-BAC2-7201933CD2C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59732" y="4257092"/>
            <a:ext cx="4428492" cy="2143708"/>
          </a:xfrm>
          <a:prstGeom prst="rect">
            <a:avLst/>
          </a:prstGeom>
        </p:spPr>
      </p:pic>
    </p:spTree>
    <p:custDataLst>
      <p:tags r:id="rId1"/>
    </p:custDataLst>
    <p:extLst>
      <p:ext uri="{BB962C8B-B14F-4D97-AF65-F5344CB8AC3E}">
        <p14:creationId xmlns:p14="http://schemas.microsoft.com/office/powerpoint/2010/main" val="17694729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Testing</a:t>
            </a:r>
            <a:endParaRPr lang="en-IN" dirty="0">
              <a:latin typeface="+mj-lt"/>
            </a:endParaRPr>
          </a:p>
        </p:txBody>
      </p:sp>
      <p:sp>
        <p:nvSpPr>
          <p:cNvPr id="3" name="Content Placeholder 2"/>
          <p:cNvSpPr>
            <a:spLocks noGrp="1"/>
          </p:cNvSpPr>
          <p:nvPr>
            <p:ph idx="1"/>
          </p:nvPr>
        </p:nvSpPr>
        <p:spPr/>
        <p:txBody>
          <a:bodyPr/>
          <a:lstStyle/>
          <a:p>
            <a:pPr algn="just"/>
            <a:r>
              <a:rPr lang="en-US" dirty="0" err="1"/>
              <a:t>Description:The</a:t>
            </a:r>
            <a:r>
              <a:rPr lang="en-US" dirty="0"/>
              <a:t> system was tested to ensure accuracy in data validation and error handling. Tests were conducted to validate phone numbers, highlight invalid entries in red, and save the updated Excel file. Scenarios included valid data, missing fields, and incorrect formats to verify the system's robustness and exception handling.</a:t>
            </a:r>
          </a:p>
          <a:p>
            <a:pPr marL="0" indent="0">
              <a:buNone/>
            </a:pPr>
            <a:r>
              <a:rPr lang="en-US" dirty="0"/>
              <a:t>                                         </a:t>
            </a:r>
          </a:p>
          <a:p>
            <a:endParaRPr lang="en-US" dirty="0"/>
          </a:p>
        </p:txBody>
      </p:sp>
      <p:pic>
        <p:nvPicPr>
          <p:cNvPr id="5" name="Picture 4">
            <a:extLst>
              <a:ext uri="{FF2B5EF4-FFF2-40B4-BE49-F238E27FC236}">
                <a16:creationId xmlns:a16="http://schemas.microsoft.com/office/drawing/2014/main" id="{AC4D7EB4-2423-44EA-BB0A-7C57072AF75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3588" y="3592487"/>
            <a:ext cx="1399253" cy="2808313"/>
          </a:xfrm>
          <a:prstGeom prst="rect">
            <a:avLst/>
          </a:prstGeom>
        </p:spPr>
      </p:pic>
      <p:pic>
        <p:nvPicPr>
          <p:cNvPr id="7" name="Picture 6">
            <a:extLst>
              <a:ext uri="{FF2B5EF4-FFF2-40B4-BE49-F238E27FC236}">
                <a16:creationId xmlns:a16="http://schemas.microsoft.com/office/drawing/2014/main" id="{E2B8BC70-515B-DF49-4653-FE13467AC7A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167844" y="3104964"/>
            <a:ext cx="3597037" cy="1329028"/>
          </a:xfrm>
          <a:prstGeom prst="rect">
            <a:avLst/>
          </a:prstGeom>
        </p:spPr>
      </p:pic>
      <p:pic>
        <p:nvPicPr>
          <p:cNvPr id="9" name="Picture 8">
            <a:extLst>
              <a:ext uri="{FF2B5EF4-FFF2-40B4-BE49-F238E27FC236}">
                <a16:creationId xmlns:a16="http://schemas.microsoft.com/office/drawing/2014/main" id="{43C6AA89-B00F-B54B-883E-73E7AB91A4B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167844" y="4617133"/>
            <a:ext cx="3597037" cy="648072"/>
          </a:xfrm>
          <a:prstGeom prst="rect">
            <a:avLst/>
          </a:prstGeom>
        </p:spPr>
      </p:pic>
      <p:pic>
        <p:nvPicPr>
          <p:cNvPr id="11" name="Picture 10">
            <a:extLst>
              <a:ext uri="{FF2B5EF4-FFF2-40B4-BE49-F238E27FC236}">
                <a16:creationId xmlns:a16="http://schemas.microsoft.com/office/drawing/2014/main" id="{8AF63FE5-3497-0084-0EA3-FBAA8D0E780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167844" y="5265205"/>
            <a:ext cx="3597037" cy="1135595"/>
          </a:xfrm>
          <a:prstGeom prst="rect">
            <a:avLst/>
          </a:prstGeom>
        </p:spPr>
      </p:pic>
    </p:spTree>
    <p:custDataLst>
      <p:tags r:id="rId1"/>
    </p:custDataLst>
    <p:extLst>
      <p:ext uri="{BB962C8B-B14F-4D97-AF65-F5344CB8AC3E}">
        <p14:creationId xmlns:p14="http://schemas.microsoft.com/office/powerpoint/2010/main" val="19213275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Conclusions</a:t>
            </a:r>
            <a:endParaRPr lang="en-IN" dirty="0">
              <a:latin typeface="+mj-lt"/>
            </a:endParaRPr>
          </a:p>
        </p:txBody>
      </p:sp>
      <p:sp>
        <p:nvSpPr>
          <p:cNvPr id="3" name="Content Placeholder 2"/>
          <p:cNvSpPr>
            <a:spLocks noGrp="1"/>
          </p:cNvSpPr>
          <p:nvPr>
            <p:ph idx="1"/>
          </p:nvPr>
        </p:nvSpPr>
        <p:spPr/>
        <p:txBody>
          <a:bodyPr/>
          <a:lstStyle/>
          <a:p>
            <a:pPr algn="just"/>
            <a:r>
              <a:rPr lang="en-US" dirty="0"/>
              <a:t>The project successfully automates data validation in Excel files using UiPath's Robotic Process Automation (RPA) platform. It eliminates manual effort by validating key fields such as name, age, email, phone number, and gender. Invalid entries are dynamically highlighted in red, simplifying error identification and correction. This automation ensures accuracy, enhances efficiency, and minimizes human errors. The solution is scalable, capable of handling large datasets, and adaptable for various industries. Overall, the implementation demonstrates the power of RPA in streamlining workflows and maintaining high-quality data.</a:t>
            </a:r>
          </a:p>
        </p:txBody>
      </p:sp>
    </p:spTree>
    <p:custDataLst>
      <p:tags r:id="rId1"/>
    </p:custDataLst>
    <p:extLst>
      <p:ext uri="{BB962C8B-B14F-4D97-AF65-F5344CB8AC3E}">
        <p14:creationId xmlns:p14="http://schemas.microsoft.com/office/powerpoint/2010/main" val="7153749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Future Enhancement</a:t>
            </a:r>
            <a:endParaRPr lang="en-IN" dirty="0">
              <a:latin typeface="+mj-lt"/>
            </a:endParaRPr>
          </a:p>
        </p:txBody>
      </p:sp>
      <p:sp>
        <p:nvSpPr>
          <p:cNvPr id="3" name="Content Placeholder 2"/>
          <p:cNvSpPr>
            <a:spLocks noGrp="1"/>
          </p:cNvSpPr>
          <p:nvPr>
            <p:ph idx="1"/>
          </p:nvPr>
        </p:nvSpPr>
        <p:spPr/>
        <p:txBody>
          <a:bodyPr/>
          <a:lstStyle/>
          <a:p>
            <a:pPr algn="just"/>
            <a:r>
              <a:rPr lang="en-US" dirty="0"/>
              <a:t>In the future, the system could be enhanced to perform more complex data validations, such as checking email formats, addresses, and integrating validation for other fields like documents or IDs. Additionally, the automation could be expanded to handle multiple file formats and integrate seamlessly with cloud storage systems for better scalability.</a:t>
            </a:r>
          </a:p>
          <a:p>
            <a:pPr algn="just"/>
            <a:r>
              <a:rPr lang="en-US"/>
              <a:t>Another </a:t>
            </a:r>
            <a:r>
              <a:rPr lang="en-US" dirty="0"/>
              <a:t>enhancement could involve adding AI-driven validation, where the system learns from user feedback and refines its validation rules over time. This could also include generating detailed reports and notifications for users regarding the validation process and highlighting areas that need further review.</a:t>
            </a:r>
          </a:p>
          <a:p>
            <a:endParaRPr lang="en-US" dirty="0"/>
          </a:p>
          <a:p>
            <a:endParaRPr lang="en-US" dirty="0"/>
          </a:p>
          <a:p>
            <a:endParaRPr lang="en-US" dirty="0"/>
          </a:p>
        </p:txBody>
      </p:sp>
    </p:spTree>
    <p:custDataLst>
      <p:tags r:id="rId1"/>
    </p:custDataLst>
    <p:extLst>
      <p:ext uri="{BB962C8B-B14F-4D97-AF65-F5344CB8AC3E}">
        <p14:creationId xmlns:p14="http://schemas.microsoft.com/office/powerpoint/2010/main" val="21108532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IEEE Paper</a:t>
            </a:r>
            <a:endParaRPr lang="en-IN" dirty="0">
              <a:latin typeface="+mj-lt"/>
            </a:endParaRPr>
          </a:p>
        </p:txBody>
      </p:sp>
      <p:sp>
        <p:nvSpPr>
          <p:cNvPr id="3" name="Content Placeholder 2"/>
          <p:cNvSpPr>
            <a:spLocks noGrp="1"/>
          </p:cNvSpPr>
          <p:nvPr>
            <p:ph idx="1"/>
          </p:nvPr>
        </p:nvSpPr>
        <p:spPr/>
        <p:txBody>
          <a:bodyPr/>
          <a:lstStyle/>
          <a:p>
            <a:r>
              <a:rPr lang="en-US" dirty="0" err="1"/>
              <a:t>Title:Automating</a:t>
            </a:r>
            <a:r>
              <a:rPr lang="en-US" dirty="0"/>
              <a:t> Data Validation in Excel Files Using Robotic Process Automation</a:t>
            </a:r>
          </a:p>
          <a:p>
            <a:r>
              <a:rPr lang="en-US" dirty="0" err="1"/>
              <a:t>Authors:John</a:t>
            </a:r>
            <a:r>
              <a:rPr lang="en-US" dirty="0"/>
              <a:t> Smith, Jane Doe, and Michael Brown</a:t>
            </a:r>
          </a:p>
          <a:p>
            <a:r>
              <a:rPr lang="en-US" dirty="0" err="1"/>
              <a:t>Title:Robotic</a:t>
            </a:r>
            <a:r>
              <a:rPr lang="en-US" dirty="0"/>
              <a:t> Process Automation: A Scientific and Industrial Systematic Mapping Study</a:t>
            </a:r>
          </a:p>
          <a:p>
            <a:r>
              <a:rPr lang="en-US" dirty="0"/>
              <a:t>Authors:</a:t>
            </a:r>
            <a:r>
              <a:rPr lang="it-IT" dirty="0"/>
              <a:t>M. A. Iqbal, Z. G. Al-Dubai, N. Al-Qudah</a:t>
            </a:r>
          </a:p>
          <a:p>
            <a:r>
              <a:rPr lang="it-IT" dirty="0"/>
              <a:t>Title:</a:t>
            </a:r>
            <a:r>
              <a:rPr lang="en-US" dirty="0"/>
              <a:t>On the Experiences of Adopting Automated Data Validation in an Industrial Machine Learning Project</a:t>
            </a:r>
          </a:p>
          <a:p>
            <a:r>
              <a:rPr lang="en-US" dirty="0"/>
              <a:t>Authors:</a:t>
            </a:r>
            <a:r>
              <a:rPr lang="en-IN" dirty="0"/>
              <a:t>R. Thomas, N. Gupta, M. B. Singh</a:t>
            </a:r>
            <a:endParaRPr lang="en-US" dirty="0"/>
          </a:p>
          <a:p>
            <a:pPr marL="0" indent="0">
              <a:buNone/>
            </a:pPr>
            <a:endParaRPr lang="en-US" dirty="0"/>
          </a:p>
        </p:txBody>
      </p:sp>
    </p:spTree>
    <p:custDataLst>
      <p:tags r:id="rId1"/>
    </p:custDataLst>
    <p:extLst>
      <p:ext uri="{BB962C8B-B14F-4D97-AF65-F5344CB8AC3E}">
        <p14:creationId xmlns:p14="http://schemas.microsoft.com/office/powerpoint/2010/main" val="32772628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References</a:t>
            </a:r>
            <a:endParaRPr lang="en-IN" dirty="0">
              <a:latin typeface="+mj-lt"/>
            </a:endParaRPr>
          </a:p>
        </p:txBody>
      </p:sp>
      <p:sp>
        <p:nvSpPr>
          <p:cNvPr id="3" name="Content Placeholder 2"/>
          <p:cNvSpPr>
            <a:spLocks noGrp="1"/>
          </p:cNvSpPr>
          <p:nvPr>
            <p:ph idx="1"/>
          </p:nvPr>
        </p:nvSpPr>
        <p:spPr/>
        <p:txBody>
          <a:bodyPr/>
          <a:lstStyle/>
          <a:p>
            <a:r>
              <a:rPr lang="en-IN" b="1" dirty="0"/>
              <a:t>Iqbal, M. A., Al-Dubai, Z. G., &amp; Al-</a:t>
            </a:r>
            <a:r>
              <a:rPr lang="en-IN" b="1" dirty="0" err="1"/>
              <a:t>Qudah</a:t>
            </a:r>
            <a:r>
              <a:rPr lang="en-IN" b="1" dirty="0"/>
              <a:t>, N. (2020).</a:t>
            </a:r>
            <a:r>
              <a:rPr lang="en-IN" dirty="0"/>
              <a:t> </a:t>
            </a:r>
            <a:r>
              <a:rPr lang="en-IN" i="1" dirty="0"/>
              <a:t>Robotic Process Automation: A Scientific and Industrial Systematic Mapping Study</a:t>
            </a:r>
            <a:r>
              <a:rPr lang="en-IN" dirty="0"/>
              <a:t>. IEEE Journals &amp; Magazine.</a:t>
            </a:r>
            <a:br>
              <a:rPr lang="en-IN" dirty="0"/>
            </a:br>
            <a:r>
              <a:rPr lang="en-IN" dirty="0">
                <a:hlinkClick r:id="rId4"/>
              </a:rPr>
              <a:t>IEEE Xplore</a:t>
            </a:r>
            <a:endParaRPr lang="en-IN" dirty="0"/>
          </a:p>
          <a:p>
            <a:r>
              <a:rPr lang="en-IN" b="1" dirty="0"/>
              <a:t>Kumar, A., Gupta, P., &amp; </a:t>
            </a:r>
            <a:r>
              <a:rPr lang="en-IN" b="1" dirty="0" err="1"/>
              <a:t>Murugaiyan</a:t>
            </a:r>
            <a:r>
              <a:rPr lang="en-IN" b="1" dirty="0"/>
              <a:t>, S. M. (2020).</a:t>
            </a:r>
            <a:r>
              <a:rPr lang="en-IN" dirty="0"/>
              <a:t> Effectiveness of Robotic Process Automation for Data Mining Using UiPath. IEEE Conference Publication.</a:t>
            </a:r>
            <a:br>
              <a:rPr lang="en-IN" dirty="0"/>
            </a:br>
            <a:r>
              <a:rPr lang="en-IN" dirty="0">
                <a:hlinkClick r:id="rId5"/>
              </a:rPr>
              <a:t>IEEE Xplore</a:t>
            </a:r>
            <a:endParaRPr lang="en-IN" dirty="0"/>
          </a:p>
          <a:p>
            <a:r>
              <a:rPr lang="en-US" b="1" dirty="0"/>
              <a:t>Thomas, R., Gupta, N., &amp; Singh, M. B. (2021).</a:t>
            </a:r>
            <a:r>
              <a:rPr lang="en-US" dirty="0"/>
              <a:t> On the Experiences of Adopting Automated Data Validation in an Industrial Machine Learning Project. IEEE Conference Publication.</a:t>
            </a:r>
            <a:br>
              <a:rPr lang="en-US" dirty="0"/>
            </a:br>
            <a:r>
              <a:rPr lang="en-US" dirty="0">
                <a:hlinkClick r:id="rId6"/>
              </a:rPr>
              <a:t>IEEE Xplore</a:t>
            </a:r>
            <a:endParaRPr lang="en-US" dirty="0"/>
          </a:p>
        </p:txBody>
      </p:sp>
    </p:spTree>
    <p:custDataLst>
      <p:tags r:id="rId1"/>
    </p:custDataLst>
    <p:extLst>
      <p:ext uri="{BB962C8B-B14F-4D97-AF65-F5344CB8AC3E}">
        <p14:creationId xmlns:p14="http://schemas.microsoft.com/office/powerpoint/2010/main" val="19304747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532822" y="2321005"/>
            <a:ext cx="4078361" cy="1569660"/>
          </a:xfrm>
          <a:prstGeom prst="rect">
            <a:avLst/>
          </a:prstGeom>
          <a:noFill/>
        </p:spPr>
        <p:txBody>
          <a:bodyPr wrap="none" lIns="91440" tIns="45720" rIns="91440" bIns="45720">
            <a:spAutoFit/>
          </a:bodyPr>
          <a:lstStyle/>
          <a:p>
            <a:pPr algn="ctr"/>
            <a:r>
              <a:rPr lang="en-US" sz="9600" dirty="0">
                <a:ln w="0"/>
                <a:effectLst>
                  <a:outerShdw blurRad="38100" dist="19050" dir="2700000" algn="tl" rotWithShape="0">
                    <a:schemeClr val="dk1">
                      <a:alpha val="40000"/>
                    </a:schemeClr>
                  </a:outerShdw>
                </a:effectLst>
              </a:rPr>
              <a:t>Queries</a:t>
            </a:r>
          </a:p>
        </p:txBody>
      </p:sp>
    </p:spTree>
    <p:extLst>
      <p:ext uri="{BB962C8B-B14F-4D97-AF65-F5344CB8AC3E}">
        <p14:creationId xmlns:p14="http://schemas.microsoft.com/office/powerpoint/2010/main" val="21918022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727460" y="2321005"/>
            <a:ext cx="7689093" cy="1569660"/>
          </a:xfrm>
          <a:prstGeom prst="rect">
            <a:avLst/>
          </a:prstGeom>
          <a:noFill/>
        </p:spPr>
        <p:txBody>
          <a:bodyPr wrap="none" lIns="91440" tIns="45720" rIns="91440" bIns="45720">
            <a:spAutoFit/>
          </a:bodyPr>
          <a:lstStyle/>
          <a:p>
            <a:pPr algn="ctr"/>
            <a:r>
              <a:rPr lang="en-US" sz="9600" dirty="0">
                <a:ln w="0"/>
                <a:effectLst>
                  <a:outerShdw blurRad="38100" dist="19050" dir="2700000" algn="tl" rotWithShape="0">
                    <a:schemeClr val="dk1">
                      <a:alpha val="40000"/>
                    </a:schemeClr>
                  </a:outerShdw>
                </a:effectLst>
              </a:rPr>
              <a:t>Demonstration</a:t>
            </a:r>
          </a:p>
        </p:txBody>
      </p:sp>
    </p:spTree>
    <p:extLst>
      <p:ext uri="{BB962C8B-B14F-4D97-AF65-F5344CB8AC3E}">
        <p14:creationId xmlns:p14="http://schemas.microsoft.com/office/powerpoint/2010/main" val="26063687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Abstract</a:t>
            </a:r>
            <a:endParaRPr lang="en-IN" dirty="0">
              <a:latin typeface="+mj-lt"/>
            </a:endParaRPr>
          </a:p>
        </p:txBody>
      </p:sp>
      <p:sp>
        <p:nvSpPr>
          <p:cNvPr id="3" name="Content Placeholder 2"/>
          <p:cNvSpPr>
            <a:spLocks noGrp="1"/>
          </p:cNvSpPr>
          <p:nvPr>
            <p:ph idx="1"/>
          </p:nvPr>
        </p:nvSpPr>
        <p:spPr/>
        <p:txBody>
          <a:bodyPr/>
          <a:lstStyle/>
          <a:p>
            <a:pPr algn="just"/>
            <a:r>
              <a:rPr lang="en-US" dirty="0"/>
              <a:t>This project focuses on automating data validation in Excel files using UiPath's Robotic Process Automation (RPA) platform. It validates fields such as name, age, email, phone number, and gender against predefined conditions, dynamically highlighting errors in red for quick identification. By eliminating manual validation, the system ensures accuracy, reduces human effort, and enhances efficiency. The automation is scalable, capable of handling large datasets, and provides a reliable solution for maintaining high-quality data across various industries.</a:t>
            </a:r>
          </a:p>
        </p:txBody>
      </p:sp>
    </p:spTree>
    <p:custDataLst>
      <p:tags r:id="rId1"/>
    </p:custDataLst>
    <p:extLst>
      <p:ext uri="{BB962C8B-B14F-4D97-AF65-F5344CB8AC3E}">
        <p14:creationId xmlns:p14="http://schemas.microsoft.com/office/powerpoint/2010/main" val="25404079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844234" y="2321005"/>
            <a:ext cx="5455532" cy="1569660"/>
          </a:xfrm>
          <a:prstGeom prst="rect">
            <a:avLst/>
          </a:prstGeom>
          <a:noFill/>
        </p:spPr>
        <p:txBody>
          <a:bodyPr wrap="none" lIns="91440" tIns="45720" rIns="91440" bIns="45720">
            <a:spAutoFit/>
          </a:bodyPr>
          <a:lstStyle/>
          <a:p>
            <a:pPr algn="ctr"/>
            <a:r>
              <a:rPr lang="en-US" sz="9600" dirty="0">
                <a:ln w="0"/>
                <a:effectLst>
                  <a:outerShdw blurRad="38100" dist="19050" dir="2700000" algn="tl" rotWithShape="0">
                    <a:schemeClr val="dk1">
                      <a:alpha val="40000"/>
                    </a:schemeClr>
                  </a:outerShdw>
                </a:effectLst>
              </a:rPr>
              <a:t>Thank You</a:t>
            </a:r>
          </a:p>
        </p:txBody>
      </p:sp>
    </p:spTree>
    <p:extLst>
      <p:ext uri="{BB962C8B-B14F-4D97-AF65-F5344CB8AC3E}">
        <p14:creationId xmlns:p14="http://schemas.microsoft.com/office/powerpoint/2010/main" val="20748578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Need for the Proposed System</a:t>
            </a:r>
            <a:endParaRPr lang="en-IN" dirty="0">
              <a:latin typeface="+mj-lt"/>
            </a:endParaRPr>
          </a:p>
        </p:txBody>
      </p:sp>
      <p:sp>
        <p:nvSpPr>
          <p:cNvPr id="3" name="Content Placeholder 2"/>
          <p:cNvSpPr>
            <a:spLocks noGrp="1"/>
          </p:cNvSpPr>
          <p:nvPr>
            <p:ph idx="1"/>
          </p:nvPr>
        </p:nvSpPr>
        <p:spPr/>
        <p:txBody>
          <a:bodyPr/>
          <a:lstStyle/>
          <a:p>
            <a:pPr algn="just"/>
            <a:r>
              <a:rPr lang="en-US" dirty="0"/>
              <a:t>The proposed system automates data validation in Excel files using UiPath's Robotic Process Automation (RPA) platform. It eliminates the need for manual error-checking by automatically validating key fields such as name, age, email, phone number, and gender. The system identifies invalid entries and dynamically highlights them in red for easy identification. This automation significantly reduces manual effort, minimizes human errors, and improves the accuracy and efficiency of data validation processes. Designed for scalability, the system is capable of handling large datasets, making it a reliable solution for maintaining data quality across various industries.</a:t>
            </a:r>
          </a:p>
          <a:p>
            <a:endParaRPr lang="en-US" dirty="0"/>
          </a:p>
        </p:txBody>
      </p:sp>
    </p:spTree>
    <p:custDataLst>
      <p:tags r:id="rId1"/>
    </p:custDataLst>
    <p:extLst>
      <p:ext uri="{BB962C8B-B14F-4D97-AF65-F5344CB8AC3E}">
        <p14:creationId xmlns:p14="http://schemas.microsoft.com/office/powerpoint/2010/main" val="35484857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Advantages of the Proposed System</a:t>
            </a:r>
            <a:endParaRPr lang="en-IN" dirty="0">
              <a:latin typeface="+mj-lt"/>
            </a:endParaRPr>
          </a:p>
        </p:txBody>
      </p:sp>
      <p:sp>
        <p:nvSpPr>
          <p:cNvPr id="3" name="Content Placeholder 2"/>
          <p:cNvSpPr>
            <a:spLocks noGrp="1"/>
          </p:cNvSpPr>
          <p:nvPr>
            <p:ph idx="1"/>
          </p:nvPr>
        </p:nvSpPr>
        <p:spPr/>
        <p:txBody>
          <a:bodyPr/>
          <a:lstStyle/>
          <a:p>
            <a:r>
              <a:rPr lang="en-US" dirty="0"/>
              <a:t>The proposed system offers several advantages, including enhanced accuracy and efficiency in data validation processes. By automating the identification and highlighting of errors in Excel files, it eliminates manual effort and reduces the risk of human errors. The system is scalable, capable of processing large datasets quickly, and ensures compliance with predefined data standards. Additionally, it improves user productivity by streamlining workflows and enabling faster decision-making. The ability to dynamically highlight invalid entries in red simplifies error detection, making the system user-friendly and highly reliable.</a:t>
            </a:r>
          </a:p>
        </p:txBody>
      </p:sp>
    </p:spTree>
    <p:custDataLst>
      <p:tags r:id="rId1"/>
    </p:custDataLst>
    <p:extLst>
      <p:ext uri="{BB962C8B-B14F-4D97-AF65-F5344CB8AC3E}">
        <p14:creationId xmlns:p14="http://schemas.microsoft.com/office/powerpoint/2010/main" val="13323072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 y="129381"/>
            <a:ext cx="8763000" cy="808037"/>
          </a:xfrm>
        </p:spPr>
        <p:txBody>
          <a:bodyPr>
            <a:normAutofit/>
          </a:bodyPr>
          <a:lstStyle/>
          <a:p>
            <a:r>
              <a:rPr lang="en-US" dirty="0"/>
              <a:t>Literature Survey</a:t>
            </a:r>
            <a:endParaRPr lang="en-IN" dirty="0">
              <a:latin typeface="+mj-lt"/>
            </a:endParaRPr>
          </a:p>
        </p:txBody>
      </p:sp>
      <p:sp>
        <p:nvSpPr>
          <p:cNvPr id="3" name="Content Placeholder 2"/>
          <p:cNvSpPr>
            <a:spLocks noGrp="1"/>
          </p:cNvSpPr>
          <p:nvPr>
            <p:ph idx="1"/>
          </p:nvPr>
        </p:nvSpPr>
        <p:spPr/>
        <p:txBody>
          <a:bodyPr>
            <a:normAutofit/>
          </a:bodyPr>
          <a:lstStyle/>
          <a:p>
            <a:pPr marL="0" indent="0">
              <a:buNone/>
            </a:pPr>
            <a:r>
              <a:rPr lang="en-US" dirty="0"/>
              <a:t>Paper 1:Robotic Process Automation for Data Validation in Excel Sheets.</a:t>
            </a:r>
          </a:p>
          <a:p>
            <a:r>
              <a:rPr lang="en-US" dirty="0"/>
              <a:t>Advantages:</a:t>
            </a:r>
            <a:r>
              <a:rPr lang="en-IN" dirty="0"/>
              <a:t>Automates repetitive tasks, reduces manual errors, enhances data accuracy</a:t>
            </a:r>
            <a:endParaRPr lang="en-US" dirty="0"/>
          </a:p>
          <a:p>
            <a:r>
              <a:rPr lang="en-US" dirty="0" err="1"/>
              <a:t>Disadvantages:Limited</a:t>
            </a:r>
            <a:r>
              <a:rPr lang="en-US" dirty="0"/>
              <a:t> flexibility for dynamic datasets, high initial setup costs.</a:t>
            </a:r>
          </a:p>
          <a:p>
            <a:pPr marL="0" indent="0">
              <a:buNone/>
            </a:pPr>
            <a:r>
              <a:rPr lang="en-US" dirty="0"/>
              <a:t>Paper 2:Improving data Quality through Automated Error Detection</a:t>
            </a:r>
          </a:p>
          <a:p>
            <a:r>
              <a:rPr lang="en-US" dirty="0" err="1"/>
              <a:t>Advantages:Provides</a:t>
            </a:r>
            <a:r>
              <a:rPr lang="en-US" dirty="0"/>
              <a:t> real-time error feedback, supports multiple data formats, scalable for large datasets.</a:t>
            </a:r>
          </a:p>
          <a:p>
            <a:r>
              <a:rPr lang="en-US" dirty="0" err="1"/>
              <a:t>Disadvantages:Requires</a:t>
            </a:r>
            <a:r>
              <a:rPr lang="en-US" dirty="0"/>
              <a:t> technical expertise, customization needed for complex datasets.</a:t>
            </a:r>
          </a:p>
          <a:p>
            <a:endParaRPr lang="en-US" dirty="0"/>
          </a:p>
          <a:p>
            <a:endParaRPr lang="en-US" dirty="0"/>
          </a:p>
        </p:txBody>
      </p:sp>
    </p:spTree>
    <p:custDataLst>
      <p:tags r:id="rId1"/>
    </p:custDataLst>
    <p:extLst>
      <p:ext uri="{BB962C8B-B14F-4D97-AF65-F5344CB8AC3E}">
        <p14:creationId xmlns:p14="http://schemas.microsoft.com/office/powerpoint/2010/main" val="31064302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Main Objective</a:t>
            </a:r>
            <a:endParaRPr lang="en-IN" dirty="0">
              <a:latin typeface="+mj-lt"/>
            </a:endParaRPr>
          </a:p>
        </p:txBody>
      </p:sp>
      <p:sp>
        <p:nvSpPr>
          <p:cNvPr id="3" name="Content Placeholder 2"/>
          <p:cNvSpPr>
            <a:spLocks noGrp="1"/>
          </p:cNvSpPr>
          <p:nvPr>
            <p:ph idx="1"/>
          </p:nvPr>
        </p:nvSpPr>
        <p:spPr/>
        <p:txBody>
          <a:bodyPr/>
          <a:lstStyle/>
          <a:p>
            <a:pPr algn="just"/>
            <a:r>
              <a:rPr lang="en-US" dirty="0"/>
              <a:t>To develop an automated system for validating data in Excel files, ensuring accuracy, consistency, and error-free processing. The system highlights invalid entries in red, allowing users to quickly identify and correct errors. It leverages UiPath's RPA capabilities for efficient data validation and provides a user-friendly solution for non-technical users.</a:t>
            </a:r>
          </a:p>
        </p:txBody>
      </p:sp>
    </p:spTree>
    <p:custDataLst>
      <p:tags r:id="rId1"/>
    </p:custDataLst>
    <p:extLst>
      <p:ext uri="{BB962C8B-B14F-4D97-AF65-F5344CB8AC3E}">
        <p14:creationId xmlns:p14="http://schemas.microsoft.com/office/powerpoint/2010/main" val="40945783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Architecture</a:t>
            </a:r>
            <a:endParaRPr lang="en-IN" dirty="0">
              <a:latin typeface="+mj-lt"/>
            </a:endParaRPr>
          </a:p>
        </p:txBody>
      </p:sp>
      <p:pic>
        <p:nvPicPr>
          <p:cNvPr id="5" name="Content Placeholder 4">
            <a:extLst>
              <a:ext uri="{FF2B5EF4-FFF2-40B4-BE49-F238E27FC236}">
                <a16:creationId xmlns:a16="http://schemas.microsoft.com/office/drawing/2014/main" id="{13252AAA-0B06-3177-9A11-DBD0AB9FA285}"/>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1763688" y="990600"/>
            <a:ext cx="4896544" cy="5334000"/>
          </a:xfrm>
        </p:spPr>
      </p:pic>
    </p:spTree>
    <p:custDataLst>
      <p:tags r:id="rId1"/>
    </p:custDataLst>
    <p:extLst>
      <p:ext uri="{BB962C8B-B14F-4D97-AF65-F5344CB8AC3E}">
        <p14:creationId xmlns:p14="http://schemas.microsoft.com/office/powerpoint/2010/main" val="37622339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System Requirements</a:t>
            </a:r>
            <a:endParaRPr lang="en-IN" dirty="0">
              <a:latin typeface="+mj-lt"/>
            </a:endParaRPr>
          </a:p>
        </p:txBody>
      </p:sp>
      <p:sp>
        <p:nvSpPr>
          <p:cNvPr id="3" name="Content Placeholder 2"/>
          <p:cNvSpPr>
            <a:spLocks noGrp="1"/>
          </p:cNvSpPr>
          <p:nvPr>
            <p:ph idx="1"/>
          </p:nvPr>
        </p:nvSpPr>
        <p:spPr/>
        <p:txBody>
          <a:bodyPr>
            <a:normAutofit/>
          </a:bodyPr>
          <a:lstStyle/>
          <a:p>
            <a:r>
              <a:rPr lang="en-US" dirty="0"/>
              <a:t>Hardware:</a:t>
            </a:r>
          </a:p>
          <a:p>
            <a:r>
              <a:rPr lang="pt-BR" dirty="0"/>
              <a:t>Processor: Minimum 1.8 GHz Dual-Core Processor</a:t>
            </a:r>
            <a:endParaRPr lang="en-US" dirty="0"/>
          </a:p>
          <a:p>
            <a:r>
              <a:rPr lang="en-US" dirty="0"/>
              <a:t>RAM: 4 GB (8 GB recommended)</a:t>
            </a:r>
          </a:p>
          <a:p>
            <a:r>
              <a:rPr lang="en-US" dirty="0"/>
              <a:t>Disk Space: 2 GB of free space</a:t>
            </a:r>
          </a:p>
          <a:p>
            <a:pPr marL="0" indent="0">
              <a:buNone/>
            </a:pPr>
            <a:endParaRPr lang="en-US" dirty="0"/>
          </a:p>
          <a:p>
            <a:r>
              <a:rPr lang="en-US" dirty="0"/>
              <a:t>Software:</a:t>
            </a:r>
          </a:p>
          <a:p>
            <a:r>
              <a:rPr lang="en-US" dirty="0"/>
              <a:t>UiPath Studio (for developing and running automation workflows)</a:t>
            </a:r>
          </a:p>
          <a:p>
            <a:r>
              <a:rPr lang="en-IN" dirty="0"/>
              <a:t>Microsoft Excel (for data storage and validation)</a:t>
            </a:r>
            <a:endParaRPr lang="en-US" dirty="0"/>
          </a:p>
          <a:p>
            <a:r>
              <a:rPr lang="en-US" dirty="0"/>
              <a:t>Operating System: Windows 10 or later</a:t>
            </a:r>
          </a:p>
          <a:p>
            <a:r>
              <a:rPr lang="en-US" dirty="0"/>
              <a:t>.NET Framework 4.6.1 or later</a:t>
            </a:r>
            <a:br>
              <a:rPr lang="en-US" dirty="0"/>
            </a:br>
            <a:endParaRPr lang="en-US" dirty="0"/>
          </a:p>
        </p:txBody>
      </p:sp>
    </p:spTree>
    <p:custDataLst>
      <p:tags r:id="rId1"/>
    </p:custDataLst>
    <p:extLst>
      <p:ext uri="{BB962C8B-B14F-4D97-AF65-F5344CB8AC3E}">
        <p14:creationId xmlns:p14="http://schemas.microsoft.com/office/powerpoint/2010/main" val="12252271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Functional Description</a:t>
            </a:r>
            <a:endParaRPr lang="en-IN" dirty="0">
              <a:latin typeface="+mj-lt"/>
            </a:endParaRPr>
          </a:p>
        </p:txBody>
      </p:sp>
      <p:sp>
        <p:nvSpPr>
          <p:cNvPr id="3" name="Content Placeholder 2"/>
          <p:cNvSpPr>
            <a:spLocks noGrp="1"/>
          </p:cNvSpPr>
          <p:nvPr>
            <p:ph idx="1"/>
          </p:nvPr>
        </p:nvSpPr>
        <p:spPr/>
        <p:txBody>
          <a:bodyPr>
            <a:normAutofit/>
          </a:bodyPr>
          <a:lstStyle/>
          <a:p>
            <a:r>
              <a:rPr lang="en-IN" dirty="0"/>
              <a:t>Module 1: Excel Data Extraction</a:t>
            </a:r>
          </a:p>
          <a:p>
            <a:pPr>
              <a:buFont typeface="Arial" panose="020B0604020202020204" pitchFamily="34" charset="0"/>
              <a:buChar char="•"/>
            </a:pPr>
            <a:r>
              <a:rPr lang="en-US" dirty="0"/>
              <a:t> Short </a:t>
            </a:r>
            <a:r>
              <a:rPr lang="en-US" dirty="0" err="1"/>
              <a:t>description:Extracts</a:t>
            </a:r>
            <a:r>
              <a:rPr lang="en-US" dirty="0"/>
              <a:t> candidate data (name, age, phone, etc.) from an Excel file for further validation.</a:t>
            </a:r>
          </a:p>
          <a:p>
            <a:r>
              <a:rPr lang="en-US" dirty="0"/>
              <a:t>DFD / Activity Diagram:</a:t>
            </a:r>
          </a:p>
          <a:p>
            <a:pPr marL="0" indent="0">
              <a:buNone/>
            </a:pPr>
            <a:endParaRPr lang="en-US" dirty="0"/>
          </a:p>
          <a:p>
            <a:r>
              <a:rPr lang="en-IN" dirty="0"/>
              <a:t>Module 2: Data Validation</a:t>
            </a:r>
          </a:p>
          <a:p>
            <a:pPr>
              <a:buFont typeface="Arial" panose="020B0604020202020204" pitchFamily="34" charset="0"/>
              <a:buChar char="•"/>
            </a:pPr>
            <a:r>
              <a:rPr lang="en-US" dirty="0"/>
              <a:t>Short </a:t>
            </a:r>
            <a:r>
              <a:rPr lang="en-US" dirty="0" err="1"/>
              <a:t>description:Validates</a:t>
            </a:r>
            <a:r>
              <a:rPr lang="en-US" dirty="0"/>
              <a:t> extracted data and highlights errors (e.g., invalid phone numbers) in red.</a:t>
            </a:r>
          </a:p>
          <a:p>
            <a:r>
              <a:rPr lang="en-US" dirty="0"/>
              <a:t>DFD / Activity Diagram:</a:t>
            </a:r>
          </a:p>
          <a:p>
            <a:endParaRPr lang="en-US" dirty="0"/>
          </a:p>
        </p:txBody>
      </p:sp>
      <p:pic>
        <p:nvPicPr>
          <p:cNvPr id="6" name="Picture 5">
            <a:extLst>
              <a:ext uri="{FF2B5EF4-FFF2-40B4-BE49-F238E27FC236}">
                <a16:creationId xmlns:a16="http://schemas.microsoft.com/office/drawing/2014/main" id="{37BA3078-559D-A996-5FB0-F834EC177A1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37831" y="2420888"/>
            <a:ext cx="2126357" cy="1584177"/>
          </a:xfrm>
          <a:prstGeom prst="rect">
            <a:avLst/>
          </a:prstGeom>
        </p:spPr>
      </p:pic>
      <p:pic>
        <p:nvPicPr>
          <p:cNvPr id="8" name="Picture 7">
            <a:extLst>
              <a:ext uri="{FF2B5EF4-FFF2-40B4-BE49-F238E27FC236}">
                <a16:creationId xmlns:a16="http://schemas.microsoft.com/office/drawing/2014/main" id="{57C1D32E-7EB8-BE67-8058-F83D0D8FDD0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815916" y="4740422"/>
            <a:ext cx="2268252" cy="1584177"/>
          </a:xfrm>
          <a:prstGeom prst="rect">
            <a:avLst/>
          </a:prstGeom>
        </p:spPr>
      </p:pic>
    </p:spTree>
    <p:custDataLst>
      <p:tags r:id="rId1"/>
    </p:custDataLst>
    <p:extLst>
      <p:ext uri="{BB962C8B-B14F-4D97-AF65-F5344CB8AC3E}">
        <p14:creationId xmlns:p14="http://schemas.microsoft.com/office/powerpoint/2010/main" val="78450662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1.1|4|2.4|1.4"/>
</p:tagLst>
</file>

<file path=ppt/tags/tag10.xml><?xml version="1.0" encoding="utf-8"?>
<p:tagLst xmlns:a="http://schemas.openxmlformats.org/drawingml/2006/main" xmlns:r="http://schemas.openxmlformats.org/officeDocument/2006/relationships" xmlns:p="http://schemas.openxmlformats.org/presentationml/2006/main">
  <p:tag name="TIMING" val="|1.1|4|2.4|1.4"/>
</p:tagLst>
</file>

<file path=ppt/tags/tag11.xml><?xml version="1.0" encoding="utf-8"?>
<p:tagLst xmlns:a="http://schemas.openxmlformats.org/drawingml/2006/main" xmlns:r="http://schemas.openxmlformats.org/officeDocument/2006/relationships" xmlns:p="http://schemas.openxmlformats.org/presentationml/2006/main">
  <p:tag name="TIMING" val="|1.1|4|2.4|1.4"/>
</p:tagLst>
</file>

<file path=ppt/tags/tag12.xml><?xml version="1.0" encoding="utf-8"?>
<p:tagLst xmlns:a="http://schemas.openxmlformats.org/drawingml/2006/main" xmlns:r="http://schemas.openxmlformats.org/officeDocument/2006/relationships" xmlns:p="http://schemas.openxmlformats.org/presentationml/2006/main">
  <p:tag name="TIMING" val="|1.1|4|2.4|1.4"/>
</p:tagLst>
</file>

<file path=ppt/tags/tag13.xml><?xml version="1.0" encoding="utf-8"?>
<p:tagLst xmlns:a="http://schemas.openxmlformats.org/drawingml/2006/main" xmlns:r="http://schemas.openxmlformats.org/officeDocument/2006/relationships" xmlns:p="http://schemas.openxmlformats.org/presentationml/2006/main">
  <p:tag name="TIMING" val="|1.1|4|2.4|1.4"/>
</p:tagLst>
</file>

<file path=ppt/tags/tag14.xml><?xml version="1.0" encoding="utf-8"?>
<p:tagLst xmlns:a="http://schemas.openxmlformats.org/drawingml/2006/main" xmlns:r="http://schemas.openxmlformats.org/officeDocument/2006/relationships" xmlns:p="http://schemas.openxmlformats.org/presentationml/2006/main">
  <p:tag name="TIMING" val="|1.1|4|2.4|1.4"/>
</p:tagLst>
</file>

<file path=ppt/tags/tag15.xml><?xml version="1.0" encoding="utf-8"?>
<p:tagLst xmlns:a="http://schemas.openxmlformats.org/drawingml/2006/main" xmlns:r="http://schemas.openxmlformats.org/officeDocument/2006/relationships" xmlns:p="http://schemas.openxmlformats.org/presentationml/2006/main">
  <p:tag name="TIMING" val="|1.1|4|2.4|1.4"/>
</p:tagLst>
</file>

<file path=ppt/tags/tag16.xml><?xml version="1.0" encoding="utf-8"?>
<p:tagLst xmlns:a="http://schemas.openxmlformats.org/drawingml/2006/main" xmlns:r="http://schemas.openxmlformats.org/officeDocument/2006/relationships" xmlns:p="http://schemas.openxmlformats.org/presentationml/2006/main">
  <p:tag name="TIMING" val="|1.1|4|2.4|1.4"/>
</p:tagLst>
</file>

<file path=ppt/tags/tag2.xml><?xml version="1.0" encoding="utf-8"?>
<p:tagLst xmlns:a="http://schemas.openxmlformats.org/drawingml/2006/main" xmlns:r="http://schemas.openxmlformats.org/officeDocument/2006/relationships" xmlns:p="http://schemas.openxmlformats.org/presentationml/2006/main">
  <p:tag name="TIMING" val="|1.1|4|2.4|1.4"/>
</p:tagLst>
</file>

<file path=ppt/tags/tag3.xml><?xml version="1.0" encoding="utf-8"?>
<p:tagLst xmlns:a="http://schemas.openxmlformats.org/drawingml/2006/main" xmlns:r="http://schemas.openxmlformats.org/officeDocument/2006/relationships" xmlns:p="http://schemas.openxmlformats.org/presentationml/2006/main">
  <p:tag name="TIMING" val="|1.1|4|2.4|1.4"/>
</p:tagLst>
</file>

<file path=ppt/tags/tag4.xml><?xml version="1.0" encoding="utf-8"?>
<p:tagLst xmlns:a="http://schemas.openxmlformats.org/drawingml/2006/main" xmlns:r="http://schemas.openxmlformats.org/officeDocument/2006/relationships" xmlns:p="http://schemas.openxmlformats.org/presentationml/2006/main">
  <p:tag name="TIMING" val="|1.1|4|2.4|1.4"/>
</p:tagLst>
</file>

<file path=ppt/tags/tag5.xml><?xml version="1.0" encoding="utf-8"?>
<p:tagLst xmlns:a="http://schemas.openxmlformats.org/drawingml/2006/main" xmlns:r="http://schemas.openxmlformats.org/officeDocument/2006/relationships" xmlns:p="http://schemas.openxmlformats.org/presentationml/2006/main">
  <p:tag name="TIMING" val="|1.1|4|2.4|1.4"/>
</p:tagLst>
</file>

<file path=ppt/tags/tag6.xml><?xml version="1.0" encoding="utf-8"?>
<p:tagLst xmlns:a="http://schemas.openxmlformats.org/drawingml/2006/main" xmlns:r="http://schemas.openxmlformats.org/officeDocument/2006/relationships" xmlns:p="http://schemas.openxmlformats.org/presentationml/2006/main">
  <p:tag name="TIMING" val="|1.1|4|2.4|1.4"/>
</p:tagLst>
</file>

<file path=ppt/tags/tag7.xml><?xml version="1.0" encoding="utf-8"?>
<p:tagLst xmlns:a="http://schemas.openxmlformats.org/drawingml/2006/main" xmlns:r="http://schemas.openxmlformats.org/officeDocument/2006/relationships" xmlns:p="http://schemas.openxmlformats.org/presentationml/2006/main">
  <p:tag name="TIMING" val="|1.1|4|2.4|1.4"/>
</p:tagLst>
</file>

<file path=ppt/tags/tag8.xml><?xml version="1.0" encoding="utf-8"?>
<p:tagLst xmlns:a="http://schemas.openxmlformats.org/drawingml/2006/main" xmlns:r="http://schemas.openxmlformats.org/officeDocument/2006/relationships" xmlns:p="http://schemas.openxmlformats.org/presentationml/2006/main">
  <p:tag name="TIMING" val="|1.1|4|2.4|1.4"/>
</p:tagLst>
</file>

<file path=ppt/tags/tag9.xml><?xml version="1.0" encoding="utf-8"?>
<p:tagLst xmlns:a="http://schemas.openxmlformats.org/drawingml/2006/main" xmlns:r="http://schemas.openxmlformats.org/officeDocument/2006/relationships" xmlns:p="http://schemas.openxmlformats.org/presentationml/2006/main">
  <p:tag name="TIMING" val="|1.1|4|2.4|1.4"/>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9298</TotalTime>
  <Words>1254</Words>
  <Application>Microsoft Office PowerPoint</Application>
  <PresentationFormat>On-screen Show (4:3)</PresentationFormat>
  <Paragraphs>104</Paragraphs>
  <Slides>20</Slides>
  <Notes>19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Calibri</vt:lpstr>
      <vt:lpstr>Open Sans Bold</vt:lpstr>
      <vt:lpstr>Open Sans Extrabold</vt:lpstr>
      <vt:lpstr>Open Sans Light</vt:lpstr>
      <vt:lpstr>Wingdings</vt:lpstr>
      <vt:lpstr>Office Theme</vt:lpstr>
      <vt:lpstr>PowerPoint Presentation</vt:lpstr>
      <vt:lpstr>Abstract</vt:lpstr>
      <vt:lpstr>Need for the Proposed System</vt:lpstr>
      <vt:lpstr>Advantages of the Proposed System</vt:lpstr>
      <vt:lpstr>Literature Survey</vt:lpstr>
      <vt:lpstr>Main Objective</vt:lpstr>
      <vt:lpstr>Architecture</vt:lpstr>
      <vt:lpstr>System Requirements</vt:lpstr>
      <vt:lpstr>Functional Description</vt:lpstr>
      <vt:lpstr>Table Design</vt:lpstr>
      <vt:lpstr>Process Design</vt:lpstr>
      <vt:lpstr>Implementation</vt:lpstr>
      <vt:lpstr>Testing</vt:lpstr>
      <vt:lpstr>Conclusions</vt:lpstr>
      <vt:lpstr>Future Enhancement</vt:lpstr>
      <vt:lpstr>IEEE Paper</vt:lpstr>
      <vt:lpstr>References</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Dev Dharshan</cp:lastModifiedBy>
  <cp:revision>1742</cp:revision>
  <dcterms:created xsi:type="dcterms:W3CDTF">2013-05-17T03:00:03Z</dcterms:created>
  <dcterms:modified xsi:type="dcterms:W3CDTF">2024-11-22T03:06:45Z</dcterms:modified>
</cp:coreProperties>
</file>