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  <p:sldMasterId id="2147483651" r:id="rId2"/>
  </p:sldMasterIdLst>
  <p:notesMasterIdLst>
    <p:notesMasterId r:id="rId47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7" r:id="rId13"/>
    <p:sldId id="269" r:id="rId14"/>
    <p:sldId id="271" r:id="rId15"/>
    <p:sldId id="276" r:id="rId16"/>
    <p:sldId id="274" r:id="rId17"/>
    <p:sldId id="277" r:id="rId18"/>
    <p:sldId id="279" r:id="rId19"/>
    <p:sldId id="268" r:id="rId20"/>
    <p:sldId id="278" r:id="rId21"/>
    <p:sldId id="280" r:id="rId22"/>
    <p:sldId id="281" r:id="rId23"/>
    <p:sldId id="282" r:id="rId24"/>
    <p:sldId id="496" r:id="rId25"/>
    <p:sldId id="497" r:id="rId26"/>
    <p:sldId id="498" r:id="rId27"/>
    <p:sldId id="499" r:id="rId28"/>
    <p:sldId id="500" r:id="rId29"/>
    <p:sldId id="501" r:id="rId30"/>
    <p:sldId id="502" r:id="rId31"/>
    <p:sldId id="457" r:id="rId32"/>
    <p:sldId id="458" r:id="rId33"/>
    <p:sldId id="473" r:id="rId34"/>
    <p:sldId id="474" r:id="rId35"/>
    <p:sldId id="475" r:id="rId36"/>
    <p:sldId id="459" r:id="rId37"/>
    <p:sldId id="476" r:id="rId38"/>
    <p:sldId id="477" r:id="rId39"/>
    <p:sldId id="460" r:id="rId40"/>
    <p:sldId id="506" r:id="rId41"/>
    <p:sldId id="461" r:id="rId42"/>
    <p:sldId id="462" r:id="rId43"/>
    <p:sldId id="478" r:id="rId44"/>
    <p:sldId id="479" r:id="rId45"/>
    <p:sldId id="266" r:id="rId4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Libre Baskerville" panose="020B0604020202020204" charset="0"/>
      <p:regular r:id="rId52"/>
      <p:bold r:id="rId53"/>
      <p:italic r:id="rId54"/>
    </p:embeddedFont>
    <p:embeddedFont>
      <p:font typeface="Roboto" panose="02000000000000000000" pitchFamily="2" charset="0"/>
      <p:regular r:id="rId55"/>
      <p:bold r:id="rId56"/>
      <p:italic r:id="rId57"/>
      <p:boldItalic r:id="rId58"/>
    </p:embeddedFont>
    <p:embeddedFont>
      <p:font typeface="Verdana" panose="020B0604030504040204" pitchFamily="34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578" y="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font" Target="fonts/font14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4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12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7.fntdata"/><Relationship Id="rId62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12c860d4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512c860d4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7141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12c860d4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512c860d4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12c860d4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512c860d4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2744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12c860d4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512c860d4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1978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12c860d4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512c860d4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5998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12c860d4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512c860d4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112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12c860d4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512c860d4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2898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12c860d4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512c860d4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1999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12c860d4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512c860d4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6185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12c860d4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512c860d4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1569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12c860d4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512c860d4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71365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36196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0EB37-E958-428C-9BF3-0C228552368A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39268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9E4207-1B90-4DA8-AF19-3B607D6C56A5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40292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95C8FE-C371-4FEF-A108-10B3CBB6AA6B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41316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4F95D6-C749-4A9F-828D-35BF6106A610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42340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37F069-6566-415E-9062-C01A7CD42FBB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4336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47510E-2340-4411-8E6A-89C149F47DD3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44388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338DED-96C6-497F-8BCD-5853C21FE1B6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47460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61FCD8-523C-4F0E-9FBF-C47E6BC54B64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4848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6C415B-618C-4499-8770-B1DB9DBD8B3E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12c860d4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512c860d4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6CCE0F-D351-403B-A5A0-7E11234AC525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E8F09A-FB85-4DDF-BC50-8558E8361A88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59748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48FBE5-258C-4E6E-A110-FE70F4A3320A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60772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4EC669-F738-4F5E-9F16-D67DF3529947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61796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587455-5C13-4BD1-A054-90FA58982300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2DAB9D-F025-4AC2-9085-DC1EAF25F2E4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62820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B1DC96-AB73-4EAE-BE4C-ADD2FF9ACF04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6384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E045A8-9530-4B6C-8108-AD38993D2CCE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2C3B8-771C-4619-BE89-D1A0F819001B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715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82FD24-05F9-4797-853E-43A330592BE2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12c860d4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g512c860d4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2F9D1F-42AF-4B94-B03A-F103CF23D2B3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C7F56-6730-42B3-A2D1-65A4F2EC0000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64868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D413B5-CC10-4581-A6F7-BA5FDF810626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65892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9B3E2E-1319-43AF-B62B-D312C6008E08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1c8d502a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f1c8d502a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12c860d49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512c860d49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2a55c81f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2a55c81f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c2a55c81f3_0_4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12c860d4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512c860d4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12c860d4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512c860d4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12c860d4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512c860d4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>
            <a:spLocks noGrp="1"/>
          </p:cNvSpPr>
          <p:nvPr>
            <p:ph type="sldNum" idx="12"/>
          </p:nvPr>
        </p:nvSpPr>
        <p:spPr>
          <a:xfrm>
            <a:off x="179387" y="6211887"/>
            <a:ext cx="457200" cy="457200"/>
          </a:xfrm>
          <a:prstGeom prst="ellipse">
            <a:avLst/>
          </a:prstGeom>
          <a:solidFill>
            <a:srgbClr val="083763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29600" cy="720725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908050"/>
            <a:ext cx="4038600" cy="540067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40067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5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2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63500" y="1449387"/>
            <a:ext cx="9020175" cy="1527175"/>
          </a:xfrm>
          <a:prstGeom prst="rect">
            <a:avLst/>
          </a:prstGeom>
          <a:solidFill>
            <a:srgbClr val="0837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AABB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63500" y="2976562"/>
            <a:ext cx="9020175" cy="111125"/>
          </a:xfrm>
          <a:prstGeom prst="rect">
            <a:avLst/>
          </a:prstGeom>
          <a:solidFill>
            <a:srgbClr val="7CCA6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-9525" y="-7937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F">
                  <a:alpha val="44705"/>
                </a:srgbClr>
              </a:gs>
              <a:gs pos="100000">
                <a:srgbClr val="00EBF8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7667625" y="100012"/>
            <a:ext cx="1179512" cy="11350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A8B9DF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A8CBE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1065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-9525" y="-7937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F">
                  <a:alpha val="44705"/>
                </a:srgbClr>
              </a:gs>
              <a:gs pos="100000">
                <a:srgbClr val="00EBF8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29" name="Google Shape;29;p3"/>
          <p:cNvGrpSpPr/>
          <p:nvPr/>
        </p:nvGrpSpPr>
        <p:grpSpPr>
          <a:xfrm rot="10800000">
            <a:off x="0" y="-242887"/>
            <a:ext cx="9163050" cy="1041400"/>
            <a:chOff x="-9525" y="5816600"/>
            <a:chExt cx="9163050" cy="1041400"/>
          </a:xfrm>
        </p:grpSpPr>
        <p:sp>
          <p:nvSpPr>
            <p:cNvPr id="30" name="Google Shape;30;p3"/>
            <p:cNvSpPr/>
            <p:nvPr/>
          </p:nvSpPr>
          <p:spPr>
            <a:xfrm rot="10800000" flipH="1">
              <a:off x="-9525" y="5816600"/>
              <a:ext cx="9163050" cy="1041400"/>
            </a:xfrm>
            <a:custGeom>
              <a:avLst/>
              <a:gdLst/>
              <a:ahLst/>
              <a:cxnLst/>
              <a:rect l="l" t="t" r="r" b="b"/>
              <a:pathLst>
                <a:path w="5772" h="656" extrusionOk="0">
                  <a:moveTo>
                    <a:pt x="6" y="2"/>
                  </a:moveTo>
                  <a:lnTo>
                    <a:pt x="2542" y="0"/>
                  </a:lnTo>
                  <a:cubicBezTo>
                    <a:pt x="2746" y="101"/>
                    <a:pt x="3828" y="367"/>
                    <a:pt x="4374" y="367"/>
                  </a:cubicBezTo>
                  <a:cubicBezTo>
                    <a:pt x="4920" y="367"/>
                    <a:pt x="5526" y="152"/>
                    <a:pt x="5766" y="55"/>
                  </a:cubicBezTo>
                  <a:lnTo>
                    <a:pt x="5772" y="213"/>
                  </a:lnTo>
                  <a:cubicBezTo>
                    <a:pt x="5670" y="257"/>
                    <a:pt x="5016" y="441"/>
                    <a:pt x="4302" y="439"/>
                  </a:cubicBezTo>
                  <a:cubicBezTo>
                    <a:pt x="3588" y="437"/>
                    <a:pt x="2205" y="165"/>
                    <a:pt x="1488" y="201"/>
                  </a:cubicBezTo>
                  <a:cubicBezTo>
                    <a:pt x="750" y="209"/>
                    <a:pt x="270" y="482"/>
                    <a:pt x="0" y="656"/>
                  </a:cubicBezTo>
                  <a:lnTo>
                    <a:pt x="6" y="2"/>
                  </a:lnTo>
                  <a:close/>
                </a:path>
              </a:pathLst>
            </a:custGeom>
            <a:gradFill>
              <a:gsLst>
                <a:gs pos="0">
                  <a:srgbClr val="0079AF">
                    <a:alpha val="44705"/>
                  </a:srgbClr>
                </a:gs>
                <a:gs pos="100000">
                  <a:srgbClr val="00EBF8">
                    <a:alpha val="5490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 rot="10800000" flipH="1">
              <a:off x="4381500" y="6219825"/>
              <a:ext cx="4762500" cy="638175"/>
            </a:xfrm>
            <a:custGeom>
              <a:avLst/>
              <a:gdLst/>
              <a:ahLst/>
              <a:cxnLst/>
              <a:rect l="l" t="t" r="r" b="b"/>
              <a:pathLst>
                <a:path w="3000" h="595" extrusionOk="0">
                  <a:moveTo>
                    <a:pt x="0" y="0"/>
                  </a:moveTo>
                  <a:cubicBezTo>
                    <a:pt x="174" y="102"/>
                    <a:pt x="1168" y="533"/>
                    <a:pt x="1668" y="564"/>
                  </a:cubicBezTo>
                  <a:cubicBezTo>
                    <a:pt x="2168" y="595"/>
                    <a:pt x="2778" y="279"/>
                    <a:pt x="3000" y="186"/>
                  </a:cubicBezTo>
                  <a:lnTo>
                    <a:pt x="3000" y="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ADB6"/>
                </a:gs>
                <a:gs pos="80000">
                  <a:srgbClr val="009BE5"/>
                </a:gs>
                <a:gs pos="100000">
                  <a:srgbClr val="009BE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32" name="Google Shape;32;p3"/>
          <p:cNvSpPr txBox="1"/>
          <p:nvPr/>
        </p:nvSpPr>
        <p:spPr>
          <a:xfrm>
            <a:off x="8316912" y="98425"/>
            <a:ext cx="673100" cy="66675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93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A8B9DF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A8CBE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7" name="Google Shape;37;p3"/>
          <p:cNvSpPr>
            <a:spLocks noGrp="1"/>
          </p:cNvSpPr>
          <p:nvPr>
            <p:ph type="sldNum" idx="12"/>
          </p:nvPr>
        </p:nvSpPr>
        <p:spPr>
          <a:xfrm>
            <a:off x="179387" y="6211887"/>
            <a:ext cx="457200" cy="457200"/>
          </a:xfrm>
          <a:prstGeom prst="ellipse">
            <a:avLst/>
          </a:prstGeom>
          <a:solidFill>
            <a:srgbClr val="083763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Common_Language_Runtime#cite_note-msdn-clr-1" TargetMode="External"/><Relationship Id="rId13" Type="http://schemas.openxmlformats.org/officeDocument/2006/relationships/hyperlink" Target="https://pt.wikipedia.org/wiki/Thread_(ci%C3%AAncia_da_computa%C3%A7%C3%A3o)" TargetMode="External"/><Relationship Id="rId3" Type="http://schemas.openxmlformats.org/officeDocument/2006/relationships/hyperlink" Target="https://pt.wikipedia.org/wiki/M%C3%A1quina_virtual" TargetMode="External"/><Relationship Id="rId7" Type="http://schemas.openxmlformats.org/officeDocument/2006/relationships/hyperlink" Target="https://pt.wikipedia.org/wiki/Unidade_central_de_processamento" TargetMode="External"/><Relationship Id="rId12" Type="http://schemas.openxmlformats.org/officeDocument/2006/relationships/hyperlink" Target="https://pt.wikipedia.org/wiki/Coletor_de_lixo_(inform%C3%A1tica)" TargetMode="External"/><Relationship Id="rId17" Type="http://schemas.openxmlformats.org/officeDocument/2006/relationships/hyperlink" Target="https://pt.wikipedia.org/wiki/Common_Language_Runtime#cite_note-2" TargetMode="External"/><Relationship Id="rId2" Type="http://schemas.openxmlformats.org/officeDocument/2006/relationships/notesSlide" Target="../notesSlides/notesSlide15.xml"/><Relationship Id="rId16" Type="http://schemas.openxmlformats.org/officeDocument/2006/relationships/hyperlink" Target="https://pt.wikipedia.org/wiki/Infraestrutura_de_linguagem_comu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JIT" TargetMode="External"/><Relationship Id="rId11" Type="http://schemas.openxmlformats.org/officeDocument/2006/relationships/hyperlink" Target="https://pt.wikipedia.org/wiki/Tratamento_de_exce%C3%A7%C3%A3o" TargetMode="External"/><Relationship Id="rId5" Type="http://schemas.openxmlformats.org/officeDocument/2006/relationships/hyperlink" Target="https://pt.wikipedia.org/wiki/Microsoft" TargetMode="External"/><Relationship Id="rId15" Type="http://schemas.openxmlformats.org/officeDocument/2006/relationships/hyperlink" Target="https://pt.wikipedia.org/w/index.php?title=Virtual_Execution_System&amp;action=edit&amp;redlink=1" TargetMode="External"/><Relationship Id="rId10" Type="http://schemas.openxmlformats.org/officeDocument/2006/relationships/hyperlink" Target="https://pt.wikipedia.org/w/index.php?title=Seguran%C3%A7a_de_tipagem&amp;action=edit&amp;redlink=1" TargetMode="External"/><Relationship Id="rId4" Type="http://schemas.openxmlformats.org/officeDocument/2006/relationships/hyperlink" Target="https://pt.wikipedia.org/wiki/Microsoft_.NET" TargetMode="External"/><Relationship Id="rId9" Type="http://schemas.openxmlformats.org/officeDocument/2006/relationships/hyperlink" Target="https://pt.wikipedia.org/wiki/Gerenciamento_de_mem%C3%B3ria" TargetMode="External"/><Relationship Id="rId14" Type="http://schemas.openxmlformats.org/officeDocument/2006/relationships/hyperlink" Target="https://pt.wikipedia.org/wiki/Linguagem_de_programa%C3%A7%C3%A3o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iegoadias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323850" y="3763962"/>
            <a:ext cx="8496300" cy="2760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endParaRPr sz="2600" b="0" i="0" u="none">
              <a:solidFill>
                <a:srgbClr val="004E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endParaRPr sz="2600" b="0" i="0" u="none">
              <a:solidFill>
                <a:srgbClr val="004E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endParaRPr sz="2600" b="0" i="0" u="none">
              <a:solidFill>
                <a:srgbClr val="004E6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lang="en-US" sz="2600" b="0" i="0" u="none">
                <a:solidFill>
                  <a:srgbClr val="004E6D"/>
                </a:solidFill>
                <a:latin typeface="Calibri"/>
                <a:ea typeface="Calibri"/>
                <a:cs typeface="Calibri"/>
                <a:sym typeface="Calibri"/>
              </a:rPr>
              <a:t>Prof. </a:t>
            </a:r>
            <a:r>
              <a:rPr lang="en-US"/>
              <a:t>Diego A. Dias</a:t>
            </a:r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3250" b="0">
                <a:solidFill>
                  <a:srgbClr val="3A4D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Fundamentos de Desenvolvimento com C#</a:t>
            </a:r>
            <a:endParaRPr sz="6200"/>
          </a:p>
        </p:txBody>
      </p:sp>
      <p:sp>
        <p:nvSpPr>
          <p:cNvPr id="51" name="Google Shape;51;p5"/>
          <p:cNvSpPr txBox="1"/>
          <p:nvPr/>
        </p:nvSpPr>
        <p:spPr>
          <a:xfrm>
            <a:off x="287337" y="3144837"/>
            <a:ext cx="8893175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/>
          <p:nvPr/>
        </p:nvSpPr>
        <p:spPr>
          <a:xfrm>
            <a:off x="179387" y="6211887"/>
            <a:ext cx="457200" cy="457200"/>
          </a:xfrm>
          <a:prstGeom prst="ellipse">
            <a:avLst/>
          </a:prstGeom>
          <a:solidFill>
            <a:srgbClr val="083763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916A5A5-30F7-4675-8BBE-CACAB9042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917" y="1046854"/>
            <a:ext cx="5002307" cy="5429757"/>
          </a:xfrm>
          <a:prstGeom prst="rect">
            <a:avLst/>
          </a:prstGeom>
        </p:spPr>
      </p:pic>
      <p:sp>
        <p:nvSpPr>
          <p:cNvPr id="12" name="Google Shape;112;p14">
            <a:extLst>
              <a:ext uri="{FF2B5EF4-FFF2-40B4-BE49-F238E27FC236}">
                <a16:creationId xmlns:a16="http://schemas.microsoft.com/office/drawing/2014/main" id="{B7F42A1A-E15F-4B8A-A8F5-003DF580CD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4750" y="74612"/>
            <a:ext cx="7294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pt-BR" dirty="0"/>
              <a:t>.NET Framework...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912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/>
          <p:nvPr/>
        </p:nvSpPr>
        <p:spPr>
          <a:xfrm>
            <a:off x="179387" y="6211887"/>
            <a:ext cx="457200" cy="457200"/>
          </a:xfrm>
          <a:prstGeom prst="ellipse">
            <a:avLst/>
          </a:prstGeom>
          <a:solidFill>
            <a:srgbClr val="083763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/>
          </a:p>
        </p:txBody>
      </p:sp>
      <p:pic>
        <p:nvPicPr>
          <p:cNvPr id="5" name="Imagem 4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5B7FCA57-3B8E-43E6-A7BF-9F058D486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7" y="1032039"/>
            <a:ext cx="8801489" cy="47939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801825" y="53975"/>
            <a:ext cx="7294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pt-BR" dirty="0"/>
              <a:t>CLR</a:t>
            </a:r>
            <a:endParaRPr dirty="0"/>
          </a:p>
        </p:txBody>
      </p:sp>
      <p:sp>
        <p:nvSpPr>
          <p:cNvPr id="113" name="Google Shape;113;p14"/>
          <p:cNvSpPr/>
          <p:nvPr/>
        </p:nvSpPr>
        <p:spPr>
          <a:xfrm>
            <a:off x="179387" y="6211887"/>
            <a:ext cx="457200" cy="457200"/>
          </a:xfrm>
          <a:prstGeom prst="ellipse">
            <a:avLst/>
          </a:prstGeom>
          <a:solidFill>
            <a:srgbClr val="083763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/>
          </a:p>
        </p:txBody>
      </p:sp>
      <p:pic>
        <p:nvPicPr>
          <p:cNvPr id="4" name="Imagem 3" descr="Linha do tempo&#10;&#10;Descrição gerada automaticamente">
            <a:extLst>
              <a:ext uri="{FF2B5EF4-FFF2-40B4-BE49-F238E27FC236}">
                <a16:creationId xmlns:a16="http://schemas.microsoft.com/office/drawing/2014/main" id="{A6ED82F8-2AE1-4957-8D2C-0C1435BC7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48" y="1386936"/>
            <a:ext cx="8639504" cy="408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82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801825" y="53975"/>
            <a:ext cx="7294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pt-BR" dirty="0"/>
              <a:t>CLR</a:t>
            </a:r>
            <a:endParaRPr dirty="0"/>
          </a:p>
        </p:txBody>
      </p:sp>
      <p:sp>
        <p:nvSpPr>
          <p:cNvPr id="113" name="Google Shape;113;p14"/>
          <p:cNvSpPr/>
          <p:nvPr/>
        </p:nvSpPr>
        <p:spPr>
          <a:xfrm>
            <a:off x="179387" y="6211887"/>
            <a:ext cx="457200" cy="457200"/>
          </a:xfrm>
          <a:prstGeom prst="ellipse">
            <a:avLst/>
          </a:prstGeom>
          <a:solidFill>
            <a:srgbClr val="083763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/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3CD57D8D-DC90-4AD3-87DA-1A2ECE6D1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126" y="1196975"/>
            <a:ext cx="7252049" cy="508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48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801825" y="53975"/>
            <a:ext cx="7294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pt-BR" dirty="0"/>
              <a:t>CLR</a:t>
            </a:r>
            <a:endParaRPr dirty="0"/>
          </a:p>
        </p:txBody>
      </p:sp>
      <p:sp>
        <p:nvSpPr>
          <p:cNvPr id="113" name="Google Shape;113;p14"/>
          <p:cNvSpPr/>
          <p:nvPr/>
        </p:nvSpPr>
        <p:spPr>
          <a:xfrm>
            <a:off x="179387" y="6211887"/>
            <a:ext cx="457200" cy="457200"/>
          </a:xfrm>
          <a:prstGeom prst="ellipse">
            <a:avLst/>
          </a:prstGeom>
          <a:solidFill>
            <a:srgbClr val="083763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/>
          </a:p>
        </p:txBody>
      </p:sp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B15600F2-C124-4E18-B51B-38BD9A58F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7" y="1236389"/>
            <a:ext cx="8482635" cy="453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12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801825" y="53975"/>
            <a:ext cx="7294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pt-BR" dirty="0"/>
              <a:t>CLR</a:t>
            </a:r>
            <a:endParaRPr dirty="0"/>
          </a:p>
        </p:txBody>
      </p:sp>
      <p:sp>
        <p:nvSpPr>
          <p:cNvPr id="113" name="Google Shape;113;p14"/>
          <p:cNvSpPr/>
          <p:nvPr/>
        </p:nvSpPr>
        <p:spPr>
          <a:xfrm>
            <a:off x="179387" y="6211887"/>
            <a:ext cx="457200" cy="457200"/>
          </a:xfrm>
          <a:prstGeom prst="ellipse">
            <a:avLst/>
          </a:prstGeom>
          <a:solidFill>
            <a:srgbClr val="083763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5A20900-00F7-4D86-81AB-014950E11F10}"/>
              </a:ext>
            </a:extLst>
          </p:cNvPr>
          <p:cNvSpPr txBox="1"/>
          <p:nvPr/>
        </p:nvSpPr>
        <p:spPr>
          <a:xfrm>
            <a:off x="385883" y="1317742"/>
            <a:ext cx="837223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 </a:t>
            </a:r>
            <a:r>
              <a:rPr lang="pt-BR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tempo de execução de linguagem comum</a:t>
            </a:r>
            <a:r>
              <a:rPr lang="pt-B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em inglês </a:t>
            </a:r>
            <a:r>
              <a:rPr lang="pt-BR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Common </a:t>
            </a:r>
            <a:r>
              <a:rPr lang="pt-BR" sz="20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Language</a:t>
            </a:r>
            <a:r>
              <a:rPr lang="pt-BR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20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Runtime</a:t>
            </a:r>
            <a:r>
              <a:rPr lang="pt-B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pt-BR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CLR</a:t>
            </a:r>
            <a:r>
              <a:rPr lang="pt-B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), é o componente de </a:t>
            </a:r>
            <a:r>
              <a:rPr lang="pt-BR" sz="20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Máquina virtual"/>
              </a:rPr>
              <a:t>máquina virtual</a:t>
            </a:r>
            <a:r>
              <a:rPr lang="pt-B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da </a:t>
            </a:r>
            <a:r>
              <a:rPr lang="pt-BR" sz="20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Microsoft .NET"/>
              </a:rPr>
              <a:t>plataforma .NET</a:t>
            </a:r>
            <a:r>
              <a:rPr lang="pt-B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da </a:t>
            </a:r>
            <a:r>
              <a:rPr lang="pt-BR" sz="20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Microsoft"/>
              </a:rPr>
              <a:t>Microsoft</a:t>
            </a:r>
            <a:r>
              <a:rPr lang="pt-B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que gerencia a execução de programas .NET. Um processo conhecido como </a:t>
            </a:r>
            <a:r>
              <a:rPr lang="pt-BR" sz="20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JIT"/>
              </a:rPr>
              <a:t>compilação </a:t>
            </a:r>
            <a:r>
              <a:rPr lang="pt-BR" sz="2000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JIT"/>
              </a:rPr>
              <a:t>just</a:t>
            </a:r>
            <a:r>
              <a:rPr lang="pt-BR" sz="20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JIT"/>
              </a:rPr>
              <a:t>-</a:t>
            </a:r>
            <a:r>
              <a:rPr lang="pt-BR" sz="2000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JIT"/>
              </a:rPr>
              <a:t>in-time</a:t>
            </a:r>
            <a:r>
              <a:rPr lang="pt-B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converte o código compilado em linguagem de máquina que a </a:t>
            </a:r>
            <a:r>
              <a:rPr lang="pt-BR" sz="20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Unidade central de processamento"/>
              </a:rPr>
              <a:t>CPU</a:t>
            </a:r>
            <a:r>
              <a:rPr lang="pt-B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do computador executa.</a:t>
            </a:r>
            <a:r>
              <a:rPr lang="pt-BR" sz="2000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/>
              </a:rPr>
              <a:t>[1]</a:t>
            </a:r>
            <a:r>
              <a:rPr lang="pt-B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 CLR fornece serviços adicionais, incluindo </a:t>
            </a:r>
            <a:r>
              <a:rPr lang="pt-BR" sz="20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9" tooltip="Gerenciamento de memória"/>
              </a:rPr>
              <a:t>gerenciamento de memória</a:t>
            </a:r>
            <a:r>
              <a:rPr lang="pt-B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pt-BR" sz="2000" b="0" i="0" u="none" strike="noStrike" dirty="0">
                <a:solidFill>
                  <a:srgbClr val="DD3333"/>
                </a:solidFill>
                <a:effectLst/>
                <a:latin typeface="Arial" panose="020B0604020202020204" pitchFamily="34" charset="0"/>
                <a:hlinkClick r:id="rId10" tooltip="Segurança de tipagem (página não existe)"/>
              </a:rPr>
              <a:t>segurança de tipagem</a:t>
            </a:r>
            <a:r>
              <a:rPr lang="pt-B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pt-BR" sz="20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1" tooltip="Tratamento de exceção"/>
              </a:rPr>
              <a:t>tratamento de exceção</a:t>
            </a:r>
            <a:r>
              <a:rPr lang="pt-B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pt-BR" sz="2000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2" tooltip="Coletor de lixo (informática)"/>
              </a:rPr>
              <a:t>garbage</a:t>
            </a:r>
            <a:r>
              <a:rPr lang="pt-BR" sz="20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2" tooltip="Coletor de lixo (informática)"/>
              </a:rPr>
              <a:t> </a:t>
            </a:r>
            <a:r>
              <a:rPr lang="pt-BR" sz="2000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2" tooltip="Coletor de lixo (informática)"/>
              </a:rPr>
              <a:t>collection</a:t>
            </a:r>
            <a:r>
              <a:rPr lang="pt-B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segurança e </a:t>
            </a:r>
            <a:r>
              <a:rPr lang="pt-BR" sz="20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3" tooltip="Thread (ciência da computação)"/>
              </a:rPr>
              <a:t>gerenciamento de thread</a:t>
            </a:r>
            <a:r>
              <a:rPr lang="pt-B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Todos os programas escritos para o framework .NET, independentemente da </a:t>
            </a:r>
            <a:r>
              <a:rPr lang="pt-BR" sz="20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4" tooltip="Linguagem de programação"/>
              </a:rPr>
              <a:t>linguagem de programação</a:t>
            </a:r>
            <a:r>
              <a:rPr lang="pt-B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são executados pela CLR. Todas as versões do framework .NET incluem a CLR.</a:t>
            </a:r>
          </a:p>
          <a:p>
            <a:pPr algn="just"/>
            <a:r>
              <a:rPr lang="pt-B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CLR implementa o </a:t>
            </a:r>
            <a:r>
              <a:rPr lang="pt-BR" sz="2000" b="0" i="0" u="none" strike="noStrike" dirty="0">
                <a:solidFill>
                  <a:srgbClr val="DD3333"/>
                </a:solidFill>
                <a:effectLst/>
                <a:latin typeface="Arial" panose="020B0604020202020204" pitchFamily="34" charset="0"/>
                <a:hlinkClick r:id="rId15" tooltip="Virtual Execution System (página não existe)"/>
              </a:rPr>
              <a:t>Virtual </a:t>
            </a:r>
            <a:r>
              <a:rPr lang="pt-BR" sz="2000" b="0" i="0" u="none" strike="noStrike" dirty="0" err="1">
                <a:solidFill>
                  <a:srgbClr val="DD3333"/>
                </a:solidFill>
                <a:effectLst/>
                <a:latin typeface="Arial" panose="020B0604020202020204" pitchFamily="34" charset="0"/>
                <a:hlinkClick r:id="rId15" tooltip="Virtual Execution System (página não existe)"/>
              </a:rPr>
              <a:t>Execution</a:t>
            </a:r>
            <a:r>
              <a:rPr lang="pt-BR" sz="2000" b="0" i="0" u="none" strike="noStrike" dirty="0">
                <a:solidFill>
                  <a:srgbClr val="DD3333"/>
                </a:solidFill>
                <a:effectLst/>
                <a:latin typeface="Arial" panose="020B0604020202020204" pitchFamily="34" charset="0"/>
                <a:hlinkClick r:id="rId15" tooltip="Virtual Execution System (página não existe)"/>
              </a:rPr>
              <a:t> System</a:t>
            </a:r>
            <a:r>
              <a:rPr lang="pt-B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(VES), como definido no padrão da </a:t>
            </a:r>
            <a:r>
              <a:rPr lang="pt-BR" sz="20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6" tooltip="Infraestrutura de linguagem comum"/>
              </a:rPr>
              <a:t>infraestrutura de linguagem comum</a:t>
            </a:r>
            <a:r>
              <a:rPr lang="pt-B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(CLI), inicialmente desenvolvida pela Microsoft. Um padrão público define a especificação da infraestrutura de linguagem comum.</a:t>
            </a:r>
            <a:r>
              <a:rPr lang="pt-BR" sz="2000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7"/>
              </a:rPr>
              <a:t>[2]</a:t>
            </a:r>
            <a:endParaRPr lang="pt-BR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19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801825" y="53975"/>
            <a:ext cx="7294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pt-BR" dirty="0"/>
              <a:t>Visual Studio</a:t>
            </a:r>
            <a:endParaRPr dirty="0"/>
          </a:p>
        </p:txBody>
      </p:sp>
      <p:sp>
        <p:nvSpPr>
          <p:cNvPr id="113" name="Google Shape;113;p14"/>
          <p:cNvSpPr/>
          <p:nvPr/>
        </p:nvSpPr>
        <p:spPr>
          <a:xfrm>
            <a:off x="179387" y="6211887"/>
            <a:ext cx="457200" cy="457200"/>
          </a:xfrm>
          <a:prstGeom prst="ellipse">
            <a:avLst/>
          </a:prstGeom>
          <a:solidFill>
            <a:srgbClr val="083763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AD5CDE9-E63C-40CF-A9BC-F0AEDD396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78" y="1460558"/>
            <a:ext cx="8307243" cy="393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23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801825" y="53975"/>
            <a:ext cx="7294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pt-BR" dirty="0"/>
              <a:t>Visual Studio</a:t>
            </a:r>
            <a:endParaRPr dirty="0"/>
          </a:p>
        </p:txBody>
      </p:sp>
      <p:sp>
        <p:nvSpPr>
          <p:cNvPr id="113" name="Google Shape;113;p14"/>
          <p:cNvSpPr/>
          <p:nvPr/>
        </p:nvSpPr>
        <p:spPr>
          <a:xfrm>
            <a:off x="179387" y="6211887"/>
            <a:ext cx="457200" cy="457200"/>
          </a:xfrm>
          <a:prstGeom prst="ellipse">
            <a:avLst/>
          </a:prstGeom>
          <a:solidFill>
            <a:srgbClr val="083763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/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6748552-9BC9-4D04-A304-792A8AF39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10" y="1481562"/>
            <a:ext cx="8513379" cy="427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31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801825" y="53975"/>
            <a:ext cx="7294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pt-BR" dirty="0"/>
              <a:t>Visual Studio</a:t>
            </a:r>
            <a:endParaRPr dirty="0"/>
          </a:p>
        </p:txBody>
      </p:sp>
      <p:sp>
        <p:nvSpPr>
          <p:cNvPr id="113" name="Google Shape;113;p14"/>
          <p:cNvSpPr/>
          <p:nvPr/>
        </p:nvSpPr>
        <p:spPr>
          <a:xfrm>
            <a:off x="179387" y="6211887"/>
            <a:ext cx="457200" cy="457200"/>
          </a:xfrm>
          <a:prstGeom prst="ellipse">
            <a:avLst/>
          </a:prstGeom>
          <a:solidFill>
            <a:srgbClr val="083763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/>
          </a:p>
        </p:txBody>
      </p:sp>
      <p:pic>
        <p:nvPicPr>
          <p:cNvPr id="13" name="Imagem 12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389B05F3-1F09-4B00-B6E6-20A3EF7A2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493" y="1445387"/>
            <a:ext cx="8827784" cy="476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56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924750" y="74612"/>
            <a:ext cx="7294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pt-BR" dirty="0"/>
              <a:t>Escolhendo o Framework no VS</a:t>
            </a:r>
            <a:endParaRPr dirty="0"/>
          </a:p>
        </p:txBody>
      </p:sp>
      <p:sp>
        <p:nvSpPr>
          <p:cNvPr id="113" name="Google Shape;113;p14"/>
          <p:cNvSpPr/>
          <p:nvPr/>
        </p:nvSpPr>
        <p:spPr>
          <a:xfrm>
            <a:off x="179387" y="6211887"/>
            <a:ext cx="457200" cy="457200"/>
          </a:xfrm>
          <a:prstGeom prst="ellipse">
            <a:avLst/>
          </a:prstGeom>
          <a:solidFill>
            <a:srgbClr val="083763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/>
          </a:p>
        </p:txBody>
      </p:sp>
      <p:pic>
        <p:nvPicPr>
          <p:cNvPr id="6" name="Imagem 5" descr="Interface gráfica do usuário, Aplicativo, Email&#10;&#10;Descrição gerada automaticamente">
            <a:extLst>
              <a:ext uri="{FF2B5EF4-FFF2-40B4-BE49-F238E27FC236}">
                <a16:creationId xmlns:a16="http://schemas.microsoft.com/office/drawing/2014/main" id="{0EB1B5A1-F0FA-402B-B294-F132FAC07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91" y="1660366"/>
            <a:ext cx="8471418" cy="353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4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>
            <a:off x="801825" y="53975"/>
            <a:ext cx="7294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Acesso aos sistemas</a:t>
            </a:r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179387" y="6211887"/>
            <a:ext cx="457200" cy="457200"/>
          </a:xfrm>
          <a:prstGeom prst="ellipse">
            <a:avLst/>
          </a:prstGeom>
          <a:solidFill>
            <a:srgbClr val="083763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  <p:sp>
        <p:nvSpPr>
          <p:cNvPr id="58" name="Google Shape;58;p6"/>
          <p:cNvSpPr txBox="1"/>
          <p:nvPr/>
        </p:nvSpPr>
        <p:spPr>
          <a:xfrm>
            <a:off x="566000" y="1565925"/>
            <a:ext cx="8327100" cy="4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➔"/>
            </a:pPr>
            <a:r>
              <a:rPr lang="en-US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 você está com qualquer dificuldade para acessar o Moodle, abra um chamado em https://suportemoodle.infnet.edu.br/ 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Char char="➔"/>
            </a:pPr>
            <a:r>
              <a:rPr lang="en-US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 você está com dificuldade de acessar à rede, abra um chamado em https://requerimentos.infnet.edu.br/ </a:t>
            </a:r>
            <a:br>
              <a:rPr lang="en-US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 peça para o professor chamar o suporte pelo rádio.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924750" y="74612"/>
            <a:ext cx="7294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pt-BR" dirty="0"/>
              <a:t>Por dentro do Visual Studio...</a:t>
            </a:r>
            <a:endParaRPr dirty="0"/>
          </a:p>
        </p:txBody>
      </p:sp>
      <p:sp>
        <p:nvSpPr>
          <p:cNvPr id="113" name="Google Shape;113;p14"/>
          <p:cNvSpPr/>
          <p:nvPr/>
        </p:nvSpPr>
        <p:spPr>
          <a:xfrm>
            <a:off x="179387" y="6211887"/>
            <a:ext cx="457200" cy="457200"/>
          </a:xfrm>
          <a:prstGeom prst="ellipse">
            <a:avLst/>
          </a:prstGeom>
          <a:solidFill>
            <a:srgbClr val="083763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A469CDF-A94C-4E3B-83AD-522388C22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784" y="1095469"/>
            <a:ext cx="6156358" cy="557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93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Classes e Objetos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15145"/>
            <a:ext cx="8229600" cy="576263"/>
          </a:xfrm>
        </p:spPr>
        <p:txBody>
          <a:bodyPr/>
          <a:lstStyle/>
          <a:p>
            <a:pPr eaLnBrk="1" hangingPunct="1"/>
            <a:r>
              <a:rPr lang="pt-BR" dirty="0"/>
              <a:t>Como definir uma classe e seus atributos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914400" y="2388916"/>
            <a:ext cx="6335712" cy="2447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800" dirty="0"/>
              <a:t>public class Cliente</a:t>
            </a:r>
          </a:p>
          <a:p>
            <a:pPr marL="342900" indent="-342900">
              <a:spcBef>
                <a:spcPct val="20000"/>
              </a:spcBef>
            </a:pPr>
            <a:r>
              <a:rPr lang="pt-BR" sz="1800" dirty="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800" dirty="0"/>
              <a:t>	private int clienteId;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800" dirty="0"/>
              <a:t>	private string nome;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800" dirty="0"/>
              <a:t>	private decimal limiteCredito;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800" dirty="0"/>
              <a:t>	private int quantidadeProdutos;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800" dirty="0"/>
              <a:t>}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865792" y="5372907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pt-BR" sz="2400">
                <a:solidFill>
                  <a:schemeClr val="bg1"/>
                </a:solidFill>
              </a:rPr>
              <a:t>Como criar uma instância de uma classe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142317" y="5439583"/>
            <a:ext cx="6335712" cy="4333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800" dirty="0"/>
              <a:t>Cliente </a:t>
            </a:r>
            <a:r>
              <a:rPr lang="pt-BR" sz="1800" dirty="0" err="1"/>
              <a:t>novoCliente</a:t>
            </a:r>
            <a:r>
              <a:rPr lang="pt-BR" sz="1800" dirty="0"/>
              <a:t> = </a:t>
            </a:r>
            <a:r>
              <a:rPr lang="pt-BR" sz="1800" b="1" dirty="0"/>
              <a:t>new</a:t>
            </a:r>
            <a:r>
              <a:rPr lang="pt-BR" sz="1800" dirty="0"/>
              <a:t> Cliente();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Modificadores de Acesso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08050"/>
            <a:ext cx="7931150" cy="5400675"/>
          </a:xfrm>
        </p:spPr>
        <p:txBody>
          <a:bodyPr/>
          <a:lstStyle/>
          <a:p>
            <a:pPr eaLnBrk="1" hangingPunct="1"/>
            <a:r>
              <a:rPr lang="pt-BR" sz="1800"/>
              <a:t>São utilizados para definir níveis de acesso aos membros da classe</a:t>
            </a:r>
          </a:p>
        </p:txBody>
      </p:sp>
      <p:graphicFrame>
        <p:nvGraphicFramePr>
          <p:cNvPr id="44119" name="Group 87"/>
          <p:cNvGraphicFramePr>
            <a:graphicFrameLocks noGrp="1"/>
          </p:cNvGraphicFramePr>
          <p:nvPr>
            <p:ph sz="half" idx="2"/>
          </p:nvPr>
        </p:nvGraphicFramePr>
        <p:xfrm>
          <a:off x="684213" y="1700213"/>
          <a:ext cx="7559675" cy="4350324"/>
        </p:xfrm>
        <a:graphic>
          <a:graphicData uri="http://schemas.openxmlformats.org/drawingml/2006/table">
            <a:tbl>
              <a:tblPr/>
              <a:tblGrid>
                <a:gridCol w="2592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Declaração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Definição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public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Acesso ilimitado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private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Acesso limitado à classe e seus membros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internal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Acesso limitado ao programa (assembly)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protected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Acesso limitado à classe, seus membros e seus derivados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protected internal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</a:rPr>
                        <a:t>Acesso limitado à classe, classes derivadas ou membros deste programa (assembly)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Métodos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45057" y="1202096"/>
            <a:ext cx="8229600" cy="433388"/>
          </a:xfrm>
        </p:spPr>
        <p:txBody>
          <a:bodyPr/>
          <a:lstStyle/>
          <a:p>
            <a:pPr eaLnBrk="1" hangingPunct="1"/>
            <a:r>
              <a:rPr lang="pt-BR" sz="2000" dirty="0"/>
              <a:t>Um método é um comando que representa uma ação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914400" y="1695121"/>
            <a:ext cx="6335712" cy="48244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400" dirty="0"/>
              <a:t>class Cliente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	private int produtosAdquiridos;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	public </a:t>
            </a:r>
            <a:r>
              <a:rPr lang="pt-BR" sz="1400" b="1" dirty="0"/>
              <a:t>bool</a:t>
            </a:r>
            <a:r>
              <a:rPr lang="pt-BR" sz="1400" dirty="0"/>
              <a:t> </a:t>
            </a:r>
            <a:r>
              <a:rPr lang="pt-BR" sz="1400" b="1" dirty="0"/>
              <a:t>EClienteEspecial</a:t>
            </a:r>
            <a:r>
              <a:rPr lang="pt-BR" sz="1400" dirty="0"/>
              <a:t>()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		if (produtosAdquiridos &lt; 250)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			return false;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		return true;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	public </a:t>
            </a:r>
            <a:r>
              <a:rPr lang="pt-BR" sz="1400" b="1" dirty="0"/>
              <a:t>void</a:t>
            </a:r>
            <a:r>
              <a:rPr lang="pt-BR" sz="1400" dirty="0"/>
              <a:t> </a:t>
            </a:r>
            <a:r>
              <a:rPr lang="pt-BR" sz="1400" b="1" dirty="0"/>
              <a:t>ComprarEspecial</a:t>
            </a:r>
            <a:r>
              <a:rPr lang="pt-BR" sz="1400" dirty="0"/>
              <a:t>()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		/* AÇÃO */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Cliente proximoCliente = new Cliente();</a:t>
            </a:r>
          </a:p>
          <a:p>
            <a:pPr marL="342900" indent="-342900">
              <a:spcBef>
                <a:spcPct val="20000"/>
              </a:spcBef>
            </a:pPr>
            <a:endParaRPr lang="pt-BR" sz="1400" dirty="0"/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bool clienteEspecial = proximoCliente.</a:t>
            </a:r>
            <a:r>
              <a:rPr lang="pt-BR" sz="1400" b="1" dirty="0"/>
              <a:t>EClienteEspecial</a:t>
            </a:r>
            <a:r>
              <a:rPr lang="pt-BR" sz="1400" dirty="0"/>
              <a:t>();</a:t>
            </a:r>
          </a:p>
          <a:p>
            <a:pPr marL="342900" indent="-342900">
              <a:spcBef>
                <a:spcPct val="20000"/>
              </a:spcBef>
            </a:pPr>
            <a:endParaRPr lang="pt-BR" sz="1400" dirty="0"/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if (clienteEspecial)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	proximoCliente.</a:t>
            </a:r>
            <a:r>
              <a:rPr lang="pt-BR" sz="1400" b="1" dirty="0"/>
              <a:t>ComprarEspecial</a:t>
            </a:r>
            <a:r>
              <a:rPr lang="pt-BR" sz="1400" dirty="0"/>
              <a:t>();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Métodos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25563"/>
            <a:ext cx="8229600" cy="433388"/>
          </a:xfrm>
        </p:spPr>
        <p:txBody>
          <a:bodyPr/>
          <a:lstStyle/>
          <a:p>
            <a:pPr eaLnBrk="1" hangingPunct="1"/>
            <a:r>
              <a:rPr lang="pt-BR" sz="2000" dirty="0"/>
              <a:t>Passando parâmetros por valor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322808" y="1758951"/>
            <a:ext cx="6335712" cy="48244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400" dirty="0" err="1"/>
              <a:t>class</a:t>
            </a:r>
            <a:r>
              <a:rPr lang="pt-BR" sz="1400" dirty="0"/>
              <a:t> Cliente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	</a:t>
            </a:r>
            <a:r>
              <a:rPr lang="pt-BR" sz="1400" dirty="0" err="1"/>
              <a:t>private</a:t>
            </a:r>
            <a:r>
              <a:rPr lang="pt-BR" sz="1400" dirty="0"/>
              <a:t> </a:t>
            </a:r>
            <a:r>
              <a:rPr lang="pt-BR" sz="1400" dirty="0" err="1"/>
              <a:t>int</a:t>
            </a:r>
            <a:r>
              <a:rPr lang="pt-BR" sz="1400" dirty="0"/>
              <a:t> </a:t>
            </a:r>
            <a:r>
              <a:rPr lang="pt-BR" sz="1400" dirty="0" err="1"/>
              <a:t>produtosAdquiridos</a:t>
            </a:r>
            <a:r>
              <a:rPr lang="pt-BR" sz="1400" dirty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	</a:t>
            </a:r>
            <a:r>
              <a:rPr lang="pt-BR" sz="1400" dirty="0" err="1"/>
              <a:t>public</a:t>
            </a:r>
            <a:r>
              <a:rPr lang="pt-BR" sz="1400" dirty="0"/>
              <a:t> </a:t>
            </a:r>
            <a:r>
              <a:rPr lang="pt-BR" sz="1400" dirty="0" err="1"/>
              <a:t>void</a:t>
            </a:r>
            <a:r>
              <a:rPr lang="pt-BR" sz="1400" dirty="0"/>
              <a:t> </a:t>
            </a:r>
            <a:r>
              <a:rPr lang="pt-BR" sz="1400" dirty="0" err="1"/>
              <a:t>DefineProdutosAdquiridos</a:t>
            </a:r>
            <a:r>
              <a:rPr lang="pt-BR" sz="1400" dirty="0"/>
              <a:t>(</a:t>
            </a:r>
            <a:r>
              <a:rPr lang="pt-BR" sz="1400" b="1" dirty="0" err="1"/>
              <a:t>int</a:t>
            </a:r>
            <a:r>
              <a:rPr lang="pt-BR" sz="1400" b="1" dirty="0"/>
              <a:t> quantidade</a:t>
            </a:r>
            <a:r>
              <a:rPr lang="pt-BR" sz="1400" dirty="0"/>
              <a:t>)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	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		</a:t>
            </a:r>
            <a:r>
              <a:rPr lang="pt-BR" sz="1400" dirty="0" err="1"/>
              <a:t>produtosAdquiridos</a:t>
            </a:r>
            <a:r>
              <a:rPr lang="pt-BR" sz="1400" dirty="0"/>
              <a:t> = </a:t>
            </a:r>
            <a:r>
              <a:rPr lang="pt-BR" sz="1400" b="1" dirty="0"/>
              <a:t>quantidade</a:t>
            </a:r>
            <a:r>
              <a:rPr lang="pt-BR" sz="1400" dirty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...</a:t>
            </a:r>
          </a:p>
          <a:p>
            <a:pPr marL="342900" indent="-342900">
              <a:spcBef>
                <a:spcPct val="20000"/>
              </a:spcBef>
            </a:pPr>
            <a:r>
              <a:rPr lang="pt-BR" sz="1400" dirty="0"/>
              <a:t>Cliente </a:t>
            </a:r>
            <a:r>
              <a:rPr lang="pt-BR" sz="1400" dirty="0" err="1"/>
              <a:t>novoCliente</a:t>
            </a:r>
            <a:r>
              <a:rPr lang="pt-BR" sz="1400" dirty="0"/>
              <a:t> = new Cliente();</a:t>
            </a:r>
          </a:p>
          <a:p>
            <a:pPr marL="342900" indent="-342900">
              <a:spcBef>
                <a:spcPct val="20000"/>
              </a:spcBef>
            </a:pPr>
            <a:endParaRPr lang="pt-BR" sz="1400" dirty="0"/>
          </a:p>
          <a:p>
            <a:pPr marL="342900" indent="-342900">
              <a:spcBef>
                <a:spcPct val="20000"/>
              </a:spcBef>
            </a:pPr>
            <a:r>
              <a:rPr lang="pt-BR" sz="1400" b="1" dirty="0" err="1"/>
              <a:t>int</a:t>
            </a:r>
            <a:r>
              <a:rPr lang="pt-BR" sz="1400" b="1" dirty="0"/>
              <a:t> </a:t>
            </a:r>
            <a:r>
              <a:rPr lang="pt-BR" sz="1400" dirty="0"/>
              <a:t>produtos = 255;</a:t>
            </a:r>
          </a:p>
          <a:p>
            <a:pPr marL="342900" indent="-342900">
              <a:spcBef>
                <a:spcPct val="20000"/>
              </a:spcBef>
            </a:pPr>
            <a:endParaRPr lang="pt-BR" sz="1400" b="1" dirty="0"/>
          </a:p>
          <a:p>
            <a:pPr marL="342900" indent="-342900">
              <a:spcBef>
                <a:spcPct val="20000"/>
              </a:spcBef>
            </a:pPr>
            <a:r>
              <a:rPr lang="pt-BR" sz="1400" dirty="0" err="1"/>
              <a:t>novoCliente.DefineProdutosAdquiridos</a:t>
            </a:r>
            <a:r>
              <a:rPr lang="pt-BR" sz="1400" dirty="0"/>
              <a:t>(produtos);</a:t>
            </a:r>
          </a:p>
          <a:p>
            <a:pPr marL="342900" indent="-342900">
              <a:spcBef>
                <a:spcPct val="20000"/>
              </a:spcBef>
            </a:pPr>
            <a:endParaRPr lang="pt-BR" sz="1400" dirty="0"/>
          </a:p>
          <a:p>
            <a:pPr marL="342900" indent="-342900">
              <a:spcBef>
                <a:spcPct val="20000"/>
              </a:spcBef>
            </a:pPr>
            <a:r>
              <a:rPr lang="pt-BR" sz="1400" dirty="0">
                <a:solidFill>
                  <a:srgbClr val="33CC33"/>
                </a:solidFill>
              </a:rPr>
              <a:t>//OR</a:t>
            </a:r>
          </a:p>
          <a:p>
            <a:pPr marL="342900" indent="-342900">
              <a:spcBef>
                <a:spcPct val="20000"/>
              </a:spcBef>
            </a:pPr>
            <a:endParaRPr lang="pt-BR" sz="1400" dirty="0"/>
          </a:p>
          <a:p>
            <a:pPr marL="342900" indent="-342900">
              <a:spcBef>
                <a:spcPct val="20000"/>
              </a:spcBef>
            </a:pPr>
            <a:r>
              <a:rPr lang="pt-BR" sz="1400" dirty="0" err="1"/>
              <a:t>novoCliente.DefineProdutosAdquiridos</a:t>
            </a:r>
            <a:r>
              <a:rPr lang="pt-BR" sz="1400" dirty="0"/>
              <a:t>(200);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Métodos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0831"/>
            <a:ext cx="8229600" cy="433388"/>
          </a:xfrm>
        </p:spPr>
        <p:txBody>
          <a:bodyPr/>
          <a:lstStyle/>
          <a:p>
            <a:pPr eaLnBrk="1" hangingPunct="1"/>
            <a:r>
              <a:rPr lang="pt-BR" sz="2000" dirty="0"/>
              <a:t>Passando parâmetros por referência (usando </a:t>
            </a:r>
            <a:r>
              <a:rPr lang="pt-BR" sz="2000" b="1" dirty="0" err="1"/>
              <a:t>ref</a:t>
            </a:r>
            <a:r>
              <a:rPr lang="pt-BR" sz="2000" dirty="0"/>
              <a:t>)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914400" y="2410801"/>
            <a:ext cx="6335712" cy="38877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/>
              <a:t>public void RetornaEndereco(</a:t>
            </a:r>
            <a:r>
              <a:rPr lang="pt-BR" sz="1600" b="1" dirty="0"/>
              <a:t>ref </a:t>
            </a:r>
            <a:r>
              <a:rPr lang="pt-BR" sz="1600" dirty="0"/>
              <a:t>int numero, </a:t>
            </a:r>
            <a:r>
              <a:rPr lang="pt-BR" sz="1600" b="1" dirty="0"/>
              <a:t>ref</a:t>
            </a:r>
            <a:r>
              <a:rPr lang="pt-BR" sz="1600" dirty="0"/>
              <a:t> string rua)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numero = this.numero;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rua = this.rua;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}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int numeroLocal = 0;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string ruaLocal = “”;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novoCliente.RetornaEndereco(</a:t>
            </a:r>
            <a:r>
              <a:rPr lang="pt-BR" sz="1600" b="1" dirty="0"/>
              <a:t>ref</a:t>
            </a:r>
            <a:r>
              <a:rPr lang="pt-BR" sz="1600" dirty="0"/>
              <a:t> numeroLocal, </a:t>
            </a:r>
            <a:r>
              <a:rPr lang="pt-BR" sz="1600" b="1" dirty="0"/>
              <a:t>ref </a:t>
            </a:r>
            <a:r>
              <a:rPr lang="pt-BR" sz="1600" dirty="0"/>
              <a:t>ruaLocal);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>
                <a:solidFill>
                  <a:srgbClr val="33CC33"/>
                </a:solidFill>
              </a:rPr>
              <a:t>// numeroLocal e ruaLocal recebem novos valores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Métodos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17637"/>
            <a:ext cx="8229600" cy="433388"/>
          </a:xfrm>
        </p:spPr>
        <p:txBody>
          <a:bodyPr/>
          <a:lstStyle/>
          <a:p>
            <a:pPr eaLnBrk="1" hangingPunct="1"/>
            <a:r>
              <a:rPr lang="pt-BR" sz="2000" dirty="0"/>
              <a:t>Passando parâmetros por referência (usando </a:t>
            </a:r>
            <a:r>
              <a:rPr lang="pt-BR" sz="2000" b="1" dirty="0"/>
              <a:t>out</a:t>
            </a:r>
            <a:r>
              <a:rPr lang="pt-BR" sz="2000" dirty="0"/>
              <a:t>)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14400" y="2221020"/>
            <a:ext cx="6551612" cy="3959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/>
              <a:t>public Endereco getEndereco(</a:t>
            </a:r>
            <a:r>
              <a:rPr lang="pt-BR" sz="1600" b="1" dirty="0"/>
              <a:t>out Rua</a:t>
            </a:r>
            <a:r>
              <a:rPr lang="pt-BR" sz="1600" dirty="0"/>
              <a:t> rua, string nomeRua)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rua = new Rua(nomeRua);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Endereco end = new Endereco(rua);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return end;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}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Rua rua;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string nomeRua;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 Endereco en = novoCliente.getEndereco(</a:t>
            </a:r>
            <a:r>
              <a:rPr lang="pt-BR" sz="1600" b="1" dirty="0"/>
              <a:t>out</a:t>
            </a:r>
            <a:r>
              <a:rPr lang="pt-BR" sz="1600" dirty="0"/>
              <a:t> rua, nomeRua);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>
                <a:solidFill>
                  <a:srgbClr val="33CC33"/>
                </a:solidFill>
              </a:rPr>
              <a:t>// Objeto Rua é inicializado dentro do método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Métodos - Sobrecarga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9152"/>
            <a:ext cx="8229600" cy="433388"/>
          </a:xfrm>
        </p:spPr>
        <p:txBody>
          <a:bodyPr/>
          <a:lstStyle/>
          <a:p>
            <a:pPr eaLnBrk="1" hangingPunct="1"/>
            <a:r>
              <a:rPr lang="pt-BR" sz="2000" dirty="0"/>
              <a:t>Utilizando sobrecarga de métodos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95222" y="2214443"/>
            <a:ext cx="7488238" cy="4248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 err="1"/>
              <a:t>public</a:t>
            </a:r>
            <a:r>
              <a:rPr lang="pt-BR" sz="1600" dirty="0"/>
              <a:t> </a:t>
            </a:r>
            <a:r>
              <a:rPr lang="pt-BR" sz="1600" dirty="0" err="1"/>
              <a:t>void</a:t>
            </a:r>
            <a:r>
              <a:rPr lang="pt-BR" sz="1600" dirty="0"/>
              <a:t> </a:t>
            </a:r>
            <a:r>
              <a:rPr lang="pt-BR" sz="1600" b="1" dirty="0" err="1"/>
              <a:t>DefineProdutosAdquiridos</a:t>
            </a:r>
            <a:r>
              <a:rPr lang="pt-BR" sz="1600" dirty="0"/>
              <a:t>(</a:t>
            </a: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novoNumero</a:t>
            </a:r>
            <a:r>
              <a:rPr lang="pt-BR" sz="1600" dirty="0"/>
              <a:t>)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err="1"/>
              <a:t>this.produtosAdquiridos</a:t>
            </a:r>
            <a:r>
              <a:rPr lang="pt-BR" sz="1600" dirty="0"/>
              <a:t> = </a:t>
            </a:r>
            <a:r>
              <a:rPr lang="pt-BR" sz="1600" dirty="0" err="1"/>
              <a:t>novoNumero</a:t>
            </a:r>
            <a:r>
              <a:rPr lang="pt-BR" sz="1600" dirty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 err="1"/>
              <a:t>public</a:t>
            </a:r>
            <a:r>
              <a:rPr lang="pt-BR" sz="1600" dirty="0"/>
              <a:t> </a:t>
            </a:r>
            <a:r>
              <a:rPr lang="pt-BR" sz="1600" dirty="0" err="1"/>
              <a:t>void</a:t>
            </a:r>
            <a:r>
              <a:rPr lang="pt-BR" sz="1600" dirty="0"/>
              <a:t> </a:t>
            </a:r>
            <a:r>
              <a:rPr lang="pt-BR" sz="1600" b="1" dirty="0" err="1"/>
              <a:t>DefineProdutosAdquiridos</a:t>
            </a:r>
            <a:r>
              <a:rPr lang="pt-BR" sz="1600" dirty="0"/>
              <a:t>(</a:t>
            </a: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novoNumero</a:t>
            </a:r>
            <a:r>
              <a:rPr lang="pt-BR" sz="1600" dirty="0"/>
              <a:t>, </a:t>
            </a:r>
            <a:r>
              <a:rPr lang="pt-BR" sz="1600" dirty="0" err="1"/>
              <a:t>bool</a:t>
            </a:r>
            <a:r>
              <a:rPr lang="pt-BR" sz="1600" dirty="0"/>
              <a:t> </a:t>
            </a:r>
            <a:r>
              <a:rPr lang="pt-BR" sz="1600" dirty="0" err="1"/>
              <a:t>clienteModificado</a:t>
            </a:r>
            <a:r>
              <a:rPr lang="pt-BR" sz="1600" dirty="0"/>
              <a:t>)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err="1"/>
              <a:t>if</a:t>
            </a:r>
            <a:r>
              <a:rPr lang="pt-BR" sz="1600" dirty="0"/>
              <a:t> (</a:t>
            </a:r>
            <a:r>
              <a:rPr lang="pt-BR" sz="1600" dirty="0" err="1"/>
              <a:t>clienteModificado</a:t>
            </a:r>
            <a:r>
              <a:rPr lang="pt-BR" sz="1600" dirty="0"/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</a:t>
            </a:r>
            <a:r>
              <a:rPr lang="pt-BR" sz="1600" dirty="0" err="1"/>
              <a:t>this.produtosAdquiridos</a:t>
            </a:r>
            <a:r>
              <a:rPr lang="pt-BR" sz="1600" dirty="0"/>
              <a:t> = </a:t>
            </a:r>
            <a:r>
              <a:rPr lang="pt-BR" sz="1600" dirty="0" err="1"/>
              <a:t>novoNumero</a:t>
            </a:r>
            <a:r>
              <a:rPr lang="pt-BR" sz="1600" dirty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 err="1"/>
              <a:t>public</a:t>
            </a:r>
            <a:r>
              <a:rPr lang="pt-BR" sz="1600" dirty="0"/>
              <a:t> </a:t>
            </a:r>
            <a:r>
              <a:rPr lang="pt-BR" sz="1600" dirty="0" err="1"/>
              <a:t>void</a:t>
            </a:r>
            <a:r>
              <a:rPr lang="pt-BR" sz="1600" dirty="0"/>
              <a:t> </a:t>
            </a:r>
            <a:r>
              <a:rPr lang="pt-BR" sz="1600" b="1" dirty="0" err="1"/>
              <a:t>DefineProdutosAdquiridos</a:t>
            </a:r>
            <a:r>
              <a:rPr lang="pt-BR" sz="1600" dirty="0"/>
              <a:t>()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err="1"/>
              <a:t>this.produtosAdquiridos</a:t>
            </a:r>
            <a:r>
              <a:rPr lang="pt-BR" sz="1600" dirty="0"/>
              <a:t> = </a:t>
            </a:r>
            <a:r>
              <a:rPr lang="pt-BR" sz="1600" dirty="0" err="1"/>
              <a:t>RecuperaProdutos</a:t>
            </a:r>
            <a:r>
              <a:rPr lang="pt-BR" sz="1600" dirty="0"/>
              <a:t>(</a:t>
            </a:r>
            <a:r>
              <a:rPr lang="pt-BR" sz="1600" dirty="0" err="1"/>
              <a:t>this.ClienteID</a:t>
            </a:r>
            <a:r>
              <a:rPr lang="pt-BR" sz="1600" dirty="0"/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}</a:t>
            </a:r>
            <a:endParaRPr lang="pt-BR" sz="1600" dirty="0">
              <a:solidFill>
                <a:srgbClr val="33CC33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Construtores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95223" y="1641295"/>
            <a:ext cx="8229600" cy="1081088"/>
          </a:xfrm>
        </p:spPr>
        <p:txBody>
          <a:bodyPr/>
          <a:lstStyle/>
          <a:p>
            <a:pPr eaLnBrk="1" hangingPunct="1"/>
            <a:r>
              <a:rPr lang="pt-BR" sz="2000" dirty="0"/>
              <a:t>Construtores são métodos especiais responsáveis pela implementação de ações necessárias para a existência de um objeto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783956" y="2511336"/>
            <a:ext cx="7129462" cy="42497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 err="1"/>
              <a:t>public</a:t>
            </a:r>
            <a:r>
              <a:rPr lang="pt-BR" sz="1600" dirty="0"/>
              <a:t> </a:t>
            </a:r>
            <a:r>
              <a:rPr lang="pt-BR" sz="1600" dirty="0" err="1"/>
              <a:t>class</a:t>
            </a:r>
            <a:r>
              <a:rPr lang="pt-BR" sz="1600" dirty="0"/>
              <a:t> Cliente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err="1"/>
              <a:t>public</a:t>
            </a:r>
            <a:r>
              <a:rPr lang="pt-BR" sz="1600" dirty="0"/>
              <a:t> </a:t>
            </a: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produtosAdquiridos</a:t>
            </a:r>
            <a:r>
              <a:rPr lang="pt-BR" sz="1600" dirty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err="1"/>
              <a:t>public</a:t>
            </a:r>
            <a:r>
              <a:rPr lang="pt-BR" sz="1600" dirty="0"/>
              <a:t> </a:t>
            </a:r>
            <a:r>
              <a:rPr lang="pt-BR" sz="1600" b="1" dirty="0" err="1"/>
              <a:t>readonly</a:t>
            </a:r>
            <a:r>
              <a:rPr lang="pt-BR" sz="1600" dirty="0"/>
              <a:t> </a:t>
            </a:r>
            <a:r>
              <a:rPr lang="pt-BR" sz="1600" dirty="0" err="1"/>
              <a:t>bool</a:t>
            </a:r>
            <a:r>
              <a:rPr lang="pt-BR" sz="1600" dirty="0"/>
              <a:t> </a:t>
            </a:r>
            <a:r>
              <a:rPr lang="pt-BR" sz="1600" dirty="0" err="1"/>
              <a:t>clienteEspecial</a:t>
            </a:r>
            <a:r>
              <a:rPr lang="pt-BR" sz="1600" dirty="0"/>
              <a:t>;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>
                <a:solidFill>
                  <a:srgbClr val="33CC33"/>
                </a:solidFill>
              </a:rPr>
              <a:t>//Construtor default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err="1"/>
              <a:t>public</a:t>
            </a:r>
            <a:r>
              <a:rPr lang="pt-BR" sz="1600" dirty="0"/>
              <a:t> Cliente()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</a:t>
            </a:r>
            <a:r>
              <a:rPr lang="pt-BR" sz="1600" dirty="0" err="1"/>
              <a:t>if</a:t>
            </a:r>
            <a:r>
              <a:rPr lang="pt-BR" sz="1600" dirty="0"/>
              <a:t> (</a:t>
            </a:r>
            <a:r>
              <a:rPr lang="pt-BR" sz="1600" dirty="0" err="1"/>
              <a:t>this.produtosAdquiridos</a:t>
            </a:r>
            <a:r>
              <a:rPr lang="pt-BR" sz="1600" dirty="0"/>
              <a:t> &gt; 250)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	</a:t>
            </a:r>
            <a:r>
              <a:rPr lang="pt-BR" sz="1600" dirty="0" err="1"/>
              <a:t>this.clienteEspecial</a:t>
            </a:r>
            <a:r>
              <a:rPr lang="pt-BR" sz="1600" dirty="0"/>
              <a:t> = </a:t>
            </a:r>
            <a:r>
              <a:rPr lang="pt-BR" sz="1600" dirty="0" err="1"/>
              <a:t>true</a:t>
            </a:r>
            <a:r>
              <a:rPr lang="pt-BR" sz="1600" dirty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</a:t>
            </a:r>
            <a:r>
              <a:rPr lang="pt-BR" sz="1600" dirty="0" err="1"/>
              <a:t>else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	</a:t>
            </a:r>
            <a:r>
              <a:rPr lang="pt-BR" sz="1600" dirty="0" err="1"/>
              <a:t>this.clienteEspecial</a:t>
            </a:r>
            <a:r>
              <a:rPr lang="pt-BR" sz="1600" dirty="0"/>
              <a:t> = false;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Construtores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39371"/>
            <a:ext cx="8229600" cy="575693"/>
          </a:xfrm>
        </p:spPr>
        <p:txBody>
          <a:bodyPr/>
          <a:lstStyle/>
          <a:p>
            <a:pPr eaLnBrk="1" hangingPunct="1"/>
            <a:r>
              <a:rPr lang="pt-BR" sz="2000" dirty="0"/>
              <a:t>Sobrecarga de Construtores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818462" y="2079834"/>
            <a:ext cx="7129462" cy="4248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 err="1"/>
              <a:t>public</a:t>
            </a:r>
            <a:r>
              <a:rPr lang="pt-BR" sz="1600" dirty="0"/>
              <a:t> </a:t>
            </a:r>
            <a:r>
              <a:rPr lang="pt-BR" sz="1600" dirty="0" err="1"/>
              <a:t>class</a:t>
            </a:r>
            <a:r>
              <a:rPr lang="pt-BR" sz="1600" dirty="0"/>
              <a:t> Cliente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err="1"/>
              <a:t>public</a:t>
            </a:r>
            <a:r>
              <a:rPr lang="pt-BR" sz="1600" dirty="0"/>
              <a:t> </a:t>
            </a:r>
            <a:r>
              <a:rPr lang="pt-BR" sz="1600" dirty="0" err="1"/>
              <a:t>string</a:t>
            </a:r>
            <a:r>
              <a:rPr lang="pt-BR" sz="1600" dirty="0"/>
              <a:t> </a:t>
            </a:r>
            <a:r>
              <a:rPr lang="pt-BR" sz="1600" dirty="0" err="1"/>
              <a:t>nomeCliente</a:t>
            </a:r>
            <a:r>
              <a:rPr lang="pt-BR" sz="1600" dirty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err="1"/>
              <a:t>public</a:t>
            </a:r>
            <a:r>
              <a:rPr lang="pt-BR" sz="1600" dirty="0"/>
              <a:t> </a:t>
            </a: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clienteId</a:t>
            </a:r>
            <a:r>
              <a:rPr lang="pt-BR" sz="1600" dirty="0"/>
              <a:t>;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err="1"/>
              <a:t>public</a:t>
            </a:r>
            <a:r>
              <a:rPr lang="pt-BR" sz="1600" dirty="0"/>
              <a:t> </a:t>
            </a:r>
            <a:r>
              <a:rPr lang="pt-BR" sz="1600" b="1" dirty="0"/>
              <a:t>Cliente(): </a:t>
            </a:r>
            <a:r>
              <a:rPr lang="pt-BR" sz="1600" b="1" dirty="0" err="1"/>
              <a:t>this</a:t>
            </a:r>
            <a:r>
              <a:rPr lang="pt-BR" sz="1600" b="1" dirty="0"/>
              <a:t> </a:t>
            </a:r>
            <a:r>
              <a:rPr lang="pt-BR" sz="1600" dirty="0"/>
              <a:t>(“desconhecido”, 0)</a:t>
            </a:r>
            <a:endParaRPr lang="pt-BR" sz="1600" b="1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{	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err="1"/>
              <a:t>public</a:t>
            </a:r>
            <a:r>
              <a:rPr lang="pt-BR" sz="1600" dirty="0"/>
              <a:t> </a:t>
            </a:r>
            <a:r>
              <a:rPr lang="pt-BR" sz="1600" b="1" dirty="0"/>
              <a:t>Cliente(</a:t>
            </a:r>
            <a:r>
              <a:rPr lang="pt-BR" sz="1600" b="1" dirty="0" err="1"/>
              <a:t>string</a:t>
            </a:r>
            <a:r>
              <a:rPr lang="pt-BR" sz="1600" b="1" dirty="0"/>
              <a:t> nome, </a:t>
            </a:r>
            <a:r>
              <a:rPr lang="pt-BR" sz="1600" b="1" dirty="0" err="1"/>
              <a:t>int</a:t>
            </a:r>
            <a:r>
              <a:rPr lang="pt-BR" sz="1600" b="1" dirty="0"/>
              <a:t> </a:t>
            </a:r>
            <a:r>
              <a:rPr lang="pt-BR" sz="1600" b="1" dirty="0" err="1"/>
              <a:t>identificacao</a:t>
            </a:r>
            <a:r>
              <a:rPr lang="pt-BR" sz="1600" b="1" dirty="0"/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{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</a:t>
            </a:r>
            <a:r>
              <a:rPr lang="pt-BR" sz="1600" dirty="0" err="1"/>
              <a:t>this.nomeCliente</a:t>
            </a:r>
            <a:r>
              <a:rPr lang="pt-BR" sz="1600" dirty="0"/>
              <a:t> = nome;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</a:t>
            </a:r>
            <a:r>
              <a:rPr lang="pt-BR" sz="1600" dirty="0" err="1"/>
              <a:t>this.clienteId</a:t>
            </a:r>
            <a:r>
              <a:rPr lang="pt-BR" sz="1600" dirty="0"/>
              <a:t> = </a:t>
            </a:r>
            <a:r>
              <a:rPr lang="pt-BR" sz="1600" dirty="0" err="1"/>
              <a:t>identificacao</a:t>
            </a:r>
            <a:r>
              <a:rPr lang="pt-BR" sz="1600" dirty="0"/>
              <a:t>;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801825" y="53975"/>
            <a:ext cx="7294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Entrega do Assessment</a:t>
            </a:r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179387" y="6211887"/>
            <a:ext cx="457200" cy="457200"/>
          </a:xfrm>
          <a:prstGeom prst="ellipse">
            <a:avLst/>
          </a:prstGeom>
          <a:solidFill>
            <a:srgbClr val="083763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/>
          </a:p>
        </p:txBody>
      </p:sp>
      <p:sp>
        <p:nvSpPr>
          <p:cNvPr id="72" name="Google Shape;72;p8"/>
          <p:cNvSpPr txBox="1"/>
          <p:nvPr/>
        </p:nvSpPr>
        <p:spPr>
          <a:xfrm>
            <a:off x="566000" y="1565925"/>
            <a:ext cx="8327100" cy="4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➔"/>
            </a:pPr>
            <a:r>
              <a:rPr lang="en-US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entrega dos Assessments é presencial.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◆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Postar no Moodle sem vir à aula causa a atribuição de ND para todas as competências.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Char char="➔"/>
            </a:pPr>
            <a:r>
              <a:rPr lang="en-US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 você não entregou o Assessment, mas quer que eu abra para reentrega para você, com o conceito limitado a “D”, me avise pelo teams</a:t>
            </a:r>
            <a:r>
              <a:rPr lang="en-US" sz="3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3 dias antes do Assessment</a:t>
            </a:r>
            <a:r>
              <a:rPr lang="en-US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sz="1000" dirty="0"/>
          </a:p>
          <a:p>
            <a:pPr algn="just"/>
            <a:r>
              <a:rPr lang="pt-BR" dirty="0"/>
              <a:t>A herança está relacionada as hierarquias e as relações entre os objetos.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É o mecanismo em que uma classe filha compartilha automaticamente todos os métodos e atributos de sua classe pai.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herança permite implementar classes descendentes implementando os métodos e atributos que se diferenciam da classe pai.</a:t>
            </a:r>
          </a:p>
        </p:txBody>
      </p:sp>
      <p:sp>
        <p:nvSpPr>
          <p:cNvPr id="24579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Herança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1000"/>
          </a:p>
          <a:p>
            <a:r>
              <a:rPr lang="pt-BR"/>
              <a:t>Simples</a:t>
            </a:r>
          </a:p>
          <a:p>
            <a:pPr lvl="1" algn="just"/>
            <a:r>
              <a:rPr lang="pt-BR">
                <a:latin typeface="Arial" pitchFamily="34" charset="0"/>
              </a:rPr>
              <a:t>Quando uma classe herda as propriedades de uma única classe pai.</a:t>
            </a:r>
          </a:p>
          <a:p>
            <a:pPr lvl="1"/>
            <a:endParaRPr lang="pt-BR">
              <a:latin typeface="Arial" pitchFamily="34" charset="0"/>
            </a:endParaRPr>
          </a:p>
          <a:p>
            <a:r>
              <a:rPr lang="pt-BR"/>
              <a:t>Múltipla</a:t>
            </a:r>
          </a:p>
          <a:p>
            <a:pPr lvl="1" algn="just"/>
            <a:r>
              <a:rPr lang="pt-BR">
                <a:latin typeface="Arial" pitchFamily="34" charset="0"/>
              </a:rPr>
              <a:t>Ocorre quando uma classe tem mais de um pai.</a:t>
            </a:r>
          </a:p>
        </p:txBody>
      </p:sp>
      <p:sp>
        <p:nvSpPr>
          <p:cNvPr id="2560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Tipos de Herança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Herança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/>
              <a:t>Criando uma classe derivada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898525" y="1341438"/>
            <a:ext cx="7129463" cy="48244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public class Pessoa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string nome;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</a:t>
            </a:r>
            <a:r>
              <a:rPr lang="pt-BR" sz="1600" b="1"/>
              <a:t>protected</a:t>
            </a:r>
            <a:r>
              <a:rPr lang="pt-BR" sz="1600"/>
              <a:t> int id;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void Cadastrar() { </a:t>
            </a:r>
            <a:r>
              <a:rPr lang="pt-BR" sz="1600">
                <a:solidFill>
                  <a:srgbClr val="33CC33"/>
                </a:solidFill>
              </a:rPr>
              <a:t>/* rotina para cadastrar */</a:t>
            </a:r>
            <a:r>
              <a:rPr lang="pt-BR" sz="1600"/>
              <a:t>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public class Cliente : </a:t>
            </a:r>
            <a:r>
              <a:rPr lang="pt-BR" sz="1600" b="1"/>
              <a:t>Pessoa</a:t>
            </a:r>
            <a:endParaRPr lang="pt-BR" sz="1600"/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void Comprar(int idProduto) { </a:t>
            </a:r>
            <a:r>
              <a:rPr lang="pt-BR" sz="1600">
                <a:solidFill>
                  <a:srgbClr val="33CC33"/>
                </a:solidFill>
              </a:rPr>
              <a:t>/* ação */</a:t>
            </a:r>
            <a:r>
              <a:rPr lang="pt-BR" sz="1600"/>
              <a:t>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...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Cliente proximoCliente = new Cliente(“Rodrigo”);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proximoCliente.Cadastrar();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proximoCliente.Comprar(100);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Herança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/>
              <a:t>Invocando um construtor da classe base na classe derivada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898525" y="1341438"/>
            <a:ext cx="7345363" cy="48244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public class Pessoa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Pessoa(string nome)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{ Console.WriteLine(“Construindo Pessoa de Nome {0}”,nome);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public class Cliente : Pessoa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Cliente(string nome) : </a:t>
            </a:r>
            <a:r>
              <a:rPr lang="pt-BR" sz="1600" b="1"/>
              <a:t>base(nome)</a:t>
            </a:r>
            <a:endParaRPr lang="pt-BR" sz="1600"/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{ Console.WriteLine(“Construindo Cliente”);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...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Cliente proximoCliente = new Cliente(“Rodrigo”);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...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Construindo Pessoa de Nome Rodrigo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Construindo Cliente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Herança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 dirty="0"/>
              <a:t>Classes Seladas – são classes que não podem ser </a:t>
            </a:r>
            <a:r>
              <a:rPr lang="pt-BR" sz="2000" dirty="0" err="1"/>
              <a:t>extendidas</a:t>
            </a:r>
            <a:r>
              <a:rPr lang="pt-BR" sz="2000" dirty="0"/>
              <a:t> ou sobrescritas, ou seja, não podemos ter classes derivadas de classes seladas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884237" y="2875472"/>
            <a:ext cx="7345363" cy="13668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public </a:t>
            </a:r>
            <a:r>
              <a:rPr lang="pt-BR" sz="1600" b="1"/>
              <a:t>sealed </a:t>
            </a:r>
            <a:r>
              <a:rPr lang="pt-BR" sz="1600"/>
              <a:t>class Pessoa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</a:t>
            </a:r>
            <a:r>
              <a:rPr lang="pt-BR" sz="1600">
                <a:solidFill>
                  <a:srgbClr val="33CC33"/>
                </a:solidFill>
              </a:rPr>
              <a:t>// Membros da Classe Pessoa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sz="1000" dirty="0"/>
          </a:p>
          <a:p>
            <a:pPr algn="just"/>
            <a:r>
              <a:rPr lang="pt-BR" dirty="0"/>
              <a:t>Polimorfismo significa: “Muitas Formas” e representa o fato de uma determinada característica ser diferente para cada filho.</a:t>
            </a:r>
            <a:endParaRPr lang="pt-BR" sz="1100" dirty="0"/>
          </a:p>
          <a:p>
            <a:pPr algn="just"/>
            <a:endParaRPr lang="pt-BR" sz="1000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Partimos de um objeto mais simples e que vai evoluindo. Os conceitos do objeto pai continuam a existir, mesmo que tenham sofrido modificações ou assumido novas formas.</a:t>
            </a:r>
          </a:p>
        </p:txBody>
      </p:sp>
      <p:sp>
        <p:nvSpPr>
          <p:cNvPr id="29699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Polimorfismo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Polimorfismo</a:t>
            </a:r>
          </a:p>
        </p:txBody>
      </p:sp>
      <p:sp>
        <p:nvSpPr>
          <p:cNvPr id="30724" name="Rectangle 15"/>
          <p:cNvSpPr>
            <a:spLocks noChangeArrowheads="1"/>
          </p:cNvSpPr>
          <p:nvPr/>
        </p:nvSpPr>
        <p:spPr bwMode="auto">
          <a:xfrm>
            <a:off x="3421063" y="836613"/>
            <a:ext cx="2159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pt-BR" sz="1600">
                <a:solidFill>
                  <a:schemeClr val="bg1"/>
                </a:solidFill>
              </a:rPr>
              <a:t>Método Invocado</a:t>
            </a:r>
          </a:p>
        </p:txBody>
      </p:sp>
      <p:sp>
        <p:nvSpPr>
          <p:cNvPr id="30725" name="Rectangle 16"/>
          <p:cNvSpPr>
            <a:spLocks noChangeArrowheads="1"/>
          </p:cNvSpPr>
          <p:nvPr/>
        </p:nvSpPr>
        <p:spPr bwMode="auto">
          <a:xfrm>
            <a:off x="6013450" y="836613"/>
            <a:ext cx="2159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pt-BR" sz="1600">
                <a:solidFill>
                  <a:schemeClr val="bg1"/>
                </a:solidFill>
              </a:rPr>
              <a:t>Comportamento</a:t>
            </a:r>
          </a:p>
        </p:txBody>
      </p:sp>
      <p:sp>
        <p:nvSpPr>
          <p:cNvPr id="30726" name="Rectangle 17"/>
          <p:cNvSpPr>
            <a:spLocks noChangeArrowheads="1"/>
          </p:cNvSpPr>
          <p:nvPr/>
        </p:nvSpPr>
        <p:spPr bwMode="auto">
          <a:xfrm>
            <a:off x="755650" y="1700213"/>
            <a:ext cx="22320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/>
              <a:t>Diretor</a:t>
            </a:r>
          </a:p>
        </p:txBody>
      </p:sp>
      <p:sp>
        <p:nvSpPr>
          <p:cNvPr id="30727" name="Rectangle 18"/>
          <p:cNvSpPr>
            <a:spLocks noChangeArrowheads="1"/>
          </p:cNvSpPr>
          <p:nvPr/>
        </p:nvSpPr>
        <p:spPr bwMode="auto">
          <a:xfrm>
            <a:off x="755650" y="2708275"/>
            <a:ext cx="22320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/>
              <a:t>Vendedor</a:t>
            </a:r>
          </a:p>
        </p:txBody>
      </p:sp>
      <p:sp>
        <p:nvSpPr>
          <p:cNvPr id="30728" name="Rectangle 19"/>
          <p:cNvSpPr>
            <a:spLocks noChangeArrowheads="1"/>
          </p:cNvSpPr>
          <p:nvPr/>
        </p:nvSpPr>
        <p:spPr bwMode="auto">
          <a:xfrm>
            <a:off x="755650" y="3716338"/>
            <a:ext cx="22320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/>
              <a:t>Funcionario</a:t>
            </a:r>
          </a:p>
        </p:txBody>
      </p:sp>
      <p:sp>
        <p:nvSpPr>
          <p:cNvPr id="30729" name="Rectangle 20"/>
          <p:cNvSpPr>
            <a:spLocks noChangeArrowheads="1"/>
          </p:cNvSpPr>
          <p:nvPr/>
        </p:nvSpPr>
        <p:spPr bwMode="auto">
          <a:xfrm>
            <a:off x="3708400" y="1700213"/>
            <a:ext cx="1655763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/>
              <a:t>Viajar()</a:t>
            </a:r>
          </a:p>
        </p:txBody>
      </p:sp>
      <p:sp>
        <p:nvSpPr>
          <p:cNvPr id="30730" name="Rectangle 21"/>
          <p:cNvSpPr>
            <a:spLocks noChangeArrowheads="1"/>
          </p:cNvSpPr>
          <p:nvPr/>
        </p:nvSpPr>
        <p:spPr bwMode="auto">
          <a:xfrm>
            <a:off x="3708400" y="2708275"/>
            <a:ext cx="1655763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/>
              <a:t>Viajar()</a:t>
            </a:r>
          </a:p>
        </p:txBody>
      </p:sp>
      <p:sp>
        <p:nvSpPr>
          <p:cNvPr id="30731" name="Rectangle 22"/>
          <p:cNvSpPr>
            <a:spLocks noChangeArrowheads="1"/>
          </p:cNvSpPr>
          <p:nvPr/>
        </p:nvSpPr>
        <p:spPr bwMode="auto">
          <a:xfrm>
            <a:off x="3708400" y="3716338"/>
            <a:ext cx="1655763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/>
              <a:t>Viajar()</a:t>
            </a:r>
          </a:p>
        </p:txBody>
      </p:sp>
      <p:sp>
        <p:nvSpPr>
          <p:cNvPr id="30732" name="Rectangle 23"/>
          <p:cNvSpPr>
            <a:spLocks noChangeArrowheads="1"/>
          </p:cNvSpPr>
          <p:nvPr/>
        </p:nvSpPr>
        <p:spPr bwMode="auto">
          <a:xfrm>
            <a:off x="6011863" y="1700213"/>
            <a:ext cx="22320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/>
              <a:t>Parcerias</a:t>
            </a:r>
          </a:p>
        </p:txBody>
      </p:sp>
      <p:sp>
        <p:nvSpPr>
          <p:cNvPr id="30733" name="Rectangle 24"/>
          <p:cNvSpPr>
            <a:spLocks noChangeArrowheads="1"/>
          </p:cNvSpPr>
          <p:nvPr/>
        </p:nvSpPr>
        <p:spPr bwMode="auto">
          <a:xfrm>
            <a:off x="6011863" y="2708275"/>
            <a:ext cx="22320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/>
              <a:t>Vendas</a:t>
            </a:r>
          </a:p>
        </p:txBody>
      </p:sp>
      <p:sp>
        <p:nvSpPr>
          <p:cNvPr id="30734" name="Rectangle 25"/>
          <p:cNvSpPr>
            <a:spLocks noChangeArrowheads="1"/>
          </p:cNvSpPr>
          <p:nvPr/>
        </p:nvSpPr>
        <p:spPr bwMode="auto">
          <a:xfrm>
            <a:off x="6011863" y="3716338"/>
            <a:ext cx="2232025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/>
              <a:t>Férias</a:t>
            </a:r>
          </a:p>
        </p:txBody>
      </p:sp>
      <p:sp>
        <p:nvSpPr>
          <p:cNvPr id="30735" name="Line 26"/>
          <p:cNvSpPr>
            <a:spLocks noChangeShapeType="1"/>
          </p:cNvSpPr>
          <p:nvPr/>
        </p:nvSpPr>
        <p:spPr bwMode="auto">
          <a:xfrm>
            <a:off x="3203575" y="1916113"/>
            <a:ext cx="288925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Line 27"/>
          <p:cNvSpPr>
            <a:spLocks noChangeShapeType="1"/>
          </p:cNvSpPr>
          <p:nvPr/>
        </p:nvSpPr>
        <p:spPr bwMode="auto">
          <a:xfrm>
            <a:off x="3203575" y="2924175"/>
            <a:ext cx="288925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Line 28"/>
          <p:cNvSpPr>
            <a:spLocks noChangeShapeType="1"/>
          </p:cNvSpPr>
          <p:nvPr/>
        </p:nvSpPr>
        <p:spPr bwMode="auto">
          <a:xfrm>
            <a:off x="3203575" y="3932238"/>
            <a:ext cx="288925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Line 29"/>
          <p:cNvSpPr>
            <a:spLocks noChangeShapeType="1"/>
          </p:cNvSpPr>
          <p:nvPr/>
        </p:nvSpPr>
        <p:spPr bwMode="auto">
          <a:xfrm>
            <a:off x="5508625" y="1916113"/>
            <a:ext cx="288925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Line 30"/>
          <p:cNvSpPr>
            <a:spLocks noChangeShapeType="1"/>
          </p:cNvSpPr>
          <p:nvPr/>
        </p:nvSpPr>
        <p:spPr bwMode="auto">
          <a:xfrm>
            <a:off x="5508625" y="2924175"/>
            <a:ext cx="288925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Line 31"/>
          <p:cNvSpPr>
            <a:spLocks noChangeShapeType="1"/>
          </p:cNvSpPr>
          <p:nvPr/>
        </p:nvSpPr>
        <p:spPr bwMode="auto">
          <a:xfrm>
            <a:off x="5507038" y="3932238"/>
            <a:ext cx="288925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Polimorfismo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/>
              <a:t>Utilizando métodos virtuais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898525" y="1412875"/>
            <a:ext cx="7345363" cy="48244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/>
              <a:t>public class Pessoa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public </a:t>
            </a:r>
            <a:r>
              <a:rPr lang="pt-BR" sz="1600" b="1" dirty="0"/>
              <a:t>virtual </a:t>
            </a:r>
            <a:r>
              <a:rPr lang="pt-BR" sz="1600" dirty="0"/>
              <a:t>void Viajar() {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</a:t>
            </a:r>
            <a:r>
              <a:rPr lang="pt-BR" sz="1600" dirty="0">
                <a:solidFill>
                  <a:srgbClr val="33CC33"/>
                </a:solidFill>
              </a:rPr>
              <a:t>/* Ação */</a:t>
            </a:r>
            <a:r>
              <a:rPr lang="pt-BR" sz="1600" dirty="0"/>
              <a:t> }</a:t>
            </a:r>
            <a:endParaRPr lang="pt-BR" sz="1600" dirty="0">
              <a:solidFill>
                <a:srgbClr val="33CC33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public class Diretor : Pessoa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public </a:t>
            </a:r>
            <a:r>
              <a:rPr lang="pt-BR" sz="1600" b="1" dirty="0"/>
              <a:t>override </a:t>
            </a:r>
            <a:r>
              <a:rPr lang="pt-BR" sz="1600" dirty="0"/>
              <a:t>void Viajar()  {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</a:t>
            </a:r>
            <a:r>
              <a:rPr lang="pt-BR" sz="1600" b="1" dirty="0"/>
              <a:t>base</a:t>
            </a:r>
            <a:r>
              <a:rPr lang="pt-BR" sz="1600" dirty="0"/>
              <a:t>.Viajar();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</a:t>
            </a:r>
            <a:r>
              <a:rPr lang="pt-BR" sz="1600" dirty="0">
                <a:solidFill>
                  <a:srgbClr val="33CC33"/>
                </a:solidFill>
              </a:rPr>
              <a:t>/* Ações Particulares da Classe Diretor */</a:t>
            </a:r>
            <a:r>
              <a:rPr lang="pt-BR" sz="1600" dirty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}</a:t>
            </a:r>
            <a:endParaRPr lang="pt-BR" sz="1600" dirty="0">
              <a:solidFill>
                <a:srgbClr val="33CC33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public class Vendedor : Pessoa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public </a:t>
            </a:r>
            <a:r>
              <a:rPr lang="pt-BR" sz="1600" b="1" dirty="0"/>
              <a:t>override </a:t>
            </a:r>
            <a:r>
              <a:rPr lang="pt-BR" sz="1600" dirty="0"/>
              <a:t>void Viajar()  {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</a:t>
            </a:r>
            <a:r>
              <a:rPr lang="pt-BR" sz="1600" dirty="0">
                <a:solidFill>
                  <a:srgbClr val="33CC33"/>
                </a:solidFill>
              </a:rPr>
              <a:t>/* Ações Particulares da Classe Vendedor */</a:t>
            </a:r>
            <a:r>
              <a:rPr lang="pt-BR" sz="1600" dirty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}</a:t>
            </a:r>
            <a:endParaRPr lang="pt-BR" sz="1600" dirty="0">
              <a:solidFill>
                <a:srgbClr val="33CC33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}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1000" dirty="0"/>
          </a:p>
          <a:p>
            <a:r>
              <a:rPr lang="pt-BR" dirty="0"/>
              <a:t>Encapsulamento é o ato de esconder do usuário informações que não são de seu interesse.</a:t>
            </a:r>
          </a:p>
          <a:p>
            <a:endParaRPr lang="pt-BR" dirty="0"/>
          </a:p>
          <a:p>
            <a:r>
              <a:rPr lang="pt-BR" dirty="0"/>
              <a:t>O objeto atua como uma caixa preta, que realiza determinadas operações mas o usuário não sabe e não precisa saber exatamente como.</a:t>
            </a:r>
          </a:p>
          <a:p>
            <a:endParaRPr lang="pt-BR" dirty="0"/>
          </a:p>
          <a:p>
            <a:r>
              <a:rPr lang="pt-BR" dirty="0"/>
              <a:t>Basicamente o encapsulamento separa os elementos visíveis de um objeto dos invisíveis.</a:t>
            </a:r>
          </a:p>
        </p:txBody>
      </p:sp>
      <p:sp>
        <p:nvSpPr>
          <p:cNvPr id="32771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Encapsulamento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Propriedades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7"/>
            <a:ext cx="8229600" cy="504825"/>
          </a:xfrm>
        </p:spPr>
        <p:txBody>
          <a:bodyPr/>
          <a:lstStyle/>
          <a:p>
            <a:pPr eaLnBrk="1" hangingPunct="1"/>
            <a:r>
              <a:rPr lang="pt-BR" sz="2000" dirty="0"/>
              <a:t>São métodos que protegem acesso aos membros da classe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928688" y="2048504"/>
            <a:ext cx="7129462" cy="16589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 err="1"/>
              <a:t>public</a:t>
            </a:r>
            <a:r>
              <a:rPr lang="pt-BR" sz="1600" dirty="0"/>
              <a:t> </a:t>
            </a:r>
            <a:r>
              <a:rPr lang="pt-BR" sz="1600" dirty="0" err="1"/>
              <a:t>string</a:t>
            </a:r>
            <a:r>
              <a:rPr lang="pt-BR" sz="1600" dirty="0"/>
              <a:t> Nome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b="1" dirty="0" err="1"/>
              <a:t>get</a:t>
            </a:r>
            <a:r>
              <a:rPr lang="pt-BR" sz="1600" dirty="0"/>
              <a:t> { </a:t>
            </a:r>
            <a:r>
              <a:rPr lang="pt-BR" sz="1600" dirty="0" err="1"/>
              <a:t>return</a:t>
            </a:r>
            <a:r>
              <a:rPr lang="pt-BR" sz="1600" dirty="0"/>
              <a:t> </a:t>
            </a:r>
            <a:r>
              <a:rPr lang="pt-BR" sz="1600" dirty="0" err="1"/>
              <a:t>nomeCliente</a:t>
            </a:r>
            <a:r>
              <a:rPr lang="pt-BR" sz="1600" dirty="0"/>
              <a:t>;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b="1" dirty="0"/>
              <a:t>set</a:t>
            </a:r>
            <a:r>
              <a:rPr lang="pt-BR" sz="1600" dirty="0"/>
              <a:t> { </a:t>
            </a:r>
            <a:r>
              <a:rPr lang="pt-BR" sz="1600" dirty="0" err="1"/>
              <a:t>nomeCliente</a:t>
            </a:r>
            <a:r>
              <a:rPr lang="pt-BR" sz="1600" dirty="0"/>
              <a:t> = </a:t>
            </a:r>
            <a:r>
              <a:rPr lang="pt-BR" sz="1600" b="1" dirty="0" err="1"/>
              <a:t>value</a:t>
            </a:r>
            <a:r>
              <a:rPr lang="pt-BR" sz="1600" dirty="0"/>
              <a:t>;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}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928688" y="4214813"/>
            <a:ext cx="7129462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novoCliente.Nome = “Rodrigo Andrade”;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928688" y="3786188"/>
            <a:ext cx="7129462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string nomeCliente = novoCliente.Nome;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801825" y="53975"/>
            <a:ext cx="7294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Entrega dos TPs</a:t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179387" y="6211887"/>
            <a:ext cx="457200" cy="457200"/>
          </a:xfrm>
          <a:prstGeom prst="ellipse">
            <a:avLst/>
          </a:prstGeom>
          <a:solidFill>
            <a:srgbClr val="083763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/>
          </a:p>
        </p:txBody>
      </p:sp>
      <p:sp>
        <p:nvSpPr>
          <p:cNvPr id="79" name="Google Shape;79;p9"/>
          <p:cNvSpPr txBox="1"/>
          <p:nvPr/>
        </p:nvSpPr>
        <p:spPr>
          <a:xfrm>
            <a:off x="566000" y="1565925"/>
            <a:ext cx="8327100" cy="4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➔"/>
            </a:pPr>
            <a:r>
              <a:rPr lang="en-US" sz="30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30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dias</a:t>
            </a:r>
            <a:r>
              <a:rPr lang="en-US" sz="30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30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entrega</a:t>
            </a:r>
            <a:r>
              <a:rPr lang="en-US" sz="30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dos TPs </a:t>
            </a:r>
            <a:r>
              <a:rPr lang="en-US" sz="30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estão</a:t>
            </a:r>
            <a:r>
              <a:rPr lang="en-US" sz="30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já</a:t>
            </a:r>
            <a:r>
              <a:rPr lang="en-US" sz="30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no Moodle e </a:t>
            </a:r>
            <a:r>
              <a:rPr lang="en-US" sz="30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30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estes</a:t>
            </a:r>
            <a:r>
              <a:rPr lang="en-US" sz="30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30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Char char="◆"/>
            </a:pPr>
            <a:r>
              <a:rPr lang="en-US" sz="2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TP1 - 21/02</a:t>
            </a:r>
            <a:endParaRPr sz="28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Char char="◆"/>
            </a:pPr>
            <a:r>
              <a:rPr lang="en-US" sz="2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TP2 - ?</a:t>
            </a:r>
            <a:endParaRPr sz="28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Char char="◆"/>
            </a:pPr>
            <a:r>
              <a:rPr lang="en-US" sz="2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TP3 - 21/03</a:t>
            </a:r>
            <a:endParaRPr sz="28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Char char="◆"/>
            </a:pPr>
            <a:r>
              <a:rPr lang="en-US" sz="2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TP4 - ?</a:t>
            </a:r>
            <a:endParaRPr sz="28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Char char="◆"/>
            </a:pPr>
            <a:r>
              <a:rPr lang="en-US" sz="2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Assessment - 5/04</a:t>
            </a:r>
            <a:endParaRPr sz="30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➔"/>
            </a:pPr>
            <a:r>
              <a:rPr lang="en-US" sz="30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0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entrega</a:t>
            </a:r>
            <a:r>
              <a:rPr lang="en-US" sz="30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dos TPs </a:t>
            </a:r>
            <a:r>
              <a:rPr lang="en-US" sz="3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ímpares</a:t>
            </a:r>
            <a:r>
              <a:rPr lang="en-US" sz="3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é </a:t>
            </a:r>
            <a:r>
              <a:rPr lang="en-US" sz="30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obrigatória</a:t>
            </a:r>
            <a:r>
              <a:rPr lang="en-US" sz="30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0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◆"/>
            </a:pPr>
            <a:r>
              <a:rPr lang="en-US" sz="24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Entregar</a:t>
            </a: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fora do </a:t>
            </a:r>
            <a:r>
              <a:rPr lang="en-US" sz="24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prazo</a:t>
            </a: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entregar</a:t>
            </a: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causa </a:t>
            </a:r>
            <a:r>
              <a:rPr lang="en-US" sz="24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atribuição</a:t>
            </a: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de ND para </a:t>
            </a:r>
            <a:r>
              <a:rPr lang="en-US" sz="24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todas</a:t>
            </a: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competências</a:t>
            </a: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Pode acontecer que ao escrever um método para uma classe você não saiba como ele vai ser implementado. Neste caso, a implementação será feita pela classe que herdar o método (a classe filha). </a:t>
            </a:r>
          </a:p>
          <a:p>
            <a:pPr algn="just"/>
            <a:endParaRPr lang="pt-BR" sz="1000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Pode acontecer também que você saiba que um determinado método será sobreposto com certeza na classe filha; então, por que definir sua implementação se ela não será usada ?</a:t>
            </a:r>
          </a:p>
          <a:p>
            <a:pPr algn="just"/>
            <a:endParaRPr lang="pt-BR" dirty="0"/>
          </a:p>
        </p:txBody>
      </p:sp>
      <p:sp>
        <p:nvSpPr>
          <p:cNvPr id="33795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Classes Abstratas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1000" dirty="0"/>
          </a:p>
          <a:p>
            <a:r>
              <a:rPr lang="pt-BR" dirty="0"/>
              <a:t>Nestes casos você apenas define a assinatura do método e deixa a definição por conta da classe que irá herdar a classe pai. </a:t>
            </a:r>
          </a:p>
          <a:p>
            <a:endParaRPr lang="pt-BR" sz="1000" dirty="0"/>
          </a:p>
          <a:p>
            <a:pPr algn="just"/>
            <a:r>
              <a:rPr lang="pt-BR" dirty="0"/>
              <a:t>Estas classes são então chamadas </a:t>
            </a:r>
            <a:r>
              <a:rPr lang="pt-BR" b="1" dirty="0"/>
              <a:t>classes abstratas</a:t>
            </a:r>
            <a:r>
              <a:rPr lang="pt-BR" dirty="0"/>
              <a:t>, o método que você não implementou é chamado de </a:t>
            </a:r>
            <a:r>
              <a:rPr lang="pt-BR" b="1" dirty="0"/>
              <a:t>método abstrato</a:t>
            </a:r>
            <a:r>
              <a:rPr lang="pt-BR" dirty="0"/>
              <a:t>.</a:t>
            </a:r>
          </a:p>
          <a:p>
            <a:pPr algn="just"/>
            <a:r>
              <a:rPr lang="pt-BR" sz="1000" dirty="0"/>
              <a:t> </a:t>
            </a:r>
          </a:p>
          <a:p>
            <a:pPr algn="just"/>
            <a:r>
              <a:rPr lang="pt-BR" dirty="0"/>
              <a:t>As classes abstratas </a:t>
            </a:r>
            <a:r>
              <a:rPr lang="pt-BR" b="1" dirty="0"/>
              <a:t>não podem ser instanciadas </a:t>
            </a:r>
            <a:r>
              <a:rPr lang="pt-BR" dirty="0"/>
              <a:t>através da palavra chave </a:t>
            </a:r>
            <a:r>
              <a:rPr lang="pt-BR" b="1" dirty="0"/>
              <a:t>New</a:t>
            </a:r>
            <a:r>
              <a:rPr lang="pt-BR" dirty="0"/>
              <a:t>.</a:t>
            </a:r>
          </a:p>
        </p:txBody>
      </p:sp>
      <p:sp>
        <p:nvSpPr>
          <p:cNvPr id="34819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Classes Abstratas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Classes Abstratas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 dirty="0"/>
              <a:t>Uma classe abstrata é uma classe base genérica</a:t>
            </a:r>
          </a:p>
          <a:p>
            <a:pPr lvl="1" eaLnBrk="1" hangingPunct="1"/>
            <a:r>
              <a:rPr lang="pt-BR" sz="1800" dirty="0">
                <a:latin typeface="Verdana" pitchFamily="34" charset="0"/>
              </a:rPr>
              <a:t>Contém métodos abstratos que devem ser implementados nas classes que derivam dela</a:t>
            </a:r>
          </a:p>
          <a:p>
            <a:pPr eaLnBrk="1" hangingPunct="1"/>
            <a:endParaRPr lang="pt-BR" sz="2000" dirty="0"/>
          </a:p>
          <a:p>
            <a:pPr eaLnBrk="1" hangingPunct="1"/>
            <a:r>
              <a:rPr lang="pt-BR" sz="2000" dirty="0"/>
              <a:t>Um método abstrato não apresenta implementação na classe base</a:t>
            </a:r>
          </a:p>
          <a:p>
            <a:pPr eaLnBrk="1" hangingPunct="1"/>
            <a:endParaRPr lang="pt-BR" sz="2000" dirty="0"/>
          </a:p>
          <a:p>
            <a:pPr eaLnBrk="1" hangingPunct="1"/>
            <a:endParaRPr lang="pt-BR" sz="2000" dirty="0"/>
          </a:p>
          <a:p>
            <a:pPr eaLnBrk="1" hangingPunct="1"/>
            <a:endParaRPr lang="pt-BR" sz="2000" dirty="0"/>
          </a:p>
          <a:p>
            <a:pPr eaLnBrk="1" hangingPunct="1"/>
            <a:endParaRPr lang="pt-BR" sz="2000" dirty="0"/>
          </a:p>
          <a:p>
            <a:pPr eaLnBrk="1" hangingPunct="1"/>
            <a:endParaRPr lang="pt-BR" sz="2000" dirty="0"/>
          </a:p>
          <a:p>
            <a:pPr eaLnBrk="1" hangingPunct="1"/>
            <a:endParaRPr lang="pt-BR" sz="2000" dirty="0"/>
          </a:p>
          <a:p>
            <a:pPr eaLnBrk="1" hangingPunct="1"/>
            <a:endParaRPr lang="pt-BR" sz="2000" dirty="0"/>
          </a:p>
          <a:p>
            <a:pPr eaLnBrk="1" hangingPunct="1"/>
            <a:r>
              <a:rPr lang="pt-BR" sz="2000" dirty="0"/>
              <a:t>Pode conter membros não-abstratos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857224" y="3214686"/>
            <a:ext cx="7345362" cy="18732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/>
              <a:t>public </a:t>
            </a:r>
            <a:r>
              <a:rPr lang="pt-BR" sz="1600" b="1" dirty="0"/>
              <a:t>abstract </a:t>
            </a:r>
            <a:r>
              <a:rPr lang="pt-BR" sz="1600" dirty="0"/>
              <a:t>class Pessoa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public </a:t>
            </a:r>
            <a:r>
              <a:rPr lang="pt-BR" sz="1600" b="1" dirty="0"/>
              <a:t>abstract </a:t>
            </a:r>
            <a:r>
              <a:rPr lang="pt-BR" sz="1600" dirty="0"/>
              <a:t>void Cadastrar();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public </a:t>
            </a:r>
            <a:r>
              <a:rPr lang="pt-BR" sz="1600" b="1" dirty="0"/>
              <a:t>abstract </a:t>
            </a:r>
            <a:r>
              <a:rPr lang="pt-BR" sz="1600" dirty="0"/>
              <a:t>string Nome { </a:t>
            </a:r>
            <a:r>
              <a:rPr lang="pt-BR" sz="1600" b="1" dirty="0"/>
              <a:t>get</a:t>
            </a:r>
            <a:r>
              <a:rPr lang="pt-BR" sz="1600" dirty="0"/>
              <a:t>; </a:t>
            </a:r>
            <a:r>
              <a:rPr lang="pt-BR" sz="1600" b="1" dirty="0"/>
              <a:t>set</a:t>
            </a:r>
            <a:r>
              <a:rPr lang="pt-BR" sz="1600" dirty="0"/>
              <a:t>;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public </a:t>
            </a:r>
            <a:r>
              <a:rPr lang="pt-BR" sz="1600" b="1" dirty="0"/>
              <a:t>abstract</a:t>
            </a:r>
            <a:r>
              <a:rPr lang="pt-BR" sz="1600" dirty="0"/>
              <a:t> int Id { </a:t>
            </a:r>
            <a:r>
              <a:rPr lang="pt-BR" sz="1600" b="1" dirty="0"/>
              <a:t>get</a:t>
            </a:r>
            <a:r>
              <a:rPr lang="pt-BR" sz="1600" dirty="0"/>
              <a:t>;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public </a:t>
            </a:r>
            <a:r>
              <a:rPr lang="pt-BR" sz="1600" b="1" dirty="0"/>
              <a:t>virtual</a:t>
            </a:r>
            <a:r>
              <a:rPr lang="pt-BR" sz="1600" dirty="0"/>
              <a:t> void Viajar() { </a:t>
            </a:r>
            <a:r>
              <a:rPr lang="pt-BR" sz="1600" dirty="0">
                <a:solidFill>
                  <a:srgbClr val="33CC33"/>
                </a:solidFill>
              </a:rPr>
              <a:t>/* Ação */</a:t>
            </a:r>
            <a:r>
              <a:rPr lang="pt-BR" sz="1600" dirty="0"/>
              <a:t> } </a:t>
            </a:r>
            <a:endParaRPr lang="pt-BR" sz="1600" dirty="0">
              <a:solidFill>
                <a:srgbClr val="33CC33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}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Classes Abstratas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000"/>
              <a:t>Derivando a classe abstrata e implementando os membros abstratos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884238" y="2243677"/>
            <a:ext cx="7345362" cy="42497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/>
              <a:t>public class Diretor : Pessoa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</a:t>
            </a:r>
            <a:r>
              <a:rPr lang="pt-BR" sz="1600" b="1"/>
              <a:t>override</a:t>
            </a:r>
            <a:r>
              <a:rPr lang="pt-BR" sz="1600"/>
              <a:t> void Cadastrar()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{ </a:t>
            </a:r>
            <a:r>
              <a:rPr lang="pt-BR" sz="1600">
                <a:solidFill>
                  <a:srgbClr val="33CC33"/>
                </a:solidFill>
              </a:rPr>
              <a:t>/* Ações */</a:t>
            </a:r>
            <a:r>
              <a:rPr lang="pt-BR" sz="1600"/>
              <a:t> }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</a:t>
            </a:r>
            <a:r>
              <a:rPr lang="pt-BR" sz="1600" b="1"/>
              <a:t>override </a:t>
            </a:r>
            <a:r>
              <a:rPr lang="pt-BR" sz="1600"/>
              <a:t>string Nome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	get { </a:t>
            </a:r>
            <a:r>
              <a:rPr lang="pt-BR" sz="1600">
                <a:solidFill>
                  <a:srgbClr val="33CC33"/>
                </a:solidFill>
              </a:rPr>
              <a:t>/* Implementação get */</a:t>
            </a:r>
            <a:r>
              <a:rPr lang="pt-BR" sz="1600"/>
              <a:t>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	set { </a:t>
            </a:r>
            <a:r>
              <a:rPr lang="pt-BR" sz="1600">
                <a:solidFill>
                  <a:srgbClr val="33CC33"/>
                </a:solidFill>
              </a:rPr>
              <a:t>/* Implementação set */</a:t>
            </a:r>
            <a:r>
              <a:rPr lang="pt-BR" sz="1600"/>
              <a:t>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public </a:t>
            </a:r>
            <a:r>
              <a:rPr lang="pt-BR" sz="1600" b="1"/>
              <a:t>override</a:t>
            </a:r>
            <a:r>
              <a:rPr lang="pt-BR" sz="1600"/>
              <a:t> int Id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{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	get { </a:t>
            </a:r>
            <a:r>
              <a:rPr lang="pt-BR" sz="1600">
                <a:solidFill>
                  <a:srgbClr val="33CC33"/>
                </a:solidFill>
              </a:rPr>
              <a:t>/* Implementação get */</a:t>
            </a:r>
            <a:r>
              <a:rPr lang="pt-BR" sz="1600"/>
              <a:t> 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	}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/>
              <a:t>}</a:t>
            </a:r>
          </a:p>
          <a:p>
            <a:pPr marL="342900" indent="-342900">
              <a:spcBef>
                <a:spcPct val="20000"/>
              </a:spcBef>
            </a:pPr>
            <a:endParaRPr lang="pt-BR" sz="1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801825" y="53975"/>
            <a:ext cx="7294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Contatos:</a:t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179387" y="6211887"/>
            <a:ext cx="457200" cy="457200"/>
          </a:xfrm>
          <a:prstGeom prst="ellipse">
            <a:avLst/>
          </a:prstGeom>
          <a:solidFill>
            <a:srgbClr val="083763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44</a:t>
            </a:fld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566000" y="1565925"/>
            <a:ext cx="8327100" cy="4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Calibri"/>
              <a:buChar char="➔"/>
            </a:pPr>
            <a:r>
              <a:rPr lang="en-US" sz="3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Contatos:</a:t>
            </a:r>
            <a:endParaRPr sz="3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Char char="➔"/>
            </a:pPr>
            <a:r>
              <a:rPr lang="en-US"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Whatsapp:</a:t>
            </a: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21 9 8329 0315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Char char="➔"/>
            </a:pPr>
            <a:r>
              <a:rPr lang="en-US"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Linkedin:</a:t>
            </a: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https://www.linkedin.com/in/diegoadias/</a:t>
            </a:r>
            <a:b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Char char="➔"/>
            </a:pPr>
            <a:r>
              <a:rPr lang="en-US"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Site pessoal:</a:t>
            </a: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https://diegoadias.online/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801825" y="53975"/>
            <a:ext cx="7294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Entrega dos TPs</a:t>
            </a: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179387" y="6211887"/>
            <a:ext cx="457200" cy="457200"/>
          </a:xfrm>
          <a:prstGeom prst="ellipse">
            <a:avLst/>
          </a:prstGeom>
          <a:solidFill>
            <a:srgbClr val="083763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/>
          </a:p>
        </p:txBody>
      </p:sp>
      <p:sp>
        <p:nvSpPr>
          <p:cNvPr id="86" name="Google Shape;86;p10"/>
          <p:cNvSpPr txBox="1"/>
          <p:nvPr/>
        </p:nvSpPr>
        <p:spPr>
          <a:xfrm>
            <a:off x="566000" y="1565925"/>
            <a:ext cx="8327100" cy="4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➔"/>
            </a:pPr>
            <a:r>
              <a:rPr lang="en-US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entrega de PDFs vazios, zips corrompidos ou outras tentativas de burlar as regras são enquadradas no código disciplinar, podendo causar repetência na disciplina, bloco ou desligamento.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Microsoft Teams</a:t>
            </a:r>
            <a:endParaRPr/>
          </a:p>
        </p:txBody>
      </p:sp>
      <p:sp>
        <p:nvSpPr>
          <p:cNvPr id="93" name="Google Shape;93;p11"/>
          <p:cNvSpPr txBox="1"/>
          <p:nvPr/>
        </p:nvSpPr>
        <p:spPr>
          <a:xfrm>
            <a:off x="566000" y="1565925"/>
            <a:ext cx="8327100" cy="4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➔"/>
            </a:pPr>
            <a:r>
              <a:rPr lang="en-US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 Microsoft Teams é uma ferramenta de uso essencial para sua graduação.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Char char="➔"/>
            </a:pPr>
            <a:r>
              <a:rPr lang="en-US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Você deve ter o Teams instalado em seu celular.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801825" y="53975"/>
            <a:ext cx="7294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Manual do Aluno</a:t>
            </a: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179387" y="6211887"/>
            <a:ext cx="457200" cy="457200"/>
          </a:xfrm>
          <a:prstGeom prst="ellipse">
            <a:avLst/>
          </a:prstGeom>
          <a:solidFill>
            <a:srgbClr val="083763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/>
          </a:p>
        </p:txBody>
      </p:sp>
      <p:sp>
        <p:nvSpPr>
          <p:cNvPr id="100" name="Google Shape;100;p12"/>
          <p:cNvSpPr txBox="1"/>
          <p:nvPr/>
        </p:nvSpPr>
        <p:spPr>
          <a:xfrm>
            <a:off x="566000" y="1565925"/>
            <a:ext cx="8327100" cy="4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Char char="➔"/>
            </a:pPr>
            <a:r>
              <a:rPr lang="en-US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Leia o Manual do Aluno de ponta a ponta, com atenção.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Char char="➔"/>
            </a:pPr>
            <a:r>
              <a:rPr lang="en-US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É no manual que estão “as regras do jogo”.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Char char="➔"/>
            </a:pPr>
            <a:r>
              <a:rPr lang="en-US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 manual está sempre atualizado e você pode ver as últimas mudanças na página “Mudanças neste manual”.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801825" y="53975"/>
            <a:ext cx="7294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Carreiras</a:t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179387" y="6211887"/>
            <a:ext cx="457200" cy="457200"/>
          </a:xfrm>
          <a:prstGeom prst="ellipse">
            <a:avLst/>
          </a:prstGeom>
          <a:solidFill>
            <a:srgbClr val="083763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566000" y="1565925"/>
            <a:ext cx="8327100" cy="4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Char char="➔"/>
            </a:pPr>
            <a:r>
              <a:rPr lang="en-US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Fique sempre atento às oportunidades de estágio e emprego no Microsoft Teams!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Char char="➔"/>
            </a:pPr>
            <a:r>
              <a:rPr lang="en-US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Você precisa </a:t>
            </a:r>
            <a:r>
              <a:rPr lang="en-US" sz="3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terminar</a:t>
            </a:r>
            <a:r>
              <a:rPr lang="en-US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de realizar as horas obrigatórias de estágio até o último mês de sua graduação!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Char char="➔"/>
            </a:pPr>
            <a:r>
              <a:rPr lang="en-US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Você pode consultar online seu histórico de atividades complementares e horas de estágio.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◆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Veja o link no Manual do Aluno.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801825" y="53975"/>
            <a:ext cx="7294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Plágio</a:t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179387" y="6211887"/>
            <a:ext cx="457200" cy="457200"/>
          </a:xfrm>
          <a:prstGeom prst="ellipse">
            <a:avLst/>
          </a:prstGeom>
          <a:solidFill>
            <a:srgbClr val="083763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566000" y="1565925"/>
            <a:ext cx="8327100" cy="4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Char char="➔"/>
            </a:pPr>
            <a:r>
              <a:rPr lang="en-US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 plágio é enquadrado no código disciplinar, podendo causar </a:t>
            </a:r>
            <a:r>
              <a:rPr lang="en-US" sz="3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repetência </a:t>
            </a:r>
            <a:r>
              <a:rPr lang="en-US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na disciplina ou bloco, </a:t>
            </a:r>
            <a:r>
              <a:rPr lang="en-US" sz="3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suspensão </a:t>
            </a:r>
            <a:r>
              <a:rPr lang="en-US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 </a:t>
            </a:r>
            <a:r>
              <a:rPr lang="en-US" sz="3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desligamento</a:t>
            </a:r>
            <a:r>
              <a:rPr lang="en-US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Char char="➔"/>
            </a:pPr>
            <a:r>
              <a:rPr lang="en-US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 regime disciplinar é aplicado tanto ao aluno que </a:t>
            </a:r>
            <a:r>
              <a:rPr lang="en-US" sz="30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copiou</a:t>
            </a:r>
            <a:r>
              <a:rPr lang="en-US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quanto ao aluno que </a:t>
            </a:r>
            <a:r>
              <a:rPr lang="en-US" sz="30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deixou seu trabalho ser copiado</a:t>
            </a:r>
            <a:r>
              <a:rPr lang="en-US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◆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É sua responsabilidade cuidar do sigilo de seu trabalho: se você deixá-lo disponível publicamente ou permitir acesso para um colega, está assumindo o risco de tê-lo plagiado. 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Patrimônio Líquido">
  <a:themeElements>
    <a:clrScheme name="Fluxo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Patrimônio Líquido">
  <a:themeElements>
    <a:clrScheme name="Fluxo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14194</TotalTime>
  <Words>2084</Words>
  <Application>Microsoft Office PowerPoint</Application>
  <PresentationFormat>Apresentação na tela (4:3)</PresentationFormat>
  <Paragraphs>398</Paragraphs>
  <Slides>44</Slides>
  <Notes>44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44</vt:i4>
      </vt:variant>
    </vt:vector>
  </HeadingPairs>
  <TitlesOfParts>
    <vt:vector size="52" baseType="lpstr">
      <vt:lpstr>Arial</vt:lpstr>
      <vt:lpstr>Libre Baskerville</vt:lpstr>
      <vt:lpstr>Calibri</vt:lpstr>
      <vt:lpstr>Roboto</vt:lpstr>
      <vt:lpstr>Noto Sans Symbols</vt:lpstr>
      <vt:lpstr>Verdana</vt:lpstr>
      <vt:lpstr>1_Patrimônio Líquido</vt:lpstr>
      <vt:lpstr>2_Patrimônio Líquido</vt:lpstr>
      <vt:lpstr>Fundamentos de Desenvolvimento com C#</vt:lpstr>
      <vt:lpstr>Acesso aos sistemas</vt:lpstr>
      <vt:lpstr>Entrega do Assessment</vt:lpstr>
      <vt:lpstr>Entrega dos TPs</vt:lpstr>
      <vt:lpstr>Entrega dos TPs</vt:lpstr>
      <vt:lpstr>Microsoft Teams</vt:lpstr>
      <vt:lpstr>Manual do Aluno</vt:lpstr>
      <vt:lpstr>Carreiras</vt:lpstr>
      <vt:lpstr>Plágio</vt:lpstr>
      <vt:lpstr>.NET Framework...</vt:lpstr>
      <vt:lpstr>Apresentação do PowerPoint</vt:lpstr>
      <vt:lpstr>CLR</vt:lpstr>
      <vt:lpstr>CLR</vt:lpstr>
      <vt:lpstr>CLR</vt:lpstr>
      <vt:lpstr>CLR</vt:lpstr>
      <vt:lpstr>Visual Studio</vt:lpstr>
      <vt:lpstr>Visual Studio</vt:lpstr>
      <vt:lpstr>Visual Studio</vt:lpstr>
      <vt:lpstr>Escolhendo o Framework no VS</vt:lpstr>
      <vt:lpstr>Por dentro do Visual Studio...</vt:lpstr>
      <vt:lpstr>Classes e Objetos</vt:lpstr>
      <vt:lpstr>Modificadores de Acesso</vt:lpstr>
      <vt:lpstr>Métodos</vt:lpstr>
      <vt:lpstr>Métodos</vt:lpstr>
      <vt:lpstr>Métodos</vt:lpstr>
      <vt:lpstr>Métodos</vt:lpstr>
      <vt:lpstr>Métodos - Sobrecarga</vt:lpstr>
      <vt:lpstr>Construtores</vt:lpstr>
      <vt:lpstr>Construtores</vt:lpstr>
      <vt:lpstr>Herança</vt:lpstr>
      <vt:lpstr>Tipos de Herança</vt:lpstr>
      <vt:lpstr>Herança</vt:lpstr>
      <vt:lpstr>Herança</vt:lpstr>
      <vt:lpstr>Herança</vt:lpstr>
      <vt:lpstr>Polimorfismo</vt:lpstr>
      <vt:lpstr>Polimorfismo</vt:lpstr>
      <vt:lpstr>Polimorfismo</vt:lpstr>
      <vt:lpstr>Encapsulamento</vt:lpstr>
      <vt:lpstr>Propriedades</vt:lpstr>
      <vt:lpstr>Classes Abstratas</vt:lpstr>
      <vt:lpstr>Classes Abstratas</vt:lpstr>
      <vt:lpstr>Classes Abstratas</vt:lpstr>
      <vt:lpstr>Classes Abstratas</vt:lpstr>
      <vt:lpstr>Contatos: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Desenvolvimento com C#</dc:title>
  <cp:lastModifiedBy>Diego Tadeu Martins Acioly Ribeiro Dias</cp:lastModifiedBy>
  <cp:revision>13</cp:revision>
  <dcterms:modified xsi:type="dcterms:W3CDTF">2022-03-03T14:12:18Z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5c845e1-e2aa-4029-bae7-db3afec8ac52_Enabled">
    <vt:lpwstr>true</vt:lpwstr>
  </property>
  <property fmtid="{D5CDD505-2E9C-101B-9397-08002B2CF9AE}" pid="3" name="MSIP_Label_f5c845e1-e2aa-4029-bae7-db3afec8ac52_SetDate">
    <vt:lpwstr>2022-01-30T19:03:05Z</vt:lpwstr>
  </property>
  <property fmtid="{D5CDD505-2E9C-101B-9397-08002B2CF9AE}" pid="4" name="MSIP_Label_f5c845e1-e2aa-4029-bae7-db3afec8ac52_Method">
    <vt:lpwstr>Standard</vt:lpwstr>
  </property>
  <property fmtid="{D5CDD505-2E9C-101B-9397-08002B2CF9AE}" pid="5" name="MSIP_Label_f5c845e1-e2aa-4029-bae7-db3afec8ac52_Name">
    <vt:lpwstr>Interno</vt:lpwstr>
  </property>
  <property fmtid="{D5CDD505-2E9C-101B-9397-08002B2CF9AE}" pid="6" name="MSIP_Label_f5c845e1-e2aa-4029-bae7-db3afec8ac52_SiteId">
    <vt:lpwstr>828d299c-d85c-4fc7-abf2-9c0724378d20</vt:lpwstr>
  </property>
  <property fmtid="{D5CDD505-2E9C-101B-9397-08002B2CF9AE}" pid="7" name="MSIP_Label_f5c845e1-e2aa-4029-bae7-db3afec8ac52_ActionId">
    <vt:lpwstr>e63d68b3-1afc-40ba-813d-cb6a387d6c15</vt:lpwstr>
  </property>
  <property fmtid="{D5CDD505-2E9C-101B-9397-08002B2CF9AE}" pid="8" name="MSIP_Label_f5c845e1-e2aa-4029-bae7-db3afec8ac52_ContentBits">
    <vt:lpwstr>0</vt:lpwstr>
  </property>
</Properties>
</file>