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 id="2147483651" r:id="rId2"/>
  </p:sldMasterIdLst>
  <p:notesMasterIdLst>
    <p:notesMasterId r:id="rId38"/>
  </p:notesMasterIdLst>
  <p:sldIdLst>
    <p:sldId id="256" r:id="rId3"/>
    <p:sldId id="281" r:id="rId4"/>
    <p:sldId id="285" r:id="rId5"/>
    <p:sldId id="293" r:id="rId6"/>
    <p:sldId id="286" r:id="rId7"/>
    <p:sldId id="324" r:id="rId8"/>
    <p:sldId id="287" r:id="rId9"/>
    <p:sldId id="307" r:id="rId10"/>
    <p:sldId id="288" r:id="rId11"/>
    <p:sldId id="294" r:id="rId12"/>
    <p:sldId id="295" r:id="rId13"/>
    <p:sldId id="289" r:id="rId14"/>
    <p:sldId id="290" r:id="rId15"/>
    <p:sldId id="296" r:id="rId16"/>
    <p:sldId id="297" r:id="rId17"/>
    <p:sldId id="325" r:id="rId18"/>
    <p:sldId id="292" r:id="rId19"/>
    <p:sldId id="326" r:id="rId20"/>
    <p:sldId id="291" r:id="rId21"/>
    <p:sldId id="323" r:id="rId22"/>
    <p:sldId id="327" r:id="rId23"/>
    <p:sldId id="300" r:id="rId24"/>
    <p:sldId id="302" r:id="rId25"/>
    <p:sldId id="301" r:id="rId26"/>
    <p:sldId id="303" r:id="rId27"/>
    <p:sldId id="305" r:id="rId28"/>
    <p:sldId id="304" r:id="rId29"/>
    <p:sldId id="308" r:id="rId30"/>
    <p:sldId id="309" r:id="rId31"/>
    <p:sldId id="310" r:id="rId32"/>
    <p:sldId id="312" r:id="rId33"/>
    <p:sldId id="319" r:id="rId34"/>
    <p:sldId id="320" r:id="rId35"/>
    <p:sldId id="321" r:id="rId36"/>
    <p:sldId id="266" r:id="rId37"/>
  </p:sldIdLst>
  <p:sldSz cx="9144000" cy="6858000" type="screen4x3"/>
  <p:notesSz cx="6858000" cy="9144000"/>
  <p:embeddedFontLst>
    <p:embeddedFont>
      <p:font typeface="Calibri" panose="020F0502020204030204" pitchFamily="34" charset="0"/>
      <p:regular r:id="rId39"/>
      <p:bold r:id="rId40"/>
      <p:italic r:id="rId41"/>
      <p:boldItalic r:id="rId42"/>
    </p:embeddedFont>
    <p:embeddedFont>
      <p:font typeface="Cambria" panose="02040503050406030204" pitchFamily="18" charset="0"/>
      <p:regular r:id="rId43"/>
      <p:bold r:id="rId44"/>
      <p:italic r:id="rId45"/>
      <p:boldItalic r:id="rId46"/>
    </p:embeddedFont>
    <p:embeddedFont>
      <p:font typeface="Libre Baskerville" panose="02000000000000000000" pitchFamily="2" charset="0"/>
      <p:regular r:id="rId47"/>
      <p:bold r:id="rId48"/>
      <p:italic r:id="rId49"/>
    </p:embeddedFont>
    <p:embeddedFont>
      <p:font typeface="Roboto" panose="02000000000000000000" pitchFamily="2"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622" autoAdjust="0"/>
  </p:normalViewPr>
  <p:slideViewPr>
    <p:cSldViewPr snapToGrid="0">
      <p:cViewPr varScale="1">
        <p:scale>
          <a:sx n="51" d="100"/>
          <a:sy n="51" d="100"/>
        </p:scale>
        <p:origin x="1720"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1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8.xml"/><Relationship Id="rId41" Type="http://schemas.openxmlformats.org/officeDocument/2006/relationships/font" Target="fonts/font3.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1.fntdata"/><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6.fntdata"/><Relationship Id="rId52"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Libre Baskerville"/>
                <a:ea typeface="Libre Baskerville"/>
                <a:cs typeface="Libre Baskerville"/>
                <a:sym typeface="Libre Baskerville"/>
              </a:defRPr>
            </a:lvl1pPr>
            <a:lvl2pPr marR="0" lvl="1" algn="l" rtl="0">
              <a:lnSpc>
                <a:spcPct val="100000"/>
              </a:lnSpc>
              <a:spcBef>
                <a:spcPts val="0"/>
              </a:spcBef>
              <a:spcAft>
                <a:spcPts val="0"/>
              </a:spcAft>
              <a:buSzPts val="1400"/>
              <a:buNone/>
              <a:defRPr sz="1800" b="0" i="0" u="none" strike="noStrike" cap="none">
                <a:solidFill>
                  <a:srgbClr val="000000"/>
                </a:solidFill>
                <a:latin typeface="Libre Baskerville"/>
                <a:ea typeface="Libre Baskerville"/>
                <a:cs typeface="Libre Baskerville"/>
                <a:sym typeface="Libre Baskerville"/>
              </a:defRPr>
            </a:lvl2pPr>
            <a:lvl3pPr marR="0" lvl="2" algn="l" rtl="0">
              <a:lnSpc>
                <a:spcPct val="100000"/>
              </a:lnSpc>
              <a:spcBef>
                <a:spcPts val="0"/>
              </a:spcBef>
              <a:spcAft>
                <a:spcPts val="0"/>
              </a:spcAft>
              <a:buSzPts val="1400"/>
              <a:buNone/>
              <a:defRPr sz="1800" b="0" i="0" u="none" strike="noStrike" cap="none">
                <a:solidFill>
                  <a:srgbClr val="000000"/>
                </a:solidFill>
                <a:latin typeface="Libre Baskerville"/>
                <a:ea typeface="Libre Baskerville"/>
                <a:cs typeface="Libre Baskerville"/>
                <a:sym typeface="Libre Baskerville"/>
              </a:defRPr>
            </a:lvl3pPr>
            <a:lvl4pPr marR="0" lvl="3" algn="l" rtl="0">
              <a:lnSpc>
                <a:spcPct val="100000"/>
              </a:lnSpc>
              <a:spcBef>
                <a:spcPts val="0"/>
              </a:spcBef>
              <a:spcAft>
                <a:spcPts val="0"/>
              </a:spcAft>
              <a:buSzPts val="1400"/>
              <a:buNone/>
              <a:defRPr sz="1800" b="0" i="0" u="none" strike="noStrike" cap="none">
                <a:solidFill>
                  <a:srgbClr val="000000"/>
                </a:solidFill>
                <a:latin typeface="Libre Baskerville"/>
                <a:ea typeface="Libre Baskerville"/>
                <a:cs typeface="Libre Baskerville"/>
                <a:sym typeface="Libre Baskerville"/>
              </a:defRPr>
            </a:lvl4pPr>
            <a:lvl5pPr marR="0" lvl="4" algn="l" rtl="0">
              <a:lnSpc>
                <a:spcPct val="100000"/>
              </a:lnSpc>
              <a:spcBef>
                <a:spcPts val="0"/>
              </a:spcBef>
              <a:spcAft>
                <a:spcPts val="0"/>
              </a:spcAft>
              <a:buSzPts val="1400"/>
              <a:buNone/>
              <a:defRPr sz="1800" b="0" i="0" u="none" strike="noStrike" cap="none">
                <a:solidFill>
                  <a:srgbClr val="000000"/>
                </a:solidFill>
                <a:latin typeface="Libre Baskerville"/>
                <a:ea typeface="Libre Baskerville"/>
                <a:cs typeface="Libre Baskerville"/>
                <a:sym typeface="Libre Baskerville"/>
              </a:defRPr>
            </a:lvl5pPr>
            <a:lvl6pPr marR="0" lvl="5" algn="l" rtl="0">
              <a:lnSpc>
                <a:spcPct val="100000"/>
              </a:lnSpc>
              <a:spcBef>
                <a:spcPts val="0"/>
              </a:spcBef>
              <a:spcAft>
                <a:spcPts val="0"/>
              </a:spcAft>
              <a:buSzPts val="1400"/>
              <a:buNone/>
              <a:defRPr sz="1800" b="0" i="0" u="none" strike="noStrike" cap="none">
                <a:solidFill>
                  <a:srgbClr val="000000"/>
                </a:solidFill>
                <a:latin typeface="Libre Baskerville"/>
                <a:ea typeface="Libre Baskerville"/>
                <a:cs typeface="Libre Baskerville"/>
                <a:sym typeface="Libre Baskerville"/>
              </a:defRPr>
            </a:lvl6pPr>
            <a:lvl7pPr marR="0" lvl="6" algn="l" rtl="0">
              <a:lnSpc>
                <a:spcPct val="100000"/>
              </a:lnSpc>
              <a:spcBef>
                <a:spcPts val="0"/>
              </a:spcBef>
              <a:spcAft>
                <a:spcPts val="0"/>
              </a:spcAft>
              <a:buSzPts val="1400"/>
              <a:buNone/>
              <a:defRPr sz="1800" b="0" i="0" u="none" strike="noStrike" cap="none">
                <a:solidFill>
                  <a:srgbClr val="000000"/>
                </a:solidFill>
                <a:latin typeface="Libre Baskerville"/>
                <a:ea typeface="Libre Baskerville"/>
                <a:cs typeface="Libre Baskerville"/>
                <a:sym typeface="Libre Baskerville"/>
              </a:defRPr>
            </a:lvl7pPr>
            <a:lvl8pPr marR="0" lvl="7" algn="l" rtl="0">
              <a:lnSpc>
                <a:spcPct val="100000"/>
              </a:lnSpc>
              <a:spcBef>
                <a:spcPts val="0"/>
              </a:spcBef>
              <a:spcAft>
                <a:spcPts val="0"/>
              </a:spcAft>
              <a:buSzPts val="1400"/>
              <a:buNone/>
              <a:defRPr sz="1800" b="0" i="0" u="none" strike="noStrike" cap="none">
                <a:solidFill>
                  <a:srgbClr val="000000"/>
                </a:solidFill>
                <a:latin typeface="Libre Baskerville"/>
                <a:ea typeface="Libre Baskerville"/>
                <a:cs typeface="Libre Baskerville"/>
                <a:sym typeface="Libre Baskerville"/>
              </a:defRPr>
            </a:lvl8pPr>
            <a:lvl9pPr marR="0" lvl="8" algn="l" rtl="0">
              <a:lnSpc>
                <a:spcPct val="100000"/>
              </a:lnSpc>
              <a:spcBef>
                <a:spcPts val="0"/>
              </a:spcBef>
              <a:spcAft>
                <a:spcPts val="0"/>
              </a:spcAft>
              <a:buSzPts val="1400"/>
              <a:buNone/>
              <a:defRPr sz="1800" b="0" i="0" u="none" strike="noStrike" cap="none">
                <a:solidFill>
                  <a:srgbClr val="000000"/>
                </a:solidFill>
                <a:latin typeface="Libre Baskerville"/>
                <a:ea typeface="Libre Baskerville"/>
                <a:cs typeface="Libre Baskerville"/>
                <a:sym typeface="Libre Baskerville"/>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Libre Baskerville"/>
                <a:ea typeface="Libre Baskerville"/>
                <a:cs typeface="Libre Baskerville"/>
                <a:sym typeface="Libre Baskerville"/>
              </a:defRPr>
            </a:lvl2pPr>
            <a:lvl3pPr marR="0" lvl="2" algn="l" rtl="0">
              <a:lnSpc>
                <a:spcPct val="100000"/>
              </a:lnSpc>
              <a:spcBef>
                <a:spcPts val="0"/>
              </a:spcBef>
              <a:spcAft>
                <a:spcPts val="0"/>
              </a:spcAft>
              <a:buSzPts val="1400"/>
              <a:buNone/>
              <a:defRPr sz="1800" b="0" i="0" u="none" strike="noStrike" cap="none">
                <a:solidFill>
                  <a:srgbClr val="000000"/>
                </a:solidFill>
                <a:latin typeface="Libre Baskerville"/>
                <a:ea typeface="Libre Baskerville"/>
                <a:cs typeface="Libre Baskerville"/>
                <a:sym typeface="Libre Baskerville"/>
              </a:defRPr>
            </a:lvl3pPr>
            <a:lvl4pPr marR="0" lvl="3" algn="l" rtl="0">
              <a:lnSpc>
                <a:spcPct val="100000"/>
              </a:lnSpc>
              <a:spcBef>
                <a:spcPts val="0"/>
              </a:spcBef>
              <a:spcAft>
                <a:spcPts val="0"/>
              </a:spcAft>
              <a:buSzPts val="1400"/>
              <a:buNone/>
              <a:defRPr sz="1800" b="0" i="0" u="none" strike="noStrike" cap="none">
                <a:solidFill>
                  <a:srgbClr val="000000"/>
                </a:solidFill>
                <a:latin typeface="Libre Baskerville"/>
                <a:ea typeface="Libre Baskerville"/>
                <a:cs typeface="Libre Baskerville"/>
                <a:sym typeface="Libre Baskerville"/>
              </a:defRPr>
            </a:lvl4pPr>
            <a:lvl5pPr marR="0" lvl="4" algn="l" rtl="0">
              <a:lnSpc>
                <a:spcPct val="100000"/>
              </a:lnSpc>
              <a:spcBef>
                <a:spcPts val="0"/>
              </a:spcBef>
              <a:spcAft>
                <a:spcPts val="0"/>
              </a:spcAft>
              <a:buSzPts val="1400"/>
              <a:buNone/>
              <a:defRPr sz="1800" b="0" i="0" u="none" strike="noStrike" cap="none">
                <a:solidFill>
                  <a:srgbClr val="000000"/>
                </a:solidFill>
                <a:latin typeface="Libre Baskerville"/>
                <a:ea typeface="Libre Baskerville"/>
                <a:cs typeface="Libre Baskerville"/>
                <a:sym typeface="Libre Baskerville"/>
              </a:defRPr>
            </a:lvl5pPr>
            <a:lvl6pPr marR="0" lvl="5" algn="l" rtl="0">
              <a:lnSpc>
                <a:spcPct val="100000"/>
              </a:lnSpc>
              <a:spcBef>
                <a:spcPts val="0"/>
              </a:spcBef>
              <a:spcAft>
                <a:spcPts val="0"/>
              </a:spcAft>
              <a:buSzPts val="1400"/>
              <a:buNone/>
              <a:defRPr sz="1800" b="0" i="0" u="none" strike="noStrike" cap="none">
                <a:solidFill>
                  <a:srgbClr val="000000"/>
                </a:solidFill>
                <a:latin typeface="Libre Baskerville"/>
                <a:ea typeface="Libre Baskerville"/>
                <a:cs typeface="Libre Baskerville"/>
                <a:sym typeface="Libre Baskerville"/>
              </a:defRPr>
            </a:lvl6pPr>
            <a:lvl7pPr marR="0" lvl="6" algn="l" rtl="0">
              <a:lnSpc>
                <a:spcPct val="100000"/>
              </a:lnSpc>
              <a:spcBef>
                <a:spcPts val="0"/>
              </a:spcBef>
              <a:spcAft>
                <a:spcPts val="0"/>
              </a:spcAft>
              <a:buSzPts val="1400"/>
              <a:buNone/>
              <a:defRPr sz="1800" b="0" i="0" u="none" strike="noStrike" cap="none">
                <a:solidFill>
                  <a:srgbClr val="000000"/>
                </a:solidFill>
                <a:latin typeface="Libre Baskerville"/>
                <a:ea typeface="Libre Baskerville"/>
                <a:cs typeface="Libre Baskerville"/>
                <a:sym typeface="Libre Baskerville"/>
              </a:defRPr>
            </a:lvl7pPr>
            <a:lvl8pPr marR="0" lvl="7" algn="l" rtl="0">
              <a:lnSpc>
                <a:spcPct val="100000"/>
              </a:lnSpc>
              <a:spcBef>
                <a:spcPts val="0"/>
              </a:spcBef>
              <a:spcAft>
                <a:spcPts val="0"/>
              </a:spcAft>
              <a:buSzPts val="1400"/>
              <a:buNone/>
              <a:defRPr sz="1800" b="0" i="0" u="none" strike="noStrike" cap="none">
                <a:solidFill>
                  <a:srgbClr val="000000"/>
                </a:solidFill>
                <a:latin typeface="Libre Baskerville"/>
                <a:ea typeface="Libre Baskerville"/>
                <a:cs typeface="Libre Baskerville"/>
                <a:sym typeface="Libre Baskerville"/>
              </a:defRPr>
            </a:lvl8pPr>
            <a:lvl9pPr marR="0" lvl="8" algn="l" rtl="0">
              <a:lnSpc>
                <a:spcPct val="100000"/>
              </a:lnSpc>
              <a:spcBef>
                <a:spcPts val="0"/>
              </a:spcBef>
              <a:spcAft>
                <a:spcPts val="0"/>
              </a:spcAft>
              <a:buSzPts val="1400"/>
              <a:buNone/>
              <a:defRPr sz="1800" b="0" i="0" u="none" strike="noStrike" cap="none">
                <a:solidFill>
                  <a:srgbClr val="000000"/>
                </a:solidFill>
                <a:latin typeface="Libre Baskerville"/>
                <a:ea typeface="Libre Baskerville"/>
                <a:cs typeface="Libre Baskerville"/>
                <a:sym typeface="Libre Baskerville"/>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Libre Baskerville"/>
                <a:ea typeface="Libre Baskerville"/>
                <a:cs typeface="Libre Baskerville"/>
                <a:sym typeface="Libre Baskerville"/>
              </a:defRPr>
            </a:lvl1pPr>
            <a:lvl2pPr marR="0" lvl="1" algn="l" rtl="0">
              <a:lnSpc>
                <a:spcPct val="100000"/>
              </a:lnSpc>
              <a:spcBef>
                <a:spcPts val="0"/>
              </a:spcBef>
              <a:spcAft>
                <a:spcPts val="0"/>
              </a:spcAft>
              <a:buSzPts val="1400"/>
              <a:buNone/>
              <a:defRPr sz="1800" b="0" i="0" u="none" strike="noStrike" cap="none">
                <a:solidFill>
                  <a:srgbClr val="000000"/>
                </a:solidFill>
                <a:latin typeface="Libre Baskerville"/>
                <a:ea typeface="Libre Baskerville"/>
                <a:cs typeface="Libre Baskerville"/>
                <a:sym typeface="Libre Baskerville"/>
              </a:defRPr>
            </a:lvl2pPr>
            <a:lvl3pPr marR="0" lvl="2" algn="l" rtl="0">
              <a:lnSpc>
                <a:spcPct val="100000"/>
              </a:lnSpc>
              <a:spcBef>
                <a:spcPts val="0"/>
              </a:spcBef>
              <a:spcAft>
                <a:spcPts val="0"/>
              </a:spcAft>
              <a:buSzPts val="1400"/>
              <a:buNone/>
              <a:defRPr sz="1800" b="0" i="0" u="none" strike="noStrike" cap="none">
                <a:solidFill>
                  <a:srgbClr val="000000"/>
                </a:solidFill>
                <a:latin typeface="Libre Baskerville"/>
                <a:ea typeface="Libre Baskerville"/>
                <a:cs typeface="Libre Baskerville"/>
                <a:sym typeface="Libre Baskerville"/>
              </a:defRPr>
            </a:lvl3pPr>
            <a:lvl4pPr marR="0" lvl="3" algn="l" rtl="0">
              <a:lnSpc>
                <a:spcPct val="100000"/>
              </a:lnSpc>
              <a:spcBef>
                <a:spcPts val="0"/>
              </a:spcBef>
              <a:spcAft>
                <a:spcPts val="0"/>
              </a:spcAft>
              <a:buSzPts val="1400"/>
              <a:buNone/>
              <a:defRPr sz="1800" b="0" i="0" u="none" strike="noStrike" cap="none">
                <a:solidFill>
                  <a:srgbClr val="000000"/>
                </a:solidFill>
                <a:latin typeface="Libre Baskerville"/>
                <a:ea typeface="Libre Baskerville"/>
                <a:cs typeface="Libre Baskerville"/>
                <a:sym typeface="Libre Baskerville"/>
              </a:defRPr>
            </a:lvl4pPr>
            <a:lvl5pPr marR="0" lvl="4" algn="l" rtl="0">
              <a:lnSpc>
                <a:spcPct val="100000"/>
              </a:lnSpc>
              <a:spcBef>
                <a:spcPts val="0"/>
              </a:spcBef>
              <a:spcAft>
                <a:spcPts val="0"/>
              </a:spcAft>
              <a:buSzPts val="1400"/>
              <a:buNone/>
              <a:defRPr sz="1800" b="0" i="0" u="none" strike="noStrike" cap="none">
                <a:solidFill>
                  <a:srgbClr val="000000"/>
                </a:solidFill>
                <a:latin typeface="Libre Baskerville"/>
                <a:ea typeface="Libre Baskerville"/>
                <a:cs typeface="Libre Baskerville"/>
                <a:sym typeface="Libre Baskerville"/>
              </a:defRPr>
            </a:lvl5pPr>
            <a:lvl6pPr marR="0" lvl="5" algn="l" rtl="0">
              <a:lnSpc>
                <a:spcPct val="100000"/>
              </a:lnSpc>
              <a:spcBef>
                <a:spcPts val="0"/>
              </a:spcBef>
              <a:spcAft>
                <a:spcPts val="0"/>
              </a:spcAft>
              <a:buSzPts val="1400"/>
              <a:buNone/>
              <a:defRPr sz="1800" b="0" i="0" u="none" strike="noStrike" cap="none">
                <a:solidFill>
                  <a:srgbClr val="000000"/>
                </a:solidFill>
                <a:latin typeface="Libre Baskerville"/>
                <a:ea typeface="Libre Baskerville"/>
                <a:cs typeface="Libre Baskerville"/>
                <a:sym typeface="Libre Baskerville"/>
              </a:defRPr>
            </a:lvl6pPr>
            <a:lvl7pPr marR="0" lvl="6" algn="l" rtl="0">
              <a:lnSpc>
                <a:spcPct val="100000"/>
              </a:lnSpc>
              <a:spcBef>
                <a:spcPts val="0"/>
              </a:spcBef>
              <a:spcAft>
                <a:spcPts val="0"/>
              </a:spcAft>
              <a:buSzPts val="1400"/>
              <a:buNone/>
              <a:defRPr sz="1800" b="0" i="0" u="none" strike="noStrike" cap="none">
                <a:solidFill>
                  <a:srgbClr val="000000"/>
                </a:solidFill>
                <a:latin typeface="Libre Baskerville"/>
                <a:ea typeface="Libre Baskerville"/>
                <a:cs typeface="Libre Baskerville"/>
                <a:sym typeface="Libre Baskerville"/>
              </a:defRPr>
            </a:lvl7pPr>
            <a:lvl8pPr marR="0" lvl="7" algn="l" rtl="0">
              <a:lnSpc>
                <a:spcPct val="100000"/>
              </a:lnSpc>
              <a:spcBef>
                <a:spcPts val="0"/>
              </a:spcBef>
              <a:spcAft>
                <a:spcPts val="0"/>
              </a:spcAft>
              <a:buSzPts val="1400"/>
              <a:buNone/>
              <a:defRPr sz="1800" b="0" i="0" u="none" strike="noStrike" cap="none">
                <a:solidFill>
                  <a:srgbClr val="000000"/>
                </a:solidFill>
                <a:latin typeface="Libre Baskerville"/>
                <a:ea typeface="Libre Baskerville"/>
                <a:cs typeface="Libre Baskerville"/>
                <a:sym typeface="Libre Baskerville"/>
              </a:defRPr>
            </a:lvl8pPr>
            <a:lvl9pPr marR="0" lvl="8" algn="l" rtl="0">
              <a:lnSpc>
                <a:spcPct val="100000"/>
              </a:lnSpc>
              <a:spcBef>
                <a:spcPts val="0"/>
              </a:spcBef>
              <a:spcAft>
                <a:spcPts val="0"/>
              </a:spcAft>
              <a:buSzPts val="1400"/>
              <a:buNone/>
              <a:defRPr sz="1800" b="0" i="0" u="none" strike="noStrike" cap="none">
                <a:solidFill>
                  <a:srgbClr val="000000"/>
                </a:solidFill>
                <a:latin typeface="Libre Baskerville"/>
                <a:ea typeface="Libre Baskerville"/>
                <a:cs typeface="Libre Baskerville"/>
                <a:sym typeface="Libre Baskerville"/>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‹nº›</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cloud.google.com/appengine/"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azure.microsoft.com/pt-br/services/cloud-services/" TargetMode="External"/><Relationship Id="rId4" Type="http://schemas.openxmlformats.org/officeDocument/2006/relationships/hyperlink" Target="https://www.heroku.com/"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office.microsoft.com/pt-br/business/office-365-para-empresas-programas-de-software-online-para-empresas-FX102997619.aspx"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www.salesforce.com/br/"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6" name="Google Shape;4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 name="Google Shape;47;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800"/>
              <a:buFont typeface="Libre Baskerville"/>
              <a:buNone/>
            </a:pPr>
            <a:fld id="{00000000-1234-1234-1234-123412341234}" type="slidenum">
              <a:rPr lang="en-US" sz="1800" b="0" i="0" u="none">
                <a:solidFill>
                  <a:schemeClr val="dk1"/>
                </a:solidFill>
                <a:latin typeface="Libre Baskerville"/>
                <a:ea typeface="Libre Baskerville"/>
                <a:cs typeface="Libre Baskerville"/>
                <a:sym typeface="Libre Baskerville"/>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82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3055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5558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pt-BR"/>
              <a:t>Neste modelo, que é o mais básico dos modelos que oferecem serviços em nuvem, você contrata sua infraestrutura (hardware, capacidades de rede e armazenamento de dados) como se fosse um serviço.</a:t>
            </a:r>
          </a:p>
          <a:p>
            <a:pPr lvl="0">
              <a:spcBef>
                <a:spcPts val="0"/>
              </a:spcBef>
              <a:buNone/>
            </a:pPr>
            <a:endParaRPr lang="pt-BR"/>
          </a:p>
          <a:p>
            <a:pPr lvl="0">
              <a:spcBef>
                <a:spcPts val="0"/>
              </a:spcBef>
              <a:buNone/>
            </a:pPr>
            <a:r>
              <a:rPr lang="pt-BR"/>
              <a:t>É uma vantagem muito interessante quando comparada ao modelo tradicional, que passa pela contratação de servidores virtuais (e outros dispositivos de infraestrutura). Isso faz com que a empresa não tenha que comprar servidores, roteadores, racks e outras “caixas” de hardware.</a:t>
            </a:r>
          </a:p>
          <a:p>
            <a:pPr lvl="0">
              <a:spcBef>
                <a:spcPts val="0"/>
              </a:spcBef>
              <a:buNone/>
            </a:pPr>
            <a:endParaRPr lang="pt-BR"/>
          </a:p>
          <a:p>
            <a:pPr lvl="0">
              <a:spcBef>
                <a:spcPts val="0"/>
              </a:spcBef>
              <a:buNone/>
            </a:pPr>
            <a:r>
              <a:rPr lang="pt-BR"/>
              <a:t>O serviço oferecido ao usuário é um conjunto de recursos computacionais básicos, tais como capacidade de processamento, armazenamento e redes, sobre os quais pode ser instalado e executado qualquer tipo de software, incluindo sistemas operacionais e aplicações.</a:t>
            </a:r>
          </a:p>
          <a:p>
            <a:pPr lvl="0">
              <a:spcBef>
                <a:spcPts val="0"/>
              </a:spcBef>
              <a:buNone/>
            </a:pPr>
            <a:endParaRPr lang="pt-BR"/>
          </a:p>
          <a:p>
            <a:pPr lvl="0">
              <a:spcBef>
                <a:spcPts val="0"/>
              </a:spcBef>
              <a:buNone/>
            </a:pPr>
            <a:r>
              <a:rPr lang="pt-BR"/>
              <a:t>Neste caso, embora a infraestrutura de nuvem seja invisível para o usuário, ele pode controlar completamente os sistemas operacionais, espaço de armazenamento e aplicações alocados por ele. Exemplos desse tipo de serviço são o Amazon Web Services (AWS), o Google Compute Engine e o Microsoft Azure.</a:t>
            </a:r>
          </a:p>
          <a:p>
            <a:pPr lvl="0">
              <a:spcBef>
                <a:spcPts val="0"/>
              </a:spcBef>
              <a:buNone/>
            </a:pPr>
            <a:endParaRPr lang="pt-BR"/>
          </a:p>
          <a:p>
            <a:pPr lvl="0">
              <a:spcBef>
                <a:spcPts val="0"/>
              </a:spcBef>
              <a:buNone/>
            </a:pPr>
            <a:r>
              <a:rPr lang="pt-BR"/>
              <a:t>Aqui você é tarifado por alguns fatores, como o número de servidores virtuais, quantidade de dados trafegados, dados armazenados e outros itens, dependendo do fornecedor com quem trabalha.</a:t>
            </a:r>
          </a:p>
          <a:p>
            <a:pPr lvl="0">
              <a:spcBef>
                <a:spcPts val="0"/>
              </a:spcBef>
              <a:buNone/>
            </a:pPr>
            <a:endParaRPr lang="pt-BR"/>
          </a:p>
          <a:p>
            <a:pPr lvl="0">
              <a:spcBef>
                <a:spcPts val="0"/>
              </a:spcBef>
              <a:buNone/>
            </a:pPr>
            <a:r>
              <a:rPr lang="pt-BR"/>
              <a:t>Serviços de IaaS facilitam a consolidação de projetos de data centers externos e permitem que empresas que ainda não virtualizam totalmente suas operações possam fazê-lo, reduzindo custos com servidores próprios, armazenagem de dados e infraestrutura de apoio.</a:t>
            </a:r>
          </a:p>
          <a:p>
            <a:pPr lvl="0">
              <a:spcBef>
                <a:spcPts val="0"/>
              </a:spcBef>
              <a:buNone/>
            </a:pPr>
            <a:endParaRPr lang="pt-BR"/>
          </a:p>
          <a:p>
            <a:pPr algn="l" fontAlgn="base"/>
            <a:r>
              <a:rPr lang="pt-BR" b="0" i="0">
                <a:solidFill>
                  <a:srgbClr val="404040"/>
                </a:solidFill>
                <a:effectLst/>
                <a:latin typeface="Roboto" panose="02000000000000000000" pitchFamily="2" charset="0"/>
              </a:rPr>
              <a:t>Quando usar IaaS ?</a:t>
            </a:r>
          </a:p>
          <a:p>
            <a:pPr algn="l" fontAlgn="base"/>
            <a:r>
              <a:rPr lang="pt-BR" b="0" i="0">
                <a:solidFill>
                  <a:srgbClr val="404040"/>
                </a:solidFill>
                <a:effectLst/>
                <a:latin typeface="Roboto" panose="02000000000000000000" pitchFamily="2" charset="0"/>
              </a:rPr>
              <a:t>Assim como com SaaS e PaaS, existem situações específicas em que IaaS é mais vantajoso. São elas:</a:t>
            </a:r>
          </a:p>
          <a:p>
            <a:pPr algn="l" fontAlgn="base">
              <a:buFont typeface="Arial" panose="020B0604020202020204" pitchFamily="34" charset="0"/>
              <a:buChar char="•"/>
            </a:pPr>
            <a:r>
              <a:rPr lang="pt-BR" b="0" i="1">
                <a:solidFill>
                  <a:srgbClr val="404040"/>
                </a:solidFill>
                <a:effectLst/>
                <a:latin typeface="Roboto" panose="02000000000000000000" pitchFamily="2" charset="0"/>
              </a:rPr>
              <a:t>Startups</a:t>
            </a:r>
            <a:r>
              <a:rPr lang="pt-BR" b="0" i="0">
                <a:solidFill>
                  <a:srgbClr val="404040"/>
                </a:solidFill>
                <a:effectLst/>
                <a:latin typeface="Roboto" panose="02000000000000000000" pitchFamily="2" charset="0"/>
              </a:rPr>
              <a:t> e pequenas empresas podem preferir IaaS para evitar gastar tempo e dinheiro na compra e criação de </a:t>
            </a:r>
            <a:r>
              <a:rPr lang="pt-BR" b="0" i="1">
                <a:solidFill>
                  <a:srgbClr val="404040"/>
                </a:solidFill>
                <a:effectLst/>
                <a:latin typeface="Roboto" panose="02000000000000000000" pitchFamily="2" charset="0"/>
              </a:rPr>
              <a:t>hardware </a:t>
            </a:r>
            <a:r>
              <a:rPr lang="pt-BR" b="0" i="0">
                <a:solidFill>
                  <a:srgbClr val="404040"/>
                </a:solidFill>
                <a:effectLst/>
                <a:latin typeface="Roboto" panose="02000000000000000000" pitchFamily="2" charset="0"/>
              </a:rPr>
              <a:t>e </a:t>
            </a:r>
            <a:r>
              <a:rPr lang="pt-BR" b="0" i="1">
                <a:solidFill>
                  <a:srgbClr val="404040"/>
                </a:solidFill>
                <a:effectLst/>
                <a:latin typeface="Roboto" panose="02000000000000000000" pitchFamily="2" charset="0"/>
              </a:rPr>
              <a:t>software;</a:t>
            </a:r>
            <a:endParaRPr lang="pt-BR" b="0" i="0">
              <a:solidFill>
                <a:srgbClr val="404040"/>
              </a:solidFill>
              <a:effectLst/>
              <a:latin typeface="Roboto" panose="02000000000000000000" pitchFamily="2" charset="0"/>
            </a:endParaRPr>
          </a:p>
          <a:p>
            <a:pPr algn="l" fontAlgn="base">
              <a:buFont typeface="Arial" panose="020B0604020202020204" pitchFamily="34" charset="0"/>
              <a:buChar char="•"/>
            </a:pPr>
            <a:r>
              <a:rPr lang="pt-BR" b="0" i="0">
                <a:solidFill>
                  <a:srgbClr val="404040"/>
                </a:solidFill>
                <a:effectLst/>
                <a:latin typeface="Roboto" panose="02000000000000000000" pitchFamily="2" charset="0"/>
              </a:rPr>
              <a:t>As empresas maiores podem preferir manter o controle total sobre seus aplicativos e infraestrutura, mas desejam comprar apenas o que realmente consomem ou precisam;</a:t>
            </a:r>
          </a:p>
          <a:p>
            <a:pPr algn="l" fontAlgn="base">
              <a:buFont typeface="Arial" panose="020B0604020202020204" pitchFamily="34" charset="0"/>
              <a:buChar char="•"/>
            </a:pPr>
            <a:r>
              <a:rPr lang="pt-BR" b="0" i="0">
                <a:solidFill>
                  <a:srgbClr val="404040"/>
                </a:solidFill>
                <a:effectLst/>
                <a:latin typeface="Roboto" panose="02000000000000000000" pitchFamily="2" charset="0"/>
              </a:rPr>
              <a:t>As empresas estão experimentando um crescimento rápido, como a escalabilidade de IaaS e podem trocar </a:t>
            </a:r>
            <a:r>
              <a:rPr lang="pt-BR" b="0" i="1">
                <a:solidFill>
                  <a:srgbClr val="404040"/>
                </a:solidFill>
                <a:effectLst/>
                <a:latin typeface="Roboto" panose="02000000000000000000" pitchFamily="2" charset="0"/>
              </a:rPr>
              <a:t>hardware</a:t>
            </a:r>
            <a:r>
              <a:rPr lang="pt-BR" b="0" i="0">
                <a:solidFill>
                  <a:srgbClr val="404040"/>
                </a:solidFill>
                <a:effectLst/>
                <a:latin typeface="Roboto" panose="02000000000000000000" pitchFamily="2" charset="0"/>
              </a:rPr>
              <a:t> e</a:t>
            </a:r>
            <a:r>
              <a:rPr lang="pt-BR" b="0" i="1">
                <a:solidFill>
                  <a:srgbClr val="404040"/>
                </a:solidFill>
                <a:effectLst/>
                <a:latin typeface="Roboto" panose="02000000000000000000" pitchFamily="2" charset="0"/>
              </a:rPr>
              <a:t> software</a:t>
            </a:r>
            <a:r>
              <a:rPr lang="pt-BR" b="0" i="0">
                <a:solidFill>
                  <a:srgbClr val="404040"/>
                </a:solidFill>
                <a:effectLst/>
                <a:latin typeface="Roboto" panose="02000000000000000000" pitchFamily="2" charset="0"/>
              </a:rPr>
              <a:t> específicos facilmente conforme suas necessidades evoluem;</a:t>
            </a:r>
          </a:p>
          <a:p>
            <a:pPr algn="l" fontAlgn="base">
              <a:buFont typeface="Arial" panose="020B0604020202020204" pitchFamily="34" charset="0"/>
              <a:buChar char="•"/>
            </a:pPr>
            <a:r>
              <a:rPr lang="pt-BR" b="0" i="0">
                <a:solidFill>
                  <a:srgbClr val="404040"/>
                </a:solidFill>
                <a:effectLst/>
                <a:latin typeface="Roboto" panose="02000000000000000000" pitchFamily="2" charset="0"/>
              </a:rPr>
              <a:t>Sempre que você não tiver certeza sobre as demandas de um novo aplicativo, o IaaS oferece muita flexibilidade e escalabilidade.</a:t>
            </a:r>
          </a:p>
          <a:p>
            <a:pPr lvl="0">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8612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algn="just" fontAlgn="base"/>
            <a:r>
              <a:rPr lang="pt-BR" b="0" i="0">
                <a:solidFill>
                  <a:srgbClr val="415463"/>
                </a:solidFill>
                <a:effectLst/>
                <a:latin typeface="Abril"/>
              </a:rPr>
              <a:t>Aqui temos um modelo que fica entre o IaaS e o SaaS (que veremos adiante), proporcionando uma plataforma mais robusta e flexível para a utilização de diversos recursos de tecnologia.</a:t>
            </a:r>
          </a:p>
          <a:p>
            <a:pPr algn="just" fontAlgn="base"/>
            <a:endParaRPr lang="pt-BR" b="0" i="0">
              <a:solidFill>
                <a:srgbClr val="415463"/>
              </a:solidFill>
              <a:effectLst/>
              <a:latin typeface="Abril"/>
            </a:endParaRPr>
          </a:p>
          <a:p>
            <a:pPr algn="just" fontAlgn="base"/>
            <a:r>
              <a:rPr lang="pt-BR" b="0" i="0">
                <a:solidFill>
                  <a:srgbClr val="415463"/>
                </a:solidFill>
                <a:effectLst/>
                <a:latin typeface="Abril"/>
              </a:rPr>
              <a:t>O usuário pode instalar e gerenciar suas próprias aplicações, desenvolvidas por ele ou adquiridas de terceiros, utilizando as ferramentas e bibliotecas oferecidas pelo provedor. Isso dá muita flexibilidade na utilização de softwares.</a:t>
            </a:r>
          </a:p>
          <a:p>
            <a:pPr algn="just" fontAlgn="base"/>
            <a:r>
              <a:rPr lang="pt-BR" b="0" i="0">
                <a:solidFill>
                  <a:srgbClr val="415463"/>
                </a:solidFill>
                <a:effectLst/>
                <a:latin typeface="Abril"/>
              </a:rPr>
              <a:t>Ou seja, as aplicações que rodam numa plataforma como serviço são desenvolvidas especificamente para ela.</a:t>
            </a:r>
          </a:p>
          <a:p>
            <a:pPr algn="just" fontAlgn="base"/>
            <a:endParaRPr lang="pt-BR" b="0" i="0">
              <a:solidFill>
                <a:srgbClr val="415463"/>
              </a:solidFill>
              <a:effectLst/>
              <a:latin typeface="Abril"/>
            </a:endParaRPr>
          </a:p>
          <a:p>
            <a:pPr algn="just" fontAlgn="base"/>
            <a:r>
              <a:rPr lang="pt-BR" b="0" i="0">
                <a:solidFill>
                  <a:srgbClr val="415463"/>
                </a:solidFill>
                <a:effectLst/>
                <a:latin typeface="Abril"/>
              </a:rPr>
              <a:t>Por exemplo, considere uma aplicação desenvolvida para a plataforma Google App Engine utilizando uma linguagem de programação padrão, digamos, Python. Para poder rodar em outra plataforma que suporte essa linguagem, como o Heroku, a aplicação precisaria ser adaptada.</a:t>
            </a:r>
          </a:p>
          <a:p>
            <a:pPr algn="just" fontAlgn="base"/>
            <a:endParaRPr lang="pt-BR" b="0" i="0">
              <a:solidFill>
                <a:srgbClr val="415463"/>
              </a:solidFill>
              <a:effectLst/>
              <a:latin typeface="Abril"/>
            </a:endParaRPr>
          </a:p>
          <a:p>
            <a:pPr algn="just" fontAlgn="base"/>
            <a:r>
              <a:rPr lang="pt-BR" b="0" i="0">
                <a:solidFill>
                  <a:srgbClr val="415463"/>
                </a:solidFill>
                <a:effectLst/>
                <a:latin typeface="Abril"/>
              </a:rPr>
              <a:t>O uso de PaaS elimina a necessidade de comprar, configurar e gerenciar recursos de hardware e software. A infraestrutura é invisível para o desenvolvedor, mas ele pode configurar as aplicações e, eventualmente, aspectos referentes ao ambiente utilizado por elas. Além dos já citados </a:t>
            </a:r>
            <a:r>
              <a:rPr lang="pt-BR" b="0" i="0" u="sng">
                <a:solidFill>
                  <a:srgbClr val="415463"/>
                </a:solidFill>
                <a:effectLst/>
                <a:latin typeface="Abril"/>
                <a:hlinkClick r:id="rId3"/>
              </a:rPr>
              <a:t>Google App Engine</a:t>
            </a:r>
            <a:r>
              <a:rPr lang="pt-BR" b="0" i="0">
                <a:solidFill>
                  <a:srgbClr val="415463"/>
                </a:solidFill>
                <a:effectLst/>
                <a:latin typeface="Abril"/>
              </a:rPr>
              <a:t> e </a:t>
            </a:r>
            <a:r>
              <a:rPr lang="pt-BR" b="0" i="0" u="sng">
                <a:solidFill>
                  <a:srgbClr val="415463"/>
                </a:solidFill>
                <a:effectLst/>
                <a:latin typeface="Abril"/>
                <a:hlinkClick r:id="rId4"/>
              </a:rPr>
              <a:t>Heroku</a:t>
            </a:r>
            <a:r>
              <a:rPr lang="pt-BR" b="0" i="0">
                <a:solidFill>
                  <a:srgbClr val="415463"/>
                </a:solidFill>
                <a:effectLst/>
                <a:latin typeface="Abril"/>
              </a:rPr>
              <a:t>, outro exemplo de PaaS é o </a:t>
            </a:r>
            <a:r>
              <a:rPr lang="pt-BR" b="0" i="0" u="sng">
                <a:solidFill>
                  <a:srgbClr val="415463"/>
                </a:solidFill>
                <a:effectLst/>
                <a:latin typeface="Abril"/>
                <a:hlinkClick r:id="rId5"/>
              </a:rPr>
              <a:t>Microsoft Azure Cloud Services</a:t>
            </a:r>
            <a:r>
              <a:rPr lang="pt-BR" b="0" i="0">
                <a:solidFill>
                  <a:srgbClr val="415463"/>
                </a:solidFill>
                <a:effectLst/>
                <a:latin typeface="Abril"/>
              </a:rPr>
              <a:t>.</a:t>
            </a:r>
          </a:p>
          <a:p>
            <a:pPr algn="just" fontAlgn="base"/>
            <a:endParaRPr lang="pt-BR" b="0" i="0">
              <a:solidFill>
                <a:srgbClr val="415463"/>
              </a:solidFill>
              <a:effectLst/>
              <a:latin typeface="Abril"/>
            </a:endParaRPr>
          </a:p>
          <a:p>
            <a:pPr algn="l" fontAlgn="base"/>
            <a:r>
              <a:rPr lang="pt-BR" b="1" i="0">
                <a:solidFill>
                  <a:srgbClr val="0CB0E9"/>
                </a:solidFill>
                <a:effectLst/>
                <a:latin typeface="Roboto" panose="02000000000000000000" pitchFamily="2" charset="0"/>
              </a:rPr>
              <a:t>Quando usar PaaS</a:t>
            </a:r>
            <a:endParaRPr lang="pt-BR" b="0" i="0">
              <a:solidFill>
                <a:srgbClr val="0CB0E9"/>
              </a:solidFill>
              <a:effectLst/>
              <a:latin typeface="Roboto" panose="02000000000000000000" pitchFamily="2" charset="0"/>
            </a:endParaRPr>
          </a:p>
          <a:p>
            <a:pPr algn="l" fontAlgn="base"/>
            <a:r>
              <a:rPr lang="pt-BR" b="0" i="0">
                <a:solidFill>
                  <a:srgbClr val="404040"/>
                </a:solidFill>
                <a:effectLst/>
                <a:latin typeface="Roboto" panose="02000000000000000000" pitchFamily="2" charset="0"/>
              </a:rPr>
              <a:t>A utilização de PaaS é benéfica, às vezes até necessária, em várias situações. Por exemplo, PaaS pode otimizar fluxos de trabalho quando vários desenvolvedores estão trabalhando no mesmo projeto de desenvolvimento. Se outros fornecedores devem ser incluídos, o PaaS pode fornecer grande velocidade e flexibilidade para todo o processo. PaaS é particularmente benéfico se você precisar criar aplicativos customizados.</a:t>
            </a:r>
          </a:p>
          <a:p>
            <a:pPr algn="l" fontAlgn="base"/>
            <a:r>
              <a:rPr lang="pt-BR" b="0" i="0">
                <a:solidFill>
                  <a:srgbClr val="404040"/>
                </a:solidFill>
                <a:effectLst/>
                <a:latin typeface="Roboto" panose="02000000000000000000" pitchFamily="2" charset="0"/>
              </a:rPr>
              <a:t>Este serviço de nuvem também pode reduzir muito os custos e pode simplificar alguns desafios que surgem se você estiver desenvolvendo ou implantando um aplicativo rapidamente.</a:t>
            </a:r>
          </a:p>
          <a:p>
            <a:pPr algn="just" fontAlgn="base"/>
            <a:endParaRPr lang="pt-BR" b="0" i="0">
              <a:solidFill>
                <a:srgbClr val="415463"/>
              </a:solidFill>
              <a:effectLst/>
              <a:latin typeface="Abril"/>
            </a:endParaRPr>
          </a:p>
          <a:p>
            <a:pPr lvl="0">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430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algn="just" fontAlgn="base"/>
            <a:r>
              <a:rPr lang="pt-BR" b="0" i="0">
                <a:solidFill>
                  <a:srgbClr val="415463"/>
                </a:solidFill>
                <a:effectLst/>
                <a:latin typeface="Abril"/>
              </a:rPr>
              <a:t>É um modelo onde a utilização de um software não está relacionada à compra de licenças, ou seja, você utiliza um software e paga por sua utilização, na forma de uma espécie de aluguel.</a:t>
            </a:r>
          </a:p>
          <a:p>
            <a:pPr algn="just" fontAlgn="base"/>
            <a:endParaRPr lang="pt-BR" b="0" i="0">
              <a:solidFill>
                <a:srgbClr val="415463"/>
              </a:solidFill>
              <a:effectLst/>
              <a:latin typeface="Abril"/>
            </a:endParaRPr>
          </a:p>
          <a:p>
            <a:pPr algn="just" fontAlgn="base"/>
            <a:r>
              <a:rPr lang="pt-BR" b="0" i="0">
                <a:solidFill>
                  <a:srgbClr val="415463"/>
                </a:solidFill>
                <a:effectLst/>
                <a:latin typeface="Abril"/>
              </a:rPr>
              <a:t>O usuário utiliza um software fornecido pelo provedor. Esse software roda em uma infraestrutura de Computação em Nuvem. A infraestrutura é invisível para o usuário, uma vez que o gerenciamento de recursos como espaço em disco, capacidade de rede, sistema operacional ou servidores fica a cargo do provedor de serviços. Um exemplo desse tipo de oferta é o </a:t>
            </a:r>
            <a:r>
              <a:rPr lang="pt-BR" b="0" i="0" u="sng">
                <a:solidFill>
                  <a:srgbClr val="415463"/>
                </a:solidFill>
                <a:effectLst/>
                <a:latin typeface="Abril"/>
                <a:hlinkClick r:id="rId3"/>
              </a:rPr>
              <a:t>Microsoft Office 365</a:t>
            </a:r>
            <a:r>
              <a:rPr lang="pt-BR" b="0" i="0">
                <a:solidFill>
                  <a:srgbClr val="415463"/>
                </a:solidFill>
                <a:effectLst/>
                <a:latin typeface="Abril"/>
              </a:rPr>
              <a:t> e o sistema de gestão de relacionamento com clientes (CRM – Customer Relationship Management) </a:t>
            </a:r>
            <a:r>
              <a:rPr lang="pt-BR" b="0" i="0" u="sng">
                <a:solidFill>
                  <a:srgbClr val="415463"/>
                </a:solidFill>
                <a:effectLst/>
                <a:latin typeface="Abril"/>
                <a:hlinkClick r:id="rId4"/>
              </a:rPr>
              <a:t>SalesForce.com</a:t>
            </a:r>
            <a:r>
              <a:rPr lang="pt-BR" b="0" i="0">
                <a:solidFill>
                  <a:srgbClr val="415463"/>
                </a:solidFill>
                <a:effectLst/>
                <a:latin typeface="Abril"/>
              </a:rPr>
              <a:t>.</a:t>
            </a:r>
          </a:p>
          <a:p>
            <a:pPr algn="just" fontAlgn="base"/>
            <a:endParaRPr lang="pt-BR" b="0" i="0">
              <a:solidFill>
                <a:srgbClr val="415463"/>
              </a:solidFill>
              <a:effectLst/>
              <a:latin typeface="Abril"/>
            </a:endParaRPr>
          </a:p>
          <a:p>
            <a:pPr algn="just" fontAlgn="base"/>
            <a:r>
              <a:rPr lang="pt-BR" b="0" i="0">
                <a:solidFill>
                  <a:srgbClr val="415463"/>
                </a:solidFill>
                <a:effectLst/>
                <a:latin typeface="Abril"/>
              </a:rPr>
              <a:t>Resumidamente, você paga pelo serviço que as aplicações oferecem – e não a licença do produto.</a:t>
            </a:r>
          </a:p>
          <a:p>
            <a:pPr algn="just" fontAlgn="base"/>
            <a:endParaRPr lang="pt-BR" b="0" i="0">
              <a:solidFill>
                <a:srgbClr val="415463"/>
              </a:solidFill>
              <a:effectLst/>
              <a:latin typeface="Abril"/>
            </a:endParaRPr>
          </a:p>
          <a:p>
            <a:pPr algn="l" fontAlgn="base"/>
            <a:r>
              <a:rPr lang="pt-BR" b="1" i="0">
                <a:solidFill>
                  <a:srgbClr val="0CB0E9"/>
                </a:solidFill>
                <a:effectLst/>
                <a:latin typeface="Roboto" panose="02000000000000000000" pitchFamily="2" charset="0"/>
              </a:rPr>
              <a:t>Quando usar SaaS</a:t>
            </a:r>
            <a:endParaRPr lang="pt-BR" b="0" i="0">
              <a:solidFill>
                <a:srgbClr val="0CB0E9"/>
              </a:solidFill>
              <a:effectLst/>
              <a:latin typeface="Roboto" panose="02000000000000000000" pitchFamily="2" charset="0"/>
            </a:endParaRPr>
          </a:p>
          <a:p>
            <a:pPr algn="l" fontAlgn="base"/>
            <a:r>
              <a:rPr lang="pt-BR" b="0" i="0">
                <a:solidFill>
                  <a:srgbClr val="404040"/>
                </a:solidFill>
                <a:effectLst/>
                <a:latin typeface="Roboto" panose="02000000000000000000" pitchFamily="2" charset="0"/>
              </a:rPr>
              <a:t>SaaS pode ser a opção mais benéfica em várias situações, incluindo:</a:t>
            </a:r>
          </a:p>
          <a:p>
            <a:pPr algn="l" fontAlgn="base">
              <a:buFont typeface="Arial" panose="020B0604020202020204" pitchFamily="34" charset="0"/>
              <a:buChar char="•"/>
            </a:pPr>
            <a:r>
              <a:rPr lang="pt-BR" b="0" i="1">
                <a:solidFill>
                  <a:srgbClr val="404040"/>
                </a:solidFill>
                <a:effectLst/>
                <a:latin typeface="Roboto" panose="02000000000000000000" pitchFamily="2" charset="0"/>
              </a:rPr>
              <a:t>Startups</a:t>
            </a:r>
            <a:r>
              <a:rPr lang="pt-BR" b="0" i="0">
                <a:solidFill>
                  <a:srgbClr val="404040"/>
                </a:solidFill>
                <a:effectLst/>
                <a:latin typeface="Roboto" panose="02000000000000000000" pitchFamily="2" charset="0"/>
              </a:rPr>
              <a:t> ou pequenas empresas que precisam lançar o comércio eletrônico rapidamente e não têm tempo para problemas de servidor ou </a:t>
            </a:r>
            <a:r>
              <a:rPr lang="pt-BR" b="0" i="1">
                <a:solidFill>
                  <a:srgbClr val="404040"/>
                </a:solidFill>
                <a:effectLst/>
                <a:latin typeface="Roboto" panose="02000000000000000000" pitchFamily="2" charset="0"/>
              </a:rPr>
              <a:t>software;</a:t>
            </a:r>
            <a:endParaRPr lang="pt-BR" b="0" i="0">
              <a:solidFill>
                <a:srgbClr val="404040"/>
              </a:solidFill>
              <a:effectLst/>
              <a:latin typeface="Roboto" panose="02000000000000000000" pitchFamily="2" charset="0"/>
            </a:endParaRPr>
          </a:p>
          <a:p>
            <a:pPr algn="l" fontAlgn="base">
              <a:buFont typeface="Arial" panose="020B0604020202020204" pitchFamily="34" charset="0"/>
              <a:buChar char="•"/>
            </a:pPr>
            <a:r>
              <a:rPr lang="pt-BR" b="0" i="0">
                <a:solidFill>
                  <a:srgbClr val="404040"/>
                </a:solidFill>
                <a:effectLst/>
                <a:latin typeface="Roboto" panose="02000000000000000000" pitchFamily="2" charset="0"/>
              </a:rPr>
              <a:t>Projetos de curto prazo que exigem colaboração rápida, fácil e acessível;</a:t>
            </a:r>
          </a:p>
          <a:p>
            <a:pPr algn="l" fontAlgn="base">
              <a:buFont typeface="Arial" panose="020B0604020202020204" pitchFamily="34" charset="0"/>
              <a:buChar char="•"/>
            </a:pPr>
            <a:r>
              <a:rPr lang="pt-BR" b="0" i="0">
                <a:solidFill>
                  <a:srgbClr val="404040"/>
                </a:solidFill>
                <a:effectLst/>
                <a:latin typeface="Roboto" panose="02000000000000000000" pitchFamily="2" charset="0"/>
              </a:rPr>
              <a:t>Aplicativos que não são necessários com muita frequência, como </a:t>
            </a:r>
            <a:r>
              <a:rPr lang="pt-BR" b="0" i="1">
                <a:solidFill>
                  <a:srgbClr val="404040"/>
                </a:solidFill>
                <a:effectLst/>
                <a:latin typeface="Roboto" panose="02000000000000000000" pitchFamily="2" charset="0"/>
              </a:rPr>
              <a:t>softwares</a:t>
            </a:r>
            <a:r>
              <a:rPr lang="pt-BR" b="0" i="0">
                <a:solidFill>
                  <a:srgbClr val="404040"/>
                </a:solidFill>
                <a:effectLst/>
                <a:latin typeface="Roboto" panose="02000000000000000000" pitchFamily="2" charset="0"/>
              </a:rPr>
              <a:t> fiscais;</a:t>
            </a:r>
          </a:p>
          <a:p>
            <a:pPr algn="l" fontAlgn="base">
              <a:buFont typeface="Arial" panose="020B0604020202020204" pitchFamily="34" charset="0"/>
              <a:buChar char="•"/>
            </a:pPr>
            <a:r>
              <a:rPr lang="pt-BR" b="0" i="0">
                <a:solidFill>
                  <a:srgbClr val="404040"/>
                </a:solidFill>
                <a:effectLst/>
                <a:latin typeface="Roboto" panose="02000000000000000000" pitchFamily="2" charset="0"/>
              </a:rPr>
              <a:t>Aplicativos que precisam de acesso à</a:t>
            </a:r>
            <a:r>
              <a:rPr lang="pt-BR" b="0" i="1">
                <a:solidFill>
                  <a:srgbClr val="404040"/>
                </a:solidFill>
                <a:effectLst/>
                <a:latin typeface="Roboto" panose="02000000000000000000" pitchFamily="2" charset="0"/>
              </a:rPr>
              <a:t> web</a:t>
            </a:r>
            <a:r>
              <a:rPr lang="pt-BR" b="0" i="0">
                <a:solidFill>
                  <a:srgbClr val="404040"/>
                </a:solidFill>
                <a:effectLst/>
                <a:latin typeface="Roboto" panose="02000000000000000000" pitchFamily="2" charset="0"/>
              </a:rPr>
              <a:t> e móvel.</a:t>
            </a:r>
          </a:p>
          <a:p>
            <a:pPr algn="just" fontAlgn="base"/>
            <a:endParaRPr lang="pt-BR" b="0" i="0">
              <a:solidFill>
                <a:srgbClr val="415463"/>
              </a:solidFill>
              <a:effectLst/>
              <a:latin typeface="Abril"/>
            </a:endParaRPr>
          </a:p>
          <a:p>
            <a:pPr lvl="0">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207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816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3762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1615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3155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pt-BR"/>
              <a:t>Em 1997 o professor de sistemas da informação Ramnath Chellappa mencionou o termo computação em nuvem numa palestra acadêmica.</a:t>
            </a:r>
          </a:p>
          <a:p>
            <a:pPr lvl="0">
              <a:spcBef>
                <a:spcPts val="0"/>
              </a:spcBef>
              <a:buNone/>
            </a:pPr>
            <a:endParaRPr lang="pt-BR"/>
          </a:p>
          <a:p>
            <a:pPr lvl="0">
              <a:spcBef>
                <a:spcPts val="0"/>
              </a:spcBef>
              <a:buNone/>
            </a:pPr>
            <a:r>
              <a:rPr lang="pt-BR"/>
              <a:t>Só em  1999 surgiu a Salesforce, primeira empresa a disponibilizar aplicações na internet.</a:t>
            </a:r>
          </a:p>
          <a:p>
            <a:pPr lvl="0">
              <a:spcBef>
                <a:spcPts val="0"/>
              </a:spcBef>
              <a:buNone/>
            </a:pPr>
            <a:r>
              <a:rPr lang="pt-BR"/>
              <a:t>Em 2006 a Amazon lança a AWS (Amazon Web Services)</a:t>
            </a:r>
          </a:p>
          <a:p>
            <a:pPr lvl="0">
              <a:spcBef>
                <a:spcPts val="0"/>
              </a:spcBef>
              <a:buNone/>
            </a:pPr>
            <a:r>
              <a:rPr lang="pt-BR"/>
              <a:t>Em 2008 surgem as plataformas de implementação de nuvem (OpenNebula e Eucalyptus) Open Source, além, do surgimento do Ap Engine Google.</a:t>
            </a:r>
          </a:p>
          <a:p>
            <a:pPr lvl="0">
              <a:spcBef>
                <a:spcPts val="0"/>
              </a:spcBef>
              <a:buNone/>
            </a:pPr>
            <a:r>
              <a:rPr lang="pt-BR"/>
              <a:t>IBM</a:t>
            </a:r>
          </a:p>
          <a:p>
            <a:pPr lvl="0">
              <a:spcBef>
                <a:spcPts val="0"/>
              </a:spcBef>
              <a:buNone/>
            </a:pPr>
            <a:r>
              <a:rPr lang="pt-BR"/>
              <a:t>Microsoft</a:t>
            </a:r>
          </a:p>
          <a:p>
            <a:pPr lvl="0">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7166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2955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17528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31082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05864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3624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02150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207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5942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13321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9914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pt-BR"/>
              <a:t>Uma nuvem (“cloud“) representa um conjunto de recursos que o usuário não enxerga diretamente, como Servidores, aplicações, serviços, equipamentos de storage e roteamento.</a:t>
            </a:r>
          </a:p>
          <a:p>
            <a:pPr lvl="0">
              <a:spcBef>
                <a:spcPts val="0"/>
              </a:spcBef>
              <a:buNone/>
            </a:pPr>
            <a:endParaRPr lang="pt-BR"/>
          </a:p>
          <a:p>
            <a:pPr lvl="0">
              <a:spcBef>
                <a:spcPts val="0"/>
              </a:spcBef>
              <a:buNone/>
            </a:pPr>
            <a:r>
              <a:rPr lang="pt-BR"/>
              <a:t>Com a computação em nuvem, as empresas podem armazenar e processar seus dados em data centers de terceiros. que podem estar localizados em qualquer parte do planeta.</a:t>
            </a:r>
          </a:p>
          <a:p>
            <a:pPr lvl="0">
              <a:spcBef>
                <a:spcPts val="0"/>
              </a:spcBef>
              <a:buNone/>
            </a:pPr>
            <a:endParaRPr lang="pt-BR"/>
          </a:p>
          <a:p>
            <a:pPr lvl="0">
              <a:spcBef>
                <a:spcPts val="0"/>
              </a:spcBef>
              <a:buNone/>
            </a:pPr>
            <a:r>
              <a:rPr lang="pt-BR"/>
              <a:t>A premissa básica da computação em nuvem é o compartilhamento de recursos com o intuito de alcançar uma economia de escala, de forma similar a um serviço comoditizado, como o serviço de energia elétrica.</a:t>
            </a:r>
          </a:p>
          <a:p>
            <a:pPr lvl="0">
              <a:spcBef>
                <a:spcPts val="0"/>
              </a:spcBef>
              <a:buNone/>
            </a:pPr>
            <a:endParaRPr lang="pt-BR"/>
          </a:p>
          <a:p>
            <a:pPr lvl="0">
              <a:spcBef>
                <a:spcPts val="0"/>
              </a:spcBef>
              <a:buNone/>
            </a:pPr>
            <a:r>
              <a:rPr lang="pt-BR"/>
              <a:t>A nuvem permite que as empresas economizem com custos de infraestrutura, como servidores e switches, de modo a se focar em seu negócio em vez de gastar tempo e dinheiro com essa infra.</a:t>
            </a:r>
          </a:p>
          <a:p>
            <a:pPr lvl="0">
              <a:spcBef>
                <a:spcPts val="0"/>
              </a:spcBef>
              <a:buNone/>
            </a:pPr>
            <a:endParaRPr lang="pt-BR"/>
          </a:p>
          <a:p>
            <a:pPr lvl="0">
              <a:spcBef>
                <a:spcPts val="0"/>
              </a:spcBef>
              <a:buNone/>
            </a:pPr>
            <a:r>
              <a:rPr lang="pt-BR"/>
              <a:t>As principais tecnologias que habilitam a computação em nuvem são a Internet e a Virtualização.</a:t>
            </a: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47318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59217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3756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19078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4394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44104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f1c8d502a4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gf1c8d502a4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6034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659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3630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9558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2953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835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20"/>
        <p:cNvGrpSpPr/>
        <p:nvPr/>
      </p:nvGrpSpPr>
      <p:grpSpPr>
        <a:xfrm>
          <a:off x="0" y="0"/>
          <a:ext cx="0" cy="0"/>
          <a:chOff x="0" y="0"/>
          <a:chExt cx="0" cy="0"/>
        </a:xfrm>
      </p:grpSpPr>
      <p:sp>
        <p:nvSpPr>
          <p:cNvPr id="21" name="Google Shape;21;p2"/>
          <p:cNvSpPr txBox="1">
            <a:spLocks noGrp="1"/>
          </p:cNvSpPr>
          <p:nvPr>
            <p:ph type="subTitle" idx="1"/>
          </p:nvPr>
        </p:nvSpPr>
        <p:spPr>
          <a:xfrm>
            <a:off x="1295400" y="3200400"/>
            <a:ext cx="6400800" cy="1600200"/>
          </a:xfrm>
          <a:prstGeom prst="rect">
            <a:avLst/>
          </a:prstGeom>
          <a:noFill/>
          <a:ln>
            <a:noFill/>
          </a:ln>
        </p:spPr>
        <p:txBody>
          <a:bodyPr spcFirstLastPara="1" wrap="square" lIns="91425" tIns="45700" rIns="91425" bIns="45700" anchor="t" anchorCtr="0">
            <a:noAutofit/>
          </a:bodyPr>
          <a:lstStyle>
            <a:lvl1pPr lvl="0" algn="ctr">
              <a:spcBef>
                <a:spcPts val="575"/>
              </a:spcBef>
              <a:spcAft>
                <a:spcPts val="0"/>
              </a:spcAft>
              <a:buSzPts val="2210"/>
              <a:buNone/>
              <a:defRPr sz="2600">
                <a:solidFill>
                  <a:schemeClr val="dk2"/>
                </a:solidFill>
                <a:latin typeface="Calibri"/>
                <a:ea typeface="Calibri"/>
                <a:cs typeface="Calibri"/>
                <a:sym typeface="Calibri"/>
              </a:defRPr>
            </a:lvl1pPr>
            <a:lvl2pPr lvl="1" algn="ctr">
              <a:spcBef>
                <a:spcPts val="375"/>
              </a:spcBef>
              <a:spcAft>
                <a:spcPts val="0"/>
              </a:spcAft>
              <a:buSzPts val="1530"/>
              <a:buNone/>
              <a:defRPr/>
            </a:lvl2pPr>
            <a:lvl3pPr lvl="2" algn="ctr">
              <a:spcBef>
                <a:spcPts val="375"/>
              </a:spcBef>
              <a:spcAft>
                <a:spcPts val="0"/>
              </a:spcAft>
              <a:buSzPts val="1530"/>
              <a:buNone/>
              <a:defRPr/>
            </a:lvl3pPr>
            <a:lvl4pPr lvl="3" algn="ctr">
              <a:spcBef>
                <a:spcPts val="375"/>
              </a:spcBef>
              <a:spcAft>
                <a:spcPts val="0"/>
              </a:spcAft>
              <a:buSzPts val="1440"/>
              <a:buNone/>
              <a:defRPr/>
            </a:lvl4pPr>
            <a:lvl5pPr lvl="4" algn="ctr">
              <a:spcBef>
                <a:spcPts val="375"/>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a:endParaRPr/>
          </a:p>
        </p:txBody>
      </p:sp>
      <p:sp>
        <p:nvSpPr>
          <p:cNvPr id="22" name="Google Shape;22;p2"/>
          <p:cNvSpPr txBox="1">
            <a:spLocks noGrp="1"/>
          </p:cNvSpPr>
          <p:nvPr>
            <p:ph type="ctrTitle"/>
          </p:nvPr>
        </p:nvSpPr>
        <p:spPr>
          <a:xfrm>
            <a:off x="457200" y="1505930"/>
            <a:ext cx="8229600" cy="1470025"/>
          </a:xfrm>
          <a:prstGeom prst="rect">
            <a:avLst/>
          </a:prstGeom>
          <a:noFill/>
          <a:ln>
            <a:noFill/>
          </a:ln>
        </p:spPr>
        <p:txBody>
          <a:bodyPr spcFirstLastPara="1" wrap="square" lIns="91425" tIns="45700" rIns="91425" bIns="91425" anchor="ctr" anchorCtr="0">
            <a:noAutofit/>
          </a:bodyPr>
          <a:lstStyle>
            <a:lvl1pPr lvl="0" algn="ctr">
              <a:spcBef>
                <a:spcPts val="0"/>
              </a:spcBef>
              <a:spcAft>
                <a:spcPts val="0"/>
              </a:spcAft>
              <a:buSzPts val="1400"/>
              <a:buNone/>
              <a:defRPr sz="5600" b="1">
                <a:solidFill>
                  <a:srgbClr val="4CE0EA"/>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38"/>
        <p:cNvGrpSpPr/>
        <p:nvPr/>
      </p:nvGrpSpPr>
      <p:grpSpPr>
        <a:xfrm>
          <a:off x="0" y="0"/>
          <a:ext cx="0" cy="0"/>
          <a:chOff x="0" y="0"/>
          <a:chExt cx="0" cy="0"/>
        </a:xfrm>
      </p:grpSpPr>
      <p:sp>
        <p:nvSpPr>
          <p:cNvPr id="39" name="Google Shape;39;p4"/>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41" name="Google Shape;41;p4"/>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
          <p:cNvSpPr>
            <a:spLocks noGrp="1"/>
          </p:cNvSpPr>
          <p:nvPr>
            <p:ph type="sldNum" idx="12"/>
          </p:nvPr>
        </p:nvSpPr>
        <p:spPr>
          <a:xfrm>
            <a:off x="179387" y="6211887"/>
            <a:ext cx="457200" cy="457200"/>
          </a:xfrm>
          <a:prstGeom prst="ellipse">
            <a:avLst/>
          </a:prstGeom>
          <a:solidFill>
            <a:srgbClr val="083763"/>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Libre Baskerville"/>
              <a:ea typeface="Libre Baskerville"/>
              <a:cs typeface="Libre Baskerville"/>
              <a:sym typeface="Libre Baskerville"/>
            </a:endParaRPr>
          </a:p>
        </p:txBody>
      </p:sp>
      <p:sp>
        <p:nvSpPr>
          <p:cNvPr id="11" name="Google Shape;11;p1"/>
          <p:cNvSpPr txBox="1"/>
          <p:nvPr/>
        </p:nvSpPr>
        <p:spPr>
          <a:xfrm>
            <a:off x="63500" y="1449387"/>
            <a:ext cx="9020175" cy="1527175"/>
          </a:xfrm>
          <a:prstGeom prst="rect">
            <a:avLst/>
          </a:prstGeom>
          <a:solidFill>
            <a:srgbClr val="08376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Libre Baskerville"/>
              <a:ea typeface="Libre Baskerville"/>
              <a:cs typeface="Libre Baskerville"/>
              <a:sym typeface="Libre Baskerville"/>
            </a:endParaRPr>
          </a:p>
        </p:txBody>
      </p:sp>
      <p:sp>
        <p:nvSpPr>
          <p:cNvPr id="12" name="Google Shape;12;p1"/>
          <p:cNvSpPr txBox="1"/>
          <p:nvPr/>
        </p:nvSpPr>
        <p:spPr>
          <a:xfrm>
            <a:off x="63500" y="1397000"/>
            <a:ext cx="9020175" cy="120650"/>
          </a:xfrm>
          <a:prstGeom prst="rect">
            <a:avLst/>
          </a:prstGeom>
          <a:solidFill>
            <a:srgbClr val="AABBD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Libre Baskerville"/>
              <a:ea typeface="Libre Baskerville"/>
              <a:cs typeface="Libre Baskerville"/>
              <a:sym typeface="Libre Baskerville"/>
            </a:endParaRPr>
          </a:p>
        </p:txBody>
      </p:sp>
      <p:sp>
        <p:nvSpPr>
          <p:cNvPr id="13" name="Google Shape;13;p1"/>
          <p:cNvSpPr txBox="1"/>
          <p:nvPr/>
        </p:nvSpPr>
        <p:spPr>
          <a:xfrm>
            <a:off x="63500" y="2976562"/>
            <a:ext cx="9020175" cy="111125"/>
          </a:xfrm>
          <a:prstGeom prst="rect">
            <a:avLst/>
          </a:prstGeom>
          <a:solidFill>
            <a:srgbClr val="7CCA6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Libre Baskerville"/>
              <a:ea typeface="Libre Baskerville"/>
              <a:cs typeface="Libre Baskerville"/>
              <a:sym typeface="Libre Baskerville"/>
            </a:endParaRPr>
          </a:p>
        </p:txBody>
      </p:sp>
      <p:sp>
        <p:nvSpPr>
          <p:cNvPr id="14" name="Google Shape;14;p1"/>
          <p:cNvSpPr/>
          <p:nvPr/>
        </p:nvSpPr>
        <p:spPr>
          <a:xfrm>
            <a:off x="-9525" y="-7937"/>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Libre Baskerville"/>
              <a:ea typeface="Libre Baskerville"/>
              <a:cs typeface="Libre Baskerville"/>
              <a:sym typeface="Libre Baskerville"/>
            </a:endParaRPr>
          </a:p>
        </p:txBody>
      </p:sp>
      <p:sp>
        <p:nvSpPr>
          <p:cNvPr id="15" name="Google Shape;15;p1"/>
          <p:cNvSpPr txBox="1"/>
          <p:nvPr/>
        </p:nvSpPr>
        <p:spPr>
          <a:xfrm>
            <a:off x="7667625" y="100012"/>
            <a:ext cx="1179512" cy="113506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Libre Baskerville"/>
              <a:ea typeface="Libre Baskerville"/>
              <a:cs typeface="Libre Baskerville"/>
              <a:sym typeface="Libre Baskerville"/>
            </a:endParaRPr>
          </a:p>
        </p:txBody>
      </p:sp>
      <p:sp>
        <p:nvSpPr>
          <p:cNvPr id="16" name="Google Shape;16;p1"/>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2pPr>
            <a:lvl3pPr marR="0" lvl="2"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3pPr>
            <a:lvl4pPr marR="0" lvl="3"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4pPr>
            <a:lvl5pPr marR="0" lvl="4"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5pPr>
            <a:lvl6pPr marR="0" lvl="5"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6pPr>
            <a:lvl7pPr marR="0" lvl="6"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7pPr>
            <a:lvl8pPr marR="0" lvl="7"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8pPr>
            <a:lvl9pPr marR="0" lvl="8"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9pPr>
          </a:lstStyle>
          <a:p>
            <a:endParaRPr/>
          </a:p>
        </p:txBody>
      </p:sp>
      <p:sp>
        <p:nvSpPr>
          <p:cNvPr id="17" name="Google Shape;17;p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Calibri"/>
                <a:ea typeface="Calibri"/>
                <a:cs typeface="Calibri"/>
                <a:sym typeface="Calibri"/>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Calibri"/>
                <a:ea typeface="Calibri"/>
                <a:cs typeface="Calibri"/>
                <a:sym typeface="Calibri"/>
              </a:defRPr>
            </a:lvl2pPr>
            <a:lvl3pPr marL="1371600" marR="0" lvl="2" indent="-336550" algn="l" rtl="0">
              <a:spcBef>
                <a:spcPts val="375"/>
              </a:spcBef>
              <a:spcAft>
                <a:spcPts val="0"/>
              </a:spcAft>
              <a:buClr>
                <a:srgbClr val="E6B1AB"/>
              </a:buClr>
              <a:buSzPts val="17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30200" algn="l" rtl="0">
              <a:spcBef>
                <a:spcPts val="375"/>
              </a:spcBef>
              <a:spcAft>
                <a:spcPts val="0"/>
              </a:spcAft>
              <a:buClr>
                <a:srgbClr val="A28E6A"/>
              </a:buClr>
              <a:buSzPts val="16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375"/>
              </a:spcBef>
              <a:spcAft>
                <a:spcPts val="0"/>
              </a:spcAft>
              <a:buClr>
                <a:srgbClr val="A28E6A"/>
              </a:buClr>
              <a:buSzPts val="2000"/>
              <a:buFont typeface="Calibri"/>
              <a:buChar char="o"/>
              <a:defRPr sz="2000" b="0" i="0" u="none" strike="noStrike" cap="none">
                <a:solidFill>
                  <a:schemeClr val="dk1"/>
                </a:solidFill>
                <a:latin typeface="Calibri"/>
                <a:ea typeface="Calibri"/>
                <a:cs typeface="Calibri"/>
                <a:sym typeface="Calibri"/>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A8B9DF"/>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A8CBE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8" name="Google Shape;18;p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lnSpc>
                <a:spcPct val="100000"/>
              </a:lnSpc>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lnSpc>
                <a:spcPct val="100000"/>
              </a:lnSpc>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lnSpc>
                <a:spcPct val="100000"/>
              </a:lnSpc>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lnSpc>
                <a:spcPct val="100000"/>
              </a:lnSpc>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lnSpc>
                <a:spcPct val="100000"/>
              </a:lnSpc>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lnSpc>
                <a:spcPct val="100000"/>
              </a:lnSpc>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lnSpc>
                <a:spcPct val="100000"/>
              </a:lnSpc>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9" name="Google Shape;19;p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400" b="0" i="0" u="none">
                <a:solidFill>
                  <a:schemeClr val="dk2"/>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lnSpc>
                <a:spcPct val="100000"/>
              </a:lnSpc>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lnSpc>
                <a:spcPct val="100000"/>
              </a:lnSpc>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lnSpc>
                <a:spcPct val="100000"/>
              </a:lnSpc>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lnSpc>
                <a:spcPct val="100000"/>
              </a:lnSpc>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lnSpc>
                <a:spcPct val="100000"/>
              </a:lnSpc>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lnSpc>
                <a:spcPct val="100000"/>
              </a:lnSpc>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lnSpc>
                <a:spcPct val="100000"/>
              </a:lnSpc>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
        <p:cNvGrpSpPr/>
        <p:nvPr/>
      </p:nvGrpSpPr>
      <p:grpSpPr>
        <a:xfrm>
          <a:off x="0" y="0"/>
          <a:ext cx="0" cy="0"/>
          <a:chOff x="0" y="0"/>
          <a:chExt cx="0" cy="0"/>
        </a:xfrm>
      </p:grpSpPr>
      <p:sp>
        <p:nvSpPr>
          <p:cNvPr id="26" name="Google Shape;26;p3"/>
          <p:cNvSpPr txBox="1"/>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Libre Baskerville"/>
              <a:ea typeface="Libre Baskerville"/>
              <a:cs typeface="Libre Baskerville"/>
              <a:sym typeface="Libre Baskerville"/>
            </a:endParaRPr>
          </a:p>
        </p:txBody>
      </p:sp>
      <p:sp>
        <p:nvSpPr>
          <p:cNvPr id="27" name="Google Shape;27;p3"/>
          <p:cNvSpPr/>
          <p:nvPr/>
        </p:nvSpPr>
        <p:spPr>
          <a:xfrm>
            <a:off x="63500" y="69850"/>
            <a:ext cx="9013825" cy="6692900"/>
          </a:xfrm>
          <a:prstGeom prst="roundRect">
            <a:avLst>
              <a:gd name="adj" fmla="val 1065"/>
            </a:avLst>
          </a:prstGeom>
          <a:solidFill>
            <a:schemeClr val="lt1"/>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Libre Baskerville"/>
              <a:ea typeface="Libre Baskerville"/>
              <a:cs typeface="Libre Baskerville"/>
              <a:sym typeface="Libre Baskerville"/>
            </a:endParaRPr>
          </a:p>
        </p:txBody>
      </p:sp>
      <p:sp>
        <p:nvSpPr>
          <p:cNvPr id="28" name="Google Shape;28;p3"/>
          <p:cNvSpPr/>
          <p:nvPr/>
        </p:nvSpPr>
        <p:spPr>
          <a:xfrm>
            <a:off x="-9525" y="-7937"/>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Libre Baskerville"/>
              <a:ea typeface="Libre Baskerville"/>
              <a:cs typeface="Libre Baskerville"/>
              <a:sym typeface="Libre Baskerville"/>
            </a:endParaRPr>
          </a:p>
        </p:txBody>
      </p:sp>
      <p:grpSp>
        <p:nvGrpSpPr>
          <p:cNvPr id="29" name="Google Shape;29;p3"/>
          <p:cNvGrpSpPr/>
          <p:nvPr/>
        </p:nvGrpSpPr>
        <p:grpSpPr>
          <a:xfrm rot="10800000">
            <a:off x="0" y="-242887"/>
            <a:ext cx="9163050" cy="1041400"/>
            <a:chOff x="-9525" y="5816600"/>
            <a:chExt cx="9163050" cy="1041400"/>
          </a:xfrm>
        </p:grpSpPr>
        <p:sp>
          <p:nvSpPr>
            <p:cNvPr id="30" name="Google Shape;30;p3"/>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Libre Baskerville"/>
                <a:ea typeface="Libre Baskerville"/>
                <a:cs typeface="Libre Baskerville"/>
                <a:sym typeface="Libre Baskerville"/>
              </a:endParaRPr>
            </a:p>
          </p:txBody>
        </p:sp>
        <p:sp>
          <p:nvSpPr>
            <p:cNvPr id="31" name="Google Shape;31;p3"/>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Libre Baskerville"/>
                <a:ea typeface="Libre Baskerville"/>
                <a:cs typeface="Libre Baskerville"/>
                <a:sym typeface="Libre Baskerville"/>
              </a:endParaRPr>
            </a:p>
          </p:txBody>
        </p:sp>
      </p:grpSp>
      <p:sp>
        <p:nvSpPr>
          <p:cNvPr id="32" name="Google Shape;32;p3"/>
          <p:cNvSpPr txBox="1"/>
          <p:nvPr/>
        </p:nvSpPr>
        <p:spPr>
          <a:xfrm>
            <a:off x="8316912" y="98425"/>
            <a:ext cx="673100" cy="666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Libre Baskerville"/>
              <a:ea typeface="Libre Baskerville"/>
              <a:cs typeface="Libre Baskerville"/>
              <a:sym typeface="Libre Baskerville"/>
            </a:endParaRPr>
          </a:p>
        </p:txBody>
      </p:sp>
      <p:sp>
        <p:nvSpPr>
          <p:cNvPr id="33" name="Google Shape;33;p3"/>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2pPr>
            <a:lvl3pPr marR="0" lvl="2"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3pPr>
            <a:lvl4pPr marR="0" lvl="3"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4pPr>
            <a:lvl5pPr marR="0" lvl="4"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5pPr>
            <a:lvl6pPr marR="0" lvl="5"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6pPr>
            <a:lvl7pPr marR="0" lvl="6"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7pPr>
            <a:lvl8pPr marR="0" lvl="7"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8pPr>
            <a:lvl9pPr marR="0" lvl="8"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9pPr>
          </a:lstStyle>
          <a:p>
            <a:endParaRPr/>
          </a:p>
        </p:txBody>
      </p:sp>
      <p:sp>
        <p:nvSpPr>
          <p:cNvPr id="34" name="Google Shape;34;p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Calibri"/>
                <a:ea typeface="Calibri"/>
                <a:cs typeface="Calibri"/>
                <a:sym typeface="Calibri"/>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Calibri"/>
                <a:ea typeface="Calibri"/>
                <a:cs typeface="Calibri"/>
                <a:sym typeface="Calibri"/>
              </a:defRPr>
            </a:lvl2pPr>
            <a:lvl3pPr marL="1371600" marR="0" lvl="2" indent="-336550" algn="l" rtl="0">
              <a:spcBef>
                <a:spcPts val="375"/>
              </a:spcBef>
              <a:spcAft>
                <a:spcPts val="0"/>
              </a:spcAft>
              <a:buClr>
                <a:srgbClr val="E6B1AB"/>
              </a:buClr>
              <a:buSzPts val="17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30200" algn="l" rtl="0">
              <a:spcBef>
                <a:spcPts val="375"/>
              </a:spcBef>
              <a:spcAft>
                <a:spcPts val="0"/>
              </a:spcAft>
              <a:buClr>
                <a:srgbClr val="A28E6A"/>
              </a:buClr>
              <a:buSzPts val="16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375"/>
              </a:spcBef>
              <a:spcAft>
                <a:spcPts val="0"/>
              </a:spcAft>
              <a:buClr>
                <a:srgbClr val="A28E6A"/>
              </a:buClr>
              <a:buSzPts val="2000"/>
              <a:buFont typeface="Calibri"/>
              <a:buChar char="o"/>
              <a:defRPr sz="2000" b="0" i="0" u="none" strike="noStrike" cap="none">
                <a:solidFill>
                  <a:schemeClr val="dk1"/>
                </a:solidFill>
                <a:latin typeface="Calibri"/>
                <a:ea typeface="Calibri"/>
                <a:cs typeface="Calibri"/>
                <a:sym typeface="Calibri"/>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A8B9DF"/>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A8CBE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35" name="Google Shape;35;p3"/>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lnSpc>
                <a:spcPct val="100000"/>
              </a:lnSpc>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lnSpc>
                <a:spcPct val="100000"/>
              </a:lnSpc>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lnSpc>
                <a:spcPct val="100000"/>
              </a:lnSpc>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lnSpc>
                <a:spcPct val="100000"/>
              </a:lnSpc>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lnSpc>
                <a:spcPct val="100000"/>
              </a:lnSpc>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lnSpc>
                <a:spcPct val="100000"/>
              </a:lnSpc>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lnSpc>
                <a:spcPct val="100000"/>
              </a:lnSpc>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36" name="Google Shape;36;p3"/>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400" b="0" i="0" u="none">
                <a:solidFill>
                  <a:schemeClr val="dk2"/>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lnSpc>
                <a:spcPct val="100000"/>
              </a:lnSpc>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lnSpc>
                <a:spcPct val="100000"/>
              </a:lnSpc>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lnSpc>
                <a:spcPct val="100000"/>
              </a:lnSpc>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lnSpc>
                <a:spcPct val="100000"/>
              </a:lnSpc>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lnSpc>
                <a:spcPct val="100000"/>
              </a:lnSpc>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lnSpc>
                <a:spcPct val="100000"/>
              </a:lnSpc>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lnSpc>
                <a:spcPct val="100000"/>
              </a:lnSpc>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37" name="Google Shape;37;p3"/>
          <p:cNvSpPr>
            <a:spLocks noGrp="1"/>
          </p:cNvSpPr>
          <p:nvPr>
            <p:ph type="sldNum" idx="12"/>
          </p:nvPr>
        </p:nvSpPr>
        <p:spPr>
          <a:xfrm>
            <a:off x="179387" y="6211887"/>
            <a:ext cx="457200" cy="457200"/>
          </a:xfrm>
          <a:prstGeom prst="ellipse">
            <a:avLst/>
          </a:prstGeom>
          <a:solidFill>
            <a:srgbClr val="083763"/>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1pPr>
            <a:lvl2pPr marL="0" marR="0" lvl="1"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2pPr>
            <a:lvl3pPr marL="0" marR="0" lvl="2"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3pPr>
            <a:lvl4pPr marL="0" marR="0" lvl="3"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4pPr>
            <a:lvl5pPr marL="0" marR="0" lvl="4"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5pPr>
            <a:lvl6pPr marL="0" marR="0" lvl="5"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6pPr>
            <a:lvl7pPr marL="0" marR="0" lvl="6"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7pPr>
            <a:lvl8pPr marL="0" marR="0" lvl="7"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8pPr>
            <a:lvl9pPr marL="0" marR="0" lvl="8"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‹nº›</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docs.microsoft.com/pt-br/learn/certifications/azure-fundamentals/"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linkedin.com/in/diegoadias/"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5"/>
          <p:cNvSpPr txBox="1">
            <a:spLocks noGrp="1"/>
          </p:cNvSpPr>
          <p:nvPr>
            <p:ph type="subTitle" idx="1"/>
          </p:nvPr>
        </p:nvSpPr>
        <p:spPr>
          <a:xfrm>
            <a:off x="323850" y="3763962"/>
            <a:ext cx="8496300" cy="2760662"/>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2210"/>
              <a:buNone/>
            </a:pPr>
            <a:endParaRPr sz="2600" b="0" i="0" u="none">
              <a:solidFill>
                <a:srgbClr val="004E6D"/>
              </a:solidFill>
              <a:latin typeface="Calibri"/>
              <a:ea typeface="Calibri"/>
              <a:cs typeface="Calibri"/>
              <a:sym typeface="Calibri"/>
            </a:endParaRPr>
          </a:p>
          <a:p>
            <a:pPr marL="0" lvl="0" indent="0" algn="ctr" rtl="0">
              <a:lnSpc>
                <a:spcPct val="100000"/>
              </a:lnSpc>
              <a:spcBef>
                <a:spcPts val="500"/>
              </a:spcBef>
              <a:spcAft>
                <a:spcPts val="0"/>
              </a:spcAft>
              <a:buSzPts val="2210"/>
              <a:buNone/>
            </a:pPr>
            <a:endParaRPr sz="2600" b="0" i="0" u="none">
              <a:solidFill>
                <a:srgbClr val="004E6D"/>
              </a:solidFill>
              <a:latin typeface="Calibri"/>
              <a:ea typeface="Calibri"/>
              <a:cs typeface="Calibri"/>
              <a:sym typeface="Calibri"/>
            </a:endParaRPr>
          </a:p>
          <a:p>
            <a:pPr marL="0" lvl="0" indent="0" algn="ctr" rtl="0">
              <a:lnSpc>
                <a:spcPct val="100000"/>
              </a:lnSpc>
              <a:spcBef>
                <a:spcPts val="500"/>
              </a:spcBef>
              <a:spcAft>
                <a:spcPts val="0"/>
              </a:spcAft>
              <a:buSzPts val="2210"/>
              <a:buNone/>
            </a:pPr>
            <a:endParaRPr sz="2600" b="0" i="0" u="none">
              <a:solidFill>
                <a:srgbClr val="004E6D"/>
              </a:solidFill>
              <a:latin typeface="Calibri"/>
              <a:ea typeface="Calibri"/>
              <a:cs typeface="Calibri"/>
              <a:sym typeface="Calibri"/>
            </a:endParaRPr>
          </a:p>
          <a:p>
            <a:pPr marL="0" lvl="0" indent="0" algn="ctr" rtl="0">
              <a:lnSpc>
                <a:spcPct val="100000"/>
              </a:lnSpc>
              <a:spcBef>
                <a:spcPts val="500"/>
              </a:spcBef>
              <a:spcAft>
                <a:spcPts val="0"/>
              </a:spcAft>
              <a:buSzPts val="2210"/>
              <a:buNone/>
            </a:pPr>
            <a:r>
              <a:rPr lang="en-US" sz="2600" b="0" i="0" u="none">
                <a:solidFill>
                  <a:srgbClr val="004E6D"/>
                </a:solidFill>
                <a:latin typeface="Calibri"/>
                <a:ea typeface="Calibri"/>
                <a:cs typeface="Calibri"/>
                <a:sym typeface="Calibri"/>
              </a:rPr>
              <a:t>Prof. </a:t>
            </a:r>
            <a:r>
              <a:rPr lang="en-US"/>
              <a:t>Diego A. Dias</a:t>
            </a:r>
            <a:endParaRPr/>
          </a:p>
        </p:txBody>
      </p:sp>
      <p:sp>
        <p:nvSpPr>
          <p:cNvPr id="50" name="Google Shape;50;p5"/>
          <p:cNvSpPr txBox="1">
            <a:spLocks noGrp="1"/>
          </p:cNvSpPr>
          <p:nvPr>
            <p:ph type="ctrTitle"/>
          </p:nvPr>
        </p:nvSpPr>
        <p:spPr>
          <a:xfrm>
            <a:off x="457200" y="1506537"/>
            <a:ext cx="8229600" cy="1470025"/>
          </a:xfrm>
          <a:prstGeom prst="rect">
            <a:avLst/>
          </a:prstGeom>
          <a:noFill/>
          <a:ln>
            <a:noFill/>
          </a:ln>
        </p:spPr>
        <p:txBody>
          <a:bodyPr spcFirstLastPara="1" wrap="square" lIns="91425" tIns="45700" rIns="91425" bIns="91425" anchor="ctr" anchorCtr="0">
            <a:noAutofit/>
          </a:bodyPr>
          <a:lstStyle/>
          <a:p>
            <a:pPr marL="0" lvl="0" indent="0" algn="ctr" rtl="0">
              <a:lnSpc>
                <a:spcPct val="100000"/>
              </a:lnSpc>
              <a:spcBef>
                <a:spcPts val="0"/>
              </a:spcBef>
              <a:spcAft>
                <a:spcPts val="0"/>
              </a:spcAft>
              <a:buClr>
                <a:schemeClr val="lt1"/>
              </a:buClr>
              <a:buSzPts val="4800"/>
              <a:buFont typeface="Calibri"/>
              <a:buNone/>
            </a:pPr>
            <a:r>
              <a:rPr lang="en-US" sz="3250" b="0">
                <a:solidFill>
                  <a:srgbClr val="3A4D56"/>
                </a:solidFill>
                <a:highlight>
                  <a:srgbClr val="FFFFFF"/>
                </a:highlight>
                <a:latin typeface="Roboto"/>
                <a:ea typeface="Roboto"/>
                <a:cs typeface="Roboto"/>
                <a:sym typeface="Roboto"/>
              </a:rPr>
              <a:t>Azure</a:t>
            </a:r>
            <a:endParaRPr sz="6200"/>
          </a:p>
        </p:txBody>
      </p:sp>
      <p:sp>
        <p:nvSpPr>
          <p:cNvPr id="51" name="Google Shape;51;p5"/>
          <p:cNvSpPr txBox="1"/>
          <p:nvPr/>
        </p:nvSpPr>
        <p:spPr>
          <a:xfrm>
            <a:off x="287337" y="3144837"/>
            <a:ext cx="8893175" cy="13239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Calibri"/>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p:nvPr/>
        </p:nvSpPr>
        <p:spPr>
          <a:xfrm>
            <a:off x="796413" y="1554560"/>
            <a:ext cx="7521677" cy="1055905"/>
          </a:xfrm>
          <a:prstGeom prst="rect">
            <a:avLst/>
          </a:prstGeom>
          <a:noFill/>
          <a:ln>
            <a:noFill/>
          </a:ln>
        </p:spPr>
        <p:txBody>
          <a:bodyPr lIns="91425" tIns="91425" rIns="91425" bIns="91425" anchor="t" anchorCtr="0">
            <a:noAutofit/>
          </a:bodyPr>
          <a:lstStyle/>
          <a:p>
            <a:pPr lvl="0" rtl="0">
              <a:spcBef>
                <a:spcPts val="0"/>
              </a:spcBef>
              <a:buNone/>
            </a:pPr>
            <a:r>
              <a:rPr lang="en-US" sz="2900" b="1" dirty="0" err="1">
                <a:solidFill>
                  <a:schemeClr val="dk1"/>
                </a:solidFill>
                <a:latin typeface="Cambria" panose="02040503050406030204" pitchFamily="18" charset="0"/>
                <a:ea typeface="Cambria"/>
                <a:cs typeface="Cambria"/>
                <a:sym typeface="Cambria"/>
              </a:rPr>
              <a:t>Computação</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em</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Nuvem</a:t>
            </a:r>
            <a:endParaRPr lang="en-US" sz="2900" b="1" dirty="0">
              <a:solidFill>
                <a:schemeClr val="dk1"/>
              </a:solidFill>
              <a:latin typeface="Cambria" panose="02040503050406030204" pitchFamily="18" charset="0"/>
              <a:ea typeface="Cambria"/>
              <a:cs typeface="Cambria"/>
              <a:sym typeface="Cambria"/>
            </a:endParaRPr>
          </a:p>
          <a:p>
            <a:pPr lvl="0"/>
            <a:r>
              <a:rPr lang="pt-BR" sz="2900" i="1" dirty="0">
                <a:latin typeface="Cambria" panose="02040503050406030204" pitchFamily="18" charset="0"/>
              </a:rPr>
              <a:t>Características</a:t>
            </a:r>
            <a:endParaRPr sz="2900" i="1" dirty="0">
              <a:latin typeface="Cambria" panose="02040503050406030204" pitchFamily="18" charset="0"/>
            </a:endParaRPr>
          </a:p>
        </p:txBody>
      </p:sp>
      <p:sp>
        <p:nvSpPr>
          <p:cNvPr id="93" name="Shape 93"/>
          <p:cNvSpPr txBox="1"/>
          <p:nvPr/>
        </p:nvSpPr>
        <p:spPr>
          <a:xfrm>
            <a:off x="796413" y="2610465"/>
            <a:ext cx="7624916" cy="3233960"/>
          </a:xfrm>
          <a:prstGeom prst="rect">
            <a:avLst/>
          </a:prstGeom>
          <a:noFill/>
          <a:ln cap="rnd">
            <a:gradFill>
              <a:gsLst>
                <a:gs pos="0">
                  <a:schemeClr val="accent1">
                    <a:lumMod val="5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lIns="91425" tIns="91425" rIns="91425" bIns="91425" anchor="t" anchorCtr="0">
            <a:noAutofit/>
          </a:bodyPr>
          <a:lstStyle/>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r>
              <a:rPr lang="pt-BR" sz="1800" dirty="0">
                <a:latin typeface="Cambria" panose="02040503050406030204" pitchFamily="18" charset="0"/>
              </a:rPr>
              <a:t>Virtualização e amplo acesso a serviços de rede</a:t>
            </a:r>
          </a:p>
          <a:p>
            <a:pPr marL="530225" lvl="0" indent="-265113" algn="just">
              <a:buFont typeface="Wingdings" panose="05000000000000000000" pitchFamily="2" charset="2"/>
              <a:buChar char="§"/>
            </a:pPr>
            <a:r>
              <a:rPr lang="pt-BR" sz="1800" dirty="0">
                <a:latin typeface="Cambria" panose="02040503050406030204" pitchFamily="18" charset="0"/>
              </a:rPr>
              <a:t>Os recursos computacionais são acessados através da internet</a:t>
            </a:r>
          </a:p>
          <a:p>
            <a:pPr marL="285750" lvl="0" indent="-285750" algn="just">
              <a:buFont typeface="Arial" panose="020B0604020202020204" pitchFamily="34" charset="0"/>
              <a:buChar char="•"/>
            </a:pPr>
            <a:r>
              <a:rPr lang="pt-BR" sz="1800" dirty="0">
                <a:latin typeface="Cambria" panose="02040503050406030204" pitchFamily="18" charset="0"/>
              </a:rPr>
              <a:t>Serviços automatizado</a:t>
            </a:r>
          </a:p>
          <a:p>
            <a:pPr marL="530225" lvl="0" indent="-265113" algn="just">
              <a:buFont typeface="Wingdings" panose="05000000000000000000" pitchFamily="2" charset="2"/>
              <a:buChar char="§"/>
            </a:pPr>
            <a:r>
              <a:rPr lang="pt-BR" sz="1800" dirty="0">
                <a:latin typeface="Cambria" panose="02040503050406030204" pitchFamily="18" charset="0"/>
              </a:rPr>
              <a:t>Os sistemas em nuvem automaticamente controlam e monitoram os recursos necessários para cada tipo de serviço, tais como armazenamento, processamento e largura de banda</a:t>
            </a:r>
          </a:p>
          <a:p>
            <a:pPr marL="285750" lvl="0" indent="-285750" algn="just">
              <a:spcBef>
                <a:spcPts val="0"/>
              </a:spcBef>
              <a:buFont typeface="Arial" panose="020B0604020202020204" pitchFamily="34" charset="0"/>
              <a:buChar char="•"/>
            </a:pPr>
            <a:endParaRPr lang="pt-BR" sz="1800" dirty="0">
              <a:latin typeface="Cambria" panose="02040503050406030204" pitchFamily="18" charset="0"/>
            </a:endParaRPr>
          </a:p>
        </p:txBody>
      </p:sp>
      <p:pic>
        <p:nvPicPr>
          <p:cNvPr id="2050" name="Picture 2" descr="http://www.dsc.ufcg.edu.br/~pet/jornal/agosto2012/images/materias/historia_da_computacao/conexo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7381" y="603665"/>
            <a:ext cx="1923948" cy="1403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600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p:nvPr/>
        </p:nvSpPr>
        <p:spPr>
          <a:xfrm>
            <a:off x="796413" y="1554560"/>
            <a:ext cx="7521677" cy="1055905"/>
          </a:xfrm>
          <a:prstGeom prst="rect">
            <a:avLst/>
          </a:prstGeom>
          <a:noFill/>
          <a:ln>
            <a:noFill/>
          </a:ln>
        </p:spPr>
        <p:txBody>
          <a:bodyPr lIns="91425" tIns="91425" rIns="91425" bIns="91425" anchor="t" anchorCtr="0">
            <a:noAutofit/>
          </a:bodyPr>
          <a:lstStyle/>
          <a:p>
            <a:pPr lvl="0" rtl="0">
              <a:spcBef>
                <a:spcPts val="0"/>
              </a:spcBef>
              <a:buNone/>
            </a:pPr>
            <a:r>
              <a:rPr lang="en-US" sz="2900" b="1" dirty="0" err="1">
                <a:solidFill>
                  <a:schemeClr val="dk1"/>
                </a:solidFill>
                <a:latin typeface="Cambria" panose="02040503050406030204" pitchFamily="18" charset="0"/>
                <a:ea typeface="Cambria"/>
                <a:cs typeface="Cambria"/>
                <a:sym typeface="Cambria"/>
              </a:rPr>
              <a:t>Computação</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em</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Nuvem</a:t>
            </a:r>
            <a:endParaRPr lang="en-US" sz="2900" b="1" dirty="0">
              <a:solidFill>
                <a:schemeClr val="dk1"/>
              </a:solidFill>
              <a:latin typeface="Cambria" panose="02040503050406030204" pitchFamily="18" charset="0"/>
              <a:ea typeface="Cambria"/>
              <a:cs typeface="Cambria"/>
              <a:sym typeface="Cambria"/>
            </a:endParaRPr>
          </a:p>
          <a:p>
            <a:pPr lvl="0"/>
            <a:r>
              <a:rPr lang="pt-BR" sz="2900" i="1" dirty="0">
                <a:latin typeface="Cambria" panose="02040503050406030204" pitchFamily="18" charset="0"/>
              </a:rPr>
              <a:t>Características</a:t>
            </a:r>
            <a:endParaRPr sz="2900" i="1" dirty="0">
              <a:latin typeface="Cambria" panose="02040503050406030204" pitchFamily="18" charset="0"/>
            </a:endParaRPr>
          </a:p>
        </p:txBody>
      </p:sp>
      <p:sp>
        <p:nvSpPr>
          <p:cNvPr id="93" name="Shape 93"/>
          <p:cNvSpPr txBox="1"/>
          <p:nvPr/>
        </p:nvSpPr>
        <p:spPr>
          <a:xfrm>
            <a:off x="796413" y="2610465"/>
            <a:ext cx="7624916" cy="3233960"/>
          </a:xfrm>
          <a:prstGeom prst="rect">
            <a:avLst/>
          </a:prstGeom>
          <a:noFill/>
          <a:ln cap="rnd">
            <a:gradFill>
              <a:gsLst>
                <a:gs pos="0">
                  <a:schemeClr val="accent1">
                    <a:lumMod val="5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lIns="91425" tIns="91425" rIns="91425" bIns="91425" anchor="t" anchorCtr="0">
            <a:noAutofit/>
          </a:bodyPr>
          <a:lstStyle/>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r>
              <a:rPr lang="pt-BR" sz="1800" dirty="0">
                <a:latin typeface="Cambria" panose="02040503050406030204" pitchFamily="18" charset="0"/>
              </a:rPr>
              <a:t>Confiabilidade</a:t>
            </a:r>
          </a:p>
          <a:p>
            <a:pPr marL="533400" lvl="0" indent="-266700" algn="just">
              <a:buFont typeface="Wingdings" panose="05000000000000000000" pitchFamily="2" charset="2"/>
              <a:buChar char="§"/>
            </a:pPr>
            <a:r>
              <a:rPr lang="pt-BR" sz="1800" dirty="0">
                <a:latin typeface="Cambria" panose="02040503050406030204" pitchFamily="18" charset="0"/>
              </a:rPr>
              <a:t>Redundância de dados</a:t>
            </a:r>
          </a:p>
          <a:p>
            <a:pPr marL="285750" lvl="0" indent="-285750" algn="just">
              <a:buFont typeface="Arial" panose="020B0604020202020204" pitchFamily="34" charset="0"/>
              <a:buChar char="•"/>
            </a:pPr>
            <a:r>
              <a:rPr lang="pt-BR" sz="1800" dirty="0">
                <a:latin typeface="Cambria" panose="02040503050406030204" pitchFamily="18" charset="0"/>
              </a:rPr>
              <a:t>Escalabilidade e elasticidade rápida</a:t>
            </a:r>
          </a:p>
          <a:p>
            <a:pPr marL="533400" lvl="0" indent="-266700" algn="just">
              <a:buFont typeface="Wingdings" panose="05000000000000000000" pitchFamily="2" charset="2"/>
              <a:buChar char="§"/>
            </a:pPr>
            <a:r>
              <a:rPr lang="pt-BR" sz="1800" dirty="0">
                <a:latin typeface="Cambria" panose="02040503050406030204" pitchFamily="18" charset="0"/>
              </a:rPr>
              <a:t>As funcionalidades computacionais devem ser rápidas e elásticas, assim como rapidamente liberadas, podendo em alguns casos serem liberadas automaticamente caso haja necessidade devido a demanda</a:t>
            </a:r>
          </a:p>
          <a:p>
            <a:pPr lvl="0" algn="just"/>
            <a:endParaRPr lang="pt-BR" sz="1800" dirty="0">
              <a:latin typeface="Cambria" panose="02040503050406030204" pitchFamily="18" charset="0"/>
            </a:endParaRPr>
          </a:p>
          <a:p>
            <a:pPr marL="285750" lvl="0" indent="-285750" algn="just">
              <a:spcBef>
                <a:spcPts val="0"/>
              </a:spcBef>
              <a:buFont typeface="Arial" panose="020B0604020202020204" pitchFamily="34" charset="0"/>
              <a:buChar char="•"/>
            </a:pPr>
            <a:endParaRPr lang="pt-BR" sz="1800" dirty="0">
              <a:latin typeface="Cambria" panose="02040503050406030204" pitchFamily="18" charset="0"/>
            </a:endParaRPr>
          </a:p>
        </p:txBody>
      </p:sp>
      <p:pic>
        <p:nvPicPr>
          <p:cNvPr id="2050" name="Picture 2" descr="http://www.dsc.ufcg.edu.br/~pet/jornal/agosto2012/images/materias/historia_da_computacao/conexo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7381" y="603665"/>
            <a:ext cx="1923948" cy="1403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362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p:nvPr/>
        </p:nvSpPr>
        <p:spPr>
          <a:xfrm>
            <a:off x="796413" y="1554560"/>
            <a:ext cx="7521677" cy="1055905"/>
          </a:xfrm>
          <a:prstGeom prst="rect">
            <a:avLst/>
          </a:prstGeom>
          <a:noFill/>
          <a:ln>
            <a:noFill/>
          </a:ln>
        </p:spPr>
        <p:txBody>
          <a:bodyPr lIns="91425" tIns="91425" rIns="91425" bIns="91425" anchor="t" anchorCtr="0">
            <a:noAutofit/>
          </a:bodyPr>
          <a:lstStyle/>
          <a:p>
            <a:pPr lvl="0" rtl="0">
              <a:spcBef>
                <a:spcPts val="0"/>
              </a:spcBef>
              <a:buNone/>
            </a:pPr>
            <a:r>
              <a:rPr lang="en-US" sz="2900" b="1" dirty="0" err="1">
                <a:solidFill>
                  <a:schemeClr val="dk1"/>
                </a:solidFill>
                <a:latin typeface="Cambria" panose="02040503050406030204" pitchFamily="18" charset="0"/>
                <a:ea typeface="Cambria"/>
                <a:cs typeface="Cambria"/>
                <a:sym typeface="Cambria"/>
              </a:rPr>
              <a:t>Computação</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em</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Nuvem</a:t>
            </a:r>
            <a:endParaRPr lang="en-US" sz="2900" b="1" dirty="0">
              <a:solidFill>
                <a:schemeClr val="dk1"/>
              </a:solidFill>
              <a:latin typeface="Cambria" panose="02040503050406030204" pitchFamily="18" charset="0"/>
              <a:ea typeface="Cambria"/>
              <a:cs typeface="Cambria"/>
              <a:sym typeface="Cambria"/>
            </a:endParaRPr>
          </a:p>
          <a:p>
            <a:pPr lvl="0"/>
            <a:r>
              <a:rPr lang="pt-BR" sz="2900" i="1" dirty="0">
                <a:latin typeface="Cambria" panose="02040503050406030204" pitchFamily="18" charset="0"/>
              </a:rPr>
              <a:t>Modelos de Serviços</a:t>
            </a:r>
            <a:endParaRPr sz="2900" i="1" dirty="0">
              <a:latin typeface="Cambria" panose="02040503050406030204" pitchFamily="18" charset="0"/>
            </a:endParaRPr>
          </a:p>
        </p:txBody>
      </p:sp>
      <p:sp>
        <p:nvSpPr>
          <p:cNvPr id="93" name="Shape 93"/>
          <p:cNvSpPr txBox="1"/>
          <p:nvPr/>
        </p:nvSpPr>
        <p:spPr>
          <a:xfrm>
            <a:off x="796413" y="2610465"/>
            <a:ext cx="7624916" cy="3233960"/>
          </a:xfrm>
          <a:prstGeom prst="rect">
            <a:avLst/>
          </a:prstGeom>
          <a:noFill/>
          <a:ln cap="rnd">
            <a:gradFill>
              <a:gsLst>
                <a:gs pos="0">
                  <a:schemeClr val="accent1">
                    <a:lumMod val="5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lIns="91425" tIns="91425" rIns="91425" bIns="91425" anchor="t" anchorCtr="0">
            <a:noAutofit/>
          </a:bodyPr>
          <a:lstStyle/>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r>
              <a:rPr lang="pt-BR" sz="1800" dirty="0" err="1">
                <a:latin typeface="Cambria" panose="02040503050406030204" pitchFamily="18" charset="0"/>
              </a:rPr>
              <a:t>IaaS</a:t>
            </a:r>
            <a:r>
              <a:rPr lang="pt-BR" sz="1800" dirty="0">
                <a:latin typeface="Cambria" panose="02040503050406030204" pitchFamily="18" charset="0"/>
              </a:rPr>
              <a:t> – </a:t>
            </a:r>
            <a:r>
              <a:rPr lang="pt-BR" sz="1800" dirty="0" err="1">
                <a:latin typeface="Cambria" panose="02040503050406030204" pitchFamily="18" charset="0"/>
              </a:rPr>
              <a:t>Infrastructure</a:t>
            </a:r>
            <a:r>
              <a:rPr lang="pt-BR" sz="1800" dirty="0">
                <a:latin typeface="Cambria" panose="02040503050406030204" pitchFamily="18" charset="0"/>
              </a:rPr>
              <a:t> as a Service (Infraestrutura como Serviço)</a:t>
            </a: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r>
              <a:rPr lang="pt-BR" sz="1800" dirty="0" err="1">
                <a:latin typeface="Cambria" panose="02040503050406030204" pitchFamily="18" charset="0"/>
              </a:rPr>
              <a:t>PaaS</a:t>
            </a:r>
            <a:r>
              <a:rPr lang="pt-BR" sz="1800" dirty="0">
                <a:latin typeface="Cambria" panose="02040503050406030204" pitchFamily="18" charset="0"/>
              </a:rPr>
              <a:t> – Platform as a Service (Plataforma como Serviço)</a:t>
            </a: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r>
              <a:rPr lang="pt-BR" sz="1800" dirty="0">
                <a:latin typeface="Cambria" panose="02040503050406030204" pitchFamily="18" charset="0"/>
              </a:rPr>
              <a:t>SaaS – Software as a Service (Software como Serviço)</a:t>
            </a:r>
          </a:p>
          <a:p>
            <a:pPr marL="285750" lvl="0" indent="-285750" algn="just">
              <a:buFont typeface="Arial" panose="020B0604020202020204" pitchFamily="34" charset="0"/>
              <a:buChar char="•"/>
            </a:pPr>
            <a:endParaRPr lang="pt-BR" sz="1800" dirty="0">
              <a:latin typeface="Cambria" panose="02040503050406030204" pitchFamily="18" charset="0"/>
            </a:endParaRPr>
          </a:p>
        </p:txBody>
      </p:sp>
    </p:spTree>
    <p:extLst>
      <p:ext uri="{BB962C8B-B14F-4D97-AF65-F5344CB8AC3E}">
        <p14:creationId xmlns:p14="http://schemas.microsoft.com/office/powerpoint/2010/main" val="439977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p:nvPr/>
        </p:nvSpPr>
        <p:spPr>
          <a:xfrm>
            <a:off x="796413" y="1554560"/>
            <a:ext cx="7521677" cy="1055905"/>
          </a:xfrm>
          <a:prstGeom prst="rect">
            <a:avLst/>
          </a:prstGeom>
          <a:noFill/>
          <a:ln>
            <a:noFill/>
          </a:ln>
        </p:spPr>
        <p:txBody>
          <a:bodyPr lIns="91425" tIns="91425" rIns="91425" bIns="91425" anchor="t" anchorCtr="0">
            <a:noAutofit/>
          </a:bodyPr>
          <a:lstStyle/>
          <a:p>
            <a:pPr lvl="0" rtl="0">
              <a:spcBef>
                <a:spcPts val="0"/>
              </a:spcBef>
              <a:buNone/>
            </a:pPr>
            <a:r>
              <a:rPr lang="en-US" sz="2900" b="1" dirty="0" err="1">
                <a:solidFill>
                  <a:schemeClr val="dk1"/>
                </a:solidFill>
                <a:latin typeface="Cambria" panose="02040503050406030204" pitchFamily="18" charset="0"/>
                <a:ea typeface="Cambria"/>
                <a:cs typeface="Cambria"/>
                <a:sym typeface="Cambria"/>
              </a:rPr>
              <a:t>Computação</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em</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Nuvem</a:t>
            </a:r>
            <a:endParaRPr lang="en-US" sz="2900" b="1" dirty="0">
              <a:solidFill>
                <a:schemeClr val="dk1"/>
              </a:solidFill>
              <a:latin typeface="Cambria" panose="02040503050406030204" pitchFamily="18" charset="0"/>
              <a:ea typeface="Cambria"/>
              <a:cs typeface="Cambria"/>
              <a:sym typeface="Cambria"/>
            </a:endParaRPr>
          </a:p>
          <a:p>
            <a:pPr lvl="0"/>
            <a:r>
              <a:rPr lang="pt-BR" sz="2900" i="1" dirty="0">
                <a:latin typeface="Cambria" panose="02040503050406030204" pitchFamily="18" charset="0"/>
              </a:rPr>
              <a:t>Modelos de Serviços</a:t>
            </a:r>
            <a:endParaRPr sz="2900" i="1" dirty="0">
              <a:latin typeface="Cambria" panose="02040503050406030204" pitchFamily="18" charset="0"/>
            </a:endParaRPr>
          </a:p>
        </p:txBody>
      </p:sp>
      <p:sp>
        <p:nvSpPr>
          <p:cNvPr id="93" name="Shape 93"/>
          <p:cNvSpPr txBox="1"/>
          <p:nvPr/>
        </p:nvSpPr>
        <p:spPr>
          <a:xfrm>
            <a:off x="796413" y="2610465"/>
            <a:ext cx="7624916" cy="3233960"/>
          </a:xfrm>
          <a:prstGeom prst="rect">
            <a:avLst/>
          </a:prstGeom>
          <a:noFill/>
          <a:ln cap="rnd">
            <a:gradFill>
              <a:gsLst>
                <a:gs pos="0">
                  <a:schemeClr val="accent1">
                    <a:lumMod val="5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lIns="91425" tIns="91425" rIns="91425" bIns="91425" anchor="t" anchorCtr="0">
            <a:noAutofit/>
          </a:bodyPr>
          <a:lstStyle/>
          <a:p>
            <a:pPr marL="285750" indent="-285750" algn="just">
              <a:buFont typeface="Arial" panose="020B0604020202020204" pitchFamily="34" charset="0"/>
              <a:buChar char="•"/>
            </a:pPr>
            <a:endParaRPr lang="pt-BR" sz="1800" dirty="0">
              <a:latin typeface="Cambria" panose="02040503050406030204" pitchFamily="18" charset="0"/>
            </a:endParaRPr>
          </a:p>
          <a:p>
            <a:pPr marL="285750" indent="-285750" algn="just">
              <a:buFont typeface="Arial" panose="020B0604020202020204" pitchFamily="34" charset="0"/>
              <a:buChar char="•"/>
            </a:pPr>
            <a:endParaRPr lang="pt-BR" sz="1800" dirty="0">
              <a:latin typeface="Cambria" panose="02040503050406030204" pitchFamily="18" charset="0"/>
            </a:endParaRPr>
          </a:p>
          <a:p>
            <a:pPr marL="285750" indent="-285750" algn="just">
              <a:buFont typeface="Arial" panose="020B0604020202020204" pitchFamily="34" charset="0"/>
              <a:buChar char="•"/>
            </a:pPr>
            <a:endParaRPr lang="pt-BR" sz="1800" dirty="0">
              <a:latin typeface="Cambria" panose="02040503050406030204" pitchFamily="18" charset="0"/>
            </a:endParaRPr>
          </a:p>
          <a:p>
            <a:pPr marL="285750" indent="-285750" algn="just">
              <a:buFont typeface="Arial" panose="020B0604020202020204" pitchFamily="34" charset="0"/>
              <a:buChar char="•"/>
            </a:pPr>
            <a:r>
              <a:rPr lang="pt-BR" sz="1800" dirty="0" err="1">
                <a:latin typeface="Cambria" panose="02040503050406030204" pitchFamily="18" charset="0"/>
              </a:rPr>
              <a:t>IaaS</a:t>
            </a:r>
            <a:r>
              <a:rPr lang="pt-BR" sz="1800" dirty="0">
                <a:latin typeface="Cambria" panose="02040503050406030204" pitchFamily="18" charset="0"/>
              </a:rPr>
              <a:t> – </a:t>
            </a:r>
            <a:r>
              <a:rPr lang="pt-BR" sz="1800" dirty="0" err="1">
                <a:latin typeface="Cambria" panose="02040503050406030204" pitchFamily="18" charset="0"/>
              </a:rPr>
              <a:t>Infrastructure</a:t>
            </a:r>
            <a:r>
              <a:rPr lang="pt-BR" sz="1800" dirty="0">
                <a:latin typeface="Cambria" panose="02040503050406030204" pitchFamily="18" charset="0"/>
              </a:rPr>
              <a:t> as a Service (Infraestrutura como Serviço)</a:t>
            </a:r>
          </a:p>
          <a:p>
            <a:pPr algn="just">
              <a:tabLst>
                <a:tab pos="266700" algn="l"/>
              </a:tabLst>
            </a:pPr>
            <a:r>
              <a:rPr lang="pt-BR" sz="1800" dirty="0">
                <a:latin typeface="Cambria" panose="02040503050406030204" pitchFamily="18" charset="0"/>
              </a:rPr>
              <a:t>	Consiste no fornecimento de infraestrutura de processamento, armazenamento, redes, entre outros [VERAS 2012]..</a:t>
            </a:r>
          </a:p>
          <a:p>
            <a:pPr marL="285750" lvl="0" indent="-285750" algn="just">
              <a:spcBef>
                <a:spcPts val="0"/>
              </a:spcBef>
              <a:buFont typeface="Arial" panose="020B0604020202020204" pitchFamily="34" charset="0"/>
              <a:buChar char="•"/>
            </a:pPr>
            <a:endParaRPr lang="pt-BR" sz="1800" dirty="0">
              <a:latin typeface="Cambria" panose="02040503050406030204" pitchFamily="18" charset="0"/>
            </a:endParaRPr>
          </a:p>
          <a:p>
            <a:pPr marL="266700" lvl="0" indent="-266700" algn="just">
              <a:spcBef>
                <a:spcPts val="0"/>
              </a:spcBef>
              <a:buFont typeface="Arial" panose="020B0604020202020204" pitchFamily="34" charset="0"/>
              <a:buChar char="•"/>
            </a:pPr>
            <a:endParaRPr lang="pt-BR" sz="1800" dirty="0">
              <a:latin typeface="Cambria" panose="02040503050406030204" pitchFamily="18" charset="0"/>
            </a:endParaRPr>
          </a:p>
        </p:txBody>
      </p:sp>
    </p:spTree>
    <p:extLst>
      <p:ext uri="{BB962C8B-B14F-4D97-AF65-F5344CB8AC3E}">
        <p14:creationId xmlns:p14="http://schemas.microsoft.com/office/powerpoint/2010/main" val="2035092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p:nvPr/>
        </p:nvSpPr>
        <p:spPr>
          <a:xfrm>
            <a:off x="796413" y="1554560"/>
            <a:ext cx="7521677" cy="1055905"/>
          </a:xfrm>
          <a:prstGeom prst="rect">
            <a:avLst/>
          </a:prstGeom>
          <a:noFill/>
          <a:ln>
            <a:noFill/>
          </a:ln>
        </p:spPr>
        <p:txBody>
          <a:bodyPr lIns="91425" tIns="91425" rIns="91425" bIns="91425" anchor="t" anchorCtr="0">
            <a:noAutofit/>
          </a:bodyPr>
          <a:lstStyle/>
          <a:p>
            <a:pPr lvl="0" rtl="0">
              <a:spcBef>
                <a:spcPts val="0"/>
              </a:spcBef>
              <a:buNone/>
            </a:pPr>
            <a:r>
              <a:rPr lang="en-US" sz="2900" b="1" dirty="0" err="1">
                <a:solidFill>
                  <a:schemeClr val="dk1"/>
                </a:solidFill>
                <a:latin typeface="Cambria" panose="02040503050406030204" pitchFamily="18" charset="0"/>
                <a:ea typeface="Cambria"/>
                <a:cs typeface="Cambria"/>
                <a:sym typeface="Cambria"/>
              </a:rPr>
              <a:t>Computação</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em</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Nuvem</a:t>
            </a:r>
            <a:endParaRPr lang="en-US" sz="2900" b="1" dirty="0">
              <a:solidFill>
                <a:schemeClr val="dk1"/>
              </a:solidFill>
              <a:latin typeface="Cambria" panose="02040503050406030204" pitchFamily="18" charset="0"/>
              <a:ea typeface="Cambria"/>
              <a:cs typeface="Cambria"/>
              <a:sym typeface="Cambria"/>
            </a:endParaRPr>
          </a:p>
          <a:p>
            <a:pPr lvl="0"/>
            <a:r>
              <a:rPr lang="pt-BR" sz="2900" i="1" dirty="0">
                <a:latin typeface="Cambria" panose="02040503050406030204" pitchFamily="18" charset="0"/>
              </a:rPr>
              <a:t>Modelos de Serviços</a:t>
            </a:r>
            <a:endParaRPr sz="2900" i="1" dirty="0">
              <a:latin typeface="Cambria" panose="02040503050406030204" pitchFamily="18" charset="0"/>
            </a:endParaRPr>
          </a:p>
        </p:txBody>
      </p:sp>
      <p:sp>
        <p:nvSpPr>
          <p:cNvPr id="93" name="Shape 93"/>
          <p:cNvSpPr txBox="1"/>
          <p:nvPr/>
        </p:nvSpPr>
        <p:spPr>
          <a:xfrm>
            <a:off x="796413" y="2610465"/>
            <a:ext cx="7624916" cy="3233960"/>
          </a:xfrm>
          <a:prstGeom prst="rect">
            <a:avLst/>
          </a:prstGeom>
          <a:noFill/>
          <a:ln cap="rnd">
            <a:gradFill>
              <a:gsLst>
                <a:gs pos="0">
                  <a:schemeClr val="accent1">
                    <a:lumMod val="5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lIns="91425" tIns="91425" rIns="91425" bIns="91425" anchor="t" anchorCtr="0">
            <a:noAutofit/>
          </a:bodyPr>
          <a:lstStyle/>
          <a:p>
            <a:pPr marL="285750" indent="-285750" algn="just">
              <a:buFont typeface="Arial" panose="020B0604020202020204" pitchFamily="34" charset="0"/>
              <a:buChar char="•"/>
            </a:pPr>
            <a:endParaRPr lang="pt-BR" sz="1800" dirty="0">
              <a:latin typeface="Cambria" panose="02040503050406030204" pitchFamily="18" charset="0"/>
            </a:endParaRPr>
          </a:p>
          <a:p>
            <a:pPr marL="285750" indent="-285750" algn="just">
              <a:buFont typeface="Arial" panose="020B0604020202020204" pitchFamily="34" charset="0"/>
              <a:buChar char="•"/>
            </a:pPr>
            <a:endParaRPr lang="pt-BR" sz="1800" dirty="0">
              <a:latin typeface="Cambria" panose="02040503050406030204" pitchFamily="18" charset="0"/>
            </a:endParaRPr>
          </a:p>
          <a:p>
            <a:pPr marL="28575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r>
              <a:rPr lang="pt-BR" sz="1800" dirty="0" err="1">
                <a:latin typeface="Cambria" panose="02040503050406030204" pitchFamily="18" charset="0"/>
              </a:rPr>
              <a:t>PaaS</a:t>
            </a:r>
            <a:r>
              <a:rPr lang="pt-BR" sz="1800" dirty="0">
                <a:latin typeface="Cambria" panose="02040503050406030204" pitchFamily="18" charset="0"/>
              </a:rPr>
              <a:t> – Platform as a Service (Plataforma como Serviço)</a:t>
            </a:r>
          </a:p>
          <a:p>
            <a:pPr algn="just">
              <a:tabLst>
                <a:tab pos="266700" algn="l"/>
              </a:tabLst>
            </a:pPr>
            <a:r>
              <a:rPr lang="pt-BR" sz="1800" dirty="0">
                <a:latin typeface="Cambria" panose="02040503050406030204" pitchFamily="18" charset="0"/>
              </a:rPr>
              <a:t>	É a disponibilização de plataformas de desenvolvimento que facilitam a implantação de aplicações assim como o gerenciamento do hardware subjacente e das camadas de software [NOGUEIRA 2010].</a:t>
            </a:r>
          </a:p>
          <a:p>
            <a:pPr marL="266700" lvl="0" indent="-266700" algn="just">
              <a:spcBef>
                <a:spcPts val="0"/>
              </a:spcBef>
              <a:buFont typeface="Arial" panose="020B0604020202020204" pitchFamily="34" charset="0"/>
              <a:buChar char="•"/>
            </a:pPr>
            <a:endParaRPr lang="pt-BR" sz="1800" dirty="0">
              <a:latin typeface="Cambria" panose="02040503050406030204" pitchFamily="18" charset="0"/>
            </a:endParaRPr>
          </a:p>
        </p:txBody>
      </p:sp>
    </p:spTree>
    <p:extLst>
      <p:ext uri="{BB962C8B-B14F-4D97-AF65-F5344CB8AC3E}">
        <p14:creationId xmlns:p14="http://schemas.microsoft.com/office/powerpoint/2010/main" val="1637456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p:nvPr/>
        </p:nvSpPr>
        <p:spPr>
          <a:xfrm>
            <a:off x="796413" y="1554560"/>
            <a:ext cx="7521677" cy="1055905"/>
          </a:xfrm>
          <a:prstGeom prst="rect">
            <a:avLst/>
          </a:prstGeom>
          <a:noFill/>
          <a:ln>
            <a:noFill/>
          </a:ln>
        </p:spPr>
        <p:txBody>
          <a:bodyPr lIns="91425" tIns="91425" rIns="91425" bIns="91425" anchor="t" anchorCtr="0">
            <a:noAutofit/>
          </a:bodyPr>
          <a:lstStyle/>
          <a:p>
            <a:pPr lvl="0" rtl="0">
              <a:spcBef>
                <a:spcPts val="0"/>
              </a:spcBef>
              <a:buNone/>
            </a:pPr>
            <a:r>
              <a:rPr lang="en-US" sz="2900" b="1" dirty="0" err="1">
                <a:solidFill>
                  <a:schemeClr val="dk1"/>
                </a:solidFill>
                <a:latin typeface="Cambria" panose="02040503050406030204" pitchFamily="18" charset="0"/>
                <a:ea typeface="Cambria"/>
                <a:cs typeface="Cambria"/>
                <a:sym typeface="Cambria"/>
              </a:rPr>
              <a:t>Computação</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em</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Nuvem</a:t>
            </a:r>
            <a:endParaRPr lang="en-US" sz="2900" b="1" dirty="0">
              <a:solidFill>
                <a:schemeClr val="dk1"/>
              </a:solidFill>
              <a:latin typeface="Cambria" panose="02040503050406030204" pitchFamily="18" charset="0"/>
              <a:ea typeface="Cambria"/>
              <a:cs typeface="Cambria"/>
              <a:sym typeface="Cambria"/>
            </a:endParaRPr>
          </a:p>
          <a:p>
            <a:pPr lvl="0"/>
            <a:r>
              <a:rPr lang="pt-BR" sz="2900" i="1" dirty="0">
                <a:latin typeface="Cambria" panose="02040503050406030204" pitchFamily="18" charset="0"/>
              </a:rPr>
              <a:t>Modelos de Serviços</a:t>
            </a:r>
            <a:endParaRPr sz="2900" i="1" dirty="0">
              <a:latin typeface="Cambria" panose="02040503050406030204" pitchFamily="18" charset="0"/>
            </a:endParaRPr>
          </a:p>
        </p:txBody>
      </p:sp>
      <p:sp>
        <p:nvSpPr>
          <p:cNvPr id="93" name="Shape 93"/>
          <p:cNvSpPr txBox="1"/>
          <p:nvPr/>
        </p:nvSpPr>
        <p:spPr>
          <a:xfrm>
            <a:off x="796413" y="2610465"/>
            <a:ext cx="7624916" cy="3233960"/>
          </a:xfrm>
          <a:prstGeom prst="rect">
            <a:avLst/>
          </a:prstGeom>
          <a:noFill/>
          <a:ln cap="rnd">
            <a:gradFill>
              <a:gsLst>
                <a:gs pos="0">
                  <a:schemeClr val="accent1">
                    <a:lumMod val="5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lIns="91425" tIns="91425" rIns="91425" bIns="91425" anchor="t" anchorCtr="0">
            <a:noAutofit/>
          </a:bodyPr>
          <a:lstStyle/>
          <a:p>
            <a:pPr marL="285750" indent="-285750" algn="just">
              <a:buFont typeface="Arial" panose="020B0604020202020204" pitchFamily="34" charset="0"/>
              <a:buChar char="•"/>
            </a:pPr>
            <a:endParaRPr lang="pt-BR" sz="1800" dirty="0">
              <a:latin typeface="Cambria" panose="02040503050406030204" pitchFamily="18" charset="0"/>
            </a:endParaRPr>
          </a:p>
          <a:p>
            <a:pPr marL="285750" indent="-285750" algn="just">
              <a:buFont typeface="Arial" panose="020B0604020202020204" pitchFamily="34" charset="0"/>
              <a:buChar char="•"/>
            </a:pPr>
            <a:endParaRPr lang="pt-BR" sz="1800" dirty="0">
              <a:latin typeface="Cambria" panose="02040503050406030204" pitchFamily="18" charset="0"/>
            </a:endParaRPr>
          </a:p>
          <a:p>
            <a:pPr marL="28575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r>
              <a:rPr lang="pt-BR" sz="1800" dirty="0">
                <a:latin typeface="Cambria" panose="02040503050406030204" pitchFamily="18" charset="0"/>
              </a:rPr>
              <a:t>SaaS – Software as a Service (Software como Serviço)</a:t>
            </a:r>
          </a:p>
          <a:p>
            <a:pPr algn="just">
              <a:tabLst>
                <a:tab pos="266700" algn="l"/>
              </a:tabLst>
            </a:pPr>
            <a:r>
              <a:rPr lang="pt-BR" sz="1800" dirty="0">
                <a:latin typeface="Cambria" panose="02040503050406030204" pitchFamily="18" charset="0"/>
              </a:rPr>
              <a:t>	Um aplicativo pode ser utilizado por uma grande quantidade de usuários simultaneamente. Esse tipo de serviço é disponibilizado por provedores e acessado pelos usuários através de aplicações como o navegador [</a:t>
            </a:r>
            <a:r>
              <a:rPr lang="pt-BR" sz="1800" dirty="0" err="1">
                <a:latin typeface="Cambria" panose="02040503050406030204" pitchFamily="18" charset="0"/>
              </a:rPr>
              <a:t>Aulbach</a:t>
            </a:r>
            <a:r>
              <a:rPr lang="pt-BR" sz="1800" dirty="0">
                <a:latin typeface="Cambria" panose="02040503050406030204" pitchFamily="18" charset="0"/>
              </a:rPr>
              <a:t> 2009].</a:t>
            </a:r>
          </a:p>
          <a:p>
            <a:pPr marL="266700" lvl="0" indent="-266700" algn="just">
              <a:spcBef>
                <a:spcPts val="0"/>
              </a:spcBef>
              <a:buFont typeface="Arial" panose="020B0604020202020204" pitchFamily="34" charset="0"/>
              <a:buChar char="•"/>
            </a:pPr>
            <a:endParaRPr lang="pt-BR" sz="1800" dirty="0">
              <a:latin typeface="Cambria" panose="02040503050406030204" pitchFamily="18" charset="0"/>
            </a:endParaRPr>
          </a:p>
        </p:txBody>
      </p:sp>
    </p:spTree>
    <p:extLst>
      <p:ext uri="{BB962C8B-B14F-4D97-AF65-F5344CB8AC3E}">
        <p14:creationId xmlns:p14="http://schemas.microsoft.com/office/powerpoint/2010/main" val="3654241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p:nvPr/>
        </p:nvSpPr>
        <p:spPr>
          <a:xfrm>
            <a:off x="621049" y="289432"/>
            <a:ext cx="7521677" cy="1055905"/>
          </a:xfrm>
          <a:prstGeom prst="rect">
            <a:avLst/>
          </a:prstGeom>
          <a:noFill/>
          <a:ln>
            <a:noFill/>
          </a:ln>
        </p:spPr>
        <p:txBody>
          <a:bodyPr lIns="91425" tIns="91425" rIns="91425" bIns="91425" anchor="t" anchorCtr="0">
            <a:noAutofit/>
          </a:bodyPr>
          <a:lstStyle/>
          <a:p>
            <a:pPr lvl="0" rtl="0">
              <a:spcBef>
                <a:spcPts val="0"/>
              </a:spcBef>
              <a:buNone/>
            </a:pPr>
            <a:r>
              <a:rPr lang="en-US" sz="2900" b="1" dirty="0" err="1">
                <a:solidFill>
                  <a:schemeClr val="dk1"/>
                </a:solidFill>
                <a:latin typeface="Cambria" panose="02040503050406030204" pitchFamily="18" charset="0"/>
                <a:ea typeface="Cambria"/>
                <a:cs typeface="Cambria"/>
                <a:sym typeface="Cambria"/>
              </a:rPr>
              <a:t>Computação</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em</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Nuvem</a:t>
            </a:r>
            <a:endParaRPr lang="en-US" sz="2900" b="1" dirty="0">
              <a:solidFill>
                <a:schemeClr val="dk1"/>
              </a:solidFill>
              <a:latin typeface="Cambria" panose="02040503050406030204" pitchFamily="18" charset="0"/>
              <a:ea typeface="Cambria"/>
              <a:cs typeface="Cambria"/>
              <a:sym typeface="Cambria"/>
            </a:endParaRPr>
          </a:p>
          <a:p>
            <a:pPr lvl="0"/>
            <a:r>
              <a:rPr lang="pt-BR" sz="2900" i="1" dirty="0">
                <a:latin typeface="Cambria" panose="02040503050406030204" pitchFamily="18" charset="0"/>
              </a:rPr>
              <a:t>Modelos de Serviços</a:t>
            </a:r>
            <a:endParaRPr sz="2900" i="1" dirty="0">
              <a:latin typeface="Cambria" panose="02040503050406030204" pitchFamily="18" charset="0"/>
            </a:endParaRPr>
          </a:p>
        </p:txBody>
      </p:sp>
      <p:pic>
        <p:nvPicPr>
          <p:cNvPr id="3074" name="Picture 2" descr="Os três modelos de serviço - Jornada para Nuvem">
            <a:extLst>
              <a:ext uri="{FF2B5EF4-FFF2-40B4-BE49-F238E27FC236}">
                <a16:creationId xmlns:a16="http://schemas.microsoft.com/office/drawing/2014/main" id="{0FE36C37-5EDB-4FB7-9DAE-82407A4E90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87" y="1345337"/>
            <a:ext cx="8048625"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831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p:nvPr/>
        </p:nvSpPr>
        <p:spPr>
          <a:xfrm>
            <a:off x="811161" y="327301"/>
            <a:ext cx="7521677" cy="662429"/>
          </a:xfrm>
          <a:prstGeom prst="rect">
            <a:avLst/>
          </a:prstGeom>
          <a:noFill/>
          <a:ln>
            <a:noFill/>
          </a:ln>
        </p:spPr>
        <p:txBody>
          <a:bodyPr lIns="91425" tIns="91425" rIns="91425" bIns="91425" anchor="t" anchorCtr="0">
            <a:noAutofit/>
          </a:bodyPr>
          <a:lstStyle/>
          <a:p>
            <a:pPr lvl="0" rtl="0">
              <a:spcBef>
                <a:spcPts val="0"/>
              </a:spcBef>
              <a:buNone/>
            </a:pPr>
            <a:r>
              <a:rPr lang="en-US" sz="2900" b="1" dirty="0" err="1">
                <a:solidFill>
                  <a:schemeClr val="dk1"/>
                </a:solidFill>
                <a:latin typeface="Cambria" panose="02040503050406030204" pitchFamily="18" charset="0"/>
                <a:ea typeface="Cambria"/>
                <a:cs typeface="Cambria"/>
                <a:sym typeface="Cambria"/>
              </a:rPr>
              <a:t>Computação</a:t>
            </a:r>
            <a:r>
              <a:rPr lang="en-US" sz="2900" b="1" dirty="0">
                <a:solidFill>
                  <a:schemeClr val="dk1"/>
                </a:solidFill>
                <a:latin typeface="Cambria" panose="02040503050406030204" pitchFamily="18" charset="0"/>
                <a:ea typeface="Cambria"/>
                <a:cs typeface="Cambria"/>
                <a:sym typeface="Cambria"/>
              </a:rPr>
              <a:t> </a:t>
            </a:r>
            <a:r>
              <a:rPr lang="en-US" sz="2900" b="1" err="1">
                <a:solidFill>
                  <a:schemeClr val="dk1"/>
                </a:solidFill>
                <a:latin typeface="Cambria" panose="02040503050406030204" pitchFamily="18" charset="0"/>
                <a:ea typeface="Cambria"/>
                <a:cs typeface="Cambria"/>
                <a:sym typeface="Cambria"/>
              </a:rPr>
              <a:t>em</a:t>
            </a:r>
            <a:r>
              <a:rPr lang="en-US" sz="2900" b="1">
                <a:solidFill>
                  <a:schemeClr val="dk1"/>
                </a:solidFill>
                <a:latin typeface="Cambria" panose="02040503050406030204" pitchFamily="18" charset="0"/>
                <a:ea typeface="Cambria"/>
                <a:cs typeface="Cambria"/>
                <a:sym typeface="Cambria"/>
              </a:rPr>
              <a:t> Nuvem</a:t>
            </a:r>
            <a:endParaRPr lang="en-US" sz="2900" b="1" dirty="0">
              <a:solidFill>
                <a:schemeClr val="dk1"/>
              </a:solidFill>
              <a:latin typeface="Cambria" panose="02040503050406030204" pitchFamily="18" charset="0"/>
              <a:ea typeface="Cambria"/>
              <a:cs typeface="Cambria"/>
              <a:sym typeface="Cambria"/>
            </a:endParaRPr>
          </a:p>
        </p:txBody>
      </p:sp>
      <p:pic>
        <p:nvPicPr>
          <p:cNvPr id="4100" name="Picture 4" descr="Who Manages Cloud IaaS, PaaS, and SaaS Services – The Enterprise Cloud Blog">
            <a:extLst>
              <a:ext uri="{FF2B5EF4-FFF2-40B4-BE49-F238E27FC236}">
                <a16:creationId xmlns:a16="http://schemas.microsoft.com/office/drawing/2014/main" id="{1F980FB9-066B-412F-9FFD-809CC3F52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30" y="1578281"/>
            <a:ext cx="8819938" cy="4207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146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p:nvPr/>
        </p:nvSpPr>
        <p:spPr>
          <a:xfrm>
            <a:off x="621049" y="289432"/>
            <a:ext cx="7521677" cy="1055905"/>
          </a:xfrm>
          <a:prstGeom prst="rect">
            <a:avLst/>
          </a:prstGeom>
          <a:noFill/>
          <a:ln>
            <a:noFill/>
          </a:ln>
        </p:spPr>
        <p:txBody>
          <a:bodyPr lIns="91425" tIns="91425" rIns="91425" bIns="91425" anchor="t" anchorCtr="0">
            <a:noAutofit/>
          </a:bodyPr>
          <a:lstStyle/>
          <a:p>
            <a:pPr lvl="0" rtl="0">
              <a:spcBef>
                <a:spcPts val="0"/>
              </a:spcBef>
              <a:buNone/>
            </a:pPr>
            <a:r>
              <a:rPr lang="en-US" sz="2900" b="1" dirty="0" err="1">
                <a:solidFill>
                  <a:schemeClr val="dk1"/>
                </a:solidFill>
                <a:latin typeface="Cambria" panose="02040503050406030204" pitchFamily="18" charset="0"/>
                <a:ea typeface="Cambria"/>
                <a:cs typeface="Cambria"/>
                <a:sym typeface="Cambria"/>
              </a:rPr>
              <a:t>Computação</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em</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Nuvem</a:t>
            </a:r>
            <a:endParaRPr lang="en-US" sz="2900" b="1" dirty="0">
              <a:solidFill>
                <a:schemeClr val="dk1"/>
              </a:solidFill>
              <a:latin typeface="Cambria" panose="02040503050406030204" pitchFamily="18" charset="0"/>
              <a:ea typeface="Cambria"/>
              <a:cs typeface="Cambria"/>
              <a:sym typeface="Cambria"/>
            </a:endParaRPr>
          </a:p>
          <a:p>
            <a:pPr lvl="0"/>
            <a:r>
              <a:rPr lang="pt-BR" sz="2900" i="1" dirty="0">
                <a:latin typeface="Cambria" panose="02040503050406030204" pitchFamily="18" charset="0"/>
              </a:rPr>
              <a:t>Modelos de Serviços</a:t>
            </a:r>
            <a:endParaRPr sz="2900" i="1" dirty="0">
              <a:latin typeface="Cambria" panose="02040503050406030204" pitchFamily="18" charset="0"/>
            </a:endParaRPr>
          </a:p>
        </p:txBody>
      </p:sp>
      <p:pic>
        <p:nvPicPr>
          <p:cNvPr id="2" name="Imagem 1">
            <a:extLst>
              <a:ext uri="{FF2B5EF4-FFF2-40B4-BE49-F238E27FC236}">
                <a16:creationId xmlns:a16="http://schemas.microsoft.com/office/drawing/2014/main" id="{D31F66A9-F839-4DFF-ABC6-272A3FCDEB66}"/>
              </a:ext>
            </a:extLst>
          </p:cNvPr>
          <p:cNvPicPr>
            <a:picLocks noChangeAspect="1"/>
          </p:cNvPicPr>
          <p:nvPr/>
        </p:nvPicPr>
        <p:blipFill>
          <a:blip r:embed="rId3"/>
          <a:stretch>
            <a:fillRect/>
          </a:stretch>
        </p:blipFill>
        <p:spPr>
          <a:xfrm>
            <a:off x="695358" y="1405264"/>
            <a:ext cx="7753284" cy="5163304"/>
          </a:xfrm>
          <a:prstGeom prst="rect">
            <a:avLst/>
          </a:prstGeom>
        </p:spPr>
      </p:pic>
    </p:spTree>
    <p:extLst>
      <p:ext uri="{BB962C8B-B14F-4D97-AF65-F5344CB8AC3E}">
        <p14:creationId xmlns:p14="http://schemas.microsoft.com/office/powerpoint/2010/main" val="1566239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p:nvPr/>
        </p:nvSpPr>
        <p:spPr>
          <a:xfrm>
            <a:off x="714886" y="498323"/>
            <a:ext cx="7521677" cy="1055905"/>
          </a:xfrm>
          <a:prstGeom prst="rect">
            <a:avLst/>
          </a:prstGeom>
          <a:noFill/>
          <a:ln>
            <a:noFill/>
          </a:ln>
        </p:spPr>
        <p:txBody>
          <a:bodyPr lIns="91425" tIns="91425" rIns="91425" bIns="91425" anchor="t" anchorCtr="0">
            <a:noAutofit/>
          </a:bodyPr>
          <a:lstStyle/>
          <a:p>
            <a:pPr lvl="0" rtl="0">
              <a:spcBef>
                <a:spcPts val="0"/>
              </a:spcBef>
              <a:buNone/>
            </a:pPr>
            <a:r>
              <a:rPr lang="en-US" sz="2900" b="1" dirty="0" err="1">
                <a:solidFill>
                  <a:schemeClr val="dk1"/>
                </a:solidFill>
                <a:latin typeface="Cambria" panose="02040503050406030204" pitchFamily="18" charset="0"/>
                <a:ea typeface="Cambria"/>
                <a:cs typeface="Cambria"/>
                <a:sym typeface="Cambria"/>
              </a:rPr>
              <a:t>Computação</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em</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Nuvem</a:t>
            </a:r>
            <a:endParaRPr lang="en-US" sz="2900" b="1" dirty="0">
              <a:solidFill>
                <a:schemeClr val="dk1"/>
              </a:solidFill>
              <a:latin typeface="Cambria" panose="02040503050406030204" pitchFamily="18" charset="0"/>
              <a:ea typeface="Cambria"/>
              <a:cs typeface="Cambria"/>
              <a:sym typeface="Cambria"/>
            </a:endParaRPr>
          </a:p>
          <a:p>
            <a:pPr lvl="0"/>
            <a:r>
              <a:rPr lang="pt-BR" sz="2900" i="1" dirty="0">
                <a:latin typeface="Cambria" panose="02040503050406030204" pitchFamily="18" charset="0"/>
              </a:rPr>
              <a:t>Distribuição de papéis</a:t>
            </a:r>
            <a:endParaRPr sz="2900" i="1" dirty="0">
              <a:latin typeface="Cambria" panose="02040503050406030204" pitchFamily="18" charset="0"/>
            </a:endParaRPr>
          </a:p>
        </p:txBody>
      </p:sp>
      <p:sp>
        <p:nvSpPr>
          <p:cNvPr id="93" name="Shape 93"/>
          <p:cNvSpPr txBox="1"/>
          <p:nvPr/>
        </p:nvSpPr>
        <p:spPr>
          <a:xfrm>
            <a:off x="796413" y="2610465"/>
            <a:ext cx="7624916" cy="3233960"/>
          </a:xfrm>
          <a:prstGeom prst="rect">
            <a:avLst/>
          </a:prstGeom>
          <a:noFill/>
          <a:ln cap="rnd">
            <a:gradFill>
              <a:gsLst>
                <a:gs pos="0">
                  <a:schemeClr val="accent1">
                    <a:lumMod val="5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lIns="91425" tIns="91425" rIns="91425" bIns="91425" anchor="t" anchorCtr="0">
            <a:noAutofit/>
          </a:bodyPr>
          <a:lstStyle/>
          <a:p>
            <a:pPr marL="285750" lvl="0" indent="-285750" algn="just">
              <a:spcBef>
                <a:spcPts val="0"/>
              </a:spcBef>
              <a:buFont typeface="Arial" panose="020B0604020202020204" pitchFamily="34" charset="0"/>
              <a:buChar char="•"/>
            </a:pPr>
            <a:endParaRPr lang="pt-BR" sz="1800" dirty="0">
              <a:latin typeface="Cambria" panose="02040503050406030204" pitchFamily="18" charset="0"/>
            </a:endParaRPr>
          </a:p>
          <a:p>
            <a:pPr marL="285750" lvl="0" indent="-285750" algn="just">
              <a:spcBef>
                <a:spcPts val="0"/>
              </a:spcBef>
              <a:buFont typeface="Arial" panose="020B0604020202020204" pitchFamily="34" charset="0"/>
              <a:buChar char="•"/>
            </a:pPr>
            <a:endParaRPr lang="pt-BR" sz="1800" dirty="0">
              <a:latin typeface="Cambria" panose="02040503050406030204" pitchFamily="18" charset="0"/>
            </a:endParaRPr>
          </a:p>
        </p:txBody>
      </p:sp>
      <p:pic>
        <p:nvPicPr>
          <p:cNvPr id="2" name="Imagem 1"/>
          <p:cNvPicPr>
            <a:picLocks noChangeAspect="1"/>
          </p:cNvPicPr>
          <p:nvPr/>
        </p:nvPicPr>
        <p:blipFill>
          <a:blip r:embed="rId3"/>
          <a:stretch>
            <a:fillRect/>
          </a:stretch>
        </p:blipFill>
        <p:spPr>
          <a:xfrm>
            <a:off x="907437" y="1554228"/>
            <a:ext cx="6701560" cy="4434856"/>
          </a:xfrm>
          <a:prstGeom prst="rect">
            <a:avLst/>
          </a:prstGeom>
        </p:spPr>
      </p:pic>
    </p:spTree>
    <p:extLst>
      <p:ext uri="{BB962C8B-B14F-4D97-AF65-F5344CB8AC3E}">
        <p14:creationId xmlns:p14="http://schemas.microsoft.com/office/powerpoint/2010/main" val="1949319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p:nvPr/>
        </p:nvSpPr>
        <p:spPr>
          <a:xfrm>
            <a:off x="796413" y="1554560"/>
            <a:ext cx="7521677" cy="1055905"/>
          </a:xfrm>
          <a:prstGeom prst="rect">
            <a:avLst/>
          </a:prstGeom>
          <a:noFill/>
          <a:ln>
            <a:noFill/>
          </a:ln>
        </p:spPr>
        <p:txBody>
          <a:bodyPr lIns="91425" tIns="91425" rIns="91425" bIns="91425" anchor="t" anchorCtr="0">
            <a:noAutofit/>
          </a:bodyPr>
          <a:lstStyle/>
          <a:p>
            <a:pPr lvl="0" rtl="0">
              <a:spcBef>
                <a:spcPts val="0"/>
              </a:spcBef>
              <a:buNone/>
            </a:pPr>
            <a:r>
              <a:rPr lang="en-US" sz="2900" b="1" dirty="0" err="1">
                <a:solidFill>
                  <a:schemeClr val="dk1"/>
                </a:solidFill>
                <a:latin typeface="Cambria" panose="02040503050406030204" pitchFamily="18" charset="0"/>
                <a:ea typeface="Cambria"/>
                <a:cs typeface="Cambria"/>
                <a:sym typeface="Cambria"/>
              </a:rPr>
              <a:t>Computação</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em</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Nuvem</a:t>
            </a:r>
            <a:endParaRPr lang="en-US" sz="2900" b="1" dirty="0">
              <a:solidFill>
                <a:schemeClr val="dk1"/>
              </a:solidFill>
              <a:latin typeface="Cambria" panose="02040503050406030204" pitchFamily="18" charset="0"/>
              <a:ea typeface="Cambria"/>
              <a:cs typeface="Cambria"/>
              <a:sym typeface="Cambria"/>
            </a:endParaRPr>
          </a:p>
          <a:p>
            <a:pPr lvl="0"/>
            <a:r>
              <a:rPr lang="pt-BR" sz="2900" i="1" dirty="0" err="1">
                <a:latin typeface="Cambria" panose="02040503050406030204" pitchFamily="18" charset="0"/>
              </a:rPr>
              <a:t>Cloud</a:t>
            </a:r>
            <a:r>
              <a:rPr lang="pt-BR" sz="2900" i="1" dirty="0">
                <a:latin typeface="Cambria" panose="02040503050406030204" pitchFamily="18" charset="0"/>
              </a:rPr>
              <a:t> </a:t>
            </a:r>
            <a:r>
              <a:rPr lang="pt-BR" sz="2900" i="1" dirty="0" err="1">
                <a:latin typeface="Cambria" panose="02040503050406030204" pitchFamily="18" charset="0"/>
              </a:rPr>
              <a:t>computing</a:t>
            </a:r>
            <a:endParaRPr sz="2900" i="1" dirty="0">
              <a:latin typeface="Cambria" panose="02040503050406030204" pitchFamily="18" charset="0"/>
            </a:endParaRPr>
          </a:p>
        </p:txBody>
      </p:sp>
      <p:sp>
        <p:nvSpPr>
          <p:cNvPr id="93" name="Shape 93"/>
          <p:cNvSpPr txBox="1"/>
          <p:nvPr/>
        </p:nvSpPr>
        <p:spPr>
          <a:xfrm>
            <a:off x="796413" y="2610465"/>
            <a:ext cx="7624916" cy="3233960"/>
          </a:xfrm>
          <a:prstGeom prst="rect">
            <a:avLst/>
          </a:prstGeom>
          <a:noFill/>
          <a:ln cap="rnd">
            <a:gradFill>
              <a:gsLst>
                <a:gs pos="0">
                  <a:schemeClr val="accent1">
                    <a:lumMod val="5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lIns="91425" tIns="91425" rIns="91425" bIns="91425" anchor="t" anchorCtr="0">
            <a:noAutofit/>
          </a:bodyPr>
          <a:lstStyle/>
          <a:p>
            <a:pPr marL="285750" lvl="0" indent="-285750" algn="just">
              <a:spcBef>
                <a:spcPts val="0"/>
              </a:spcBef>
              <a:buFont typeface="Arial" panose="020B0604020202020204" pitchFamily="34" charset="0"/>
              <a:buChar char="•"/>
            </a:pPr>
            <a:endParaRPr lang="pt-BR" sz="1800" dirty="0">
              <a:latin typeface="Cambria" panose="02040503050406030204" pitchFamily="18" charset="0"/>
            </a:endParaRPr>
          </a:p>
          <a:p>
            <a:pPr lvl="0" algn="just"/>
            <a:r>
              <a:rPr lang="pt-BR" sz="1800" dirty="0">
                <a:latin typeface="Cambria" panose="02040503050406030204" pitchFamily="18" charset="0"/>
              </a:rPr>
              <a:t>Conceito surgiu em 1960 - J.C.R. </a:t>
            </a:r>
            <a:r>
              <a:rPr lang="pt-BR" sz="1800" dirty="0" err="1">
                <a:latin typeface="Cambria" panose="02040503050406030204" pitchFamily="18" charset="0"/>
              </a:rPr>
              <a:t>Licklider</a:t>
            </a:r>
            <a:r>
              <a:rPr lang="pt-BR" sz="1800" dirty="0">
                <a:latin typeface="Cambria" panose="02040503050406030204" pitchFamily="18" charset="0"/>
              </a:rPr>
              <a:t> e </a:t>
            </a:r>
            <a:r>
              <a:rPr lang="sv-SE" sz="1800" dirty="0">
                <a:latin typeface="Cambria" panose="02040503050406030204" pitchFamily="18" charset="0"/>
              </a:rPr>
              <a:t>com Joseph Carl Robnett Licklider  </a:t>
            </a:r>
            <a:r>
              <a:rPr lang="pt-BR" sz="1800" dirty="0">
                <a:latin typeface="Cambria" panose="02040503050406030204" pitchFamily="18" charset="0"/>
              </a:rPr>
              <a:t>(que imaginavam a computação na forma de uma rede global)</a:t>
            </a:r>
          </a:p>
          <a:p>
            <a:pPr marL="530225" lvl="3" indent="-265113" algn="just">
              <a:buFont typeface="Wingdings" panose="05000000000000000000" pitchFamily="2" charset="2"/>
              <a:buChar char="q"/>
            </a:pPr>
            <a:endParaRPr lang="pt-BR" sz="1800" dirty="0">
              <a:latin typeface="Cambria" panose="02040503050406030204" pitchFamily="18" charset="0"/>
            </a:endParaRPr>
          </a:p>
          <a:p>
            <a:pPr marL="550862" lvl="3" indent="-285750" algn="just">
              <a:buFont typeface="Wingdings" panose="05000000000000000000" pitchFamily="2" charset="2"/>
              <a:buChar char="§"/>
            </a:pPr>
            <a:r>
              <a:rPr lang="pt-BR" sz="1800" dirty="0">
                <a:latin typeface="Cambria" panose="02040503050406030204" pitchFamily="18" charset="0"/>
              </a:rPr>
              <a:t>Grande influência na ARPANET - interligava as bases militares e os departamentos de pesquisa do governo americano.</a:t>
            </a:r>
          </a:p>
          <a:p>
            <a:pPr marL="550862" lvl="3" indent="-285750" algn="just">
              <a:buFont typeface="Wingdings" panose="05000000000000000000" pitchFamily="2" charset="2"/>
              <a:buChar char="§"/>
            </a:pPr>
            <a:r>
              <a:rPr lang="pt-BR" sz="1800" dirty="0">
                <a:latin typeface="Cambria" panose="02040503050406030204" pitchFamily="18" charset="0"/>
              </a:rPr>
              <a:t>Já imaginavam uma rede em que todos  acessariam programas e dados de qualquer lugar.</a:t>
            </a:r>
          </a:p>
          <a:p>
            <a:pPr marL="550862" lvl="3" indent="-285750" algn="just">
              <a:buFont typeface="Wingdings" panose="05000000000000000000" pitchFamily="2" charset="2"/>
              <a:buChar char="§"/>
            </a:pPr>
            <a:r>
              <a:rPr lang="pt-BR" sz="1800" dirty="0">
                <a:latin typeface="Cambria" panose="02040503050406030204" pitchFamily="18" charset="0"/>
              </a:rPr>
              <a:t>Pesquisador John McCarthy já imaginava que um a computação deveria ser disponibilizada como um serviço de utilidade pública (Água , energia, etc.)</a:t>
            </a:r>
          </a:p>
          <a:p>
            <a:pPr marL="285750" lvl="0" indent="-285750" algn="just">
              <a:spcBef>
                <a:spcPts val="0"/>
              </a:spcBef>
              <a:buFont typeface="Arial" panose="020B0604020202020204" pitchFamily="34" charset="0"/>
              <a:buChar char="•"/>
            </a:pPr>
            <a:endParaRPr lang="pt-BR" sz="1800" dirty="0">
              <a:latin typeface="Cambria" panose="02040503050406030204" pitchFamily="18" charset="0"/>
            </a:endParaRPr>
          </a:p>
        </p:txBody>
      </p:sp>
    </p:spTree>
    <p:extLst>
      <p:ext uri="{BB962C8B-B14F-4D97-AF65-F5344CB8AC3E}">
        <p14:creationId xmlns:p14="http://schemas.microsoft.com/office/powerpoint/2010/main" val="719185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p:nvPr/>
        </p:nvSpPr>
        <p:spPr>
          <a:xfrm>
            <a:off x="227070" y="226093"/>
            <a:ext cx="7521677" cy="662429"/>
          </a:xfrm>
          <a:prstGeom prst="rect">
            <a:avLst/>
          </a:prstGeom>
          <a:noFill/>
          <a:ln>
            <a:noFill/>
          </a:ln>
        </p:spPr>
        <p:txBody>
          <a:bodyPr lIns="91425" tIns="91425" rIns="91425" bIns="91425" anchor="t" anchorCtr="0">
            <a:noAutofit/>
          </a:bodyPr>
          <a:lstStyle/>
          <a:p>
            <a:pPr lvl="0" rtl="0">
              <a:spcBef>
                <a:spcPts val="0"/>
              </a:spcBef>
              <a:buNone/>
            </a:pPr>
            <a:r>
              <a:rPr lang="en-US" sz="2900" b="1" dirty="0" err="1">
                <a:solidFill>
                  <a:schemeClr val="dk1"/>
                </a:solidFill>
                <a:latin typeface="Cambria" panose="02040503050406030204" pitchFamily="18" charset="0"/>
                <a:ea typeface="Cambria"/>
                <a:cs typeface="Cambria"/>
                <a:sym typeface="Cambria"/>
              </a:rPr>
              <a:t>Computação</a:t>
            </a:r>
            <a:r>
              <a:rPr lang="en-US" sz="2900" b="1" dirty="0">
                <a:solidFill>
                  <a:schemeClr val="dk1"/>
                </a:solidFill>
                <a:latin typeface="Cambria" panose="02040503050406030204" pitchFamily="18" charset="0"/>
                <a:ea typeface="Cambria"/>
                <a:cs typeface="Cambria"/>
                <a:sym typeface="Cambria"/>
              </a:rPr>
              <a:t> </a:t>
            </a:r>
            <a:r>
              <a:rPr lang="en-US" sz="2900" b="1" err="1">
                <a:solidFill>
                  <a:schemeClr val="dk1"/>
                </a:solidFill>
                <a:latin typeface="Cambria" panose="02040503050406030204" pitchFamily="18" charset="0"/>
                <a:ea typeface="Cambria"/>
                <a:cs typeface="Cambria"/>
                <a:sym typeface="Cambria"/>
              </a:rPr>
              <a:t>em</a:t>
            </a:r>
            <a:r>
              <a:rPr lang="en-US" sz="2900" b="1">
                <a:solidFill>
                  <a:schemeClr val="dk1"/>
                </a:solidFill>
                <a:latin typeface="Cambria" panose="02040503050406030204" pitchFamily="18" charset="0"/>
                <a:ea typeface="Cambria"/>
                <a:cs typeface="Cambria"/>
                <a:sym typeface="Cambria"/>
              </a:rPr>
              <a:t> Nuvem</a:t>
            </a:r>
            <a:endParaRPr lang="en-US" sz="2900" b="1" dirty="0">
              <a:solidFill>
                <a:schemeClr val="dk1"/>
              </a:solidFill>
              <a:latin typeface="Cambria" panose="02040503050406030204" pitchFamily="18" charset="0"/>
              <a:ea typeface="Cambria"/>
              <a:cs typeface="Cambria"/>
              <a:sym typeface="Cambria"/>
            </a:endParaRPr>
          </a:p>
        </p:txBody>
      </p:sp>
      <p:pic>
        <p:nvPicPr>
          <p:cNvPr id="2050" name="Picture 2" descr="SaaS vs PaaS vs IaaS: Differences and How to Choose | Liquid Web">
            <a:extLst>
              <a:ext uri="{FF2B5EF4-FFF2-40B4-BE49-F238E27FC236}">
                <a16:creationId xmlns:a16="http://schemas.microsoft.com/office/drawing/2014/main" id="{EC90A47C-CE4F-4C7A-92B2-D7B57BDD10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60" y="988628"/>
            <a:ext cx="9270520" cy="5179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600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p:nvPr/>
        </p:nvSpPr>
        <p:spPr>
          <a:xfrm>
            <a:off x="227070" y="226093"/>
            <a:ext cx="7521677" cy="662429"/>
          </a:xfrm>
          <a:prstGeom prst="rect">
            <a:avLst/>
          </a:prstGeom>
          <a:noFill/>
          <a:ln>
            <a:noFill/>
          </a:ln>
        </p:spPr>
        <p:txBody>
          <a:bodyPr lIns="91425" tIns="91425" rIns="91425" bIns="91425" anchor="t" anchorCtr="0">
            <a:noAutofit/>
          </a:bodyPr>
          <a:lstStyle/>
          <a:p>
            <a:pPr lvl="0" rtl="0">
              <a:spcBef>
                <a:spcPts val="0"/>
              </a:spcBef>
              <a:buNone/>
            </a:pPr>
            <a:r>
              <a:rPr lang="en-US" sz="2900" b="1" dirty="0" err="1">
                <a:solidFill>
                  <a:schemeClr val="dk1"/>
                </a:solidFill>
                <a:latin typeface="Cambria" panose="02040503050406030204" pitchFamily="18" charset="0"/>
                <a:ea typeface="Cambria"/>
                <a:cs typeface="Cambria"/>
                <a:sym typeface="Cambria"/>
              </a:rPr>
              <a:t>Computação</a:t>
            </a:r>
            <a:r>
              <a:rPr lang="en-US" sz="2900" b="1" dirty="0">
                <a:solidFill>
                  <a:schemeClr val="dk1"/>
                </a:solidFill>
                <a:latin typeface="Cambria" panose="02040503050406030204" pitchFamily="18" charset="0"/>
                <a:ea typeface="Cambria"/>
                <a:cs typeface="Cambria"/>
                <a:sym typeface="Cambria"/>
              </a:rPr>
              <a:t> </a:t>
            </a:r>
            <a:r>
              <a:rPr lang="en-US" sz="2900" b="1" err="1">
                <a:solidFill>
                  <a:schemeClr val="dk1"/>
                </a:solidFill>
                <a:latin typeface="Cambria" panose="02040503050406030204" pitchFamily="18" charset="0"/>
                <a:ea typeface="Cambria"/>
                <a:cs typeface="Cambria"/>
                <a:sym typeface="Cambria"/>
              </a:rPr>
              <a:t>em</a:t>
            </a:r>
            <a:r>
              <a:rPr lang="en-US" sz="2900" b="1">
                <a:solidFill>
                  <a:schemeClr val="dk1"/>
                </a:solidFill>
                <a:latin typeface="Cambria" panose="02040503050406030204" pitchFamily="18" charset="0"/>
                <a:ea typeface="Cambria"/>
                <a:cs typeface="Cambria"/>
                <a:sym typeface="Cambria"/>
              </a:rPr>
              <a:t> Nuvem</a:t>
            </a:r>
            <a:endParaRPr lang="en-US" sz="2900" b="1" dirty="0">
              <a:solidFill>
                <a:schemeClr val="dk1"/>
              </a:solidFill>
              <a:latin typeface="Cambria" panose="02040503050406030204" pitchFamily="18" charset="0"/>
              <a:ea typeface="Cambria"/>
              <a:cs typeface="Cambria"/>
              <a:sym typeface="Cambria"/>
            </a:endParaRPr>
          </a:p>
        </p:txBody>
      </p:sp>
      <p:pic>
        <p:nvPicPr>
          <p:cNvPr id="3" name="Imagem 2">
            <a:extLst>
              <a:ext uri="{FF2B5EF4-FFF2-40B4-BE49-F238E27FC236}">
                <a16:creationId xmlns:a16="http://schemas.microsoft.com/office/drawing/2014/main" id="{7DC2FC94-9C81-4B0C-8ECF-BE14AE0AE2FC}"/>
              </a:ext>
            </a:extLst>
          </p:cNvPr>
          <p:cNvPicPr>
            <a:picLocks noChangeAspect="1"/>
          </p:cNvPicPr>
          <p:nvPr/>
        </p:nvPicPr>
        <p:blipFill>
          <a:blip r:embed="rId3"/>
          <a:stretch>
            <a:fillRect/>
          </a:stretch>
        </p:blipFill>
        <p:spPr>
          <a:xfrm>
            <a:off x="144049" y="1611891"/>
            <a:ext cx="8855901" cy="4368911"/>
          </a:xfrm>
          <a:prstGeom prst="rect">
            <a:avLst/>
          </a:prstGeom>
        </p:spPr>
      </p:pic>
    </p:spTree>
    <p:extLst>
      <p:ext uri="{BB962C8B-B14F-4D97-AF65-F5344CB8AC3E}">
        <p14:creationId xmlns:p14="http://schemas.microsoft.com/office/powerpoint/2010/main" val="3805301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p:nvPr/>
        </p:nvSpPr>
        <p:spPr>
          <a:xfrm>
            <a:off x="796413" y="1554560"/>
            <a:ext cx="7521677" cy="1055905"/>
          </a:xfrm>
          <a:prstGeom prst="rect">
            <a:avLst/>
          </a:prstGeom>
          <a:noFill/>
          <a:ln>
            <a:noFill/>
          </a:ln>
        </p:spPr>
        <p:txBody>
          <a:bodyPr lIns="91425" tIns="91425" rIns="91425" bIns="91425" anchor="t" anchorCtr="0">
            <a:noAutofit/>
          </a:bodyPr>
          <a:lstStyle/>
          <a:p>
            <a:pPr lvl="0" rtl="0">
              <a:spcBef>
                <a:spcPts val="0"/>
              </a:spcBef>
              <a:buNone/>
            </a:pPr>
            <a:r>
              <a:rPr lang="en-US" sz="2900" b="1" dirty="0" err="1">
                <a:solidFill>
                  <a:schemeClr val="dk1"/>
                </a:solidFill>
                <a:latin typeface="Cambria" panose="02040503050406030204" pitchFamily="18" charset="0"/>
                <a:ea typeface="Cambria"/>
                <a:cs typeface="Cambria"/>
                <a:sym typeface="Cambria"/>
              </a:rPr>
              <a:t>Computação</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em</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Nuvem</a:t>
            </a:r>
            <a:endParaRPr lang="en-US" sz="2900" b="1" dirty="0">
              <a:solidFill>
                <a:schemeClr val="dk1"/>
              </a:solidFill>
              <a:latin typeface="Cambria" panose="02040503050406030204" pitchFamily="18" charset="0"/>
              <a:ea typeface="Cambria"/>
              <a:cs typeface="Cambria"/>
              <a:sym typeface="Cambria"/>
            </a:endParaRPr>
          </a:p>
          <a:p>
            <a:pPr lvl="0"/>
            <a:r>
              <a:rPr lang="pt-BR" sz="2900" i="1" dirty="0">
                <a:latin typeface="Cambria" panose="02040503050406030204" pitchFamily="18" charset="0"/>
              </a:rPr>
              <a:t>Tipo de Implantação</a:t>
            </a:r>
            <a:endParaRPr sz="2900" i="1" dirty="0">
              <a:latin typeface="Cambria" panose="02040503050406030204" pitchFamily="18" charset="0"/>
            </a:endParaRPr>
          </a:p>
        </p:txBody>
      </p:sp>
      <p:sp>
        <p:nvSpPr>
          <p:cNvPr id="93" name="Shape 93"/>
          <p:cNvSpPr txBox="1"/>
          <p:nvPr/>
        </p:nvSpPr>
        <p:spPr>
          <a:xfrm>
            <a:off x="796413" y="2610465"/>
            <a:ext cx="7624916" cy="3616164"/>
          </a:xfrm>
          <a:prstGeom prst="rect">
            <a:avLst/>
          </a:prstGeom>
          <a:noFill/>
          <a:ln cap="rnd">
            <a:gradFill>
              <a:gsLst>
                <a:gs pos="0">
                  <a:schemeClr val="accent1">
                    <a:lumMod val="5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lIns="91425" tIns="91425" rIns="91425" bIns="91425" anchor="t" anchorCtr="0">
            <a:noAutofit/>
          </a:bodyPr>
          <a:lstStyle/>
          <a:p>
            <a:pPr marL="285750" lvl="0" indent="-285750" algn="just">
              <a:spcBef>
                <a:spcPts val="0"/>
              </a:spcBef>
              <a:buFont typeface="Arial" panose="020B0604020202020204" pitchFamily="34" charset="0"/>
              <a:buChar char="•"/>
            </a:pPr>
            <a:r>
              <a:rPr lang="pt-BR" sz="1800" dirty="0">
                <a:latin typeface="Cambria" panose="02040503050406030204" pitchFamily="18" charset="0"/>
              </a:rPr>
              <a:t>Nuvem privada: Infraestrutura em nuvem operada e disponibilidade exclusivamente para uma organização. Seja ela implantada e hospedada internamente  ou por terceiros.</a:t>
            </a:r>
          </a:p>
          <a:p>
            <a:pPr marL="285750" indent="-285750" algn="just">
              <a:buFont typeface="Arial" panose="020B0604020202020204" pitchFamily="34" charset="0"/>
              <a:buChar char="•"/>
            </a:pPr>
            <a:endParaRPr lang="pt-BR" sz="1050" dirty="0">
              <a:latin typeface="Cambria" panose="02040503050406030204" pitchFamily="18" charset="0"/>
            </a:endParaRPr>
          </a:p>
          <a:p>
            <a:pPr marL="285750" indent="-285750" algn="just">
              <a:buFont typeface="Arial" panose="020B0604020202020204" pitchFamily="34" charset="0"/>
              <a:buChar char="•"/>
            </a:pPr>
            <a:r>
              <a:rPr lang="pt-BR" sz="1800" dirty="0">
                <a:latin typeface="Cambria" panose="02040503050406030204" pitchFamily="18" charset="0"/>
              </a:rPr>
              <a:t>Comunidade: Compartilhamento de infraestrutura em várias organizações com interesses em comum.</a:t>
            </a:r>
          </a:p>
          <a:p>
            <a:pPr marL="285750" lvl="0" indent="-285750" algn="just">
              <a:spcBef>
                <a:spcPts val="0"/>
              </a:spcBef>
              <a:buFont typeface="Arial" panose="020B0604020202020204" pitchFamily="34" charset="0"/>
              <a:buChar char="•"/>
            </a:pPr>
            <a:endParaRPr lang="pt-BR" sz="1100" dirty="0">
              <a:latin typeface="Cambria" panose="02040503050406030204" pitchFamily="18" charset="0"/>
            </a:endParaRPr>
          </a:p>
          <a:p>
            <a:pPr marL="285750" lvl="0" indent="-285750" algn="just">
              <a:spcBef>
                <a:spcPts val="0"/>
              </a:spcBef>
              <a:buFont typeface="Arial" panose="020B0604020202020204" pitchFamily="34" charset="0"/>
              <a:buChar char="•"/>
            </a:pPr>
            <a:r>
              <a:rPr lang="pt-BR" sz="1800" dirty="0">
                <a:latin typeface="Cambria" panose="02040503050406030204" pitchFamily="18" charset="0"/>
              </a:rPr>
              <a:t>Pública: Prestadores de serviços disponibilizam aplicativos, recursos de armazenamento e outros recursos ao público geral de forma gratuita.</a:t>
            </a:r>
          </a:p>
          <a:p>
            <a:pPr marL="285750" lvl="0" indent="-285750" algn="just">
              <a:spcBef>
                <a:spcPts val="0"/>
              </a:spcBef>
              <a:buFont typeface="Arial" panose="020B0604020202020204" pitchFamily="34" charset="0"/>
              <a:buChar char="•"/>
            </a:pPr>
            <a:endParaRPr lang="pt-BR" sz="1200" dirty="0">
              <a:latin typeface="Cambria" panose="02040503050406030204" pitchFamily="18" charset="0"/>
            </a:endParaRPr>
          </a:p>
          <a:p>
            <a:pPr marL="285750" indent="-285750" algn="just">
              <a:buFont typeface="Arial" panose="020B0604020202020204" pitchFamily="34" charset="0"/>
              <a:buChar char="•"/>
            </a:pPr>
            <a:r>
              <a:rPr lang="pt-BR" sz="1800" dirty="0">
                <a:latin typeface="Cambria" panose="02040503050406030204" pitchFamily="18" charset="0"/>
              </a:rPr>
              <a:t>Híbrida: É uma composição de duas ou mais nuvens que podem ser comunidade pública ou privada oferecendo os benefícios dos modelos de implantação.</a:t>
            </a:r>
          </a:p>
          <a:p>
            <a:pPr marL="285750" lvl="0" indent="-285750" algn="just">
              <a:spcBef>
                <a:spcPts val="0"/>
              </a:spcBef>
              <a:buFont typeface="Arial" panose="020B0604020202020204" pitchFamily="34" charset="0"/>
              <a:buChar char="•"/>
            </a:pPr>
            <a:endParaRPr lang="pt-BR" sz="1800" dirty="0">
              <a:latin typeface="Cambria" panose="02040503050406030204" pitchFamily="18" charset="0"/>
            </a:endParaRPr>
          </a:p>
        </p:txBody>
      </p:sp>
    </p:spTree>
    <p:extLst>
      <p:ext uri="{BB962C8B-B14F-4D97-AF65-F5344CB8AC3E}">
        <p14:creationId xmlns:p14="http://schemas.microsoft.com/office/powerpoint/2010/main" val="3251325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p:nvPr/>
        </p:nvSpPr>
        <p:spPr>
          <a:xfrm>
            <a:off x="796413" y="1554560"/>
            <a:ext cx="7521677" cy="1055905"/>
          </a:xfrm>
          <a:prstGeom prst="rect">
            <a:avLst/>
          </a:prstGeom>
          <a:noFill/>
          <a:ln>
            <a:noFill/>
          </a:ln>
        </p:spPr>
        <p:txBody>
          <a:bodyPr lIns="91425" tIns="91425" rIns="91425" bIns="91425" anchor="t" anchorCtr="0">
            <a:noAutofit/>
          </a:bodyPr>
          <a:lstStyle/>
          <a:p>
            <a:pPr lvl="0" rtl="0">
              <a:spcBef>
                <a:spcPts val="0"/>
              </a:spcBef>
              <a:buNone/>
            </a:pPr>
            <a:r>
              <a:rPr lang="en-US" sz="2900" b="1" dirty="0" err="1">
                <a:solidFill>
                  <a:schemeClr val="dk1"/>
                </a:solidFill>
                <a:latin typeface="Cambria" panose="02040503050406030204" pitchFamily="18" charset="0"/>
                <a:ea typeface="Cambria"/>
                <a:cs typeface="Cambria"/>
                <a:sym typeface="Cambria"/>
              </a:rPr>
              <a:t>Computação</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em</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Nuvem</a:t>
            </a:r>
            <a:endParaRPr lang="en-US" sz="2900" b="1" dirty="0">
              <a:solidFill>
                <a:schemeClr val="dk1"/>
              </a:solidFill>
              <a:latin typeface="Cambria" panose="02040503050406030204" pitchFamily="18" charset="0"/>
              <a:ea typeface="Cambria"/>
              <a:cs typeface="Cambria"/>
              <a:sym typeface="Cambria"/>
            </a:endParaRPr>
          </a:p>
          <a:p>
            <a:pPr lvl="0"/>
            <a:r>
              <a:rPr lang="pt-BR" sz="2900" i="1" dirty="0">
                <a:latin typeface="Cambria" panose="02040503050406030204" pitchFamily="18" charset="0"/>
              </a:rPr>
              <a:t>Vantagens</a:t>
            </a:r>
            <a:endParaRPr sz="2900" i="1" dirty="0">
              <a:latin typeface="Cambria" panose="02040503050406030204" pitchFamily="18" charset="0"/>
            </a:endParaRPr>
          </a:p>
        </p:txBody>
      </p:sp>
      <p:sp>
        <p:nvSpPr>
          <p:cNvPr id="93" name="Shape 93"/>
          <p:cNvSpPr txBox="1"/>
          <p:nvPr/>
        </p:nvSpPr>
        <p:spPr>
          <a:xfrm>
            <a:off x="796413" y="2610465"/>
            <a:ext cx="7624916" cy="3233960"/>
          </a:xfrm>
          <a:prstGeom prst="rect">
            <a:avLst/>
          </a:prstGeom>
          <a:noFill/>
          <a:ln cap="rnd">
            <a:gradFill>
              <a:gsLst>
                <a:gs pos="0">
                  <a:schemeClr val="accent1">
                    <a:lumMod val="5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lIns="91425" tIns="91425" rIns="91425" bIns="91425" anchor="t" anchorCtr="0">
            <a:noAutofit/>
          </a:bodyPr>
          <a:lstStyle/>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r>
              <a:rPr lang="pt-BR" sz="1800" dirty="0">
                <a:latin typeface="Cambria" panose="02040503050406030204" pitchFamily="18" charset="0"/>
              </a:rPr>
              <a:t>Diminuição de recursos de máquina.</a:t>
            </a:r>
          </a:p>
          <a:p>
            <a:pPr marL="285750" lvl="0" indent="-285750" algn="just">
              <a:buFont typeface="Arial" panose="020B0604020202020204" pitchFamily="34" charset="0"/>
              <a:buChar char="•"/>
            </a:pPr>
            <a:r>
              <a:rPr lang="pt-BR" sz="1800" dirty="0">
                <a:latin typeface="Cambria" panose="02040503050406030204" pitchFamily="18" charset="0"/>
              </a:rPr>
              <a:t>Mobilidade - Acesso a dados de diferentes equipamentos e em diferentes locais, apenas conectado à internet.</a:t>
            </a:r>
          </a:p>
          <a:p>
            <a:pPr marL="285750" lvl="0" indent="-285750" algn="just">
              <a:buFont typeface="Arial" panose="020B0604020202020204" pitchFamily="34" charset="0"/>
              <a:buChar char="•"/>
            </a:pPr>
            <a:r>
              <a:rPr lang="pt-BR" sz="1800" dirty="0">
                <a:latin typeface="Cambria" panose="02040503050406030204" pitchFamily="18" charset="0"/>
              </a:rPr>
              <a:t>Diminuição de custos com pessoal, energia, servidores ou datacenters, implantação, manutenção e treinamento</a:t>
            </a:r>
          </a:p>
          <a:p>
            <a:pPr marL="285750" lvl="0" indent="-285750" algn="just">
              <a:spcBef>
                <a:spcPts val="0"/>
              </a:spcBef>
              <a:buFont typeface="Arial" panose="020B0604020202020204" pitchFamily="34" charset="0"/>
              <a:buChar char="•"/>
            </a:pPr>
            <a:r>
              <a:rPr lang="pt-BR" sz="1800" dirty="0">
                <a:latin typeface="Cambria" panose="02040503050406030204" pitchFamily="18" charset="0"/>
              </a:rPr>
              <a:t>Controle sob demanda</a:t>
            </a:r>
          </a:p>
          <a:p>
            <a:pPr marL="285750" lvl="0" indent="-285750" algn="just">
              <a:spcBef>
                <a:spcPts val="0"/>
              </a:spcBef>
              <a:buFont typeface="Arial" panose="020B0604020202020204" pitchFamily="34" charset="0"/>
              <a:buChar char="•"/>
            </a:pPr>
            <a:r>
              <a:rPr lang="pt-BR" sz="1800" dirty="0">
                <a:latin typeface="Cambria" panose="02040503050406030204" pitchFamily="18" charset="0"/>
              </a:rPr>
              <a:t>Seja global;</a:t>
            </a:r>
          </a:p>
          <a:p>
            <a:pPr marL="285750" lvl="0" indent="-285750" algn="just">
              <a:spcBef>
                <a:spcPts val="0"/>
              </a:spcBef>
              <a:buFont typeface="Arial" panose="020B0604020202020204" pitchFamily="34" charset="0"/>
              <a:buChar char="•"/>
            </a:pPr>
            <a:endParaRPr lang="pt-BR" sz="1800" dirty="0">
              <a:latin typeface="Cambria" panose="02040503050406030204" pitchFamily="18" charset="0"/>
            </a:endParaRPr>
          </a:p>
          <a:p>
            <a:pPr marL="285750" lvl="0" indent="-285750" algn="just">
              <a:spcBef>
                <a:spcPts val="0"/>
              </a:spcBef>
              <a:buFont typeface="Arial" panose="020B0604020202020204" pitchFamily="34" charset="0"/>
              <a:buChar char="•"/>
            </a:pPr>
            <a:endParaRPr lang="pt-BR" sz="1800" dirty="0">
              <a:latin typeface="Cambria" panose="02040503050406030204" pitchFamily="18" charset="0"/>
            </a:endParaRPr>
          </a:p>
        </p:txBody>
      </p:sp>
    </p:spTree>
    <p:extLst>
      <p:ext uri="{BB962C8B-B14F-4D97-AF65-F5344CB8AC3E}">
        <p14:creationId xmlns:p14="http://schemas.microsoft.com/office/powerpoint/2010/main" val="1162103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p:nvPr/>
        </p:nvSpPr>
        <p:spPr>
          <a:xfrm>
            <a:off x="796413" y="1554560"/>
            <a:ext cx="7521677" cy="1055905"/>
          </a:xfrm>
          <a:prstGeom prst="rect">
            <a:avLst/>
          </a:prstGeom>
          <a:noFill/>
          <a:ln>
            <a:noFill/>
          </a:ln>
        </p:spPr>
        <p:txBody>
          <a:bodyPr lIns="91425" tIns="91425" rIns="91425" bIns="91425" anchor="t" anchorCtr="0">
            <a:noAutofit/>
          </a:bodyPr>
          <a:lstStyle/>
          <a:p>
            <a:pPr lvl="0" rtl="0">
              <a:spcBef>
                <a:spcPts val="0"/>
              </a:spcBef>
              <a:buNone/>
            </a:pPr>
            <a:r>
              <a:rPr lang="en-US" sz="2900" b="1" dirty="0" err="1">
                <a:solidFill>
                  <a:schemeClr val="dk1"/>
                </a:solidFill>
                <a:latin typeface="Cambria" panose="02040503050406030204" pitchFamily="18" charset="0"/>
                <a:ea typeface="Cambria"/>
                <a:cs typeface="Cambria"/>
                <a:sym typeface="Cambria"/>
              </a:rPr>
              <a:t>Computação</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em</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Nuvem</a:t>
            </a:r>
            <a:endParaRPr lang="en-US" sz="2900" b="1" dirty="0">
              <a:solidFill>
                <a:schemeClr val="dk1"/>
              </a:solidFill>
              <a:latin typeface="Cambria" panose="02040503050406030204" pitchFamily="18" charset="0"/>
              <a:ea typeface="Cambria"/>
              <a:cs typeface="Cambria"/>
              <a:sym typeface="Cambria"/>
            </a:endParaRPr>
          </a:p>
          <a:p>
            <a:pPr lvl="0"/>
            <a:r>
              <a:rPr lang="pt-BR" sz="2900" i="1" dirty="0">
                <a:latin typeface="Cambria" panose="02040503050406030204" pitchFamily="18" charset="0"/>
              </a:rPr>
              <a:t>Desvantagens ( e ou desconfiança)</a:t>
            </a:r>
            <a:endParaRPr sz="2900" i="1" dirty="0">
              <a:latin typeface="Cambria" panose="02040503050406030204" pitchFamily="18" charset="0"/>
            </a:endParaRPr>
          </a:p>
        </p:txBody>
      </p:sp>
      <p:sp>
        <p:nvSpPr>
          <p:cNvPr id="93" name="Shape 93"/>
          <p:cNvSpPr txBox="1"/>
          <p:nvPr/>
        </p:nvSpPr>
        <p:spPr>
          <a:xfrm>
            <a:off x="796413" y="2610465"/>
            <a:ext cx="7624916" cy="3233960"/>
          </a:xfrm>
          <a:prstGeom prst="rect">
            <a:avLst/>
          </a:prstGeom>
          <a:noFill/>
          <a:ln cap="rnd">
            <a:gradFill>
              <a:gsLst>
                <a:gs pos="0">
                  <a:schemeClr val="accent1">
                    <a:lumMod val="5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lIns="91425" tIns="91425" rIns="91425" bIns="91425" anchor="t" anchorCtr="0">
            <a:noAutofit/>
          </a:bodyPr>
          <a:lstStyle/>
          <a:p>
            <a:pPr marL="285750" lvl="0" indent="-285750" algn="just">
              <a:spcBef>
                <a:spcPts val="0"/>
              </a:spcBef>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r>
              <a:rPr lang="pt-BR" sz="1800" dirty="0">
                <a:latin typeface="Cambria" panose="02040503050406030204" pitchFamily="18" charset="0"/>
              </a:rPr>
              <a:t>Provedores de nuvens inadequados</a:t>
            </a:r>
          </a:p>
          <a:p>
            <a:pPr marL="285750" lvl="0" indent="-285750" algn="just">
              <a:spcBef>
                <a:spcPts val="0"/>
              </a:spcBef>
              <a:buFont typeface="Arial" panose="020B0604020202020204" pitchFamily="34" charset="0"/>
              <a:buChar char="•"/>
            </a:pPr>
            <a:r>
              <a:rPr lang="pt-BR" sz="1800" dirty="0">
                <a:latin typeface="Cambria" panose="02040503050406030204" pitchFamily="18" charset="0"/>
              </a:rPr>
              <a:t>Garantia de segurança</a:t>
            </a:r>
          </a:p>
          <a:p>
            <a:pPr marL="285750" lvl="0" indent="-285750" algn="just">
              <a:spcBef>
                <a:spcPts val="0"/>
              </a:spcBef>
              <a:buFont typeface="Arial" panose="020B0604020202020204" pitchFamily="34" charset="0"/>
              <a:buChar char="•"/>
            </a:pPr>
            <a:r>
              <a:rPr lang="pt-BR" sz="1800" dirty="0">
                <a:latin typeface="Cambria" panose="02040503050406030204" pitchFamily="18" charset="0"/>
              </a:rPr>
              <a:t>Quem tem a informação? Privacidade</a:t>
            </a:r>
          </a:p>
          <a:p>
            <a:pPr marL="285750" lvl="0" indent="-285750" algn="just">
              <a:spcBef>
                <a:spcPts val="0"/>
              </a:spcBef>
              <a:buFont typeface="Arial" panose="020B0604020202020204" pitchFamily="34" charset="0"/>
              <a:buChar char="•"/>
            </a:pPr>
            <a:r>
              <a:rPr lang="pt-BR" sz="1800" dirty="0">
                <a:latin typeface="Cambria" panose="02040503050406030204" pitchFamily="18" charset="0"/>
              </a:rPr>
              <a:t>Internet (Estável e rápida)</a:t>
            </a:r>
          </a:p>
          <a:p>
            <a:pPr marL="285750" lvl="0" indent="-285750" algn="just">
              <a:spcBef>
                <a:spcPts val="0"/>
              </a:spcBef>
              <a:buFont typeface="Arial" panose="020B0604020202020204" pitchFamily="34" charset="0"/>
              <a:buChar char="•"/>
            </a:pPr>
            <a:r>
              <a:rPr lang="pt-BR" sz="1800" dirty="0">
                <a:latin typeface="Cambria" panose="02040503050406030204" pitchFamily="18" charset="0"/>
              </a:rPr>
              <a:t>Não acessíveis </a:t>
            </a:r>
            <a:r>
              <a:rPr lang="pt-BR" sz="1800" dirty="0" err="1">
                <a:latin typeface="Cambria" panose="02040503050406030204" pitchFamily="18" charset="0"/>
              </a:rPr>
              <a:t>offline</a:t>
            </a:r>
            <a:endParaRPr lang="pt-BR" sz="1800" dirty="0">
              <a:latin typeface="Cambria" panose="02040503050406030204" pitchFamily="18" charset="0"/>
            </a:endParaRPr>
          </a:p>
          <a:p>
            <a:pPr marL="285750" lvl="0" indent="-285750" algn="just">
              <a:buFont typeface="Arial" panose="020B0604020202020204" pitchFamily="34" charset="0"/>
              <a:buChar char="•"/>
            </a:pPr>
            <a:r>
              <a:rPr lang="pt-BR" sz="1800" dirty="0">
                <a:latin typeface="Cambria" panose="02040503050406030204" pitchFamily="18" charset="0"/>
              </a:rPr>
              <a:t>Custo</a:t>
            </a:r>
          </a:p>
        </p:txBody>
      </p:sp>
    </p:spTree>
    <p:extLst>
      <p:ext uri="{BB962C8B-B14F-4D97-AF65-F5344CB8AC3E}">
        <p14:creationId xmlns:p14="http://schemas.microsoft.com/office/powerpoint/2010/main" val="3719268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3" name="Shape 93"/>
          <p:cNvSpPr txBox="1"/>
          <p:nvPr/>
        </p:nvSpPr>
        <p:spPr>
          <a:xfrm>
            <a:off x="796413" y="2610465"/>
            <a:ext cx="7624916" cy="3233960"/>
          </a:xfrm>
          <a:prstGeom prst="rect">
            <a:avLst/>
          </a:prstGeom>
          <a:noFill/>
          <a:ln cap="rnd">
            <a:gradFill>
              <a:gsLst>
                <a:gs pos="0">
                  <a:schemeClr val="accent1">
                    <a:lumMod val="5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lIns="91425" tIns="91425" rIns="91425" bIns="91425" anchor="t" anchorCtr="0">
            <a:noAutofit/>
          </a:bodyPr>
          <a:lstStyle/>
          <a:p>
            <a:pPr marL="285750" lvl="0" indent="-285750" algn="just">
              <a:spcBef>
                <a:spcPts val="0"/>
              </a:spcBef>
              <a:buFont typeface="Arial" panose="020B0604020202020204" pitchFamily="34" charset="0"/>
              <a:buChar char="•"/>
            </a:pPr>
            <a:endParaRPr lang="pt-BR" sz="1800" dirty="0">
              <a:latin typeface="Cambria" panose="02040503050406030204" pitchFamily="18" charset="0"/>
            </a:endParaRPr>
          </a:p>
        </p:txBody>
      </p:sp>
      <p:sp>
        <p:nvSpPr>
          <p:cNvPr id="92" name="Shape 92"/>
          <p:cNvSpPr txBox="1"/>
          <p:nvPr/>
        </p:nvSpPr>
        <p:spPr>
          <a:xfrm>
            <a:off x="796413" y="2610465"/>
            <a:ext cx="7521677" cy="1055905"/>
          </a:xfrm>
          <a:prstGeom prst="rect">
            <a:avLst/>
          </a:prstGeom>
          <a:noFill/>
          <a:ln>
            <a:noFill/>
          </a:ln>
        </p:spPr>
        <p:txBody>
          <a:bodyPr lIns="91425" tIns="91425" rIns="91425" bIns="91425" anchor="t" anchorCtr="0">
            <a:noAutofit/>
          </a:bodyPr>
          <a:lstStyle/>
          <a:p>
            <a:pPr lvl="0" rtl="0">
              <a:spcBef>
                <a:spcPts val="0"/>
              </a:spcBef>
              <a:buNone/>
            </a:pPr>
            <a:r>
              <a:rPr lang="en-US" sz="2900" b="1" dirty="0" err="1">
                <a:solidFill>
                  <a:schemeClr val="dk1"/>
                </a:solidFill>
                <a:latin typeface="Cambria" panose="02040503050406030204" pitchFamily="18" charset="0"/>
                <a:ea typeface="Cambria"/>
                <a:cs typeface="Cambria"/>
                <a:sym typeface="Cambria"/>
              </a:rPr>
              <a:t>Computação</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em</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Nuvem</a:t>
            </a:r>
          </a:p>
          <a:p>
            <a:pPr lvl="0"/>
            <a:r>
              <a:rPr lang="pt-BR" sz="2900" i="1" dirty="0">
                <a:latin typeface="Cambria" panose="02040503050406030204" pitchFamily="18" charset="0"/>
              </a:rPr>
              <a:t>Bancos de Dados</a:t>
            </a:r>
            <a:endParaRPr sz="2900" i="1" dirty="0">
              <a:latin typeface="Cambria" panose="02040503050406030204" pitchFamily="18" charset="0"/>
            </a:endParaRPr>
          </a:p>
        </p:txBody>
      </p:sp>
    </p:spTree>
    <p:extLst>
      <p:ext uri="{BB962C8B-B14F-4D97-AF65-F5344CB8AC3E}">
        <p14:creationId xmlns:p14="http://schemas.microsoft.com/office/powerpoint/2010/main" val="1105581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p:nvPr/>
        </p:nvSpPr>
        <p:spPr>
          <a:xfrm>
            <a:off x="796413" y="1554560"/>
            <a:ext cx="7521677" cy="1055905"/>
          </a:xfrm>
          <a:prstGeom prst="rect">
            <a:avLst/>
          </a:prstGeom>
          <a:noFill/>
          <a:ln>
            <a:noFill/>
          </a:ln>
        </p:spPr>
        <p:txBody>
          <a:bodyPr lIns="91425" tIns="91425" rIns="91425" bIns="91425" anchor="t" anchorCtr="0">
            <a:noAutofit/>
          </a:bodyPr>
          <a:lstStyle/>
          <a:p>
            <a:pPr lvl="0" rtl="0">
              <a:spcBef>
                <a:spcPts val="0"/>
              </a:spcBef>
              <a:buNone/>
            </a:pPr>
            <a:r>
              <a:rPr lang="en-US" sz="2900" b="1" dirty="0" err="1">
                <a:solidFill>
                  <a:schemeClr val="dk1"/>
                </a:solidFill>
                <a:latin typeface="Cambria" panose="02040503050406030204" pitchFamily="18" charset="0"/>
                <a:ea typeface="Cambria"/>
                <a:cs typeface="Cambria"/>
                <a:sym typeface="Cambria"/>
              </a:rPr>
              <a:t>Computação</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em</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Nuvem</a:t>
            </a:r>
            <a:endParaRPr lang="en-US" sz="2900" b="1" dirty="0">
              <a:solidFill>
                <a:schemeClr val="dk1"/>
              </a:solidFill>
              <a:latin typeface="Cambria" panose="02040503050406030204" pitchFamily="18" charset="0"/>
              <a:ea typeface="Cambria"/>
              <a:cs typeface="Cambria"/>
              <a:sym typeface="Cambria"/>
            </a:endParaRPr>
          </a:p>
          <a:p>
            <a:pPr lvl="0"/>
            <a:r>
              <a:rPr lang="pt-BR" sz="2900" i="1" dirty="0">
                <a:latin typeface="Cambria" panose="02040503050406030204" pitchFamily="18" charset="0"/>
              </a:rPr>
              <a:t>Bancos de Dados – Gerenciamento de dados</a:t>
            </a:r>
            <a:endParaRPr sz="2900" i="1" dirty="0">
              <a:latin typeface="Cambria" panose="02040503050406030204" pitchFamily="18" charset="0"/>
            </a:endParaRPr>
          </a:p>
        </p:txBody>
      </p:sp>
      <p:sp>
        <p:nvSpPr>
          <p:cNvPr id="93" name="Shape 93"/>
          <p:cNvSpPr txBox="1"/>
          <p:nvPr/>
        </p:nvSpPr>
        <p:spPr>
          <a:xfrm>
            <a:off x="796413" y="2610465"/>
            <a:ext cx="7624916" cy="3659706"/>
          </a:xfrm>
          <a:prstGeom prst="rect">
            <a:avLst/>
          </a:prstGeom>
          <a:noFill/>
          <a:ln cap="rnd">
            <a:gradFill>
              <a:gsLst>
                <a:gs pos="0">
                  <a:schemeClr val="accent1">
                    <a:lumMod val="5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lIns="91425" tIns="91425" rIns="91425" bIns="91425" anchor="t" anchorCtr="0">
            <a:noAutofit/>
          </a:bodyPr>
          <a:lstStyle/>
          <a:p>
            <a:pPr marL="285750" lvl="0" indent="-285750" algn="just">
              <a:buFont typeface="Arial" panose="020B0604020202020204" pitchFamily="34" charset="0"/>
              <a:buChar char="•"/>
            </a:pPr>
            <a:endParaRPr lang="pt-BR" sz="1800" dirty="0">
              <a:latin typeface="Cambria" panose="02040503050406030204" pitchFamily="18" charset="0"/>
            </a:endParaRPr>
          </a:p>
          <a:p>
            <a:pPr lvl="0" algn="just"/>
            <a:r>
              <a:rPr lang="pt-BR" sz="1800" dirty="0">
                <a:latin typeface="Cambria" panose="02040503050406030204" pitchFamily="18" charset="0"/>
              </a:rPr>
              <a:t>Vantagens:</a:t>
            </a: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r>
              <a:rPr lang="pt-BR" sz="1800" dirty="0">
                <a:latin typeface="Cambria" panose="02040503050406030204" pitchFamily="18" charset="0"/>
              </a:rPr>
              <a:t>(i) previsibilidade e custos mais baixos, proporcional à qualidade do serviço (</a:t>
            </a:r>
            <a:r>
              <a:rPr lang="pt-BR" sz="1800" dirty="0" err="1">
                <a:latin typeface="Cambria" panose="02040503050406030204" pitchFamily="18" charset="0"/>
              </a:rPr>
              <a:t>QoS</a:t>
            </a:r>
            <a:r>
              <a:rPr lang="pt-BR" sz="1800" dirty="0">
                <a:latin typeface="Cambria" panose="02040503050406030204" pitchFamily="18" charset="0"/>
              </a:rPr>
              <a:t>) e cargas de trabalho reais, </a:t>
            </a:r>
          </a:p>
          <a:p>
            <a:pPr marL="285750" lvl="0" indent="-285750" algn="just">
              <a:buFont typeface="Arial" panose="020B0604020202020204" pitchFamily="34" charset="0"/>
              <a:buChar char="•"/>
            </a:pPr>
            <a:r>
              <a:rPr lang="pt-BR" sz="1800" dirty="0">
                <a:latin typeface="Cambria" panose="02040503050406030204" pitchFamily="18" charset="0"/>
              </a:rPr>
              <a:t>(</a:t>
            </a:r>
            <a:r>
              <a:rPr lang="pt-BR" sz="1800" dirty="0" err="1">
                <a:latin typeface="Cambria" panose="02040503050406030204" pitchFamily="18" charset="0"/>
              </a:rPr>
              <a:t>ii</a:t>
            </a:r>
            <a:r>
              <a:rPr lang="pt-BR" sz="1800" dirty="0">
                <a:latin typeface="Cambria" panose="02040503050406030204" pitchFamily="18" charset="0"/>
              </a:rPr>
              <a:t>) complexidade técnica reduzida, graças a interfaces de acesso unificado e a delegação de </a:t>
            </a:r>
            <a:r>
              <a:rPr lang="pt-BR" sz="1800" dirty="0" err="1">
                <a:latin typeface="Cambria" panose="02040503050406030204" pitchFamily="18" charset="0"/>
              </a:rPr>
              <a:t>tuning</a:t>
            </a:r>
            <a:r>
              <a:rPr lang="pt-BR" sz="1800" dirty="0">
                <a:latin typeface="Cambria" panose="02040503050406030204" pitchFamily="18" charset="0"/>
              </a:rPr>
              <a:t> e administração de </a:t>
            </a:r>
            <a:r>
              <a:rPr lang="pt-BR" sz="1800" dirty="0" err="1">
                <a:latin typeface="Cambria" panose="02040503050406030204" pitchFamily="18" charset="0"/>
              </a:rPr>
              <a:t>SGBDs</a:t>
            </a:r>
            <a:r>
              <a:rPr lang="pt-BR" sz="1800" dirty="0">
                <a:latin typeface="Cambria" panose="02040503050406030204" pitchFamily="18" charset="0"/>
              </a:rPr>
              <a:t> e </a:t>
            </a:r>
          </a:p>
          <a:p>
            <a:pPr marL="285750" lvl="0" indent="-285750" algn="just">
              <a:buFont typeface="Arial" panose="020B0604020202020204" pitchFamily="34" charset="0"/>
              <a:buChar char="•"/>
            </a:pPr>
            <a:r>
              <a:rPr lang="pt-BR" sz="1800" dirty="0">
                <a:latin typeface="Cambria" panose="02040503050406030204" pitchFamily="18" charset="0"/>
              </a:rPr>
              <a:t>(</a:t>
            </a:r>
            <a:r>
              <a:rPr lang="pt-BR" sz="1800" dirty="0" err="1">
                <a:latin typeface="Cambria" panose="02040503050406030204" pitchFamily="18" charset="0"/>
              </a:rPr>
              <a:t>iii</a:t>
            </a:r>
            <a:r>
              <a:rPr lang="pt-BR" sz="1800" dirty="0">
                <a:latin typeface="Cambria" panose="02040503050406030204" pitchFamily="18" charset="0"/>
              </a:rPr>
              <a:t>) a elasticidade e escalabilidade, proporcionando a percepção de recursos quase infinitos. </a:t>
            </a:r>
            <a:r>
              <a:rPr lang="pt-BR" sz="1800" dirty="0"/>
              <a:t>[</a:t>
            </a:r>
            <a:r>
              <a:rPr lang="pt-BR" sz="1800" dirty="0" err="1"/>
              <a:t>Curino</a:t>
            </a:r>
            <a:r>
              <a:rPr lang="pt-BR" sz="1800" dirty="0"/>
              <a:t> et al. 2010]</a:t>
            </a:r>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p:txBody>
      </p:sp>
    </p:spTree>
    <p:extLst>
      <p:ext uri="{BB962C8B-B14F-4D97-AF65-F5344CB8AC3E}">
        <p14:creationId xmlns:p14="http://schemas.microsoft.com/office/powerpoint/2010/main" val="1667377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p:nvPr/>
        </p:nvSpPr>
        <p:spPr>
          <a:xfrm>
            <a:off x="796413" y="1554560"/>
            <a:ext cx="7521677" cy="1055905"/>
          </a:xfrm>
          <a:prstGeom prst="rect">
            <a:avLst/>
          </a:prstGeom>
          <a:noFill/>
          <a:ln>
            <a:noFill/>
          </a:ln>
        </p:spPr>
        <p:txBody>
          <a:bodyPr lIns="91425" tIns="91425" rIns="91425" bIns="91425" anchor="t" anchorCtr="0">
            <a:noAutofit/>
          </a:bodyPr>
          <a:lstStyle/>
          <a:p>
            <a:pPr lvl="0" rtl="0">
              <a:spcBef>
                <a:spcPts val="0"/>
              </a:spcBef>
              <a:buNone/>
            </a:pPr>
            <a:r>
              <a:rPr lang="en-US" sz="2900" b="1" dirty="0" err="1">
                <a:solidFill>
                  <a:schemeClr val="dk1"/>
                </a:solidFill>
                <a:latin typeface="Cambria" panose="02040503050406030204" pitchFamily="18" charset="0"/>
                <a:ea typeface="Cambria"/>
                <a:cs typeface="Cambria"/>
                <a:sym typeface="Cambria"/>
              </a:rPr>
              <a:t>Computação</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em</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Nuvem</a:t>
            </a:r>
            <a:endParaRPr lang="en-US" sz="2900" b="1" dirty="0">
              <a:solidFill>
                <a:schemeClr val="dk1"/>
              </a:solidFill>
              <a:latin typeface="Cambria" panose="02040503050406030204" pitchFamily="18" charset="0"/>
              <a:ea typeface="Cambria"/>
              <a:cs typeface="Cambria"/>
              <a:sym typeface="Cambria"/>
            </a:endParaRPr>
          </a:p>
          <a:p>
            <a:pPr lvl="0"/>
            <a:r>
              <a:rPr lang="pt-BR" sz="2900" i="1" dirty="0">
                <a:latin typeface="Cambria" panose="02040503050406030204" pitchFamily="18" charset="0"/>
              </a:rPr>
              <a:t>Bancos de Dados</a:t>
            </a:r>
            <a:endParaRPr sz="2900" i="1" dirty="0">
              <a:latin typeface="Cambria" panose="02040503050406030204" pitchFamily="18" charset="0"/>
            </a:endParaRPr>
          </a:p>
        </p:txBody>
      </p:sp>
      <p:sp>
        <p:nvSpPr>
          <p:cNvPr id="93" name="Shape 93"/>
          <p:cNvSpPr txBox="1"/>
          <p:nvPr/>
        </p:nvSpPr>
        <p:spPr>
          <a:xfrm>
            <a:off x="796413" y="2610465"/>
            <a:ext cx="7624916" cy="3659706"/>
          </a:xfrm>
          <a:prstGeom prst="rect">
            <a:avLst/>
          </a:prstGeom>
          <a:noFill/>
          <a:ln cap="rnd">
            <a:gradFill>
              <a:gsLst>
                <a:gs pos="0">
                  <a:schemeClr val="accent1">
                    <a:lumMod val="5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lIns="91425" tIns="91425" rIns="91425" bIns="91425" anchor="t" anchorCtr="0">
            <a:noAutofit/>
          </a:bodyPr>
          <a:lstStyle/>
          <a:p>
            <a:pPr lvl="0" algn="just"/>
            <a:endParaRPr lang="pt-BR" sz="1800" dirty="0">
              <a:latin typeface="Cambria" panose="02040503050406030204" pitchFamily="18" charset="0"/>
            </a:endParaRPr>
          </a:p>
          <a:p>
            <a:pPr lvl="0" algn="just"/>
            <a:endParaRPr lang="pt-BR" sz="1800" dirty="0">
              <a:latin typeface="Cambria" panose="02040503050406030204" pitchFamily="18" charset="0"/>
            </a:endParaRPr>
          </a:p>
          <a:p>
            <a:pPr lvl="0" algn="just"/>
            <a:endParaRPr lang="pt-BR" sz="1800" dirty="0">
              <a:latin typeface="Cambria" panose="02040503050406030204" pitchFamily="18" charset="0"/>
            </a:endParaRPr>
          </a:p>
          <a:p>
            <a:pPr lvl="0" algn="just"/>
            <a:endParaRPr lang="pt-BR" sz="1800" dirty="0">
              <a:latin typeface="Cambria" panose="02040503050406030204" pitchFamily="18" charset="0"/>
            </a:endParaRPr>
          </a:p>
          <a:p>
            <a:pPr lvl="0" algn="just"/>
            <a:r>
              <a:rPr lang="pt-BR" sz="1800" dirty="0">
                <a:latin typeface="Cambria" panose="02040503050406030204" pitchFamily="18" charset="0"/>
              </a:rPr>
              <a:t>Por outro lado, o provedor tem que garantir </a:t>
            </a:r>
          </a:p>
          <a:p>
            <a:pPr marL="285750" lvl="0" indent="-285750" algn="just">
              <a:buFont typeface="Arial" panose="020B0604020202020204" pitchFamily="34" charset="0"/>
              <a:buChar char="•"/>
            </a:pPr>
            <a:r>
              <a:rPr lang="pt-BR" sz="1800" dirty="0">
                <a:latin typeface="Cambria" panose="02040503050406030204" pitchFamily="18" charset="0"/>
              </a:rPr>
              <a:t>(i) a ilusão de recursos infinitos, sob cargas de trabalho dinâmicas e </a:t>
            </a:r>
          </a:p>
          <a:p>
            <a:pPr marL="285750" lvl="0" indent="-285750" algn="just">
              <a:buFont typeface="Arial" panose="020B0604020202020204" pitchFamily="34" charset="0"/>
              <a:buChar char="•"/>
            </a:pPr>
            <a:r>
              <a:rPr lang="pt-BR" sz="1800" dirty="0">
                <a:latin typeface="Cambria" panose="02040503050406030204" pitchFamily="18" charset="0"/>
              </a:rPr>
              <a:t>(</a:t>
            </a:r>
            <a:r>
              <a:rPr lang="pt-BR" sz="1800" dirty="0" err="1">
                <a:latin typeface="Cambria" panose="02040503050406030204" pitchFamily="18" charset="0"/>
              </a:rPr>
              <a:t>ii</a:t>
            </a:r>
            <a:r>
              <a:rPr lang="pt-BR" sz="1800" dirty="0">
                <a:latin typeface="Cambria" panose="02040503050406030204" pitchFamily="18" charset="0"/>
              </a:rPr>
              <a:t>) minimizar os custos operacionais associados a cada usuário [</a:t>
            </a:r>
            <a:r>
              <a:rPr lang="pt-BR" sz="1800" dirty="0" err="1">
                <a:latin typeface="Cambria" panose="02040503050406030204" pitchFamily="18" charset="0"/>
              </a:rPr>
              <a:t>Curino</a:t>
            </a:r>
            <a:r>
              <a:rPr lang="pt-BR" sz="1800" dirty="0">
                <a:latin typeface="Cambria" panose="02040503050406030204" pitchFamily="18" charset="0"/>
              </a:rPr>
              <a:t> et al. 2010]</a:t>
            </a: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p:txBody>
      </p:sp>
    </p:spTree>
    <p:extLst>
      <p:ext uri="{BB962C8B-B14F-4D97-AF65-F5344CB8AC3E}">
        <p14:creationId xmlns:p14="http://schemas.microsoft.com/office/powerpoint/2010/main" val="2583797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p:nvPr/>
        </p:nvSpPr>
        <p:spPr>
          <a:xfrm>
            <a:off x="796413" y="1554560"/>
            <a:ext cx="7521677" cy="1055905"/>
          </a:xfrm>
          <a:prstGeom prst="rect">
            <a:avLst/>
          </a:prstGeom>
          <a:noFill/>
          <a:ln>
            <a:noFill/>
          </a:ln>
        </p:spPr>
        <p:txBody>
          <a:bodyPr lIns="91425" tIns="91425" rIns="91425" bIns="91425" anchor="t" anchorCtr="0">
            <a:noAutofit/>
          </a:bodyPr>
          <a:lstStyle/>
          <a:p>
            <a:pPr lvl="0" rtl="0">
              <a:spcBef>
                <a:spcPts val="0"/>
              </a:spcBef>
              <a:buNone/>
            </a:pPr>
            <a:r>
              <a:rPr lang="en-US" sz="2900" b="1" dirty="0" err="1">
                <a:solidFill>
                  <a:schemeClr val="dk1"/>
                </a:solidFill>
                <a:latin typeface="Cambria" panose="02040503050406030204" pitchFamily="18" charset="0"/>
                <a:ea typeface="Cambria"/>
                <a:cs typeface="Cambria"/>
                <a:sym typeface="Cambria"/>
              </a:rPr>
              <a:t>Computação</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em</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Nuvem</a:t>
            </a:r>
            <a:endParaRPr lang="en-US" sz="2900" b="1" dirty="0">
              <a:solidFill>
                <a:schemeClr val="dk1"/>
              </a:solidFill>
              <a:latin typeface="Cambria" panose="02040503050406030204" pitchFamily="18" charset="0"/>
              <a:ea typeface="Cambria"/>
              <a:cs typeface="Cambria"/>
              <a:sym typeface="Cambria"/>
            </a:endParaRPr>
          </a:p>
          <a:p>
            <a:pPr lvl="0"/>
            <a:r>
              <a:rPr lang="pt-BR" sz="2900" i="1" dirty="0">
                <a:latin typeface="Cambria" panose="02040503050406030204" pitchFamily="18" charset="0"/>
              </a:rPr>
              <a:t>Bancos de Dados - Requisitos</a:t>
            </a:r>
            <a:endParaRPr sz="2900" i="1" dirty="0">
              <a:latin typeface="Cambria" panose="02040503050406030204" pitchFamily="18" charset="0"/>
            </a:endParaRPr>
          </a:p>
        </p:txBody>
      </p:sp>
      <p:sp>
        <p:nvSpPr>
          <p:cNvPr id="93" name="Shape 93"/>
          <p:cNvSpPr txBox="1"/>
          <p:nvPr/>
        </p:nvSpPr>
        <p:spPr>
          <a:xfrm>
            <a:off x="796413" y="2610465"/>
            <a:ext cx="7624916" cy="3659706"/>
          </a:xfrm>
          <a:prstGeom prst="rect">
            <a:avLst/>
          </a:prstGeom>
          <a:noFill/>
          <a:ln cap="rnd">
            <a:gradFill>
              <a:gsLst>
                <a:gs pos="0">
                  <a:schemeClr val="accent1">
                    <a:lumMod val="5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lIns="91425" tIns="91425" rIns="91425" bIns="91425" anchor="t" anchorCtr="0">
            <a:noAutofit/>
          </a:bodyPr>
          <a:lstStyle/>
          <a:p>
            <a:pPr marL="285750" lvl="0" indent="-285750" algn="just">
              <a:buFont typeface="Wingdings" panose="05000000000000000000" pitchFamily="2" charset="2"/>
              <a:buChar char="§"/>
            </a:pPr>
            <a:endParaRPr lang="pt-BR" sz="1800" dirty="0">
              <a:latin typeface="Cambria" panose="02040503050406030204" pitchFamily="18" charset="0"/>
            </a:endParaRPr>
          </a:p>
          <a:p>
            <a:pPr marL="285750" lvl="0" indent="-285750" algn="just">
              <a:buFont typeface="Wingdings" panose="05000000000000000000" pitchFamily="2" charset="2"/>
              <a:buChar char="§"/>
            </a:pPr>
            <a:endParaRPr lang="pt-BR" sz="1800" dirty="0">
              <a:latin typeface="Cambria" panose="02040503050406030204" pitchFamily="18" charset="0"/>
            </a:endParaRPr>
          </a:p>
          <a:p>
            <a:pPr marL="285750" lvl="0" indent="-285750" algn="just">
              <a:buFont typeface="Wingdings" panose="05000000000000000000" pitchFamily="2" charset="2"/>
              <a:buChar char="§"/>
            </a:pPr>
            <a:r>
              <a:rPr lang="pt-BR" sz="1800" dirty="0">
                <a:latin typeface="Cambria" panose="02040503050406030204" pitchFamily="18" charset="0"/>
              </a:rPr>
              <a:t>API simples com pouca configuração e administração</a:t>
            </a:r>
          </a:p>
          <a:p>
            <a:pPr marL="285750" lvl="0" indent="-285750" algn="just">
              <a:buFont typeface="Wingdings" panose="05000000000000000000" pitchFamily="2" charset="2"/>
              <a:buChar char="§"/>
            </a:pPr>
            <a:r>
              <a:rPr lang="pt-BR" sz="1800" dirty="0">
                <a:latin typeface="Cambria" panose="02040503050406030204" pitchFamily="18" charset="0"/>
              </a:rPr>
              <a:t>Alto desempenho</a:t>
            </a:r>
          </a:p>
          <a:p>
            <a:pPr marL="285750" lvl="0" indent="-285750" algn="just">
              <a:buFont typeface="Wingdings" panose="05000000000000000000" pitchFamily="2" charset="2"/>
              <a:buChar char="§"/>
            </a:pPr>
            <a:r>
              <a:rPr lang="pt-BR" sz="1800" dirty="0">
                <a:latin typeface="Cambria" panose="02040503050406030204" pitchFamily="18" charset="0"/>
              </a:rPr>
              <a:t>Alta disponibilidade e confiança</a:t>
            </a:r>
          </a:p>
          <a:p>
            <a:pPr marL="285750" lvl="0" indent="-285750" algn="just">
              <a:buFont typeface="Wingdings" panose="05000000000000000000" pitchFamily="2" charset="2"/>
              <a:buChar char="§"/>
            </a:pPr>
            <a:r>
              <a:rPr lang="pt-BR" sz="1800" dirty="0">
                <a:latin typeface="Cambria" panose="02040503050406030204" pitchFamily="18" charset="0"/>
              </a:rPr>
              <a:t>Acesso fácil à características avançadas </a:t>
            </a:r>
          </a:p>
          <a:p>
            <a:pPr marL="285750" lvl="0" indent="-285750" algn="just">
              <a:buFont typeface="Wingdings" panose="05000000000000000000" pitchFamily="2" charset="2"/>
              <a:buChar char="§"/>
            </a:pPr>
            <a:r>
              <a:rPr lang="pt-BR" sz="1800" dirty="0">
                <a:latin typeface="Cambria" panose="02040503050406030204" pitchFamily="18" charset="0"/>
              </a:rPr>
              <a:t>Limitar hardware e custo de energia </a:t>
            </a:r>
          </a:p>
          <a:p>
            <a:pPr marL="285750" lvl="0" indent="-285750" algn="just">
              <a:buFont typeface="Wingdings" panose="05000000000000000000" pitchFamily="2" charset="2"/>
              <a:buChar char="§"/>
            </a:pPr>
            <a:r>
              <a:rPr lang="pt-BR" sz="1800" dirty="0">
                <a:latin typeface="Cambria" panose="02040503050406030204" pitchFamily="18" charset="0"/>
              </a:rPr>
              <a:t>Limitar custo de administração (ex. custo com pessoal) </a:t>
            </a:r>
          </a:p>
          <a:p>
            <a:pPr marL="285750" lvl="0" indent="-285750" algn="just">
              <a:buFont typeface="Wingdings" panose="05000000000000000000" pitchFamily="2" charset="2"/>
              <a:buChar char="§"/>
            </a:pPr>
            <a:r>
              <a:rPr lang="pt-BR" sz="1800" dirty="0">
                <a:latin typeface="Cambria" panose="02040503050406030204" pitchFamily="18" charset="0"/>
              </a:rPr>
              <a:t>Esquema de preço: barato, previsível e proporcional ao uso (elasticidade) </a:t>
            </a:r>
          </a:p>
          <a:p>
            <a:pPr marL="285750" lvl="0" indent="-285750" algn="just">
              <a:buFont typeface="Wingdings" panose="05000000000000000000" pitchFamily="2" charset="2"/>
              <a:buChar char="§"/>
            </a:pPr>
            <a:r>
              <a:rPr lang="pt-BR" sz="1800" dirty="0">
                <a:latin typeface="Cambria" panose="02040503050406030204" pitchFamily="18" charset="0"/>
              </a:rPr>
              <a:t>Garantias de segurança e privacidade </a:t>
            </a:r>
          </a:p>
          <a:p>
            <a:pPr marL="285750" lvl="0" indent="-285750" algn="just">
              <a:buFont typeface="Wingdings" panose="05000000000000000000" pitchFamily="2" charset="2"/>
              <a:buChar char="§"/>
            </a:pPr>
            <a:r>
              <a:rPr lang="pt-BR" sz="1800" dirty="0">
                <a:latin typeface="Cambria" panose="02040503050406030204" pitchFamily="18" charset="0"/>
              </a:rPr>
              <a:t>Baixa latência</a:t>
            </a:r>
          </a:p>
          <a:p>
            <a:pPr lvl="0" algn="just"/>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p:txBody>
      </p:sp>
    </p:spTree>
    <p:extLst>
      <p:ext uri="{BB962C8B-B14F-4D97-AF65-F5344CB8AC3E}">
        <p14:creationId xmlns:p14="http://schemas.microsoft.com/office/powerpoint/2010/main" val="3461955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p:nvPr/>
        </p:nvSpPr>
        <p:spPr>
          <a:xfrm>
            <a:off x="796413" y="1554560"/>
            <a:ext cx="7521677" cy="1055905"/>
          </a:xfrm>
          <a:prstGeom prst="rect">
            <a:avLst/>
          </a:prstGeom>
          <a:noFill/>
          <a:ln>
            <a:noFill/>
          </a:ln>
        </p:spPr>
        <p:txBody>
          <a:bodyPr lIns="91425" tIns="91425" rIns="91425" bIns="91425" anchor="t" anchorCtr="0">
            <a:noAutofit/>
          </a:bodyPr>
          <a:lstStyle/>
          <a:p>
            <a:pPr lvl="0" rtl="0">
              <a:spcBef>
                <a:spcPts val="0"/>
              </a:spcBef>
              <a:buNone/>
            </a:pPr>
            <a:r>
              <a:rPr lang="en-US" sz="2900" b="1" dirty="0" err="1">
                <a:solidFill>
                  <a:schemeClr val="dk1"/>
                </a:solidFill>
                <a:latin typeface="Cambria" panose="02040503050406030204" pitchFamily="18" charset="0"/>
                <a:ea typeface="Cambria"/>
                <a:cs typeface="Cambria"/>
                <a:sym typeface="Cambria"/>
              </a:rPr>
              <a:t>Computação</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em</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Nuvem</a:t>
            </a:r>
            <a:endParaRPr lang="en-US" sz="2900" b="1" dirty="0">
              <a:solidFill>
                <a:schemeClr val="dk1"/>
              </a:solidFill>
              <a:latin typeface="Cambria" panose="02040503050406030204" pitchFamily="18" charset="0"/>
              <a:ea typeface="Cambria"/>
              <a:cs typeface="Cambria"/>
              <a:sym typeface="Cambria"/>
            </a:endParaRPr>
          </a:p>
          <a:p>
            <a:pPr lvl="0"/>
            <a:r>
              <a:rPr lang="pt-BR" sz="2900" i="1" dirty="0">
                <a:latin typeface="Cambria" panose="02040503050406030204" pitchFamily="18" charset="0"/>
              </a:rPr>
              <a:t>Bancos de Dados - </a:t>
            </a:r>
            <a:r>
              <a:rPr lang="pt-BR" sz="2900" i="1" dirty="0" err="1">
                <a:latin typeface="Cambria" panose="02040503050406030204" pitchFamily="18" charset="0"/>
              </a:rPr>
              <a:t>DaaS</a:t>
            </a:r>
            <a:endParaRPr sz="2900" i="1" dirty="0">
              <a:latin typeface="Cambria" panose="02040503050406030204" pitchFamily="18" charset="0"/>
            </a:endParaRPr>
          </a:p>
        </p:txBody>
      </p:sp>
      <p:sp>
        <p:nvSpPr>
          <p:cNvPr id="93" name="Shape 93"/>
          <p:cNvSpPr txBox="1"/>
          <p:nvPr/>
        </p:nvSpPr>
        <p:spPr>
          <a:xfrm>
            <a:off x="796412" y="2610465"/>
            <a:ext cx="4617417" cy="3659706"/>
          </a:xfrm>
          <a:prstGeom prst="rect">
            <a:avLst/>
          </a:prstGeom>
          <a:noFill/>
          <a:ln cap="rnd">
            <a:gradFill>
              <a:gsLst>
                <a:gs pos="0">
                  <a:schemeClr val="accent1">
                    <a:lumMod val="5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lIns="91425" tIns="91425" rIns="91425" bIns="91425" anchor="t" anchorCtr="0">
            <a:noAutofit/>
          </a:bodyPr>
          <a:lstStyle/>
          <a:p>
            <a:pPr lvl="0"/>
            <a:r>
              <a:rPr lang="pt-BR" sz="1800" dirty="0">
                <a:latin typeface="Cambria" panose="02040503050406030204" pitchFamily="18" charset="0"/>
              </a:rPr>
              <a:t>Devido as necessidades de segurança, gerenciamento de recursos compartilhados e a extensibilidade.</a:t>
            </a:r>
          </a:p>
          <a:p>
            <a:pPr lvl="0" algn="just"/>
            <a:endParaRPr lang="pt-BR" sz="700" dirty="0">
              <a:latin typeface="Cambria" panose="02040503050406030204" pitchFamily="18" charset="0"/>
            </a:endParaRPr>
          </a:p>
          <a:p>
            <a:pPr lvl="0"/>
            <a:r>
              <a:rPr lang="pt-BR" sz="1800" dirty="0">
                <a:latin typeface="Cambria" panose="02040503050406030204" pitchFamily="18" charset="0"/>
              </a:rPr>
              <a:t>Surge o </a:t>
            </a:r>
            <a:r>
              <a:rPr lang="pt-BR" sz="1800" dirty="0" err="1">
                <a:latin typeface="Cambria" panose="02040503050406030204" pitchFamily="18" charset="0"/>
              </a:rPr>
              <a:t>DaaS</a:t>
            </a:r>
            <a:r>
              <a:rPr lang="pt-BR" sz="1800" dirty="0">
                <a:latin typeface="Cambria" panose="02040503050406030204" pitchFamily="18" charset="0"/>
              </a:rPr>
              <a:t> como plataforma que hospedada bancos de dados e fornece como serviço.</a:t>
            </a:r>
          </a:p>
          <a:p>
            <a:pPr lvl="0"/>
            <a:endParaRPr lang="pt-BR" sz="1050" dirty="0">
              <a:latin typeface="Cambria" panose="02040503050406030204" pitchFamily="18" charset="0"/>
            </a:endParaRPr>
          </a:p>
          <a:p>
            <a:pPr marL="285750" lvl="0" indent="-285750" algn="just">
              <a:buFont typeface="Arial" panose="020B0604020202020204" pitchFamily="34" charset="0"/>
              <a:buChar char="•"/>
            </a:pPr>
            <a:r>
              <a:rPr lang="pt-BR" sz="1800" dirty="0" err="1">
                <a:latin typeface="Cambria" panose="02040503050406030204" pitchFamily="18" charset="0"/>
              </a:rPr>
              <a:t>Multi-inquilino</a:t>
            </a:r>
            <a:endParaRPr lang="pt-BR" sz="1800" dirty="0">
              <a:latin typeface="Cambria" panose="02040503050406030204" pitchFamily="18" charset="0"/>
            </a:endParaRPr>
          </a:p>
          <a:p>
            <a:pPr marL="285750" lvl="0" indent="-285750" algn="just">
              <a:buFont typeface="Arial" panose="020B0604020202020204" pitchFamily="34" charset="0"/>
              <a:buChar char="•"/>
            </a:pPr>
            <a:r>
              <a:rPr lang="pt-BR" sz="1800" dirty="0">
                <a:latin typeface="Cambria" panose="02040503050406030204" pitchFamily="18" charset="0"/>
              </a:rPr>
              <a:t>Instâncias independentes</a:t>
            </a:r>
          </a:p>
          <a:p>
            <a:pPr marL="285750" lvl="0" indent="-285750">
              <a:buFont typeface="Arial" panose="020B0604020202020204" pitchFamily="34" charset="0"/>
              <a:buChar char="•"/>
            </a:pPr>
            <a:r>
              <a:rPr lang="pt-BR" sz="1800" dirty="0">
                <a:latin typeface="Cambria" panose="02040503050406030204" pitchFamily="18" charset="0"/>
              </a:rPr>
              <a:t>Tabelas independentes e banco compartilhados</a:t>
            </a:r>
          </a:p>
          <a:p>
            <a:pPr marL="285750" lvl="0" indent="-285750" algn="just">
              <a:buFont typeface="Arial" panose="020B0604020202020204" pitchFamily="34" charset="0"/>
              <a:buChar char="•"/>
            </a:pPr>
            <a:r>
              <a:rPr lang="pt-BR" sz="1800" dirty="0">
                <a:latin typeface="Cambria" panose="02040503050406030204" pitchFamily="18" charset="0"/>
              </a:rPr>
              <a:t>Tabelas compartilhas</a:t>
            </a: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a:p>
            <a:pPr lvl="0" algn="just"/>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p:txBody>
      </p:sp>
      <p:pic>
        <p:nvPicPr>
          <p:cNvPr id="2" name="Imagem 1"/>
          <p:cNvPicPr>
            <a:picLocks noChangeAspect="1"/>
          </p:cNvPicPr>
          <p:nvPr/>
        </p:nvPicPr>
        <p:blipFill>
          <a:blip r:embed="rId3"/>
          <a:stretch>
            <a:fillRect/>
          </a:stretch>
        </p:blipFill>
        <p:spPr>
          <a:xfrm>
            <a:off x="5227995" y="2721737"/>
            <a:ext cx="3503050" cy="3437162"/>
          </a:xfrm>
          <a:prstGeom prst="rect">
            <a:avLst/>
          </a:prstGeom>
        </p:spPr>
      </p:pic>
    </p:spTree>
    <p:extLst>
      <p:ext uri="{BB962C8B-B14F-4D97-AF65-F5344CB8AC3E}">
        <p14:creationId xmlns:p14="http://schemas.microsoft.com/office/powerpoint/2010/main" val="2257944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p:nvPr/>
        </p:nvSpPr>
        <p:spPr>
          <a:xfrm>
            <a:off x="796413" y="1554560"/>
            <a:ext cx="7521677" cy="1055905"/>
          </a:xfrm>
          <a:prstGeom prst="rect">
            <a:avLst/>
          </a:prstGeom>
          <a:noFill/>
          <a:ln>
            <a:noFill/>
          </a:ln>
        </p:spPr>
        <p:txBody>
          <a:bodyPr lIns="91425" tIns="91425" rIns="91425" bIns="91425" anchor="t" anchorCtr="0">
            <a:noAutofit/>
          </a:bodyPr>
          <a:lstStyle/>
          <a:p>
            <a:pPr lvl="0" rtl="0">
              <a:spcBef>
                <a:spcPts val="0"/>
              </a:spcBef>
              <a:buNone/>
            </a:pPr>
            <a:r>
              <a:rPr lang="en-US" sz="2900" b="1" dirty="0" err="1">
                <a:solidFill>
                  <a:schemeClr val="dk1"/>
                </a:solidFill>
                <a:latin typeface="Cambria" panose="02040503050406030204" pitchFamily="18" charset="0"/>
                <a:ea typeface="Cambria"/>
                <a:cs typeface="Cambria"/>
                <a:sym typeface="Cambria"/>
              </a:rPr>
              <a:t>Computação</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em</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Nuvem</a:t>
            </a:r>
            <a:endParaRPr lang="en-US" sz="2900" b="1" dirty="0">
              <a:solidFill>
                <a:schemeClr val="dk1"/>
              </a:solidFill>
              <a:latin typeface="Cambria" panose="02040503050406030204" pitchFamily="18" charset="0"/>
              <a:ea typeface="Cambria"/>
              <a:cs typeface="Cambria"/>
              <a:sym typeface="Cambria"/>
            </a:endParaRPr>
          </a:p>
          <a:p>
            <a:pPr lvl="0"/>
            <a:r>
              <a:rPr lang="pt-BR" sz="2900" i="1" dirty="0">
                <a:latin typeface="Cambria" panose="02040503050406030204" pitchFamily="18" charset="0"/>
              </a:rPr>
              <a:t>Definição</a:t>
            </a:r>
            <a:endParaRPr sz="2900" i="1" dirty="0">
              <a:latin typeface="Cambria" panose="02040503050406030204" pitchFamily="18" charset="0"/>
            </a:endParaRPr>
          </a:p>
        </p:txBody>
      </p:sp>
      <p:sp>
        <p:nvSpPr>
          <p:cNvPr id="93" name="Shape 93"/>
          <p:cNvSpPr txBox="1"/>
          <p:nvPr/>
        </p:nvSpPr>
        <p:spPr>
          <a:xfrm>
            <a:off x="796413" y="2610465"/>
            <a:ext cx="7624916" cy="3233960"/>
          </a:xfrm>
          <a:prstGeom prst="rect">
            <a:avLst/>
          </a:prstGeom>
          <a:noFill/>
          <a:ln cap="rnd">
            <a:gradFill>
              <a:gsLst>
                <a:gs pos="0">
                  <a:schemeClr val="accent1">
                    <a:lumMod val="5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lIns="91425" tIns="91425" rIns="91425" bIns="91425" anchor="t" anchorCtr="0">
            <a:noAutofit/>
          </a:bodyPr>
          <a:lstStyle/>
          <a:p>
            <a:pPr marL="285750" lvl="0" indent="-285750" algn="just">
              <a:spcBef>
                <a:spcPts val="0"/>
              </a:spcBef>
              <a:buFont typeface="Arial" panose="020B0604020202020204" pitchFamily="34" charset="0"/>
              <a:buChar char="•"/>
            </a:pPr>
            <a:endParaRPr lang="pt-BR" sz="1800" dirty="0">
              <a:latin typeface="Cambria" panose="02040503050406030204" pitchFamily="18" charset="0"/>
            </a:endParaRPr>
          </a:p>
          <a:p>
            <a:pPr marL="285750" lvl="0" indent="-285750" algn="just">
              <a:spcBef>
                <a:spcPts val="0"/>
              </a:spcBef>
              <a:buFont typeface="Arial" panose="020B0604020202020204" pitchFamily="34" charset="0"/>
              <a:buChar char="•"/>
            </a:pPr>
            <a:endParaRPr lang="pt-BR" sz="1800" dirty="0">
              <a:latin typeface="Cambria" panose="02040503050406030204" pitchFamily="18" charset="0"/>
            </a:endParaRPr>
          </a:p>
          <a:p>
            <a:pPr marL="285750" lvl="0" indent="-285750" algn="just">
              <a:spcBef>
                <a:spcPts val="0"/>
              </a:spcBef>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r>
              <a:rPr lang="pt-BR" sz="1800" dirty="0">
                <a:latin typeface="Cambria" panose="02040503050406030204" pitchFamily="18" charset="0"/>
              </a:rPr>
              <a:t>A computação em nuvem pode ser entendida como um ambiente de computação formado por diversos servidores sejam esses virtuais ou físicos, ou um conjunto de serviços com capacidade de processamento, armazenamento, aplicações, plataformas e serviços disponibilizados na internet [</a:t>
            </a:r>
            <a:r>
              <a:rPr lang="pt-BR" sz="1800" dirty="0" err="1">
                <a:latin typeface="Cambria" panose="02040503050406030204" pitchFamily="18" charset="0"/>
              </a:rPr>
              <a:t>Taurion</a:t>
            </a:r>
            <a:r>
              <a:rPr lang="pt-BR" sz="1800" dirty="0">
                <a:latin typeface="Cambria" panose="02040503050406030204" pitchFamily="18" charset="0"/>
              </a:rPr>
              <a:t> 2009]. </a:t>
            </a:r>
          </a:p>
          <a:p>
            <a:pPr marL="285750" lvl="0" indent="-285750" algn="just">
              <a:buFont typeface="Arial" panose="020B0604020202020204" pitchFamily="34" charset="0"/>
              <a:buChar char="•"/>
            </a:pPr>
            <a:endParaRPr lang="pt-BR" sz="1800" dirty="0">
              <a:latin typeface="Cambria" panose="02040503050406030204" pitchFamily="18" charset="0"/>
            </a:endParaRPr>
          </a:p>
          <a:p>
            <a:pPr marL="265113" lvl="0" algn="just"/>
            <a:endParaRPr lang="pt-BR" sz="1800" dirty="0">
              <a:latin typeface="Cambria" panose="02040503050406030204" pitchFamily="18" charset="0"/>
            </a:endParaRPr>
          </a:p>
          <a:p>
            <a:pPr marL="265113" lvl="0" algn="just"/>
            <a:endParaRPr lang="pt-BR" sz="1800" dirty="0">
              <a:latin typeface="Cambria" panose="02040503050406030204" pitchFamily="18" charset="0"/>
            </a:endParaRPr>
          </a:p>
          <a:p>
            <a:pPr marL="285750" lvl="0" indent="-285750" algn="just">
              <a:spcBef>
                <a:spcPts val="0"/>
              </a:spcBef>
              <a:buFont typeface="Arial" panose="020B0604020202020204" pitchFamily="34" charset="0"/>
              <a:buChar char="•"/>
            </a:pPr>
            <a:endParaRPr lang="pt-BR" sz="1800" dirty="0">
              <a:latin typeface="Cambria" panose="02040503050406030204" pitchFamily="18" charset="0"/>
            </a:endParaRPr>
          </a:p>
        </p:txBody>
      </p:sp>
    </p:spTree>
    <p:extLst>
      <p:ext uri="{BB962C8B-B14F-4D97-AF65-F5344CB8AC3E}">
        <p14:creationId xmlns:p14="http://schemas.microsoft.com/office/powerpoint/2010/main" val="3299697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p:nvPr/>
        </p:nvSpPr>
        <p:spPr>
          <a:xfrm>
            <a:off x="796413" y="1554560"/>
            <a:ext cx="7521677" cy="1055905"/>
          </a:xfrm>
          <a:prstGeom prst="rect">
            <a:avLst/>
          </a:prstGeom>
          <a:noFill/>
          <a:ln>
            <a:noFill/>
          </a:ln>
        </p:spPr>
        <p:txBody>
          <a:bodyPr lIns="91425" tIns="91425" rIns="91425" bIns="91425" anchor="t" anchorCtr="0">
            <a:noAutofit/>
          </a:bodyPr>
          <a:lstStyle/>
          <a:p>
            <a:pPr lvl="0" rtl="0">
              <a:spcBef>
                <a:spcPts val="0"/>
              </a:spcBef>
              <a:buNone/>
            </a:pPr>
            <a:r>
              <a:rPr lang="en-US" sz="2900" b="1" dirty="0" err="1">
                <a:solidFill>
                  <a:schemeClr val="dk1"/>
                </a:solidFill>
                <a:latin typeface="Cambria" panose="02040503050406030204" pitchFamily="18" charset="0"/>
                <a:ea typeface="Cambria"/>
                <a:cs typeface="Cambria"/>
                <a:sym typeface="Cambria"/>
              </a:rPr>
              <a:t>Computação</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em</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Nuvem</a:t>
            </a:r>
            <a:endParaRPr lang="en-US" sz="2900" b="1" dirty="0">
              <a:solidFill>
                <a:schemeClr val="dk1"/>
              </a:solidFill>
              <a:latin typeface="Cambria" panose="02040503050406030204" pitchFamily="18" charset="0"/>
              <a:ea typeface="Cambria"/>
              <a:cs typeface="Cambria"/>
              <a:sym typeface="Cambria"/>
            </a:endParaRPr>
          </a:p>
          <a:p>
            <a:pPr lvl="0"/>
            <a:r>
              <a:rPr lang="pt-BR" sz="2900" i="1" dirty="0">
                <a:latin typeface="Cambria" panose="02040503050406030204" pitchFamily="18" charset="0"/>
              </a:rPr>
              <a:t>Bancos de Dados - Características</a:t>
            </a:r>
            <a:endParaRPr sz="2900" i="1" dirty="0">
              <a:latin typeface="Cambria" panose="02040503050406030204" pitchFamily="18" charset="0"/>
            </a:endParaRPr>
          </a:p>
        </p:txBody>
      </p:sp>
      <p:pic>
        <p:nvPicPr>
          <p:cNvPr id="2" name="Imagem 1"/>
          <p:cNvPicPr>
            <a:picLocks noChangeAspect="1"/>
          </p:cNvPicPr>
          <p:nvPr/>
        </p:nvPicPr>
        <p:blipFill>
          <a:blip r:embed="rId3"/>
          <a:stretch>
            <a:fillRect/>
          </a:stretch>
        </p:blipFill>
        <p:spPr>
          <a:xfrm>
            <a:off x="683717" y="2699498"/>
            <a:ext cx="7634373" cy="2931054"/>
          </a:xfrm>
          <a:prstGeom prst="rect">
            <a:avLst/>
          </a:prstGeom>
        </p:spPr>
      </p:pic>
    </p:spTree>
    <p:extLst>
      <p:ext uri="{BB962C8B-B14F-4D97-AF65-F5344CB8AC3E}">
        <p14:creationId xmlns:p14="http://schemas.microsoft.com/office/powerpoint/2010/main" val="2080629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p:nvPr/>
        </p:nvSpPr>
        <p:spPr>
          <a:xfrm>
            <a:off x="796413" y="1494970"/>
            <a:ext cx="7521677" cy="1115495"/>
          </a:xfrm>
          <a:prstGeom prst="rect">
            <a:avLst/>
          </a:prstGeom>
          <a:noFill/>
          <a:ln>
            <a:noFill/>
          </a:ln>
        </p:spPr>
        <p:txBody>
          <a:bodyPr lIns="91425" tIns="91425" rIns="91425" bIns="91425" anchor="t" anchorCtr="0">
            <a:noAutofit/>
          </a:bodyPr>
          <a:lstStyle/>
          <a:p>
            <a:pPr lvl="0" rtl="0">
              <a:spcBef>
                <a:spcPts val="0"/>
              </a:spcBef>
              <a:buNone/>
            </a:pPr>
            <a:r>
              <a:rPr lang="en-US" sz="2900" b="1" dirty="0" err="1">
                <a:solidFill>
                  <a:schemeClr val="dk1"/>
                </a:solidFill>
                <a:latin typeface="Cambria" panose="02040503050406030204" pitchFamily="18" charset="0"/>
                <a:ea typeface="Cambria"/>
                <a:cs typeface="Cambria"/>
                <a:sym typeface="Cambria"/>
              </a:rPr>
              <a:t>Computação</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em</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Nuvem</a:t>
            </a:r>
            <a:endParaRPr lang="en-US" sz="2900" b="1" dirty="0">
              <a:solidFill>
                <a:schemeClr val="dk1"/>
              </a:solidFill>
              <a:latin typeface="Cambria" panose="02040503050406030204" pitchFamily="18" charset="0"/>
              <a:ea typeface="Cambria"/>
              <a:cs typeface="Cambria"/>
              <a:sym typeface="Cambria"/>
            </a:endParaRPr>
          </a:p>
          <a:p>
            <a:r>
              <a:rPr lang="pt-BR" sz="2900" i="1" dirty="0">
                <a:latin typeface="Cambria" panose="02040503050406030204" pitchFamily="18" charset="0"/>
              </a:rPr>
              <a:t>Bancos de Dados - Microsoft SQL </a:t>
            </a:r>
            <a:r>
              <a:rPr lang="pt-BR" sz="2900" i="1" dirty="0" err="1">
                <a:latin typeface="Cambria" panose="02040503050406030204" pitchFamily="18" charset="0"/>
              </a:rPr>
              <a:t>Azure</a:t>
            </a:r>
            <a:endParaRPr lang="pt-BR" sz="2900" i="1" dirty="0">
              <a:latin typeface="Cambria" panose="02040503050406030204" pitchFamily="18" charset="0"/>
            </a:endParaRPr>
          </a:p>
        </p:txBody>
      </p:sp>
      <p:sp>
        <p:nvSpPr>
          <p:cNvPr id="93" name="Shape 93"/>
          <p:cNvSpPr txBox="1"/>
          <p:nvPr/>
        </p:nvSpPr>
        <p:spPr>
          <a:xfrm>
            <a:off x="796413" y="2610466"/>
            <a:ext cx="7624916" cy="3659705"/>
          </a:xfrm>
          <a:prstGeom prst="rect">
            <a:avLst/>
          </a:prstGeom>
          <a:noFill/>
          <a:ln cap="rnd">
            <a:gradFill>
              <a:gsLst>
                <a:gs pos="0">
                  <a:schemeClr val="accent1">
                    <a:lumMod val="5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lIns="91425" tIns="91425" rIns="91425" bIns="91425" anchor="t" anchorCtr="0">
            <a:noAutofit/>
          </a:bodyPr>
          <a:lstStyle/>
          <a:p>
            <a:pPr lvl="0" algn="just"/>
            <a:endParaRPr lang="pt-BR" sz="1800" dirty="0">
              <a:latin typeface="Cambria" panose="02040503050406030204" pitchFamily="18" charset="0"/>
            </a:endParaRPr>
          </a:p>
          <a:p>
            <a:pPr lvl="0" algn="just"/>
            <a:endParaRPr lang="pt-BR" sz="1800" dirty="0">
              <a:latin typeface="Cambria" panose="02040503050406030204" pitchFamily="18" charset="0"/>
            </a:endParaRPr>
          </a:p>
          <a:p>
            <a:pPr lvl="0" algn="just"/>
            <a:endParaRPr lang="pt-BR" sz="1800" dirty="0">
              <a:latin typeface="Cambria" panose="02040503050406030204" pitchFamily="18" charset="0"/>
            </a:endParaRPr>
          </a:p>
          <a:p>
            <a:pPr lvl="0" algn="just"/>
            <a:r>
              <a:rPr lang="pt-BR" sz="1800" dirty="0">
                <a:latin typeface="Cambria" panose="02040503050406030204" pitchFamily="18" charset="0"/>
              </a:rPr>
              <a:t>O Microsoft SQL </a:t>
            </a:r>
            <a:r>
              <a:rPr lang="pt-BR" sz="1800" dirty="0" err="1">
                <a:latin typeface="Cambria" panose="02040503050406030204" pitchFamily="18" charset="0"/>
              </a:rPr>
              <a:t>Azure</a:t>
            </a:r>
            <a:r>
              <a:rPr lang="pt-BR" sz="1800" dirty="0">
                <a:latin typeface="Cambria" panose="02040503050406030204" pitchFamily="18" charset="0"/>
              </a:rPr>
              <a:t> é composto por um conjunto de serviços para o armazenamento e processamento de dados em nuvem [</a:t>
            </a:r>
            <a:r>
              <a:rPr lang="pt-BR" sz="1800" dirty="0" err="1">
                <a:latin typeface="Cambria" panose="02040503050406030204" pitchFamily="18" charset="0"/>
              </a:rPr>
              <a:t>Azure</a:t>
            </a:r>
            <a:r>
              <a:rPr lang="pt-BR" sz="1800" dirty="0">
                <a:latin typeface="Cambria" panose="02040503050406030204" pitchFamily="18" charset="0"/>
              </a:rPr>
              <a:t> 2011].</a:t>
            </a:r>
          </a:p>
          <a:p>
            <a:pPr lvl="0" algn="just"/>
            <a:endParaRPr lang="pt-BR" sz="1800" dirty="0">
              <a:latin typeface="Cambria" panose="02040503050406030204" pitchFamily="18" charset="0"/>
            </a:endParaRPr>
          </a:p>
          <a:p>
            <a:pPr lvl="0" algn="just"/>
            <a:r>
              <a:rPr lang="pt-BR" sz="1800" dirty="0">
                <a:latin typeface="Cambria" panose="02040503050406030204" pitchFamily="18" charset="0"/>
              </a:rPr>
              <a:t>O SQL </a:t>
            </a:r>
            <a:r>
              <a:rPr lang="pt-BR" sz="1800" dirty="0" err="1">
                <a:latin typeface="Cambria" panose="02040503050406030204" pitchFamily="18" charset="0"/>
              </a:rPr>
              <a:t>Azure</a:t>
            </a:r>
            <a:r>
              <a:rPr lang="pt-BR" sz="1800" dirty="0">
                <a:latin typeface="Cambria" panose="02040503050406030204" pitchFamily="18" charset="0"/>
              </a:rPr>
              <a:t> juntamente com o Windows </a:t>
            </a:r>
            <a:r>
              <a:rPr lang="pt-BR" sz="1800" dirty="0" err="1">
                <a:latin typeface="Cambria" panose="02040503050406030204" pitchFamily="18" charset="0"/>
              </a:rPr>
              <a:t>Azure</a:t>
            </a:r>
            <a:r>
              <a:rPr lang="pt-BR" sz="1800" dirty="0">
                <a:latin typeface="Cambria" panose="02040503050406030204" pitchFamily="18" charset="0"/>
              </a:rPr>
              <a:t> </a:t>
            </a:r>
            <a:r>
              <a:rPr lang="pt-BR" sz="1800" dirty="0" err="1">
                <a:latin typeface="Cambria" panose="02040503050406030204" pitchFamily="18" charset="0"/>
              </a:rPr>
              <a:t>Storage</a:t>
            </a:r>
            <a:r>
              <a:rPr lang="pt-BR" sz="1800" dirty="0">
                <a:latin typeface="Cambria" panose="02040503050406030204" pitchFamily="18" charset="0"/>
              </a:rPr>
              <a:t> compõem a solução de gerenciamento de dados em nuvem da Microsoft.</a:t>
            </a:r>
          </a:p>
          <a:p>
            <a:pPr lvl="0" algn="just"/>
            <a:endParaRPr lang="pt-BR" sz="1800" dirty="0">
              <a:latin typeface="Cambria" panose="02040503050406030204" pitchFamily="18" charset="0"/>
            </a:endParaRPr>
          </a:p>
          <a:p>
            <a:pPr lvl="0" algn="just"/>
            <a:endParaRPr lang="pt-BR" sz="1800" dirty="0">
              <a:latin typeface="Cambria" panose="02040503050406030204" pitchFamily="18" charset="0"/>
            </a:endParaRPr>
          </a:p>
          <a:p>
            <a:pPr lvl="0" algn="just"/>
            <a:endParaRPr lang="pt-BR" sz="1800" dirty="0">
              <a:latin typeface="Cambria" panose="02040503050406030204" pitchFamily="18" charset="0"/>
            </a:endParaRPr>
          </a:p>
          <a:p>
            <a:pPr lvl="0" algn="just"/>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p:txBody>
      </p:sp>
    </p:spTree>
    <p:extLst>
      <p:ext uri="{BB962C8B-B14F-4D97-AF65-F5344CB8AC3E}">
        <p14:creationId xmlns:p14="http://schemas.microsoft.com/office/powerpoint/2010/main" val="1303464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p:nvPr/>
        </p:nvSpPr>
        <p:spPr>
          <a:xfrm>
            <a:off x="796413" y="1465942"/>
            <a:ext cx="7521677" cy="1144523"/>
          </a:xfrm>
          <a:prstGeom prst="rect">
            <a:avLst/>
          </a:prstGeom>
          <a:noFill/>
          <a:ln>
            <a:noFill/>
          </a:ln>
        </p:spPr>
        <p:txBody>
          <a:bodyPr lIns="91425" tIns="91425" rIns="91425" bIns="91425" anchor="t" anchorCtr="0">
            <a:noAutofit/>
          </a:bodyPr>
          <a:lstStyle/>
          <a:p>
            <a:pPr lvl="0" rtl="0">
              <a:spcBef>
                <a:spcPts val="0"/>
              </a:spcBef>
              <a:buNone/>
            </a:pPr>
            <a:r>
              <a:rPr lang="en-US" sz="2900" b="1" dirty="0" err="1">
                <a:solidFill>
                  <a:schemeClr val="dk1"/>
                </a:solidFill>
                <a:latin typeface="Cambria" panose="02040503050406030204" pitchFamily="18" charset="0"/>
                <a:ea typeface="Cambria"/>
                <a:cs typeface="Cambria"/>
                <a:sym typeface="Cambria"/>
              </a:rPr>
              <a:t>Computação</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em</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Nuvem</a:t>
            </a:r>
            <a:endParaRPr lang="en-US" sz="2900" b="1" dirty="0">
              <a:solidFill>
                <a:schemeClr val="dk1"/>
              </a:solidFill>
              <a:latin typeface="Cambria" panose="02040503050406030204" pitchFamily="18" charset="0"/>
              <a:ea typeface="Cambria"/>
              <a:cs typeface="Cambria"/>
              <a:sym typeface="Cambria"/>
            </a:endParaRPr>
          </a:p>
          <a:p>
            <a:r>
              <a:rPr lang="pt-BR" sz="2900" i="1" dirty="0">
                <a:latin typeface="Cambria" panose="02040503050406030204" pitchFamily="18" charset="0"/>
              </a:rPr>
              <a:t>Bancos de Dados - Microsoft SQL </a:t>
            </a:r>
            <a:r>
              <a:rPr lang="pt-BR" sz="2900" i="1" dirty="0" err="1">
                <a:latin typeface="Cambria" panose="02040503050406030204" pitchFamily="18" charset="0"/>
              </a:rPr>
              <a:t>Azure</a:t>
            </a:r>
            <a:endParaRPr lang="pt-BR" sz="2900" i="1" dirty="0">
              <a:latin typeface="Cambria" panose="02040503050406030204" pitchFamily="18" charset="0"/>
            </a:endParaRPr>
          </a:p>
        </p:txBody>
      </p:sp>
      <p:sp>
        <p:nvSpPr>
          <p:cNvPr id="93" name="Shape 93"/>
          <p:cNvSpPr txBox="1"/>
          <p:nvPr/>
        </p:nvSpPr>
        <p:spPr>
          <a:xfrm>
            <a:off x="796413" y="2714171"/>
            <a:ext cx="7624916" cy="3556000"/>
          </a:xfrm>
          <a:prstGeom prst="rect">
            <a:avLst/>
          </a:prstGeom>
          <a:noFill/>
          <a:ln cap="rnd">
            <a:gradFill>
              <a:gsLst>
                <a:gs pos="0">
                  <a:schemeClr val="accent1">
                    <a:lumMod val="5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lIns="91425" tIns="91425" rIns="91425" bIns="91425" anchor="t" anchorCtr="0">
            <a:noAutofit/>
          </a:bodyPr>
          <a:lstStyle/>
          <a:p>
            <a:pPr lvl="0" algn="just"/>
            <a:endParaRPr lang="pt-BR" sz="1800" dirty="0">
              <a:latin typeface="Cambria" panose="02040503050406030204" pitchFamily="18" charset="0"/>
            </a:endParaRPr>
          </a:p>
          <a:p>
            <a:pPr lvl="0" algn="just"/>
            <a:endParaRPr lang="pt-BR" sz="1800" dirty="0">
              <a:latin typeface="Cambria" panose="02040503050406030204" pitchFamily="18" charset="0"/>
            </a:endParaRPr>
          </a:p>
          <a:p>
            <a:pPr lvl="0" algn="just"/>
            <a:r>
              <a:rPr lang="pt-BR" sz="1800" dirty="0">
                <a:latin typeface="Cambria" panose="02040503050406030204" pitchFamily="18" charset="0"/>
              </a:rPr>
              <a:t>O Windows </a:t>
            </a:r>
            <a:r>
              <a:rPr lang="pt-BR" sz="1800" dirty="0" err="1">
                <a:latin typeface="Cambria" panose="02040503050406030204" pitchFamily="18" charset="0"/>
              </a:rPr>
              <a:t>Azure</a:t>
            </a:r>
            <a:r>
              <a:rPr lang="pt-BR" sz="1800" dirty="0">
                <a:latin typeface="Cambria" panose="02040503050406030204" pitchFamily="18" charset="0"/>
              </a:rPr>
              <a:t> </a:t>
            </a:r>
            <a:r>
              <a:rPr lang="pt-BR" sz="1800" dirty="0" err="1">
                <a:latin typeface="Cambria" panose="02040503050406030204" pitchFamily="18" charset="0"/>
              </a:rPr>
              <a:t>Storage</a:t>
            </a:r>
            <a:r>
              <a:rPr lang="pt-BR" sz="1800" dirty="0">
                <a:latin typeface="Cambria" panose="02040503050406030204" pitchFamily="18" charset="0"/>
              </a:rPr>
              <a:t> inclui armazenamento persistente por meio de </a:t>
            </a:r>
            <a:r>
              <a:rPr lang="pt-BR" sz="1800" dirty="0" err="1">
                <a:latin typeface="Cambria" panose="02040503050406030204" pitchFamily="18" charset="0"/>
              </a:rPr>
              <a:t>blobs</a:t>
            </a:r>
            <a:r>
              <a:rPr lang="pt-BR" sz="1800" dirty="0">
                <a:latin typeface="Cambria" panose="02040503050406030204" pitchFamily="18" charset="0"/>
              </a:rPr>
              <a:t>, </a:t>
            </a:r>
            <a:r>
              <a:rPr lang="pt-BR" sz="1800" dirty="0" err="1">
                <a:latin typeface="Cambria" panose="02040503050406030204" pitchFamily="18" charset="0"/>
              </a:rPr>
              <a:t>tables</a:t>
            </a:r>
            <a:r>
              <a:rPr lang="pt-BR" sz="1800" dirty="0">
                <a:latin typeface="Cambria" panose="02040503050406030204" pitchFamily="18" charset="0"/>
              </a:rPr>
              <a:t> e filas. Um </a:t>
            </a:r>
            <a:r>
              <a:rPr lang="pt-BR" sz="1800" dirty="0" err="1">
                <a:latin typeface="Cambria" panose="02040503050406030204" pitchFamily="18" charset="0"/>
              </a:rPr>
              <a:t>blob</a:t>
            </a:r>
            <a:r>
              <a:rPr lang="pt-BR" sz="1800" dirty="0">
                <a:latin typeface="Cambria" panose="02040503050406030204" pitchFamily="18" charset="0"/>
              </a:rPr>
              <a:t> é um par nome, objeto que permite armazenar objetos de até 50 GB.</a:t>
            </a:r>
          </a:p>
          <a:p>
            <a:pPr lvl="0" algn="just"/>
            <a:endParaRPr lang="pt-BR" sz="1800" dirty="0">
              <a:latin typeface="Cambria" panose="02040503050406030204" pitchFamily="18" charset="0"/>
            </a:endParaRPr>
          </a:p>
          <a:p>
            <a:pPr lvl="0" algn="just"/>
            <a:r>
              <a:rPr lang="pt-BR" sz="1800" dirty="0" err="1">
                <a:latin typeface="Cambria" panose="02040503050406030204" pitchFamily="18" charset="0"/>
              </a:rPr>
              <a:t>Tables</a:t>
            </a:r>
            <a:r>
              <a:rPr lang="pt-BR" sz="1800" dirty="0">
                <a:latin typeface="Cambria" panose="02040503050406030204" pitchFamily="18" charset="0"/>
              </a:rPr>
              <a:t> são diferentes das tabelas relacionais e são compostas de entidades. Elas não são acessadas usando a linguagem SQL, mas por serviços de dados. Já as filas fornecem um serviço de troca de mensagens persistentes e confiável</a:t>
            </a:r>
          </a:p>
          <a:p>
            <a:pPr lvl="0" algn="just"/>
            <a:endParaRPr lang="pt-BR" sz="1800" dirty="0">
              <a:latin typeface="Cambria" panose="02040503050406030204" pitchFamily="18" charset="0"/>
            </a:endParaRPr>
          </a:p>
          <a:p>
            <a:pPr lvl="0" algn="just"/>
            <a:endParaRPr lang="pt-BR" sz="1800" dirty="0">
              <a:latin typeface="Cambria" panose="02040503050406030204" pitchFamily="18" charset="0"/>
            </a:endParaRPr>
          </a:p>
          <a:p>
            <a:pPr lvl="0" algn="just"/>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p:txBody>
      </p:sp>
    </p:spTree>
    <p:extLst>
      <p:ext uri="{BB962C8B-B14F-4D97-AF65-F5344CB8AC3E}">
        <p14:creationId xmlns:p14="http://schemas.microsoft.com/office/powerpoint/2010/main" val="1212502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p:nvPr/>
        </p:nvSpPr>
        <p:spPr>
          <a:xfrm>
            <a:off x="796413" y="1465942"/>
            <a:ext cx="7521677" cy="1144523"/>
          </a:xfrm>
          <a:prstGeom prst="rect">
            <a:avLst/>
          </a:prstGeom>
          <a:noFill/>
          <a:ln>
            <a:noFill/>
          </a:ln>
        </p:spPr>
        <p:txBody>
          <a:bodyPr lIns="91425" tIns="91425" rIns="91425" bIns="91425" anchor="t" anchorCtr="0">
            <a:noAutofit/>
          </a:bodyPr>
          <a:lstStyle/>
          <a:p>
            <a:pPr lvl="0" rtl="0">
              <a:spcBef>
                <a:spcPts val="0"/>
              </a:spcBef>
              <a:buNone/>
            </a:pPr>
            <a:r>
              <a:rPr lang="en-US" sz="2900" b="1" dirty="0" err="1">
                <a:solidFill>
                  <a:schemeClr val="dk1"/>
                </a:solidFill>
                <a:latin typeface="Cambria" panose="02040503050406030204" pitchFamily="18" charset="0"/>
                <a:ea typeface="Cambria"/>
                <a:cs typeface="Cambria"/>
                <a:sym typeface="Cambria"/>
              </a:rPr>
              <a:t>Computação</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em</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Nuvem</a:t>
            </a:r>
            <a:endParaRPr lang="en-US" sz="2900" b="1" dirty="0">
              <a:solidFill>
                <a:schemeClr val="dk1"/>
              </a:solidFill>
              <a:latin typeface="Cambria" panose="02040503050406030204" pitchFamily="18" charset="0"/>
              <a:ea typeface="Cambria"/>
              <a:cs typeface="Cambria"/>
              <a:sym typeface="Cambria"/>
            </a:endParaRPr>
          </a:p>
          <a:p>
            <a:r>
              <a:rPr lang="pt-BR" sz="2900" i="1" dirty="0">
                <a:latin typeface="Cambria" panose="02040503050406030204" pitchFamily="18" charset="0"/>
              </a:rPr>
              <a:t>Bancos de Dados - Microsoft SQL </a:t>
            </a:r>
            <a:r>
              <a:rPr lang="pt-BR" sz="2900" i="1" dirty="0" err="1">
                <a:latin typeface="Cambria" panose="02040503050406030204" pitchFamily="18" charset="0"/>
              </a:rPr>
              <a:t>Azure</a:t>
            </a:r>
            <a:endParaRPr lang="pt-BR" sz="2900" i="1" dirty="0">
              <a:latin typeface="Cambria" panose="02040503050406030204" pitchFamily="18" charset="0"/>
            </a:endParaRPr>
          </a:p>
        </p:txBody>
      </p:sp>
      <p:sp>
        <p:nvSpPr>
          <p:cNvPr id="93" name="Shape 93"/>
          <p:cNvSpPr txBox="1"/>
          <p:nvPr/>
        </p:nvSpPr>
        <p:spPr>
          <a:xfrm>
            <a:off x="796413" y="2714171"/>
            <a:ext cx="7624916" cy="3556000"/>
          </a:xfrm>
          <a:prstGeom prst="rect">
            <a:avLst/>
          </a:prstGeom>
          <a:noFill/>
          <a:ln cap="rnd">
            <a:gradFill>
              <a:gsLst>
                <a:gs pos="0">
                  <a:schemeClr val="accent1">
                    <a:lumMod val="5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lIns="91425" tIns="91425" rIns="91425" bIns="91425" anchor="t" anchorCtr="0">
            <a:noAutofit/>
          </a:bodyPr>
          <a:lstStyle/>
          <a:p>
            <a:pPr lvl="0" algn="just"/>
            <a:endParaRPr lang="pt-BR" sz="1800" dirty="0">
              <a:latin typeface="Cambria" panose="02040503050406030204" pitchFamily="18" charset="0"/>
            </a:endParaRPr>
          </a:p>
          <a:p>
            <a:pPr lvl="0" algn="just"/>
            <a:endParaRPr lang="pt-BR" sz="1800" dirty="0">
              <a:latin typeface="Cambria" panose="02040503050406030204" pitchFamily="18" charset="0"/>
            </a:endParaRPr>
          </a:p>
          <a:p>
            <a:pPr lvl="0" algn="just"/>
            <a:r>
              <a:rPr lang="pt-BR" sz="1800" dirty="0">
                <a:latin typeface="Cambria" panose="02040503050406030204" pitchFamily="18" charset="0"/>
              </a:rPr>
              <a:t>O SQL </a:t>
            </a:r>
            <a:r>
              <a:rPr lang="pt-BR" sz="1800" dirty="0" err="1">
                <a:latin typeface="Cambria" panose="02040503050406030204" pitchFamily="18" charset="0"/>
              </a:rPr>
              <a:t>Azure</a:t>
            </a:r>
            <a:r>
              <a:rPr lang="pt-BR" sz="1800" dirty="0">
                <a:latin typeface="Cambria" panose="02040503050406030204" pitchFamily="18" charset="0"/>
              </a:rPr>
              <a:t> </a:t>
            </a:r>
            <a:r>
              <a:rPr lang="pt-BR" sz="1800" dirty="0" err="1">
                <a:latin typeface="Cambria" panose="02040503050406030204" pitchFamily="18" charset="0"/>
              </a:rPr>
              <a:t>Database</a:t>
            </a:r>
            <a:r>
              <a:rPr lang="pt-BR" sz="1800" dirty="0">
                <a:latin typeface="Cambria" panose="02040503050406030204" pitchFamily="18" charset="0"/>
              </a:rPr>
              <a:t> (SAD) é o principal componente do SQL </a:t>
            </a:r>
            <a:r>
              <a:rPr lang="pt-BR" sz="1800" dirty="0" err="1">
                <a:latin typeface="Cambria" panose="02040503050406030204" pitchFamily="18" charset="0"/>
              </a:rPr>
              <a:t>Azure</a:t>
            </a:r>
            <a:r>
              <a:rPr lang="pt-BR" sz="1800" dirty="0">
                <a:latin typeface="Cambria" panose="02040503050406030204" pitchFamily="18" charset="0"/>
              </a:rPr>
              <a:t> e foi construído com base na tecnologia do SGBD relacional SQL Server, suporta os principais comandos da linguagem </a:t>
            </a:r>
            <a:r>
              <a:rPr lang="pt-BR" sz="1800" dirty="0" err="1">
                <a:latin typeface="Cambria" panose="02040503050406030204" pitchFamily="18" charset="0"/>
              </a:rPr>
              <a:t>Transact</a:t>
            </a:r>
            <a:r>
              <a:rPr lang="pt-BR" sz="1800" dirty="0">
                <a:latin typeface="Cambria" panose="02040503050406030204" pitchFamily="18" charset="0"/>
              </a:rPr>
              <a:t>-SQL (T-SQL)</a:t>
            </a:r>
          </a:p>
          <a:p>
            <a:pPr lvl="0" algn="just"/>
            <a:endParaRPr lang="pt-BR" sz="1800" dirty="0">
              <a:latin typeface="Cambria" panose="02040503050406030204" pitchFamily="18" charset="0"/>
            </a:endParaRPr>
          </a:p>
          <a:p>
            <a:pPr lvl="0" algn="just"/>
            <a:r>
              <a:rPr lang="pt-BR" sz="1800" dirty="0">
                <a:latin typeface="Cambria" panose="02040503050406030204" pitchFamily="18" charset="0"/>
              </a:rPr>
              <a:t>No SQL </a:t>
            </a:r>
            <a:r>
              <a:rPr lang="pt-BR" sz="1800" dirty="0" err="1">
                <a:latin typeface="Cambria" panose="02040503050406030204" pitchFamily="18" charset="0"/>
              </a:rPr>
              <a:t>Azure</a:t>
            </a:r>
            <a:r>
              <a:rPr lang="pt-BR" sz="1800" dirty="0">
                <a:latin typeface="Cambria" panose="02040503050406030204" pitchFamily="18" charset="0"/>
              </a:rPr>
              <a:t> </a:t>
            </a:r>
            <a:r>
              <a:rPr lang="pt-BR" sz="1800" dirty="0" err="1">
                <a:latin typeface="Cambria" panose="02040503050406030204" pitchFamily="18" charset="0"/>
              </a:rPr>
              <a:t>Database</a:t>
            </a:r>
            <a:r>
              <a:rPr lang="pt-BR" sz="1800" dirty="0">
                <a:latin typeface="Cambria" panose="02040503050406030204" pitchFamily="18" charset="0"/>
              </a:rPr>
              <a:t>, um banco de dados individual possui um tamanho limitado a 50 GB.</a:t>
            </a:r>
          </a:p>
          <a:p>
            <a:pPr lvl="0" algn="just"/>
            <a:endParaRPr lang="pt-BR" sz="1800" dirty="0">
              <a:latin typeface="Cambria" panose="02040503050406030204" pitchFamily="18" charset="0"/>
            </a:endParaRPr>
          </a:p>
          <a:p>
            <a:pPr lvl="0" algn="just"/>
            <a:r>
              <a:rPr lang="pt-BR" sz="1800" dirty="0">
                <a:latin typeface="Cambria" panose="02040503050406030204" pitchFamily="18" charset="0"/>
              </a:rPr>
              <a:t>Caso necessite de mais dados, deve ser realizada uma fragmentação dos dados de forma manual.</a:t>
            </a:r>
          </a:p>
          <a:p>
            <a:pPr lvl="0" algn="just"/>
            <a:endParaRPr lang="pt-BR" sz="1800" dirty="0">
              <a:latin typeface="Cambria" panose="02040503050406030204" pitchFamily="18" charset="0"/>
            </a:endParaRPr>
          </a:p>
          <a:p>
            <a:pPr lvl="0" algn="just"/>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p:txBody>
      </p:sp>
    </p:spTree>
    <p:extLst>
      <p:ext uri="{BB962C8B-B14F-4D97-AF65-F5344CB8AC3E}">
        <p14:creationId xmlns:p14="http://schemas.microsoft.com/office/powerpoint/2010/main" val="3983449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p:nvPr/>
        </p:nvSpPr>
        <p:spPr>
          <a:xfrm>
            <a:off x="796413" y="1554560"/>
            <a:ext cx="7521677" cy="593417"/>
          </a:xfrm>
          <a:prstGeom prst="rect">
            <a:avLst/>
          </a:prstGeom>
          <a:noFill/>
          <a:ln>
            <a:noFill/>
          </a:ln>
        </p:spPr>
        <p:txBody>
          <a:bodyPr lIns="91425" tIns="91425" rIns="91425" bIns="91425" anchor="t" anchorCtr="0">
            <a:noAutofit/>
          </a:bodyPr>
          <a:lstStyle/>
          <a:p>
            <a:pPr lvl="0" rtl="0">
              <a:spcBef>
                <a:spcPts val="0"/>
              </a:spcBef>
              <a:buNone/>
            </a:pPr>
            <a:r>
              <a:rPr lang="en-US" sz="2900" b="1">
                <a:solidFill>
                  <a:schemeClr val="dk1"/>
                </a:solidFill>
                <a:latin typeface="Cambria" panose="02040503050406030204" pitchFamily="18" charset="0"/>
                <a:ea typeface="Cambria"/>
                <a:cs typeface="Cambria"/>
                <a:sym typeface="Cambria"/>
              </a:rPr>
              <a:t>Certificações</a:t>
            </a:r>
            <a:endParaRPr lang="en-US" sz="2900" b="1" dirty="0">
              <a:solidFill>
                <a:schemeClr val="dk1"/>
              </a:solidFill>
              <a:latin typeface="Cambria" panose="02040503050406030204" pitchFamily="18" charset="0"/>
              <a:ea typeface="Cambria"/>
              <a:cs typeface="Cambria"/>
              <a:sym typeface="Cambria"/>
            </a:endParaRPr>
          </a:p>
        </p:txBody>
      </p:sp>
      <p:sp>
        <p:nvSpPr>
          <p:cNvPr id="93" name="Shape 93"/>
          <p:cNvSpPr txBox="1"/>
          <p:nvPr/>
        </p:nvSpPr>
        <p:spPr>
          <a:xfrm>
            <a:off x="796413" y="2525486"/>
            <a:ext cx="7624916" cy="3744685"/>
          </a:xfrm>
          <a:prstGeom prst="rect">
            <a:avLst/>
          </a:prstGeom>
          <a:noFill/>
          <a:ln cap="rnd">
            <a:gradFill>
              <a:gsLst>
                <a:gs pos="0">
                  <a:schemeClr val="accent1">
                    <a:lumMod val="5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lIns="91425" tIns="91425" rIns="91425" bIns="91425" anchor="t" anchorCtr="0">
            <a:noAutofit/>
          </a:bodyPr>
          <a:lstStyle/>
          <a:p>
            <a:pPr lvl="0" algn="just"/>
            <a:r>
              <a:rPr lang="pt-BR" sz="1800">
                <a:latin typeface="Cambria" panose="02040503050406030204" pitchFamily="18" charset="0"/>
                <a:hlinkClick r:id="rId3"/>
              </a:rPr>
              <a:t>https://docs.microsoft.com/pt-br/learn/certifications/azure-fundamentals/</a:t>
            </a:r>
            <a:endParaRPr lang="pt-BR" sz="1800">
              <a:latin typeface="Cambria" panose="02040503050406030204" pitchFamily="18" charset="0"/>
            </a:endParaRPr>
          </a:p>
          <a:p>
            <a:pPr lvl="0" algn="just"/>
            <a:endParaRPr lang="pt-BR" sz="1800">
              <a:latin typeface="Cambria" panose="02040503050406030204" pitchFamily="18" charset="0"/>
            </a:endParaRPr>
          </a:p>
          <a:p>
            <a:pPr lvl="0" algn="just"/>
            <a:br>
              <a:rPr lang="pt-BR" sz="1800">
                <a:latin typeface="Cambria" panose="02040503050406030204" pitchFamily="18" charset="0"/>
              </a:rPr>
            </a:br>
            <a:endParaRPr lang="pt-BR" sz="1800" dirty="0">
              <a:latin typeface="Cambria" panose="02040503050406030204" pitchFamily="18" charset="0"/>
            </a:endParaRPr>
          </a:p>
          <a:p>
            <a:pPr lvl="0" algn="just"/>
            <a:endParaRPr lang="pt-BR" sz="1800" dirty="0">
              <a:latin typeface="Cambria" panose="02040503050406030204" pitchFamily="18" charset="0"/>
            </a:endParaRPr>
          </a:p>
          <a:p>
            <a:pPr lvl="0" algn="just"/>
            <a:endParaRPr lang="pt-BR" sz="1800" dirty="0">
              <a:latin typeface="Cambria" panose="02040503050406030204" pitchFamily="18" charset="0"/>
            </a:endParaRPr>
          </a:p>
          <a:p>
            <a:pPr lvl="0" algn="just"/>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p:txBody>
      </p:sp>
    </p:spTree>
    <p:extLst>
      <p:ext uri="{BB962C8B-B14F-4D97-AF65-F5344CB8AC3E}">
        <p14:creationId xmlns:p14="http://schemas.microsoft.com/office/powerpoint/2010/main" val="999951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a:off x="801825" y="53975"/>
            <a:ext cx="72945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Calibri"/>
              <a:buNone/>
            </a:pPr>
            <a:r>
              <a:rPr lang="en-US"/>
              <a:t>Contatos:</a:t>
            </a:r>
            <a:endParaRPr/>
          </a:p>
        </p:txBody>
      </p:sp>
      <p:sp>
        <p:nvSpPr>
          <p:cNvPr id="120" name="Google Shape;120;p15"/>
          <p:cNvSpPr/>
          <p:nvPr/>
        </p:nvSpPr>
        <p:spPr>
          <a:xfrm>
            <a:off x="179387" y="6211887"/>
            <a:ext cx="457200" cy="457200"/>
          </a:xfrm>
          <a:prstGeom prst="ellipse">
            <a:avLst/>
          </a:prstGeom>
          <a:solidFill>
            <a:srgbClr val="083763"/>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Calibri"/>
              <a:buNone/>
            </a:pPr>
            <a:fld id="{00000000-1234-1234-1234-123412341234}" type="slidenum">
              <a:rPr lang="en-US" sz="1400" b="0" i="0" u="none">
                <a:solidFill>
                  <a:srgbClr val="FFFFFF"/>
                </a:solidFill>
                <a:latin typeface="Calibri"/>
                <a:ea typeface="Calibri"/>
                <a:cs typeface="Calibri"/>
                <a:sym typeface="Calibri"/>
              </a:rPr>
              <a:t>35</a:t>
            </a:fld>
            <a:endParaRPr/>
          </a:p>
        </p:txBody>
      </p:sp>
      <p:sp>
        <p:nvSpPr>
          <p:cNvPr id="121" name="Google Shape;121;p15"/>
          <p:cNvSpPr txBox="1"/>
          <p:nvPr/>
        </p:nvSpPr>
        <p:spPr>
          <a:xfrm>
            <a:off x="566000" y="1565925"/>
            <a:ext cx="8327100" cy="4490400"/>
          </a:xfrm>
          <a:prstGeom prst="rect">
            <a:avLst/>
          </a:prstGeom>
          <a:noFill/>
          <a:ln>
            <a:noFill/>
          </a:ln>
        </p:spPr>
        <p:txBody>
          <a:bodyPr spcFirstLastPara="1" wrap="square" lIns="0" tIns="0" rIns="0" bIns="0" anchor="t" anchorCtr="0">
            <a:noAutofit/>
          </a:bodyPr>
          <a:lstStyle/>
          <a:p>
            <a:pPr marL="457200" marR="0" lvl="0" indent="-444500" algn="l" rtl="0">
              <a:lnSpc>
                <a:spcPct val="100000"/>
              </a:lnSpc>
              <a:spcBef>
                <a:spcPts val="0"/>
              </a:spcBef>
              <a:spcAft>
                <a:spcPts val="0"/>
              </a:spcAft>
              <a:buClr>
                <a:schemeClr val="dk2"/>
              </a:buClr>
              <a:buSzPts val="3400"/>
              <a:buFont typeface="Calibri"/>
              <a:buChar char="➔"/>
            </a:pPr>
            <a:r>
              <a:rPr lang="en-US" sz="3400">
                <a:solidFill>
                  <a:schemeClr val="dk2"/>
                </a:solidFill>
                <a:latin typeface="Calibri"/>
                <a:ea typeface="Calibri"/>
                <a:cs typeface="Calibri"/>
                <a:sym typeface="Calibri"/>
              </a:rPr>
              <a:t>Contatos:</a:t>
            </a:r>
            <a:endParaRPr sz="3400">
              <a:solidFill>
                <a:schemeClr val="dk2"/>
              </a:solidFill>
              <a:latin typeface="Calibri"/>
              <a:ea typeface="Calibri"/>
              <a:cs typeface="Calibri"/>
              <a:sym typeface="Calibri"/>
            </a:endParaRPr>
          </a:p>
          <a:p>
            <a:pPr marL="0" marR="0" lvl="0" indent="0" algn="l" rtl="0">
              <a:lnSpc>
                <a:spcPct val="100000"/>
              </a:lnSpc>
              <a:spcBef>
                <a:spcPts val="0"/>
              </a:spcBef>
              <a:spcAft>
                <a:spcPts val="0"/>
              </a:spcAft>
              <a:buNone/>
            </a:pPr>
            <a:endParaRPr sz="3000">
              <a:solidFill>
                <a:schemeClr val="dk2"/>
              </a:solidFill>
              <a:latin typeface="Calibri"/>
              <a:ea typeface="Calibri"/>
              <a:cs typeface="Calibri"/>
              <a:sym typeface="Calibri"/>
            </a:endParaRPr>
          </a:p>
          <a:p>
            <a:pPr marL="0" marR="0" lvl="0" indent="0" algn="l" rtl="0">
              <a:lnSpc>
                <a:spcPct val="100000"/>
              </a:lnSpc>
              <a:spcBef>
                <a:spcPts val="0"/>
              </a:spcBef>
              <a:spcAft>
                <a:spcPts val="0"/>
              </a:spcAft>
              <a:buNone/>
            </a:pPr>
            <a:endParaRPr sz="3000">
              <a:solidFill>
                <a:schemeClr val="dk2"/>
              </a:solidFill>
              <a:latin typeface="Calibri"/>
              <a:ea typeface="Calibri"/>
              <a:cs typeface="Calibri"/>
              <a:sym typeface="Calibri"/>
            </a:endParaRPr>
          </a:p>
          <a:p>
            <a:pPr marL="457200" marR="0" lvl="0" indent="-419100" algn="l" rtl="0">
              <a:lnSpc>
                <a:spcPct val="100000"/>
              </a:lnSpc>
              <a:spcBef>
                <a:spcPts val="0"/>
              </a:spcBef>
              <a:spcAft>
                <a:spcPts val="0"/>
              </a:spcAft>
              <a:buClr>
                <a:schemeClr val="dk2"/>
              </a:buClr>
              <a:buSzPts val="3000"/>
              <a:buFont typeface="Calibri"/>
              <a:buChar char="➔"/>
            </a:pPr>
            <a:r>
              <a:rPr lang="en-US" sz="2400" b="1">
                <a:solidFill>
                  <a:schemeClr val="dk2"/>
                </a:solidFill>
                <a:latin typeface="Calibri"/>
                <a:ea typeface="Calibri"/>
                <a:cs typeface="Calibri"/>
                <a:sym typeface="Calibri"/>
              </a:rPr>
              <a:t>Whatsapp:</a:t>
            </a:r>
            <a:r>
              <a:rPr lang="en-US" sz="2400">
                <a:solidFill>
                  <a:schemeClr val="dk2"/>
                </a:solidFill>
                <a:latin typeface="Calibri"/>
                <a:ea typeface="Calibri"/>
                <a:cs typeface="Calibri"/>
                <a:sym typeface="Calibri"/>
              </a:rPr>
              <a:t> 21 9 8329 0315</a:t>
            </a:r>
            <a:endParaRPr sz="2400">
              <a:solidFill>
                <a:schemeClr val="dk2"/>
              </a:solidFill>
              <a:latin typeface="Calibri"/>
              <a:ea typeface="Calibri"/>
              <a:cs typeface="Calibri"/>
              <a:sym typeface="Calibri"/>
            </a:endParaRPr>
          </a:p>
          <a:p>
            <a:pPr marL="457200" marR="0" lvl="0" indent="0" algn="l" rtl="0">
              <a:lnSpc>
                <a:spcPct val="100000"/>
              </a:lnSpc>
              <a:spcBef>
                <a:spcPts val="0"/>
              </a:spcBef>
              <a:spcAft>
                <a:spcPts val="0"/>
              </a:spcAft>
              <a:buNone/>
            </a:pPr>
            <a:endParaRPr sz="2400">
              <a:solidFill>
                <a:schemeClr val="dk2"/>
              </a:solidFill>
              <a:latin typeface="Calibri"/>
              <a:ea typeface="Calibri"/>
              <a:cs typeface="Calibri"/>
              <a:sym typeface="Calibri"/>
            </a:endParaRPr>
          </a:p>
          <a:p>
            <a:pPr marL="457200" marR="0" lvl="0" indent="-419100" algn="l" rtl="0">
              <a:lnSpc>
                <a:spcPct val="100000"/>
              </a:lnSpc>
              <a:spcBef>
                <a:spcPts val="0"/>
              </a:spcBef>
              <a:spcAft>
                <a:spcPts val="0"/>
              </a:spcAft>
              <a:buClr>
                <a:schemeClr val="dk2"/>
              </a:buClr>
              <a:buSzPts val="3000"/>
              <a:buFont typeface="Calibri"/>
              <a:buChar char="➔"/>
            </a:pPr>
            <a:r>
              <a:rPr lang="en-US" sz="2400" b="1">
                <a:solidFill>
                  <a:schemeClr val="dk2"/>
                </a:solidFill>
                <a:latin typeface="Calibri"/>
                <a:ea typeface="Calibri"/>
                <a:cs typeface="Calibri"/>
                <a:sym typeface="Calibri"/>
              </a:rPr>
              <a:t>Linkedin:</a:t>
            </a:r>
            <a:r>
              <a:rPr lang="en-US" sz="2400">
                <a:solidFill>
                  <a:schemeClr val="dk2"/>
                </a:solidFill>
                <a:latin typeface="Calibri"/>
                <a:ea typeface="Calibri"/>
                <a:cs typeface="Calibri"/>
                <a:sym typeface="Calibri"/>
              </a:rPr>
              <a:t> </a:t>
            </a:r>
            <a:r>
              <a:rPr lang="en-US" sz="2400" u="sng">
                <a:solidFill>
                  <a:schemeClr val="hlink"/>
                </a:solidFill>
                <a:latin typeface="Calibri"/>
                <a:ea typeface="Calibri"/>
                <a:cs typeface="Calibri"/>
                <a:sym typeface="Calibri"/>
                <a:hlinkClick r:id="rId3"/>
              </a:rPr>
              <a:t>https://www.linkedin.com/in/diegoadias/</a:t>
            </a:r>
            <a:br>
              <a:rPr lang="en-US" sz="2400">
                <a:solidFill>
                  <a:schemeClr val="dk2"/>
                </a:solidFill>
                <a:latin typeface="Calibri"/>
                <a:ea typeface="Calibri"/>
                <a:cs typeface="Calibri"/>
                <a:sym typeface="Calibri"/>
              </a:rPr>
            </a:br>
            <a:endParaRPr sz="2400">
              <a:solidFill>
                <a:schemeClr val="dk2"/>
              </a:solidFill>
              <a:latin typeface="Calibri"/>
              <a:ea typeface="Calibri"/>
              <a:cs typeface="Calibri"/>
              <a:sym typeface="Calibri"/>
            </a:endParaRPr>
          </a:p>
          <a:p>
            <a:pPr marL="457200" marR="0" lvl="0" indent="-419100" algn="l" rtl="0">
              <a:lnSpc>
                <a:spcPct val="100000"/>
              </a:lnSpc>
              <a:spcBef>
                <a:spcPts val="0"/>
              </a:spcBef>
              <a:spcAft>
                <a:spcPts val="0"/>
              </a:spcAft>
              <a:buClr>
                <a:schemeClr val="dk2"/>
              </a:buClr>
              <a:buSzPts val="3000"/>
              <a:buFont typeface="Calibri"/>
              <a:buChar char="➔"/>
            </a:pPr>
            <a:r>
              <a:rPr lang="en-US" sz="2400" b="1">
                <a:solidFill>
                  <a:schemeClr val="dk2"/>
                </a:solidFill>
                <a:latin typeface="Calibri"/>
                <a:ea typeface="Calibri"/>
                <a:cs typeface="Calibri"/>
                <a:sym typeface="Calibri"/>
              </a:rPr>
              <a:t>Site pessoal:</a:t>
            </a:r>
            <a:r>
              <a:rPr lang="en-US" sz="2400">
                <a:solidFill>
                  <a:schemeClr val="dk2"/>
                </a:solidFill>
                <a:latin typeface="Calibri"/>
                <a:ea typeface="Calibri"/>
                <a:cs typeface="Calibri"/>
                <a:sym typeface="Calibri"/>
              </a:rPr>
              <a:t> https://diegoadias.online/</a:t>
            </a:r>
            <a:endParaRPr sz="2400">
              <a:solidFill>
                <a:schemeClr val="dk2"/>
              </a:solidFill>
              <a:latin typeface="Calibri"/>
              <a:ea typeface="Calibri"/>
              <a:cs typeface="Calibri"/>
              <a:sym typeface="Calibri"/>
            </a:endParaRPr>
          </a:p>
          <a:p>
            <a:pPr marL="0" marR="0" lvl="0" indent="0" algn="l" rtl="0">
              <a:lnSpc>
                <a:spcPct val="100000"/>
              </a:lnSpc>
              <a:spcBef>
                <a:spcPts val="0"/>
              </a:spcBef>
              <a:spcAft>
                <a:spcPts val="0"/>
              </a:spcAft>
              <a:buNone/>
            </a:pPr>
            <a:endParaRPr sz="3000">
              <a:solidFill>
                <a:schemeClr val="dk2"/>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p:nvPr/>
        </p:nvSpPr>
        <p:spPr>
          <a:xfrm>
            <a:off x="796413" y="1554560"/>
            <a:ext cx="7521677" cy="1055905"/>
          </a:xfrm>
          <a:prstGeom prst="rect">
            <a:avLst/>
          </a:prstGeom>
          <a:noFill/>
          <a:ln>
            <a:noFill/>
          </a:ln>
        </p:spPr>
        <p:txBody>
          <a:bodyPr lIns="91425" tIns="91425" rIns="91425" bIns="91425" anchor="t" anchorCtr="0">
            <a:noAutofit/>
          </a:bodyPr>
          <a:lstStyle/>
          <a:p>
            <a:pPr lvl="0" rtl="0">
              <a:spcBef>
                <a:spcPts val="0"/>
              </a:spcBef>
              <a:buNone/>
            </a:pPr>
            <a:r>
              <a:rPr lang="en-US" sz="2900" b="1" dirty="0" err="1">
                <a:solidFill>
                  <a:schemeClr val="dk1"/>
                </a:solidFill>
                <a:latin typeface="Cambria" panose="02040503050406030204" pitchFamily="18" charset="0"/>
                <a:ea typeface="Cambria"/>
                <a:cs typeface="Cambria"/>
                <a:sym typeface="Cambria"/>
              </a:rPr>
              <a:t>Computação</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em</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Nuvem</a:t>
            </a:r>
            <a:endParaRPr lang="en-US" sz="2900" b="1" dirty="0">
              <a:solidFill>
                <a:schemeClr val="dk1"/>
              </a:solidFill>
              <a:latin typeface="Cambria" panose="02040503050406030204" pitchFamily="18" charset="0"/>
              <a:ea typeface="Cambria"/>
              <a:cs typeface="Cambria"/>
              <a:sym typeface="Cambria"/>
            </a:endParaRPr>
          </a:p>
          <a:p>
            <a:pPr lvl="0"/>
            <a:r>
              <a:rPr lang="pt-BR" sz="2900" i="1" dirty="0">
                <a:latin typeface="Cambria" panose="02040503050406030204" pitchFamily="18" charset="0"/>
              </a:rPr>
              <a:t>Definição</a:t>
            </a:r>
            <a:endParaRPr sz="2900" i="1" dirty="0">
              <a:latin typeface="Cambria" panose="02040503050406030204" pitchFamily="18" charset="0"/>
            </a:endParaRPr>
          </a:p>
        </p:txBody>
      </p:sp>
      <p:sp>
        <p:nvSpPr>
          <p:cNvPr id="93" name="Shape 93"/>
          <p:cNvSpPr txBox="1"/>
          <p:nvPr/>
        </p:nvSpPr>
        <p:spPr>
          <a:xfrm>
            <a:off x="796413" y="2610465"/>
            <a:ext cx="7624916" cy="3233960"/>
          </a:xfrm>
          <a:prstGeom prst="rect">
            <a:avLst/>
          </a:prstGeom>
          <a:noFill/>
          <a:ln cap="rnd">
            <a:gradFill>
              <a:gsLst>
                <a:gs pos="0">
                  <a:schemeClr val="accent1">
                    <a:lumMod val="5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lIns="91425" tIns="91425" rIns="91425" bIns="91425" anchor="t" anchorCtr="0">
            <a:noAutofit/>
          </a:bodyPr>
          <a:lstStyle/>
          <a:p>
            <a:pPr marL="285750" lvl="0" indent="-285750" algn="just">
              <a:spcBef>
                <a:spcPts val="0"/>
              </a:spcBef>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spcBef>
                <a:spcPts val="0"/>
              </a:spcBef>
              <a:buFont typeface="Arial" panose="020B0604020202020204" pitchFamily="34" charset="0"/>
              <a:buChar char="•"/>
            </a:pPr>
            <a:r>
              <a:rPr lang="pt-BR" sz="1800" dirty="0" err="1">
                <a:latin typeface="Cambria" panose="02040503050406030204" pitchFamily="18" charset="0"/>
              </a:rPr>
              <a:t>Amazon</a:t>
            </a:r>
            <a:endParaRPr lang="pt-BR" sz="1800" dirty="0">
              <a:latin typeface="Cambria" panose="02040503050406030204" pitchFamily="18" charset="0"/>
            </a:endParaRPr>
          </a:p>
          <a:p>
            <a:pPr marL="265113" lvl="0" algn="just"/>
            <a:r>
              <a:rPr lang="pt-BR" sz="1800" dirty="0">
                <a:latin typeface="Cambria" panose="02040503050406030204" pitchFamily="18" charset="0"/>
              </a:rPr>
              <a:t>"Computação em nuvem", por definição, diz respeito à entrega sob demanda de recursos de TI e aplicativos pela Internet, com modelo de definição de preço conforme a utilização.</a:t>
            </a:r>
          </a:p>
          <a:p>
            <a:pPr marL="265113" lvl="0" algn="just"/>
            <a:endParaRPr lang="pt-BR" sz="1800" dirty="0">
              <a:latin typeface="Cambria" panose="02040503050406030204" pitchFamily="18" charset="0"/>
            </a:endParaRPr>
          </a:p>
          <a:p>
            <a:pPr marL="265113" lvl="0" algn="just"/>
            <a:endParaRPr lang="pt-BR" sz="1800" dirty="0">
              <a:latin typeface="Cambria" panose="02040503050406030204" pitchFamily="18" charset="0"/>
            </a:endParaRPr>
          </a:p>
          <a:p>
            <a:pPr marL="285750" lvl="0" indent="-285750" algn="just">
              <a:spcBef>
                <a:spcPts val="0"/>
              </a:spcBef>
              <a:buFont typeface="Arial" panose="020B0604020202020204" pitchFamily="34" charset="0"/>
              <a:buChar char="•"/>
            </a:pPr>
            <a:endParaRPr lang="pt-BR" sz="1800" dirty="0">
              <a:latin typeface="Cambria" panose="02040503050406030204" pitchFamily="18" charset="0"/>
            </a:endParaRPr>
          </a:p>
        </p:txBody>
      </p:sp>
    </p:spTree>
    <p:extLst>
      <p:ext uri="{BB962C8B-B14F-4D97-AF65-F5344CB8AC3E}">
        <p14:creationId xmlns:p14="http://schemas.microsoft.com/office/powerpoint/2010/main" val="1756024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p:nvPr/>
        </p:nvSpPr>
        <p:spPr>
          <a:xfrm>
            <a:off x="796413" y="1554560"/>
            <a:ext cx="7521677" cy="1055905"/>
          </a:xfrm>
          <a:prstGeom prst="rect">
            <a:avLst/>
          </a:prstGeom>
          <a:noFill/>
          <a:ln>
            <a:noFill/>
          </a:ln>
        </p:spPr>
        <p:txBody>
          <a:bodyPr lIns="91425" tIns="91425" rIns="91425" bIns="91425" anchor="t" anchorCtr="0">
            <a:noAutofit/>
          </a:bodyPr>
          <a:lstStyle/>
          <a:p>
            <a:pPr lvl="0" rtl="0">
              <a:spcBef>
                <a:spcPts val="0"/>
              </a:spcBef>
              <a:buNone/>
            </a:pPr>
            <a:r>
              <a:rPr lang="en-US" sz="2900" b="1" dirty="0" err="1">
                <a:solidFill>
                  <a:schemeClr val="dk1"/>
                </a:solidFill>
                <a:latin typeface="Cambria" panose="02040503050406030204" pitchFamily="18" charset="0"/>
                <a:ea typeface="Cambria"/>
                <a:cs typeface="Cambria"/>
                <a:sym typeface="Cambria"/>
              </a:rPr>
              <a:t>Computação</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em</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Nuvem</a:t>
            </a:r>
          </a:p>
          <a:p>
            <a:pPr lvl="0"/>
            <a:r>
              <a:rPr lang="pt-BR" sz="2900" i="1" dirty="0">
                <a:latin typeface="Cambria" panose="02040503050406030204" pitchFamily="18" charset="0"/>
              </a:rPr>
              <a:t>Serviços em nuvem</a:t>
            </a:r>
            <a:endParaRPr sz="2900" i="1" dirty="0">
              <a:latin typeface="Cambria" panose="02040503050406030204" pitchFamily="18" charset="0"/>
            </a:endParaRPr>
          </a:p>
        </p:txBody>
      </p:sp>
      <p:sp>
        <p:nvSpPr>
          <p:cNvPr id="93" name="Shape 93"/>
          <p:cNvSpPr txBox="1"/>
          <p:nvPr/>
        </p:nvSpPr>
        <p:spPr>
          <a:xfrm>
            <a:off x="796413" y="2610465"/>
            <a:ext cx="7624916" cy="3233960"/>
          </a:xfrm>
          <a:prstGeom prst="rect">
            <a:avLst/>
          </a:prstGeom>
          <a:noFill/>
          <a:ln cap="rnd">
            <a:gradFill>
              <a:gsLst>
                <a:gs pos="0">
                  <a:schemeClr val="accent1">
                    <a:lumMod val="5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lIns="91425" tIns="91425" rIns="91425" bIns="91425" anchor="t" anchorCtr="0">
            <a:noAutofit/>
          </a:bodyPr>
          <a:lstStyle/>
          <a:p>
            <a:pPr marL="285750" lvl="0" indent="-285750" algn="just">
              <a:spcBef>
                <a:spcPts val="0"/>
              </a:spcBef>
              <a:buFont typeface="Arial" panose="020B0604020202020204" pitchFamily="34" charset="0"/>
              <a:buChar char="•"/>
            </a:pPr>
            <a:r>
              <a:rPr lang="pt-BR" sz="1800" dirty="0">
                <a:latin typeface="Cambria" panose="02040503050406030204" pitchFamily="18" charset="0"/>
              </a:rPr>
              <a:t>Google</a:t>
            </a:r>
          </a:p>
          <a:p>
            <a:pPr marL="530225" lvl="0" indent="-265113" algn="just">
              <a:spcBef>
                <a:spcPts val="0"/>
              </a:spcBef>
              <a:buFont typeface="Wingdings" panose="05000000000000000000" pitchFamily="2" charset="2"/>
              <a:buChar char="§"/>
              <a:tabLst>
                <a:tab pos="530225" algn="l"/>
              </a:tabLst>
            </a:pPr>
            <a:r>
              <a:rPr lang="pt-BR" sz="1800" dirty="0">
                <a:latin typeface="Cambria" panose="02040503050406030204" pitchFamily="18" charset="0"/>
              </a:rPr>
              <a:t>Gmail, Drive, Google </a:t>
            </a:r>
            <a:r>
              <a:rPr lang="pt-BR" sz="1800" dirty="0" err="1">
                <a:latin typeface="Cambria" panose="02040503050406030204" pitchFamily="18" charset="0"/>
              </a:rPr>
              <a:t>Docs</a:t>
            </a:r>
            <a:r>
              <a:rPr lang="pt-BR" sz="1800" dirty="0">
                <a:latin typeface="Cambria" panose="02040503050406030204" pitchFamily="18" charset="0"/>
              </a:rPr>
              <a:t>, </a:t>
            </a:r>
            <a:r>
              <a:rPr lang="pt-BR" sz="1800" dirty="0" err="1">
                <a:latin typeface="Cambria" panose="02040503050406030204" pitchFamily="18" charset="0"/>
              </a:rPr>
              <a:t>App</a:t>
            </a:r>
            <a:r>
              <a:rPr lang="pt-BR" sz="1800" dirty="0">
                <a:latin typeface="Cambria" panose="02040503050406030204" pitchFamily="18" charset="0"/>
              </a:rPr>
              <a:t> </a:t>
            </a:r>
            <a:r>
              <a:rPr lang="pt-BR" sz="1800" dirty="0" err="1">
                <a:latin typeface="Cambria" panose="02040503050406030204" pitchFamily="18" charset="0"/>
              </a:rPr>
              <a:t>Engine</a:t>
            </a:r>
            <a:r>
              <a:rPr lang="pt-BR" sz="1800" dirty="0">
                <a:latin typeface="Cambria" panose="02040503050406030204" pitchFamily="18" charset="0"/>
              </a:rPr>
              <a:t>, Google </a:t>
            </a:r>
            <a:r>
              <a:rPr lang="pt-BR" sz="1800" dirty="0" err="1">
                <a:latin typeface="Cambria" panose="02040503050406030204" pitchFamily="18" charset="0"/>
              </a:rPr>
              <a:t>maps</a:t>
            </a:r>
            <a:endParaRPr lang="pt-BR" sz="1800" dirty="0">
              <a:latin typeface="Cambria" panose="02040503050406030204" pitchFamily="18" charset="0"/>
            </a:endParaRPr>
          </a:p>
          <a:p>
            <a:pPr marL="265112" lvl="0" algn="just">
              <a:spcBef>
                <a:spcPts val="0"/>
              </a:spcBef>
              <a:tabLst>
                <a:tab pos="530225" algn="l"/>
              </a:tabLst>
            </a:pPr>
            <a:endParaRPr lang="pt-BR" sz="500" dirty="0">
              <a:latin typeface="Cambria" panose="02040503050406030204" pitchFamily="18" charset="0"/>
            </a:endParaRPr>
          </a:p>
          <a:p>
            <a:pPr marL="285750" lvl="0" indent="-285750" algn="just">
              <a:spcBef>
                <a:spcPts val="0"/>
              </a:spcBef>
              <a:buFont typeface="Arial" panose="020B0604020202020204" pitchFamily="34" charset="0"/>
              <a:buChar char="•"/>
            </a:pPr>
            <a:r>
              <a:rPr lang="pt-BR" sz="1800" dirty="0">
                <a:latin typeface="Cambria" panose="02040503050406030204" pitchFamily="18" charset="0"/>
              </a:rPr>
              <a:t>Microsoft</a:t>
            </a:r>
          </a:p>
          <a:p>
            <a:pPr marL="530225" lvl="0" indent="-285750" algn="just">
              <a:spcBef>
                <a:spcPts val="0"/>
              </a:spcBef>
              <a:buFont typeface="Wingdings" panose="05000000000000000000" pitchFamily="2" charset="2"/>
              <a:buChar char="§"/>
            </a:pPr>
            <a:r>
              <a:rPr lang="pt-BR" sz="1800" dirty="0">
                <a:latin typeface="Cambria" panose="02040503050406030204" pitchFamily="18" charset="0"/>
              </a:rPr>
              <a:t>Outlook, </a:t>
            </a:r>
            <a:r>
              <a:rPr lang="pt-BR" sz="1800" dirty="0" err="1">
                <a:latin typeface="Cambria" panose="02040503050406030204" pitchFamily="18" charset="0"/>
              </a:rPr>
              <a:t>One</a:t>
            </a:r>
            <a:r>
              <a:rPr lang="pt-BR" sz="1800" dirty="0">
                <a:latin typeface="Cambria" panose="02040503050406030204" pitchFamily="18" charset="0"/>
              </a:rPr>
              <a:t> drive, </a:t>
            </a:r>
            <a:r>
              <a:rPr lang="pt-BR" sz="1800" dirty="0" err="1">
                <a:latin typeface="Cambria" panose="02040503050406030204" pitchFamily="18" charset="0"/>
              </a:rPr>
              <a:t>Azure</a:t>
            </a:r>
            <a:r>
              <a:rPr lang="pt-BR" sz="1800" dirty="0">
                <a:latin typeface="Cambria" panose="02040503050406030204" pitchFamily="18" charset="0"/>
              </a:rPr>
              <a:t>, Office 365, Visual Studio Online, TFS</a:t>
            </a:r>
          </a:p>
          <a:p>
            <a:pPr marL="244475" lvl="0" algn="just">
              <a:spcBef>
                <a:spcPts val="0"/>
              </a:spcBef>
            </a:pPr>
            <a:endParaRPr lang="pt-BR" sz="600" dirty="0">
              <a:latin typeface="Cambria" panose="02040503050406030204" pitchFamily="18" charset="0"/>
            </a:endParaRPr>
          </a:p>
          <a:p>
            <a:pPr marL="285750" lvl="0" indent="-285750" algn="just">
              <a:spcBef>
                <a:spcPts val="0"/>
              </a:spcBef>
              <a:buFont typeface="Arial" panose="020B0604020202020204" pitchFamily="34" charset="0"/>
              <a:buChar char="•"/>
            </a:pPr>
            <a:r>
              <a:rPr lang="pt-BR" sz="1800" dirty="0" err="1">
                <a:latin typeface="Cambria" panose="02040503050406030204" pitchFamily="18" charset="0"/>
              </a:rPr>
              <a:t>Dropbox</a:t>
            </a:r>
            <a:endParaRPr lang="pt-BR" sz="1800" dirty="0">
              <a:latin typeface="Cambria" panose="02040503050406030204" pitchFamily="18" charset="0"/>
            </a:endParaRPr>
          </a:p>
          <a:p>
            <a:pPr marL="530225" lvl="0" indent="-265113" algn="just">
              <a:spcBef>
                <a:spcPts val="0"/>
              </a:spcBef>
              <a:buFont typeface="Wingdings" panose="05000000000000000000" pitchFamily="2" charset="2"/>
              <a:buChar char="§"/>
            </a:pPr>
            <a:r>
              <a:rPr lang="pt-BR" sz="1800" dirty="0">
                <a:latin typeface="Cambria" panose="02040503050406030204" pitchFamily="18" charset="0"/>
              </a:rPr>
              <a:t>Armazenamento, serviços para desenvolvedores</a:t>
            </a:r>
          </a:p>
          <a:p>
            <a:pPr marL="530225" lvl="0" indent="-265113" algn="just">
              <a:spcBef>
                <a:spcPts val="0"/>
              </a:spcBef>
              <a:buFont typeface="Wingdings" panose="05000000000000000000" pitchFamily="2" charset="2"/>
              <a:buChar char="§"/>
            </a:pPr>
            <a:endParaRPr lang="pt-BR" sz="500" dirty="0">
              <a:latin typeface="Cambria" panose="02040503050406030204" pitchFamily="18" charset="0"/>
            </a:endParaRPr>
          </a:p>
          <a:p>
            <a:pPr marL="285750" lvl="0" indent="-285750" algn="just">
              <a:spcBef>
                <a:spcPts val="0"/>
              </a:spcBef>
              <a:buFont typeface="Arial" panose="020B0604020202020204" pitchFamily="34" charset="0"/>
              <a:buChar char="•"/>
            </a:pPr>
            <a:r>
              <a:rPr lang="pt-BR" sz="1800" dirty="0">
                <a:latin typeface="Cambria" panose="02040503050406030204" pitchFamily="18" charset="0"/>
              </a:rPr>
              <a:t>Apple</a:t>
            </a:r>
          </a:p>
          <a:p>
            <a:pPr marL="530225" lvl="0" indent="-285750" algn="just">
              <a:spcBef>
                <a:spcPts val="0"/>
              </a:spcBef>
              <a:buFont typeface="Wingdings" panose="05000000000000000000" pitchFamily="2" charset="2"/>
              <a:buChar char="§"/>
            </a:pPr>
            <a:r>
              <a:rPr lang="pt-BR" sz="1800" dirty="0">
                <a:latin typeface="Cambria" panose="02040503050406030204" pitchFamily="18" charset="0"/>
              </a:rPr>
              <a:t>Streaming, games</a:t>
            </a:r>
          </a:p>
          <a:p>
            <a:pPr marL="285750" lvl="0" indent="-285750" algn="just">
              <a:spcBef>
                <a:spcPts val="0"/>
              </a:spcBef>
              <a:buFont typeface="Arial" panose="020B0604020202020204" pitchFamily="34" charset="0"/>
              <a:buChar char="•"/>
            </a:pPr>
            <a:r>
              <a:rPr lang="pt-BR" sz="1800" dirty="0" err="1">
                <a:latin typeface="Cambria" panose="02040503050406030204" pitchFamily="18" charset="0"/>
              </a:rPr>
              <a:t>Amazon</a:t>
            </a:r>
            <a:endParaRPr lang="pt-BR" sz="1800" dirty="0">
              <a:latin typeface="Cambria" panose="02040503050406030204" pitchFamily="18" charset="0"/>
            </a:endParaRPr>
          </a:p>
          <a:p>
            <a:pPr marL="530225" lvl="0" indent="-285750" algn="just">
              <a:spcBef>
                <a:spcPts val="0"/>
              </a:spcBef>
              <a:buFont typeface="Wingdings" panose="05000000000000000000" pitchFamily="2" charset="2"/>
              <a:buChar char="§"/>
            </a:pPr>
            <a:r>
              <a:rPr lang="pt-BR" sz="1800" dirty="0">
                <a:latin typeface="Cambria" panose="02040503050406030204" pitchFamily="18" charset="0"/>
              </a:rPr>
              <a:t>Infraestrutura e serviço de TI</a:t>
            </a:r>
          </a:p>
          <a:p>
            <a:pPr marL="285750" lvl="0" indent="-285750" algn="just">
              <a:spcBef>
                <a:spcPts val="0"/>
              </a:spcBef>
              <a:buFont typeface="Arial" panose="020B0604020202020204" pitchFamily="34" charset="0"/>
              <a:buChar char="•"/>
            </a:pPr>
            <a:endParaRPr lang="pt-BR" sz="1800" dirty="0">
              <a:latin typeface="Cambria" panose="02040503050406030204" pitchFamily="18" charset="0"/>
            </a:endParaRPr>
          </a:p>
          <a:p>
            <a:pPr marL="285750" lvl="0" indent="-285750" algn="just">
              <a:spcBef>
                <a:spcPts val="0"/>
              </a:spcBef>
              <a:buFont typeface="Arial" panose="020B0604020202020204" pitchFamily="34" charset="0"/>
              <a:buChar char="•"/>
            </a:pPr>
            <a:endParaRPr lang="pt-BR" sz="1800" dirty="0">
              <a:latin typeface="Cambria" panose="02040503050406030204" pitchFamily="18" charset="0"/>
            </a:endParaRPr>
          </a:p>
        </p:txBody>
      </p:sp>
    </p:spTree>
    <p:extLst>
      <p:ext uri="{BB962C8B-B14F-4D97-AF65-F5344CB8AC3E}">
        <p14:creationId xmlns:p14="http://schemas.microsoft.com/office/powerpoint/2010/main" val="1777745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p:nvPr/>
        </p:nvSpPr>
        <p:spPr>
          <a:xfrm>
            <a:off x="383054" y="828051"/>
            <a:ext cx="7521677" cy="1055905"/>
          </a:xfrm>
          <a:prstGeom prst="rect">
            <a:avLst/>
          </a:prstGeom>
          <a:noFill/>
          <a:ln>
            <a:noFill/>
          </a:ln>
        </p:spPr>
        <p:txBody>
          <a:bodyPr lIns="91425" tIns="91425" rIns="91425" bIns="91425" anchor="t" anchorCtr="0">
            <a:noAutofit/>
          </a:bodyPr>
          <a:lstStyle/>
          <a:p>
            <a:pPr lvl="0" rtl="0">
              <a:spcBef>
                <a:spcPts val="0"/>
              </a:spcBef>
              <a:buNone/>
            </a:pPr>
            <a:r>
              <a:rPr lang="en-US" sz="2900" b="1" dirty="0" err="1">
                <a:solidFill>
                  <a:schemeClr val="dk1"/>
                </a:solidFill>
                <a:latin typeface="Cambria" panose="02040503050406030204" pitchFamily="18" charset="0"/>
                <a:ea typeface="Cambria"/>
                <a:cs typeface="Cambria"/>
                <a:sym typeface="Cambria"/>
              </a:rPr>
              <a:t>Computação</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em</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Nuvem</a:t>
            </a:r>
          </a:p>
          <a:p>
            <a:pPr lvl="0"/>
            <a:r>
              <a:rPr lang="pt-BR" sz="2900" i="1" dirty="0">
                <a:latin typeface="Cambria" panose="02040503050406030204" pitchFamily="18" charset="0"/>
              </a:rPr>
              <a:t>Serviços em nuvem</a:t>
            </a:r>
            <a:endParaRPr sz="2900" i="1" dirty="0">
              <a:latin typeface="Cambria" panose="02040503050406030204" pitchFamily="18" charset="0"/>
            </a:endParaRPr>
          </a:p>
        </p:txBody>
      </p:sp>
    </p:spTree>
    <p:extLst>
      <p:ext uri="{BB962C8B-B14F-4D97-AF65-F5344CB8AC3E}">
        <p14:creationId xmlns:p14="http://schemas.microsoft.com/office/powerpoint/2010/main" val="2982284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p:nvPr/>
        </p:nvSpPr>
        <p:spPr>
          <a:xfrm>
            <a:off x="796413" y="1554560"/>
            <a:ext cx="7521677" cy="1055905"/>
          </a:xfrm>
          <a:prstGeom prst="rect">
            <a:avLst/>
          </a:prstGeom>
          <a:noFill/>
          <a:ln>
            <a:noFill/>
          </a:ln>
        </p:spPr>
        <p:txBody>
          <a:bodyPr lIns="91425" tIns="91425" rIns="91425" bIns="91425" anchor="t" anchorCtr="0">
            <a:noAutofit/>
          </a:bodyPr>
          <a:lstStyle/>
          <a:p>
            <a:pPr lvl="0" rtl="0">
              <a:spcBef>
                <a:spcPts val="0"/>
              </a:spcBef>
              <a:buNone/>
            </a:pPr>
            <a:r>
              <a:rPr lang="en-US" sz="2900" b="1" dirty="0" err="1">
                <a:solidFill>
                  <a:schemeClr val="dk1"/>
                </a:solidFill>
                <a:latin typeface="Cambria" panose="02040503050406030204" pitchFamily="18" charset="0"/>
                <a:ea typeface="Cambria"/>
                <a:cs typeface="Cambria"/>
                <a:sym typeface="Cambria"/>
              </a:rPr>
              <a:t>Computação</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em</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Nuvem</a:t>
            </a:r>
            <a:endParaRPr lang="en-US" sz="2900" b="1" dirty="0">
              <a:solidFill>
                <a:schemeClr val="dk1"/>
              </a:solidFill>
              <a:latin typeface="Cambria" panose="02040503050406030204" pitchFamily="18" charset="0"/>
              <a:ea typeface="Cambria"/>
              <a:cs typeface="Cambria"/>
              <a:sym typeface="Cambria"/>
            </a:endParaRPr>
          </a:p>
          <a:p>
            <a:pPr lvl="0"/>
            <a:r>
              <a:rPr lang="pt-BR" sz="2900" i="1" dirty="0">
                <a:latin typeface="Cambria" panose="02040503050406030204" pitchFamily="18" charset="0"/>
              </a:rPr>
              <a:t>Representação</a:t>
            </a:r>
            <a:endParaRPr sz="2900" i="1" dirty="0">
              <a:latin typeface="Cambria" panose="02040503050406030204" pitchFamily="18" charset="0"/>
            </a:endParaRPr>
          </a:p>
        </p:txBody>
      </p:sp>
      <p:pic>
        <p:nvPicPr>
          <p:cNvPr id="1028" name="Picture 4" descr="http://blogbringit.com.br/wp-content/uploads/2015/05/armazenamento-em-nuve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898" y="2610465"/>
            <a:ext cx="5139096" cy="3854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36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p:nvPr/>
        </p:nvSpPr>
        <p:spPr>
          <a:xfrm>
            <a:off x="796413" y="1554560"/>
            <a:ext cx="7521677" cy="1055905"/>
          </a:xfrm>
          <a:prstGeom prst="rect">
            <a:avLst/>
          </a:prstGeom>
          <a:noFill/>
          <a:ln>
            <a:noFill/>
          </a:ln>
        </p:spPr>
        <p:txBody>
          <a:bodyPr lIns="91425" tIns="91425" rIns="91425" bIns="91425" anchor="t" anchorCtr="0">
            <a:noAutofit/>
          </a:bodyPr>
          <a:lstStyle/>
          <a:p>
            <a:pPr lvl="0" rtl="0">
              <a:spcBef>
                <a:spcPts val="0"/>
              </a:spcBef>
              <a:buNone/>
            </a:pPr>
            <a:r>
              <a:rPr lang="en-US" sz="2900" b="1" dirty="0" err="1">
                <a:solidFill>
                  <a:schemeClr val="dk1"/>
                </a:solidFill>
                <a:latin typeface="Cambria" panose="02040503050406030204" pitchFamily="18" charset="0"/>
                <a:ea typeface="Cambria"/>
                <a:cs typeface="Cambria"/>
                <a:sym typeface="Cambria"/>
              </a:rPr>
              <a:t>Computação</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em</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Nuvem</a:t>
            </a:r>
            <a:endParaRPr lang="en-US" sz="2900" b="1" dirty="0">
              <a:solidFill>
                <a:schemeClr val="dk1"/>
              </a:solidFill>
              <a:latin typeface="Cambria" panose="02040503050406030204" pitchFamily="18" charset="0"/>
              <a:ea typeface="Cambria"/>
              <a:cs typeface="Cambria"/>
              <a:sym typeface="Cambria"/>
            </a:endParaRPr>
          </a:p>
          <a:p>
            <a:pPr lvl="0"/>
            <a:r>
              <a:rPr lang="pt-BR" sz="2900" i="1" dirty="0">
                <a:latin typeface="Cambria" panose="02040503050406030204" pitchFamily="18" charset="0"/>
              </a:rPr>
              <a:t>Arquitetura distribuída</a:t>
            </a:r>
            <a:endParaRPr sz="2900" i="1" dirty="0">
              <a:latin typeface="Cambria" panose="02040503050406030204" pitchFamily="18" charset="0"/>
            </a:endParaRPr>
          </a:p>
        </p:txBody>
      </p:sp>
      <p:pic>
        <p:nvPicPr>
          <p:cNvPr id="2" name="Imagem 1"/>
          <p:cNvPicPr>
            <a:picLocks noChangeAspect="1"/>
          </p:cNvPicPr>
          <p:nvPr/>
        </p:nvPicPr>
        <p:blipFill>
          <a:blip r:embed="rId3"/>
          <a:stretch>
            <a:fillRect/>
          </a:stretch>
        </p:blipFill>
        <p:spPr>
          <a:xfrm>
            <a:off x="309336" y="2610465"/>
            <a:ext cx="4683578" cy="3835371"/>
          </a:xfrm>
          <a:prstGeom prst="rect">
            <a:avLst/>
          </a:prstGeom>
        </p:spPr>
      </p:pic>
      <p:sp>
        <p:nvSpPr>
          <p:cNvPr id="3" name="Retângulo 2"/>
          <p:cNvSpPr/>
          <p:nvPr/>
        </p:nvSpPr>
        <p:spPr>
          <a:xfrm>
            <a:off x="4760685" y="2989943"/>
            <a:ext cx="3744685" cy="2633343"/>
          </a:xfrm>
          <a:prstGeom prst="rect">
            <a:avLst/>
          </a:prstGeom>
        </p:spPr>
        <p:txBody>
          <a:bodyPr wrap="square">
            <a:spAutoFit/>
          </a:bodyPr>
          <a:lstStyle/>
          <a:p>
            <a:r>
              <a:rPr lang="pt-BR" sz="1800" dirty="0">
                <a:latin typeface="Cambria" panose="02040503050406030204" pitchFamily="18" charset="0"/>
              </a:rPr>
              <a:t>Para [</a:t>
            </a:r>
            <a:r>
              <a:rPr lang="pt-BR" sz="1800" dirty="0" err="1">
                <a:latin typeface="Cambria" panose="02040503050406030204" pitchFamily="18" charset="0"/>
              </a:rPr>
              <a:t>Buyya</a:t>
            </a:r>
            <a:r>
              <a:rPr lang="pt-BR" sz="1800" dirty="0">
                <a:latin typeface="Cambria" panose="02040503050406030204" pitchFamily="18" charset="0"/>
              </a:rPr>
              <a:t>, 2008], uma nuvem é um tipo de sistema paralelo e distribuído que consiste de uma coleção de computadores virtualizados e interconectados que são provisionados de forma dinâmica e apresentados como um ou mais recursos computacionais unificados</a:t>
            </a:r>
          </a:p>
        </p:txBody>
      </p:sp>
    </p:spTree>
    <p:extLst>
      <p:ext uri="{BB962C8B-B14F-4D97-AF65-F5344CB8AC3E}">
        <p14:creationId xmlns:p14="http://schemas.microsoft.com/office/powerpoint/2010/main" val="3951149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p:nvPr/>
        </p:nvSpPr>
        <p:spPr>
          <a:xfrm>
            <a:off x="796413" y="1554560"/>
            <a:ext cx="7521677" cy="1055905"/>
          </a:xfrm>
          <a:prstGeom prst="rect">
            <a:avLst/>
          </a:prstGeom>
          <a:noFill/>
          <a:ln>
            <a:noFill/>
          </a:ln>
        </p:spPr>
        <p:txBody>
          <a:bodyPr lIns="91425" tIns="91425" rIns="91425" bIns="91425" anchor="t" anchorCtr="0">
            <a:noAutofit/>
          </a:bodyPr>
          <a:lstStyle/>
          <a:p>
            <a:pPr lvl="0" rtl="0">
              <a:spcBef>
                <a:spcPts val="0"/>
              </a:spcBef>
              <a:buNone/>
            </a:pPr>
            <a:r>
              <a:rPr lang="en-US" sz="2900" b="1" dirty="0" err="1">
                <a:solidFill>
                  <a:schemeClr val="dk1"/>
                </a:solidFill>
                <a:latin typeface="Cambria" panose="02040503050406030204" pitchFamily="18" charset="0"/>
                <a:ea typeface="Cambria"/>
                <a:cs typeface="Cambria"/>
                <a:sym typeface="Cambria"/>
              </a:rPr>
              <a:t>Computação</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em</a:t>
            </a:r>
            <a:r>
              <a:rPr lang="en-US" sz="2900" b="1" dirty="0">
                <a:solidFill>
                  <a:schemeClr val="dk1"/>
                </a:solidFill>
                <a:latin typeface="Cambria" panose="02040503050406030204" pitchFamily="18" charset="0"/>
                <a:ea typeface="Cambria"/>
                <a:cs typeface="Cambria"/>
                <a:sym typeface="Cambria"/>
              </a:rPr>
              <a:t> </a:t>
            </a:r>
            <a:r>
              <a:rPr lang="en-US" sz="2900" b="1" dirty="0" err="1">
                <a:solidFill>
                  <a:schemeClr val="dk1"/>
                </a:solidFill>
                <a:latin typeface="Cambria" panose="02040503050406030204" pitchFamily="18" charset="0"/>
                <a:ea typeface="Cambria"/>
                <a:cs typeface="Cambria"/>
                <a:sym typeface="Cambria"/>
              </a:rPr>
              <a:t>Nuvem</a:t>
            </a:r>
            <a:endParaRPr lang="en-US" sz="2900" b="1" dirty="0">
              <a:solidFill>
                <a:schemeClr val="dk1"/>
              </a:solidFill>
              <a:latin typeface="Cambria" panose="02040503050406030204" pitchFamily="18" charset="0"/>
              <a:ea typeface="Cambria"/>
              <a:cs typeface="Cambria"/>
              <a:sym typeface="Cambria"/>
            </a:endParaRPr>
          </a:p>
          <a:p>
            <a:pPr lvl="0"/>
            <a:r>
              <a:rPr lang="pt-BR" sz="2900" i="1" dirty="0">
                <a:latin typeface="Cambria" panose="02040503050406030204" pitchFamily="18" charset="0"/>
              </a:rPr>
              <a:t>Características</a:t>
            </a:r>
            <a:endParaRPr sz="2900" i="1" dirty="0">
              <a:latin typeface="Cambria" panose="02040503050406030204" pitchFamily="18" charset="0"/>
            </a:endParaRPr>
          </a:p>
        </p:txBody>
      </p:sp>
      <p:sp>
        <p:nvSpPr>
          <p:cNvPr id="93" name="Shape 93"/>
          <p:cNvSpPr txBox="1"/>
          <p:nvPr/>
        </p:nvSpPr>
        <p:spPr>
          <a:xfrm>
            <a:off x="796413" y="2610465"/>
            <a:ext cx="7624916" cy="3233960"/>
          </a:xfrm>
          <a:prstGeom prst="rect">
            <a:avLst/>
          </a:prstGeom>
          <a:noFill/>
          <a:ln cap="rnd">
            <a:gradFill>
              <a:gsLst>
                <a:gs pos="0">
                  <a:schemeClr val="accent1">
                    <a:lumMod val="5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lIns="91425" tIns="91425" rIns="91425" bIns="91425" anchor="t" anchorCtr="0">
            <a:noAutofit/>
          </a:bodyPr>
          <a:lstStyle/>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r>
              <a:rPr lang="pt-BR" sz="1800" dirty="0">
                <a:latin typeface="Cambria" panose="02040503050406030204" pitchFamily="18" charset="0"/>
              </a:rPr>
              <a:t>Agilidade</a:t>
            </a:r>
          </a:p>
          <a:p>
            <a:pPr marL="285750" lvl="0" indent="-285750" algn="just">
              <a:buFont typeface="Arial" panose="020B0604020202020204" pitchFamily="34" charset="0"/>
              <a:buChar char="•"/>
            </a:pPr>
            <a:r>
              <a:rPr lang="pt-BR" sz="1800" dirty="0">
                <a:latin typeface="Cambria" panose="02040503050406030204" pitchFamily="18" charset="0"/>
              </a:rPr>
              <a:t>API (</a:t>
            </a:r>
            <a:r>
              <a:rPr lang="pt-BR" sz="1800" dirty="0" err="1">
                <a:latin typeface="Cambria" panose="02040503050406030204" pitchFamily="18" charset="0"/>
              </a:rPr>
              <a:t>Application</a:t>
            </a:r>
            <a:r>
              <a:rPr lang="pt-BR" sz="1800" dirty="0">
                <a:latin typeface="Cambria" panose="02040503050406030204" pitchFamily="18" charset="0"/>
              </a:rPr>
              <a:t> </a:t>
            </a:r>
            <a:r>
              <a:rPr lang="pt-BR" sz="1800" dirty="0" err="1">
                <a:latin typeface="Cambria" panose="02040503050406030204" pitchFamily="18" charset="0"/>
              </a:rPr>
              <a:t>Programming</a:t>
            </a:r>
            <a:r>
              <a:rPr lang="pt-BR" sz="1800" dirty="0">
                <a:latin typeface="Cambria" panose="02040503050406030204" pitchFamily="18" charset="0"/>
              </a:rPr>
              <a:t> Interface)</a:t>
            </a:r>
          </a:p>
          <a:p>
            <a:pPr marL="530225" lvl="0" indent="-265113" algn="just">
              <a:buFont typeface="Wingdings" panose="05000000000000000000" pitchFamily="2" charset="2"/>
              <a:buChar char="§"/>
            </a:pPr>
            <a:r>
              <a:rPr lang="pt-BR" sz="1800" dirty="0">
                <a:latin typeface="Cambria" panose="02040503050406030204" pitchFamily="18" charset="0"/>
              </a:rPr>
              <a:t>Acesso a recursos de softwares</a:t>
            </a:r>
          </a:p>
          <a:p>
            <a:pPr marL="285750" lvl="0" indent="-285750" algn="just">
              <a:buFont typeface="Arial" panose="020B0604020202020204" pitchFamily="34" charset="0"/>
              <a:buChar char="•"/>
            </a:pPr>
            <a:r>
              <a:rPr lang="pt-BR" sz="1800" dirty="0">
                <a:latin typeface="Cambria" panose="02040503050406030204" pitchFamily="18" charset="0"/>
              </a:rPr>
              <a:t>Autoatendimento sob demanda</a:t>
            </a:r>
          </a:p>
          <a:p>
            <a:pPr marL="530225" lvl="2" indent="-265113" algn="just">
              <a:buFont typeface="Wingdings" panose="05000000000000000000" pitchFamily="2" charset="2"/>
              <a:buChar char="§"/>
            </a:pPr>
            <a:r>
              <a:rPr lang="pt-BR" sz="1800" dirty="0">
                <a:latin typeface="Cambria" panose="02040503050406030204" pitchFamily="18" charset="0"/>
              </a:rPr>
              <a:t>O usuário pode usufruir das funcionalidades computacionais sem a necessidade da interação humana com o provedor de serviço.</a:t>
            </a: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spcBef>
                <a:spcPts val="0"/>
              </a:spcBef>
              <a:buFont typeface="Arial" panose="020B0604020202020204" pitchFamily="34" charset="0"/>
              <a:buChar char="•"/>
            </a:pPr>
            <a:endParaRPr lang="pt-BR" sz="1800" dirty="0">
              <a:latin typeface="Cambria" panose="02040503050406030204" pitchFamily="18" charset="0"/>
            </a:endParaRPr>
          </a:p>
        </p:txBody>
      </p:sp>
      <p:pic>
        <p:nvPicPr>
          <p:cNvPr id="2050" name="Picture 2" descr="http://www.dsc.ufcg.edu.br/~pet/jornal/agosto2012/images/materias/historia_da_computacao/conexo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7381" y="603665"/>
            <a:ext cx="1923948" cy="1403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7478"/>
      </p:ext>
    </p:extLst>
  </p:cSld>
  <p:clrMapOvr>
    <a:masterClrMapping/>
  </p:clrMapOvr>
</p:sld>
</file>

<file path=ppt/theme/theme1.xml><?xml version="1.0" encoding="utf-8"?>
<a:theme xmlns:a="http://schemas.openxmlformats.org/drawingml/2006/main" name="1_Patrimônio Líquido">
  <a:themeElements>
    <a:clrScheme name="Fluxo">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Patrimônio Líquido">
  <a:themeElements>
    <a:clrScheme name="Fluxo">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14793</TotalTime>
  <Words>2430</Words>
  <Application>Microsoft Office PowerPoint</Application>
  <PresentationFormat>Apresentação na tela (4:3)</PresentationFormat>
  <Paragraphs>304</Paragraphs>
  <Slides>35</Slides>
  <Notes>35</Notes>
  <HiddenSlides>0</HiddenSlides>
  <MMClips>0</MMClips>
  <ScaleCrop>false</ScaleCrop>
  <HeadingPairs>
    <vt:vector size="6" baseType="variant">
      <vt:variant>
        <vt:lpstr>Fontes usadas</vt:lpstr>
      </vt:variant>
      <vt:variant>
        <vt:i4>8</vt:i4>
      </vt:variant>
      <vt:variant>
        <vt:lpstr>Tema</vt:lpstr>
      </vt:variant>
      <vt:variant>
        <vt:i4>2</vt:i4>
      </vt:variant>
      <vt:variant>
        <vt:lpstr>Títulos de slides</vt:lpstr>
      </vt:variant>
      <vt:variant>
        <vt:i4>35</vt:i4>
      </vt:variant>
    </vt:vector>
  </HeadingPairs>
  <TitlesOfParts>
    <vt:vector size="45" baseType="lpstr">
      <vt:lpstr>Roboto</vt:lpstr>
      <vt:lpstr>Abril</vt:lpstr>
      <vt:lpstr>Noto Sans Symbols</vt:lpstr>
      <vt:lpstr>Cambria</vt:lpstr>
      <vt:lpstr>Libre Baskerville</vt:lpstr>
      <vt:lpstr>Calibri</vt:lpstr>
      <vt:lpstr>Wingdings</vt:lpstr>
      <vt:lpstr>Arial</vt:lpstr>
      <vt:lpstr>1_Patrimônio Líquido</vt:lpstr>
      <vt:lpstr>2_Patrimônio Líquido</vt:lpstr>
      <vt:lpstr>Azure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Contatos: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Desenvolvimento com C#</dc:title>
  <cp:lastModifiedBy>Diego Tadeu Martins Acioly Ribeiro Dias</cp:lastModifiedBy>
  <cp:revision>20</cp:revision>
  <dcterms:modified xsi:type="dcterms:W3CDTF">2022-04-26T20:08:28Z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5c845e1-e2aa-4029-bae7-db3afec8ac52_Enabled">
    <vt:lpwstr>true</vt:lpwstr>
  </property>
  <property fmtid="{D5CDD505-2E9C-101B-9397-08002B2CF9AE}" pid="3" name="MSIP_Label_f5c845e1-e2aa-4029-bae7-db3afec8ac52_SetDate">
    <vt:lpwstr>2022-01-30T19:03:05Z</vt:lpwstr>
  </property>
  <property fmtid="{D5CDD505-2E9C-101B-9397-08002B2CF9AE}" pid="4" name="MSIP_Label_f5c845e1-e2aa-4029-bae7-db3afec8ac52_Method">
    <vt:lpwstr>Standard</vt:lpwstr>
  </property>
  <property fmtid="{D5CDD505-2E9C-101B-9397-08002B2CF9AE}" pid="5" name="MSIP_Label_f5c845e1-e2aa-4029-bae7-db3afec8ac52_Name">
    <vt:lpwstr>Interno</vt:lpwstr>
  </property>
  <property fmtid="{D5CDD505-2E9C-101B-9397-08002B2CF9AE}" pid="6" name="MSIP_Label_f5c845e1-e2aa-4029-bae7-db3afec8ac52_SiteId">
    <vt:lpwstr>828d299c-d85c-4fc7-abf2-9c0724378d20</vt:lpwstr>
  </property>
  <property fmtid="{D5CDD505-2E9C-101B-9397-08002B2CF9AE}" pid="7" name="MSIP_Label_f5c845e1-e2aa-4029-bae7-db3afec8ac52_ActionId">
    <vt:lpwstr>e63d68b3-1afc-40ba-813d-cb6a387d6c15</vt:lpwstr>
  </property>
  <property fmtid="{D5CDD505-2E9C-101B-9397-08002B2CF9AE}" pid="8" name="MSIP_Label_f5c845e1-e2aa-4029-bae7-db3afec8ac52_ContentBits">
    <vt:lpwstr>0</vt:lpwstr>
  </property>
</Properties>
</file>