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351" r:id="rId6"/>
    <p:sldId id="261" r:id="rId7"/>
    <p:sldId id="352" r:id="rId8"/>
    <p:sldId id="353" r:id="rId9"/>
    <p:sldId id="354" r:id="rId10"/>
    <p:sldId id="355" r:id="rId11"/>
    <p:sldId id="356" r:id="rId12"/>
    <p:sldId id="369" r:id="rId13"/>
    <p:sldId id="370" r:id="rId14"/>
    <p:sldId id="371" r:id="rId15"/>
    <p:sldId id="372" r:id="rId16"/>
    <p:sldId id="373" r:id="rId17"/>
    <p:sldId id="374" r:id="rId18"/>
    <p:sldId id="375" r:id="rId19"/>
    <p:sldId id="376" r:id="rId20"/>
    <p:sldId id="377" r:id="rId21"/>
    <p:sldId id="378" r:id="rId22"/>
    <p:sldId id="603" r:id="rId23"/>
    <p:sldId id="604" r:id="rId24"/>
    <p:sldId id="365" r:id="rId25"/>
    <p:sldId id="366" r:id="rId26"/>
    <p:sldId id="367" r:id="rId27"/>
    <p:sldId id="379" r:id="rId28"/>
    <p:sldId id="350" r:id="rId29"/>
    <p:sldId id="359" r:id="rId30"/>
    <p:sldId id="591" r:id="rId31"/>
    <p:sldId id="576" r:id="rId32"/>
    <p:sldId id="577" r:id="rId33"/>
    <p:sldId id="578" r:id="rId34"/>
    <p:sldId id="579" r:id="rId35"/>
    <p:sldId id="580" r:id="rId36"/>
    <p:sldId id="581" r:id="rId37"/>
    <p:sldId id="582" r:id="rId38"/>
    <p:sldId id="584" r:id="rId39"/>
    <p:sldId id="585" r:id="rId40"/>
    <p:sldId id="586" r:id="rId41"/>
    <p:sldId id="368" r:id="rId42"/>
    <p:sldId id="594" r:id="rId43"/>
    <p:sldId id="751" r:id="rId44"/>
    <p:sldId id="749" r:id="rId45"/>
    <p:sldId id="750" r:id="rId46"/>
    <p:sldId id="262" r:id="rId47"/>
    <p:sldId id="263" r:id="rId48"/>
    <p:sldId id="264" r:id="rId49"/>
    <p:sldId id="740" r:id="rId50"/>
    <p:sldId id="758" r:id="rId51"/>
    <p:sldId id="741" r:id="rId52"/>
    <p:sldId id="385" r:id="rId53"/>
    <p:sldId id="389" r:id="rId54"/>
    <p:sldId id="386" r:id="rId55"/>
    <p:sldId id="392" r:id="rId56"/>
    <p:sldId id="391" r:id="rId57"/>
    <p:sldId id="747" r:id="rId58"/>
    <p:sldId id="396" r:id="rId59"/>
    <p:sldId id="397" r:id="rId60"/>
    <p:sldId id="626" r:id="rId61"/>
    <p:sldId id="405" r:id="rId62"/>
    <p:sldId id="406" r:id="rId63"/>
    <p:sldId id="605" r:id="rId64"/>
    <p:sldId id="742" r:id="rId65"/>
    <p:sldId id="743" r:id="rId66"/>
    <p:sldId id="744" r:id="rId67"/>
    <p:sldId id="745" r:id="rId68"/>
    <p:sldId id="746" r:id="rId69"/>
    <p:sldId id="606" r:id="rId70"/>
    <p:sldId id="607" r:id="rId71"/>
    <p:sldId id="608" r:id="rId72"/>
    <p:sldId id="609" r:id="rId73"/>
    <p:sldId id="611" r:id="rId74"/>
    <p:sldId id="612" r:id="rId75"/>
    <p:sldId id="617" r:id="rId76"/>
    <p:sldId id="618" r:id="rId77"/>
    <p:sldId id="759" r:id="rId78"/>
    <p:sldId id="760" r:id="rId79"/>
    <p:sldId id="761" r:id="rId80"/>
    <p:sldId id="762" r:id="rId81"/>
    <p:sldId id="763" r:id="rId82"/>
    <p:sldId id="764" r:id="rId83"/>
    <p:sldId id="765" r:id="rId84"/>
    <p:sldId id="766" r:id="rId85"/>
    <p:sldId id="265" r:id="rId86"/>
    <p:sldId id="266" r:id="rId87"/>
    <p:sldId id="418" r:id="rId88"/>
    <p:sldId id="267" r:id="rId89"/>
    <p:sldId id="417" r:id="rId90"/>
    <p:sldId id="419" r:id="rId91"/>
    <p:sldId id="420" r:id="rId92"/>
    <p:sldId id="422" r:id="rId93"/>
    <p:sldId id="423" r:id="rId94"/>
    <p:sldId id="424" r:id="rId95"/>
    <p:sldId id="425" r:id="rId96"/>
    <p:sldId id="426" r:id="rId97"/>
    <p:sldId id="427" r:id="rId98"/>
    <p:sldId id="428" r:id="rId99"/>
    <p:sldId id="703" r:id="rId100"/>
    <p:sldId id="704" r:id="rId101"/>
    <p:sldId id="807" r:id="rId102"/>
    <p:sldId id="429" r:id="rId103"/>
    <p:sldId id="705" r:id="rId104"/>
    <p:sldId id="706" r:id="rId105"/>
    <p:sldId id="808" r:id="rId106"/>
    <p:sldId id="430" r:id="rId107"/>
    <p:sldId id="431" r:id="rId108"/>
    <p:sldId id="707" r:id="rId109"/>
    <p:sldId id="434" r:id="rId110"/>
    <p:sldId id="622" r:id="rId111"/>
    <p:sldId id="623" r:id="rId112"/>
    <p:sldId id="624" r:id="rId113"/>
    <p:sldId id="432" r:id="rId114"/>
    <p:sldId id="433" r:id="rId115"/>
    <p:sldId id="625" r:id="rId116"/>
    <p:sldId id="627" r:id="rId117"/>
    <p:sldId id="628" r:id="rId118"/>
    <p:sldId id="629" r:id="rId119"/>
    <p:sldId id="630" r:id="rId120"/>
    <p:sldId id="631" r:id="rId121"/>
    <p:sldId id="632" r:id="rId122"/>
    <p:sldId id="633" r:id="rId123"/>
    <p:sldId id="634" r:id="rId124"/>
    <p:sldId id="635" r:id="rId125"/>
    <p:sldId id="636" r:id="rId126"/>
    <p:sldId id="637" r:id="rId127"/>
    <p:sldId id="638" r:id="rId128"/>
    <p:sldId id="639" r:id="rId129"/>
    <p:sldId id="435" r:id="rId130"/>
    <p:sldId id="640" r:id="rId131"/>
    <p:sldId id="641" r:id="rId132"/>
    <p:sldId id="642" r:id="rId133"/>
    <p:sldId id="643" r:id="rId134"/>
    <p:sldId id="767" r:id="rId135"/>
    <p:sldId id="277" r:id="rId136"/>
    <p:sldId id="278" r:id="rId137"/>
    <p:sldId id="527" r:id="rId138"/>
    <p:sldId id="279" r:id="rId139"/>
    <p:sldId id="526" r:id="rId140"/>
    <p:sldId id="528" r:id="rId141"/>
    <p:sldId id="529" r:id="rId142"/>
    <p:sldId id="531" r:id="rId143"/>
    <p:sldId id="654" r:id="rId144"/>
    <p:sldId id="533" r:id="rId145"/>
    <p:sldId id="534" r:id="rId146"/>
    <p:sldId id="535" r:id="rId147"/>
    <p:sldId id="536" r:id="rId148"/>
    <p:sldId id="537" r:id="rId149"/>
    <p:sldId id="538" r:id="rId150"/>
    <p:sldId id="539" r:id="rId151"/>
    <p:sldId id="541" r:id="rId152"/>
    <p:sldId id="542" r:id="rId153"/>
    <p:sldId id="549" r:id="rId154"/>
    <p:sldId id="550" r:id="rId155"/>
    <p:sldId id="567" r:id="rId156"/>
    <p:sldId id="769" r:id="rId157"/>
    <p:sldId id="770" r:id="rId158"/>
    <p:sldId id="771" r:id="rId159"/>
    <p:sldId id="772" r:id="rId160"/>
    <p:sldId id="773" r:id="rId161"/>
    <p:sldId id="774" r:id="rId162"/>
    <p:sldId id="283" r:id="rId163"/>
    <p:sldId id="284" r:id="rId164"/>
    <p:sldId id="285" r:id="rId165"/>
    <p:sldId id="775" r:id="rId166"/>
    <p:sldId id="554" r:id="rId167"/>
    <p:sldId id="776" r:id="rId168"/>
    <p:sldId id="556" r:id="rId169"/>
    <p:sldId id="558" r:id="rId170"/>
    <p:sldId id="777" r:id="rId171"/>
    <p:sldId id="778" r:id="rId172"/>
    <p:sldId id="779" r:id="rId173"/>
    <p:sldId id="780" r:id="rId174"/>
    <p:sldId id="565" r:id="rId175"/>
    <p:sldId id="672" r:id="rId176"/>
    <p:sldId id="677" r:id="rId177"/>
    <p:sldId id="674" r:id="rId178"/>
    <p:sldId id="676" r:id="rId179"/>
    <p:sldId id="288" r:id="rId180"/>
    <p:sldId id="781" r:id="rId181"/>
    <p:sldId id="560" r:id="rId182"/>
    <p:sldId id="562" r:id="rId183"/>
    <p:sldId id="566" r:id="rId184"/>
    <p:sldId id="291" r:id="rId185"/>
    <p:sldId id="563" r:id="rId186"/>
    <p:sldId id="655" r:id="rId187"/>
    <p:sldId id="657" r:id="rId188"/>
    <p:sldId id="658" r:id="rId189"/>
    <p:sldId id="659" r:id="rId190"/>
    <p:sldId id="660" r:id="rId191"/>
    <p:sldId id="661" r:id="rId192"/>
    <p:sldId id="662" r:id="rId193"/>
    <p:sldId id="663" r:id="rId194"/>
    <p:sldId id="664" r:id="rId195"/>
    <p:sldId id="665" r:id="rId196"/>
    <p:sldId id="666" r:id="rId197"/>
    <p:sldId id="667" r:id="rId198"/>
    <p:sldId id="569" r:id="rId199"/>
    <p:sldId id="570" r:id="rId200"/>
    <p:sldId id="678" r:id="rId201"/>
    <p:sldId id="571" r:id="rId202"/>
    <p:sldId id="572" r:id="rId203"/>
    <p:sldId id="782" r:id="rId204"/>
    <p:sldId id="783" r:id="rId205"/>
    <p:sldId id="784" r:id="rId206"/>
    <p:sldId id="785" r:id="rId207"/>
    <p:sldId id="786" r:id="rId208"/>
    <p:sldId id="787" r:id="rId209"/>
    <p:sldId id="788" r:id="rId210"/>
    <p:sldId id="789" r:id="rId211"/>
    <p:sldId id="790" r:id="rId212"/>
    <p:sldId id="791" r:id="rId213"/>
    <p:sldId id="792" r:id="rId214"/>
    <p:sldId id="793" r:id="rId215"/>
    <p:sldId id="794" r:id="rId216"/>
    <p:sldId id="795" r:id="rId217"/>
    <p:sldId id="796" r:id="rId218"/>
    <p:sldId id="867" r:id="rId219"/>
    <p:sldId id="868" r:id="rId220"/>
    <p:sldId id="869" r:id="rId221"/>
    <p:sldId id="797" r:id="rId222"/>
    <p:sldId id="798" r:id="rId223"/>
    <p:sldId id="870" r:id="rId224"/>
    <p:sldId id="871" r:id="rId225"/>
    <p:sldId id="799" r:id="rId226"/>
    <p:sldId id="872" r:id="rId227"/>
    <p:sldId id="800" r:id="rId228"/>
    <p:sldId id="801" r:id="rId229"/>
    <p:sldId id="802" r:id="rId230"/>
    <p:sldId id="803" r:id="rId231"/>
    <p:sldId id="804" r:id="rId232"/>
    <p:sldId id="805" r:id="rId233"/>
    <p:sldId id="806" r:id="rId234"/>
    <p:sldId id="809" r:id="rId235"/>
    <p:sldId id="810" r:id="rId236"/>
    <p:sldId id="811" r:id="rId237"/>
    <p:sldId id="812" r:id="rId238"/>
    <p:sldId id="813" r:id="rId239"/>
    <p:sldId id="814" r:id="rId240"/>
    <p:sldId id="815" r:id="rId241"/>
    <p:sldId id="816" r:id="rId242"/>
    <p:sldId id="817" r:id="rId243"/>
    <p:sldId id="818" r:id="rId244"/>
    <p:sldId id="819" r:id="rId245"/>
    <p:sldId id="820" r:id="rId246"/>
    <p:sldId id="821" r:id="rId247"/>
    <p:sldId id="822" r:id="rId248"/>
    <p:sldId id="823" r:id="rId249"/>
    <p:sldId id="824" r:id="rId250"/>
    <p:sldId id="825" r:id="rId251"/>
    <p:sldId id="826" r:id="rId252"/>
    <p:sldId id="827" r:id="rId253"/>
    <p:sldId id="828" r:id="rId254"/>
    <p:sldId id="829" r:id="rId255"/>
    <p:sldId id="830" r:id="rId256"/>
    <p:sldId id="831" r:id="rId257"/>
    <p:sldId id="832" r:id="rId258"/>
    <p:sldId id="833" r:id="rId259"/>
    <p:sldId id="834" r:id="rId260"/>
    <p:sldId id="835" r:id="rId261"/>
    <p:sldId id="836" r:id="rId262"/>
    <p:sldId id="837" r:id="rId263"/>
    <p:sldId id="838" r:id="rId264"/>
    <p:sldId id="839" r:id="rId265"/>
    <p:sldId id="840" r:id="rId266"/>
    <p:sldId id="841" r:id="rId267"/>
    <p:sldId id="842" r:id="rId268"/>
    <p:sldId id="843" r:id="rId269"/>
    <p:sldId id="844" r:id="rId270"/>
    <p:sldId id="845" r:id="rId271"/>
    <p:sldId id="846" r:id="rId272"/>
    <p:sldId id="847" r:id="rId273"/>
    <p:sldId id="848" r:id="rId274"/>
    <p:sldId id="849" r:id="rId275"/>
    <p:sldId id="850" r:id="rId276"/>
    <p:sldId id="851" r:id="rId277"/>
    <p:sldId id="852" r:id="rId278"/>
    <p:sldId id="853" r:id="rId279"/>
    <p:sldId id="854" r:id="rId280"/>
    <p:sldId id="855" r:id="rId281"/>
    <p:sldId id="856" r:id="rId282"/>
    <p:sldId id="857" r:id="rId283"/>
    <p:sldId id="858" r:id="rId284"/>
    <p:sldId id="859" r:id="rId285"/>
    <p:sldId id="860" r:id="rId286"/>
    <p:sldId id="861" r:id="rId287"/>
    <p:sldId id="862" r:id="rId288"/>
    <p:sldId id="863" r:id="rId289"/>
    <p:sldId id="864" r:id="rId290"/>
    <p:sldId id="708" r:id="rId291"/>
    <p:sldId id="709" r:id="rId292"/>
    <p:sldId id="716" r:id="rId293"/>
    <p:sldId id="710" r:id="rId294"/>
    <p:sldId id="711" r:id="rId295"/>
    <p:sldId id="713" r:id="rId296"/>
    <p:sldId id="715" r:id="rId297"/>
    <p:sldId id="714" r:id="rId298"/>
    <p:sldId id="717" r:id="rId299"/>
    <p:sldId id="718" r:id="rId300"/>
    <p:sldId id="719" r:id="rId301"/>
    <p:sldId id="720" r:id="rId302"/>
    <p:sldId id="721" r:id="rId303"/>
    <p:sldId id="724" r:id="rId304"/>
    <p:sldId id="712" r:id="rId305"/>
    <p:sldId id="734" r:id="rId306"/>
    <p:sldId id="735" r:id="rId307"/>
    <p:sldId id="736" r:id="rId308"/>
    <p:sldId id="737" r:id="rId309"/>
    <p:sldId id="738" r:id="rId310"/>
    <p:sldId id="739" r:id="rId311"/>
    <p:sldId id="725" r:id="rId312"/>
    <p:sldId id="726" r:id="rId313"/>
    <p:sldId id="729" r:id="rId314"/>
    <p:sldId id="730" r:id="rId315"/>
    <p:sldId id="727" r:id="rId316"/>
    <p:sldId id="728" r:id="rId317"/>
    <p:sldId id="731" r:id="rId318"/>
    <p:sldId id="732" r:id="rId319"/>
    <p:sldId id="733" r:id="rId320"/>
    <p:sldId id="722" r:id="rId321"/>
    <p:sldId id="723" r:id="rId322"/>
    <p:sldId id="349" r:id="rId323"/>
    <p:sldId id="700" r:id="rId324"/>
    <p:sldId id="701" r:id="rId325"/>
    <p:sldId id="702" r:id="rId326"/>
  </p:sldIdLst>
  <p:sldSz cx="12192000" cy="6858000"/>
  <p:notesSz cx="6858000" cy="9144000"/>
  <p:defaultTex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897" autoAdjust="0"/>
    <p:restoredTop sz="94660"/>
  </p:normalViewPr>
  <p:slideViewPr>
    <p:cSldViewPr snapToGrid="0">
      <p:cViewPr varScale="1">
        <p:scale>
          <a:sx n="71" d="100"/>
          <a:sy n="71" d="100"/>
        </p:scale>
        <p:origin x="58" y="5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presProps" Target="presProps.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viewProps" Target="view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theme" Target="theme/theme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tableStyles" Target="tableStyles.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4" name="Group 6"/>
          <p:cNvGrpSpPr>
            <a:grpSpLocks/>
          </p:cNvGrpSpPr>
          <p:nvPr/>
        </p:nvGrpSpPr>
        <p:grpSpPr bwMode="auto">
          <a:xfrm>
            <a:off x="0" y="-7938"/>
            <a:ext cx="12192000" cy="6865938"/>
            <a:chOff x="0" y="-8467"/>
            <a:chExt cx="12192000" cy="6866467"/>
          </a:xfrm>
        </p:grpSpPr>
        <p:cxnSp>
          <p:nvCxnSpPr>
            <p:cNvPr id="5" name="Straight Connector 31"/>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26"/>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30"/>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8"/>
            <p:cNvSpPr/>
            <p:nvPr/>
          </p:nvSpPr>
          <p:spPr>
            <a:xfrm rot="10800000">
              <a:off x="0" y="-528"/>
              <a:ext cx="84296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5" name="Picture 16" descr="logo if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33800" y="-33338"/>
            <a:ext cx="38100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dirty="0"/>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16" name="Date Placeholder 3"/>
          <p:cNvSpPr>
            <a:spLocks noGrp="1"/>
          </p:cNvSpPr>
          <p:nvPr>
            <p:ph type="dt" sz="half" idx="10"/>
          </p:nvPr>
        </p:nvSpPr>
        <p:spPr/>
        <p:txBody>
          <a:bodyPr/>
          <a:lstStyle>
            <a:lvl1pPr>
              <a:defRPr/>
            </a:lvl1pPr>
          </a:lstStyle>
          <a:p>
            <a:pPr>
              <a:defRPr/>
            </a:pPr>
            <a:fld id="{F9DDEB02-ACE2-4BA7-A9BE-C35E492362DA}" type="datetimeFigureOut">
              <a:rPr lang="pt-BR"/>
              <a:pPr>
                <a:defRPr/>
              </a:pPr>
              <a:t>07/03/2022</a:t>
            </a:fld>
            <a:endParaRPr lang="pt-BR"/>
          </a:p>
        </p:txBody>
      </p:sp>
      <p:sp>
        <p:nvSpPr>
          <p:cNvPr id="17" name="Footer Placeholder 4"/>
          <p:cNvSpPr>
            <a:spLocks noGrp="1"/>
          </p:cNvSpPr>
          <p:nvPr>
            <p:ph type="ftr" sz="quarter" idx="11"/>
          </p:nvPr>
        </p:nvSpPr>
        <p:spPr/>
        <p:txBody>
          <a:bodyPr/>
          <a:lstStyle>
            <a:lvl1pPr>
              <a:defRPr/>
            </a:lvl1pPr>
          </a:lstStyle>
          <a:p>
            <a:pPr>
              <a:defRPr/>
            </a:pPr>
            <a:endParaRPr lang="pt-BR"/>
          </a:p>
        </p:txBody>
      </p:sp>
      <p:sp>
        <p:nvSpPr>
          <p:cNvPr id="18" name="Slide Number Placeholder 5"/>
          <p:cNvSpPr>
            <a:spLocks noGrp="1"/>
          </p:cNvSpPr>
          <p:nvPr>
            <p:ph type="sldNum" sz="quarter" idx="12"/>
          </p:nvPr>
        </p:nvSpPr>
        <p:spPr/>
        <p:txBody>
          <a:bodyPr/>
          <a:lstStyle>
            <a:lvl1pPr>
              <a:defRPr smtClean="0"/>
            </a:lvl1pPr>
          </a:lstStyle>
          <a:p>
            <a:pPr>
              <a:defRPr/>
            </a:pPr>
            <a:fld id="{3DC98A42-8006-4499-BBF2-4EB918297DE7}" type="slidenum">
              <a:rPr lang="pt-BR" altLang="pt-BR"/>
              <a:pPr>
                <a:defRPr/>
              </a:pPr>
              <a:t>‹nº›</a:t>
            </a:fld>
            <a:endParaRPr lang="pt-BR" altLang="pt-BR"/>
          </a:p>
        </p:txBody>
      </p:sp>
    </p:spTree>
    <p:extLst>
      <p:ext uri="{BB962C8B-B14F-4D97-AF65-F5344CB8AC3E}">
        <p14:creationId xmlns:p14="http://schemas.microsoft.com/office/powerpoint/2010/main" val="3629744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lvl1pPr>
              <a:defRPr/>
            </a:lvl1pPr>
          </a:lstStyle>
          <a:p>
            <a:pPr>
              <a:defRPr/>
            </a:pPr>
            <a:fld id="{AB193CD8-31CF-4236-999B-AED6F48FCB92}" type="datetimeFigureOut">
              <a:rPr lang="pt-BR"/>
              <a:pPr>
                <a:defRPr/>
              </a:pPr>
              <a:t>07/03/2022</a:t>
            </a:fld>
            <a:endParaRPr lang="pt-BR"/>
          </a:p>
        </p:txBody>
      </p:sp>
      <p:sp>
        <p:nvSpPr>
          <p:cNvPr id="5" name="Footer Placeholder 4"/>
          <p:cNvSpPr>
            <a:spLocks noGrp="1"/>
          </p:cNvSpPr>
          <p:nvPr>
            <p:ph type="ftr" sz="quarter" idx="11"/>
          </p:nvPr>
        </p:nvSpPr>
        <p:spPr/>
        <p:txBody>
          <a:bodyPr/>
          <a:lstStyle>
            <a:lvl1pPr>
              <a:defRPr/>
            </a:lvl1pPr>
          </a:lstStyle>
          <a:p>
            <a:pPr>
              <a:defRPr/>
            </a:pPr>
            <a:endParaRPr lang="pt-BR"/>
          </a:p>
        </p:txBody>
      </p:sp>
      <p:sp>
        <p:nvSpPr>
          <p:cNvPr id="6" name="Slide Number Placeholder 5"/>
          <p:cNvSpPr>
            <a:spLocks noGrp="1"/>
          </p:cNvSpPr>
          <p:nvPr>
            <p:ph type="sldNum" sz="quarter" idx="12"/>
          </p:nvPr>
        </p:nvSpPr>
        <p:spPr/>
        <p:txBody>
          <a:bodyPr/>
          <a:lstStyle>
            <a:lvl1pPr>
              <a:defRPr/>
            </a:lvl1pPr>
          </a:lstStyle>
          <a:p>
            <a:pPr>
              <a:defRPr/>
            </a:pPr>
            <a:fld id="{8DADFB9D-788E-43FD-93AC-11D7C3487755}" type="slidenum">
              <a:rPr lang="pt-BR" altLang="pt-BR"/>
              <a:pPr>
                <a:defRPr/>
              </a:pPr>
              <a:t>‹nº›</a:t>
            </a:fld>
            <a:endParaRPr lang="pt-BR" altLang="pt-BR"/>
          </a:p>
        </p:txBody>
      </p:sp>
    </p:spTree>
    <p:extLst>
      <p:ext uri="{BB962C8B-B14F-4D97-AF65-F5344CB8AC3E}">
        <p14:creationId xmlns:p14="http://schemas.microsoft.com/office/powerpoint/2010/main" val="4057494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5" name="TextBox 19"/>
          <p:cNvSpPr txBox="1">
            <a:spLocks noChangeArrowheads="1"/>
          </p:cNvSpPr>
          <p:nvPr/>
        </p:nvSpPr>
        <p:spPr bwMode="auto">
          <a:xfrm>
            <a:off x="541338" y="790575"/>
            <a:ext cx="609600" cy="584200"/>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pt-BR" sz="8000">
                <a:solidFill>
                  <a:srgbClr val="C0E474"/>
                </a:solidFill>
              </a:rPr>
              <a:t>“</a:t>
            </a:r>
          </a:p>
        </p:txBody>
      </p:sp>
      <p:sp>
        <p:nvSpPr>
          <p:cNvPr id="6" name="TextBox 21"/>
          <p:cNvSpPr txBox="1">
            <a:spLocks noChangeArrowheads="1"/>
          </p:cNvSpPr>
          <p:nvPr/>
        </p:nvSpPr>
        <p:spPr bwMode="auto">
          <a:xfrm>
            <a:off x="8893175" y="2886075"/>
            <a:ext cx="609600" cy="585788"/>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pt-BR" sz="8000">
                <a:solidFill>
                  <a:srgbClr val="C0E474"/>
                </a:solidFill>
              </a:rPr>
              <a:t>”</a:t>
            </a:r>
            <a:endParaRPr lang="en-US" altLang="pt-BR">
              <a:solidFill>
                <a:srgbClr val="C0E474"/>
              </a:solidFill>
            </a:endParaRP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7" name="Date Placeholder 3"/>
          <p:cNvSpPr>
            <a:spLocks noGrp="1"/>
          </p:cNvSpPr>
          <p:nvPr>
            <p:ph type="dt" sz="half" idx="14"/>
          </p:nvPr>
        </p:nvSpPr>
        <p:spPr/>
        <p:txBody>
          <a:bodyPr/>
          <a:lstStyle>
            <a:lvl1pPr>
              <a:defRPr/>
            </a:lvl1pPr>
          </a:lstStyle>
          <a:p>
            <a:pPr>
              <a:defRPr/>
            </a:pPr>
            <a:fld id="{C3925717-3067-4FAE-8AC4-4C3BBA5930EE}" type="datetimeFigureOut">
              <a:rPr lang="pt-BR"/>
              <a:pPr>
                <a:defRPr/>
              </a:pPr>
              <a:t>07/03/2022</a:t>
            </a:fld>
            <a:endParaRPr lang="pt-BR"/>
          </a:p>
        </p:txBody>
      </p:sp>
      <p:sp>
        <p:nvSpPr>
          <p:cNvPr id="8" name="Footer Placeholder 4"/>
          <p:cNvSpPr>
            <a:spLocks noGrp="1"/>
          </p:cNvSpPr>
          <p:nvPr>
            <p:ph type="ftr" sz="quarter" idx="15"/>
          </p:nvPr>
        </p:nvSpPr>
        <p:spPr/>
        <p:txBody>
          <a:bodyPr/>
          <a:lstStyle>
            <a:lvl1pPr>
              <a:defRPr/>
            </a:lvl1pPr>
          </a:lstStyle>
          <a:p>
            <a:pPr>
              <a:defRPr/>
            </a:pPr>
            <a:endParaRPr lang="pt-BR"/>
          </a:p>
        </p:txBody>
      </p:sp>
      <p:sp>
        <p:nvSpPr>
          <p:cNvPr id="9" name="Slide Number Placeholder 5"/>
          <p:cNvSpPr>
            <a:spLocks noGrp="1"/>
          </p:cNvSpPr>
          <p:nvPr>
            <p:ph type="sldNum" sz="quarter" idx="16"/>
          </p:nvPr>
        </p:nvSpPr>
        <p:spPr/>
        <p:txBody>
          <a:bodyPr/>
          <a:lstStyle>
            <a:lvl1pPr>
              <a:defRPr smtClean="0"/>
            </a:lvl1pPr>
          </a:lstStyle>
          <a:p>
            <a:pPr>
              <a:defRPr/>
            </a:pPr>
            <a:fld id="{76C373E8-CBB3-49E8-998B-BA43F2CF0695}" type="slidenum">
              <a:rPr lang="pt-BR" altLang="pt-BR"/>
              <a:pPr>
                <a:defRPr/>
              </a:pPr>
              <a:t>‹nº›</a:t>
            </a:fld>
            <a:endParaRPr lang="pt-BR" altLang="pt-BR"/>
          </a:p>
        </p:txBody>
      </p:sp>
    </p:spTree>
    <p:extLst>
      <p:ext uri="{BB962C8B-B14F-4D97-AF65-F5344CB8AC3E}">
        <p14:creationId xmlns:p14="http://schemas.microsoft.com/office/powerpoint/2010/main" val="653037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lvl1pPr>
              <a:defRPr/>
            </a:lvl1pPr>
          </a:lstStyle>
          <a:p>
            <a:pPr>
              <a:defRPr/>
            </a:pPr>
            <a:fld id="{621A259B-0EEF-4B49-8F0A-8D4F7A7291C6}" type="datetimeFigureOut">
              <a:rPr lang="pt-BR"/>
              <a:pPr>
                <a:defRPr/>
              </a:pPr>
              <a:t>07/03/2022</a:t>
            </a:fld>
            <a:endParaRPr lang="pt-BR"/>
          </a:p>
        </p:txBody>
      </p:sp>
      <p:sp>
        <p:nvSpPr>
          <p:cNvPr id="5" name="Footer Placeholder 4"/>
          <p:cNvSpPr>
            <a:spLocks noGrp="1"/>
          </p:cNvSpPr>
          <p:nvPr>
            <p:ph type="ftr" sz="quarter" idx="11"/>
          </p:nvPr>
        </p:nvSpPr>
        <p:spPr/>
        <p:txBody>
          <a:bodyPr/>
          <a:lstStyle>
            <a:lvl1pPr>
              <a:defRPr/>
            </a:lvl1pPr>
          </a:lstStyle>
          <a:p>
            <a:pPr>
              <a:defRPr/>
            </a:pPr>
            <a:endParaRPr lang="pt-BR"/>
          </a:p>
        </p:txBody>
      </p:sp>
      <p:sp>
        <p:nvSpPr>
          <p:cNvPr id="6" name="Slide Number Placeholder 5"/>
          <p:cNvSpPr>
            <a:spLocks noGrp="1"/>
          </p:cNvSpPr>
          <p:nvPr>
            <p:ph type="sldNum" sz="quarter" idx="12"/>
          </p:nvPr>
        </p:nvSpPr>
        <p:spPr/>
        <p:txBody>
          <a:bodyPr/>
          <a:lstStyle>
            <a:lvl1pPr>
              <a:defRPr/>
            </a:lvl1pPr>
          </a:lstStyle>
          <a:p>
            <a:pPr>
              <a:defRPr/>
            </a:pPr>
            <a:fld id="{39F7FBF4-8BC3-476C-9A96-394D31C4D0F0}" type="slidenum">
              <a:rPr lang="pt-BR" altLang="pt-BR"/>
              <a:pPr>
                <a:defRPr/>
              </a:pPr>
              <a:t>‹nº›</a:t>
            </a:fld>
            <a:endParaRPr lang="pt-BR" altLang="pt-BR"/>
          </a:p>
        </p:txBody>
      </p:sp>
    </p:spTree>
    <p:extLst>
      <p:ext uri="{BB962C8B-B14F-4D97-AF65-F5344CB8AC3E}">
        <p14:creationId xmlns:p14="http://schemas.microsoft.com/office/powerpoint/2010/main" val="2900693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5" name="TextBox 23"/>
          <p:cNvSpPr txBox="1">
            <a:spLocks noChangeArrowheads="1"/>
          </p:cNvSpPr>
          <p:nvPr/>
        </p:nvSpPr>
        <p:spPr bwMode="auto">
          <a:xfrm>
            <a:off x="541338" y="790575"/>
            <a:ext cx="609600" cy="584200"/>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pt-BR" sz="8000">
                <a:solidFill>
                  <a:srgbClr val="C0E474"/>
                </a:solidFill>
              </a:rPr>
              <a:t>“</a:t>
            </a:r>
          </a:p>
        </p:txBody>
      </p:sp>
      <p:sp>
        <p:nvSpPr>
          <p:cNvPr id="6" name="TextBox 24"/>
          <p:cNvSpPr txBox="1">
            <a:spLocks noChangeArrowheads="1"/>
          </p:cNvSpPr>
          <p:nvPr/>
        </p:nvSpPr>
        <p:spPr bwMode="auto">
          <a:xfrm>
            <a:off x="8893175" y="2886075"/>
            <a:ext cx="609600" cy="585788"/>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pt-BR" sz="8000">
                <a:solidFill>
                  <a:srgbClr val="C0E474"/>
                </a:solidFill>
              </a:rPr>
              <a:t>”</a:t>
            </a: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7" name="Date Placeholder 3"/>
          <p:cNvSpPr>
            <a:spLocks noGrp="1"/>
          </p:cNvSpPr>
          <p:nvPr>
            <p:ph type="dt" sz="half" idx="14"/>
          </p:nvPr>
        </p:nvSpPr>
        <p:spPr/>
        <p:txBody>
          <a:bodyPr/>
          <a:lstStyle>
            <a:lvl1pPr>
              <a:defRPr/>
            </a:lvl1pPr>
          </a:lstStyle>
          <a:p>
            <a:pPr>
              <a:defRPr/>
            </a:pPr>
            <a:fld id="{BC033BDA-7FEA-41F0-9569-FBDF2FAB342E}" type="datetimeFigureOut">
              <a:rPr lang="pt-BR"/>
              <a:pPr>
                <a:defRPr/>
              </a:pPr>
              <a:t>07/03/2022</a:t>
            </a:fld>
            <a:endParaRPr lang="pt-BR"/>
          </a:p>
        </p:txBody>
      </p:sp>
      <p:sp>
        <p:nvSpPr>
          <p:cNvPr id="8" name="Footer Placeholder 4"/>
          <p:cNvSpPr>
            <a:spLocks noGrp="1"/>
          </p:cNvSpPr>
          <p:nvPr>
            <p:ph type="ftr" sz="quarter" idx="15"/>
          </p:nvPr>
        </p:nvSpPr>
        <p:spPr/>
        <p:txBody>
          <a:bodyPr/>
          <a:lstStyle>
            <a:lvl1pPr>
              <a:defRPr/>
            </a:lvl1pPr>
          </a:lstStyle>
          <a:p>
            <a:pPr>
              <a:defRPr/>
            </a:pPr>
            <a:endParaRPr lang="pt-BR"/>
          </a:p>
        </p:txBody>
      </p:sp>
      <p:sp>
        <p:nvSpPr>
          <p:cNvPr id="9" name="Slide Number Placeholder 5"/>
          <p:cNvSpPr>
            <a:spLocks noGrp="1"/>
          </p:cNvSpPr>
          <p:nvPr>
            <p:ph type="sldNum" sz="quarter" idx="16"/>
          </p:nvPr>
        </p:nvSpPr>
        <p:spPr/>
        <p:txBody>
          <a:bodyPr/>
          <a:lstStyle>
            <a:lvl1pPr>
              <a:defRPr smtClean="0"/>
            </a:lvl1pPr>
          </a:lstStyle>
          <a:p>
            <a:pPr>
              <a:defRPr/>
            </a:pPr>
            <a:fld id="{A4CED9B3-B6E0-45A1-8748-A272F486699E}" type="slidenum">
              <a:rPr lang="pt-BR" altLang="pt-BR"/>
              <a:pPr>
                <a:defRPr/>
              </a:pPr>
              <a:t>‹nº›</a:t>
            </a:fld>
            <a:endParaRPr lang="pt-BR" altLang="pt-BR"/>
          </a:p>
        </p:txBody>
      </p:sp>
    </p:spTree>
    <p:extLst>
      <p:ext uri="{BB962C8B-B14F-4D97-AF65-F5344CB8AC3E}">
        <p14:creationId xmlns:p14="http://schemas.microsoft.com/office/powerpoint/2010/main" val="139353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5" name="Date Placeholder 3"/>
          <p:cNvSpPr>
            <a:spLocks noGrp="1"/>
          </p:cNvSpPr>
          <p:nvPr>
            <p:ph type="dt" sz="half" idx="14"/>
          </p:nvPr>
        </p:nvSpPr>
        <p:spPr/>
        <p:txBody>
          <a:bodyPr/>
          <a:lstStyle>
            <a:lvl1pPr>
              <a:defRPr/>
            </a:lvl1pPr>
          </a:lstStyle>
          <a:p>
            <a:pPr>
              <a:defRPr/>
            </a:pPr>
            <a:fld id="{7B8C9B76-F08C-4DD7-A8A4-CD414BD5E963}" type="datetimeFigureOut">
              <a:rPr lang="pt-BR"/>
              <a:pPr>
                <a:defRPr/>
              </a:pPr>
              <a:t>07/03/2022</a:t>
            </a:fld>
            <a:endParaRPr lang="pt-BR"/>
          </a:p>
        </p:txBody>
      </p:sp>
      <p:sp>
        <p:nvSpPr>
          <p:cNvPr id="6" name="Footer Placeholder 4"/>
          <p:cNvSpPr>
            <a:spLocks noGrp="1"/>
          </p:cNvSpPr>
          <p:nvPr>
            <p:ph type="ftr" sz="quarter" idx="15"/>
          </p:nvPr>
        </p:nvSpPr>
        <p:spPr/>
        <p:txBody>
          <a:bodyPr/>
          <a:lstStyle>
            <a:lvl1pPr>
              <a:defRPr/>
            </a:lvl1pPr>
          </a:lstStyle>
          <a:p>
            <a:pPr>
              <a:defRPr/>
            </a:pPr>
            <a:endParaRPr lang="pt-BR"/>
          </a:p>
        </p:txBody>
      </p:sp>
      <p:sp>
        <p:nvSpPr>
          <p:cNvPr id="7" name="Slide Number Placeholder 5"/>
          <p:cNvSpPr>
            <a:spLocks noGrp="1"/>
          </p:cNvSpPr>
          <p:nvPr>
            <p:ph type="sldNum" sz="quarter" idx="16"/>
          </p:nvPr>
        </p:nvSpPr>
        <p:spPr/>
        <p:txBody>
          <a:bodyPr/>
          <a:lstStyle>
            <a:lvl1pPr>
              <a:defRPr/>
            </a:lvl1pPr>
          </a:lstStyle>
          <a:p>
            <a:pPr>
              <a:defRPr/>
            </a:pPr>
            <a:fld id="{71647CC4-6F84-44F8-BD20-496DCD081BB7}" type="slidenum">
              <a:rPr lang="pt-BR" altLang="pt-BR"/>
              <a:pPr>
                <a:defRPr/>
              </a:pPr>
              <a:t>‹nº›</a:t>
            </a:fld>
            <a:endParaRPr lang="pt-BR" altLang="pt-BR"/>
          </a:p>
        </p:txBody>
      </p:sp>
    </p:spTree>
    <p:extLst>
      <p:ext uri="{BB962C8B-B14F-4D97-AF65-F5344CB8AC3E}">
        <p14:creationId xmlns:p14="http://schemas.microsoft.com/office/powerpoint/2010/main" val="489173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lvl1pPr>
              <a:defRPr/>
            </a:lvl1pPr>
          </a:lstStyle>
          <a:p>
            <a:pPr>
              <a:defRPr/>
            </a:pPr>
            <a:fld id="{A61D84E1-1ECA-458E-B444-EF9C76ABC824}" type="datetimeFigureOut">
              <a:rPr lang="pt-BR"/>
              <a:pPr>
                <a:defRPr/>
              </a:pPr>
              <a:t>07/03/2022</a:t>
            </a:fld>
            <a:endParaRPr lang="pt-BR"/>
          </a:p>
        </p:txBody>
      </p:sp>
      <p:sp>
        <p:nvSpPr>
          <p:cNvPr id="5" name="Footer Placeholder 4"/>
          <p:cNvSpPr>
            <a:spLocks noGrp="1"/>
          </p:cNvSpPr>
          <p:nvPr>
            <p:ph type="ftr" sz="quarter" idx="11"/>
          </p:nvPr>
        </p:nvSpPr>
        <p:spPr/>
        <p:txBody>
          <a:bodyPr/>
          <a:lstStyle>
            <a:lvl1pPr>
              <a:defRPr/>
            </a:lvl1pPr>
          </a:lstStyle>
          <a:p>
            <a:pPr>
              <a:defRPr/>
            </a:pPr>
            <a:endParaRPr lang="pt-BR"/>
          </a:p>
        </p:txBody>
      </p:sp>
      <p:sp>
        <p:nvSpPr>
          <p:cNvPr id="6" name="Slide Number Placeholder 5"/>
          <p:cNvSpPr>
            <a:spLocks noGrp="1"/>
          </p:cNvSpPr>
          <p:nvPr>
            <p:ph type="sldNum" sz="quarter" idx="12"/>
          </p:nvPr>
        </p:nvSpPr>
        <p:spPr/>
        <p:txBody>
          <a:bodyPr/>
          <a:lstStyle>
            <a:lvl1pPr>
              <a:defRPr/>
            </a:lvl1pPr>
          </a:lstStyle>
          <a:p>
            <a:pPr>
              <a:defRPr/>
            </a:pPr>
            <a:fld id="{A2C82CA5-81F9-4183-A2B0-1F4B17F7BE5C}" type="slidenum">
              <a:rPr lang="pt-BR" altLang="pt-BR"/>
              <a:pPr>
                <a:defRPr/>
              </a:pPr>
              <a:t>‹nº›</a:t>
            </a:fld>
            <a:endParaRPr lang="pt-BR" altLang="pt-BR"/>
          </a:p>
        </p:txBody>
      </p:sp>
    </p:spTree>
    <p:extLst>
      <p:ext uri="{BB962C8B-B14F-4D97-AF65-F5344CB8AC3E}">
        <p14:creationId xmlns:p14="http://schemas.microsoft.com/office/powerpoint/2010/main" val="2775503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lvl1pPr>
              <a:defRPr/>
            </a:lvl1pPr>
          </a:lstStyle>
          <a:p>
            <a:pPr>
              <a:defRPr/>
            </a:pPr>
            <a:fld id="{D1395C9E-5D5F-4FFF-B21F-05E6372CA9F1}" type="datetimeFigureOut">
              <a:rPr lang="pt-BR"/>
              <a:pPr>
                <a:defRPr/>
              </a:pPr>
              <a:t>07/03/2022</a:t>
            </a:fld>
            <a:endParaRPr lang="pt-BR"/>
          </a:p>
        </p:txBody>
      </p:sp>
      <p:sp>
        <p:nvSpPr>
          <p:cNvPr id="5" name="Footer Placeholder 4"/>
          <p:cNvSpPr>
            <a:spLocks noGrp="1"/>
          </p:cNvSpPr>
          <p:nvPr>
            <p:ph type="ftr" sz="quarter" idx="11"/>
          </p:nvPr>
        </p:nvSpPr>
        <p:spPr/>
        <p:txBody>
          <a:bodyPr/>
          <a:lstStyle>
            <a:lvl1pPr>
              <a:defRPr/>
            </a:lvl1pPr>
          </a:lstStyle>
          <a:p>
            <a:pPr>
              <a:defRPr/>
            </a:pPr>
            <a:endParaRPr lang="pt-BR"/>
          </a:p>
        </p:txBody>
      </p:sp>
      <p:sp>
        <p:nvSpPr>
          <p:cNvPr id="6" name="Slide Number Placeholder 5"/>
          <p:cNvSpPr>
            <a:spLocks noGrp="1"/>
          </p:cNvSpPr>
          <p:nvPr>
            <p:ph type="sldNum" sz="quarter" idx="12"/>
          </p:nvPr>
        </p:nvSpPr>
        <p:spPr/>
        <p:txBody>
          <a:bodyPr/>
          <a:lstStyle>
            <a:lvl1pPr>
              <a:defRPr/>
            </a:lvl1pPr>
          </a:lstStyle>
          <a:p>
            <a:pPr>
              <a:defRPr/>
            </a:pPr>
            <a:fld id="{6FD74E81-063B-408E-9C11-228E7080F4F5}" type="slidenum">
              <a:rPr lang="pt-BR" altLang="pt-BR"/>
              <a:pPr>
                <a:defRPr/>
              </a:pPr>
              <a:t>‹nº›</a:t>
            </a:fld>
            <a:endParaRPr lang="pt-BR" altLang="pt-BR"/>
          </a:p>
        </p:txBody>
      </p:sp>
    </p:spTree>
    <p:extLst>
      <p:ext uri="{BB962C8B-B14F-4D97-AF65-F5344CB8AC3E}">
        <p14:creationId xmlns:p14="http://schemas.microsoft.com/office/powerpoint/2010/main" val="172254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lvl1pPr>
              <a:defRPr/>
            </a:lvl1pPr>
          </a:lstStyle>
          <a:p>
            <a:pPr>
              <a:defRPr/>
            </a:pPr>
            <a:fld id="{C53D5D12-3550-4E33-AB94-8FAEA44320A1}" type="datetimeFigureOut">
              <a:rPr lang="pt-BR"/>
              <a:pPr>
                <a:defRPr/>
              </a:pPr>
              <a:t>07/03/2022</a:t>
            </a:fld>
            <a:endParaRPr lang="pt-BR"/>
          </a:p>
        </p:txBody>
      </p:sp>
      <p:sp>
        <p:nvSpPr>
          <p:cNvPr id="5" name="Footer Placeholder 4"/>
          <p:cNvSpPr>
            <a:spLocks noGrp="1"/>
          </p:cNvSpPr>
          <p:nvPr>
            <p:ph type="ftr" sz="quarter" idx="11"/>
          </p:nvPr>
        </p:nvSpPr>
        <p:spPr/>
        <p:txBody>
          <a:bodyPr/>
          <a:lstStyle>
            <a:lvl1pPr>
              <a:defRPr/>
            </a:lvl1pPr>
          </a:lstStyle>
          <a:p>
            <a:pPr>
              <a:defRPr/>
            </a:pPr>
            <a:endParaRPr lang="pt-BR"/>
          </a:p>
        </p:txBody>
      </p:sp>
      <p:sp>
        <p:nvSpPr>
          <p:cNvPr id="6" name="Slide Number Placeholder 5"/>
          <p:cNvSpPr>
            <a:spLocks noGrp="1"/>
          </p:cNvSpPr>
          <p:nvPr>
            <p:ph type="sldNum" sz="quarter" idx="12"/>
          </p:nvPr>
        </p:nvSpPr>
        <p:spPr/>
        <p:txBody>
          <a:bodyPr/>
          <a:lstStyle>
            <a:lvl1pPr>
              <a:defRPr/>
            </a:lvl1pPr>
          </a:lstStyle>
          <a:p>
            <a:pPr>
              <a:defRPr/>
            </a:pPr>
            <a:fld id="{3C600EDE-B0F2-4B8B-B5DE-FF47EE3509E6}" type="slidenum">
              <a:rPr lang="pt-BR" altLang="pt-BR"/>
              <a:pPr>
                <a:defRPr/>
              </a:pPr>
              <a:t>‹nº›</a:t>
            </a:fld>
            <a:endParaRPr lang="pt-BR" altLang="pt-BR"/>
          </a:p>
        </p:txBody>
      </p:sp>
    </p:spTree>
    <p:extLst>
      <p:ext uri="{BB962C8B-B14F-4D97-AF65-F5344CB8AC3E}">
        <p14:creationId xmlns:p14="http://schemas.microsoft.com/office/powerpoint/2010/main" val="336075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lvl1pPr>
              <a:defRPr/>
            </a:lvl1pPr>
          </a:lstStyle>
          <a:p>
            <a:pPr>
              <a:defRPr/>
            </a:pPr>
            <a:fld id="{76327E06-F27C-4CB1-B824-570732D53910}" type="datetimeFigureOut">
              <a:rPr lang="pt-BR"/>
              <a:pPr>
                <a:defRPr/>
              </a:pPr>
              <a:t>07/03/2022</a:t>
            </a:fld>
            <a:endParaRPr lang="pt-BR"/>
          </a:p>
        </p:txBody>
      </p:sp>
      <p:sp>
        <p:nvSpPr>
          <p:cNvPr id="5" name="Footer Placeholder 4"/>
          <p:cNvSpPr>
            <a:spLocks noGrp="1"/>
          </p:cNvSpPr>
          <p:nvPr>
            <p:ph type="ftr" sz="quarter" idx="11"/>
          </p:nvPr>
        </p:nvSpPr>
        <p:spPr/>
        <p:txBody>
          <a:bodyPr/>
          <a:lstStyle>
            <a:lvl1pPr>
              <a:defRPr/>
            </a:lvl1pPr>
          </a:lstStyle>
          <a:p>
            <a:pPr>
              <a:defRPr/>
            </a:pPr>
            <a:endParaRPr lang="pt-BR"/>
          </a:p>
        </p:txBody>
      </p:sp>
      <p:sp>
        <p:nvSpPr>
          <p:cNvPr id="6" name="Slide Number Placeholder 5"/>
          <p:cNvSpPr>
            <a:spLocks noGrp="1"/>
          </p:cNvSpPr>
          <p:nvPr>
            <p:ph type="sldNum" sz="quarter" idx="12"/>
          </p:nvPr>
        </p:nvSpPr>
        <p:spPr/>
        <p:txBody>
          <a:bodyPr/>
          <a:lstStyle>
            <a:lvl1pPr>
              <a:defRPr/>
            </a:lvl1pPr>
          </a:lstStyle>
          <a:p>
            <a:pPr>
              <a:defRPr/>
            </a:pPr>
            <a:fld id="{986E3A62-441A-42BC-AE66-980E649D352D}" type="slidenum">
              <a:rPr lang="pt-BR" altLang="pt-BR"/>
              <a:pPr>
                <a:defRPr/>
              </a:pPr>
              <a:t>‹nº›</a:t>
            </a:fld>
            <a:endParaRPr lang="pt-BR" altLang="pt-BR"/>
          </a:p>
        </p:txBody>
      </p:sp>
    </p:spTree>
    <p:extLst>
      <p:ext uri="{BB962C8B-B14F-4D97-AF65-F5344CB8AC3E}">
        <p14:creationId xmlns:p14="http://schemas.microsoft.com/office/powerpoint/2010/main" val="172651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3"/>
          <p:cNvSpPr>
            <a:spLocks noGrp="1"/>
          </p:cNvSpPr>
          <p:nvPr>
            <p:ph type="dt" sz="half" idx="10"/>
          </p:nvPr>
        </p:nvSpPr>
        <p:spPr/>
        <p:txBody>
          <a:bodyPr/>
          <a:lstStyle>
            <a:lvl1pPr>
              <a:defRPr/>
            </a:lvl1pPr>
          </a:lstStyle>
          <a:p>
            <a:pPr>
              <a:defRPr/>
            </a:pPr>
            <a:fld id="{12AD4BAA-8502-465E-A813-547F705B35B8}" type="datetimeFigureOut">
              <a:rPr lang="pt-BR"/>
              <a:pPr>
                <a:defRPr/>
              </a:pPr>
              <a:t>07/03/2022</a:t>
            </a:fld>
            <a:endParaRPr lang="pt-BR"/>
          </a:p>
        </p:txBody>
      </p:sp>
      <p:sp>
        <p:nvSpPr>
          <p:cNvPr id="6" name="Footer Placeholder 4"/>
          <p:cNvSpPr>
            <a:spLocks noGrp="1"/>
          </p:cNvSpPr>
          <p:nvPr>
            <p:ph type="ftr" sz="quarter" idx="11"/>
          </p:nvPr>
        </p:nvSpPr>
        <p:spPr/>
        <p:txBody>
          <a:bodyPr/>
          <a:lstStyle>
            <a:lvl1pPr>
              <a:defRPr/>
            </a:lvl1pPr>
          </a:lstStyle>
          <a:p>
            <a:pPr>
              <a:defRPr/>
            </a:pPr>
            <a:endParaRPr lang="pt-BR"/>
          </a:p>
        </p:txBody>
      </p:sp>
      <p:sp>
        <p:nvSpPr>
          <p:cNvPr id="7" name="Slide Number Placeholder 5"/>
          <p:cNvSpPr>
            <a:spLocks noGrp="1"/>
          </p:cNvSpPr>
          <p:nvPr>
            <p:ph type="sldNum" sz="quarter" idx="12"/>
          </p:nvPr>
        </p:nvSpPr>
        <p:spPr/>
        <p:txBody>
          <a:bodyPr/>
          <a:lstStyle>
            <a:lvl1pPr>
              <a:defRPr/>
            </a:lvl1pPr>
          </a:lstStyle>
          <a:p>
            <a:pPr>
              <a:defRPr/>
            </a:pPr>
            <a:fld id="{6A4689D9-A62F-451C-9709-377A80B0CC99}" type="slidenum">
              <a:rPr lang="pt-BR" altLang="pt-BR"/>
              <a:pPr>
                <a:defRPr/>
              </a:pPr>
              <a:t>‹nº›</a:t>
            </a:fld>
            <a:endParaRPr lang="pt-BR" altLang="pt-BR"/>
          </a:p>
        </p:txBody>
      </p:sp>
    </p:spTree>
    <p:extLst>
      <p:ext uri="{BB962C8B-B14F-4D97-AF65-F5344CB8AC3E}">
        <p14:creationId xmlns:p14="http://schemas.microsoft.com/office/powerpoint/2010/main" val="1238077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3"/>
          <p:cNvSpPr>
            <a:spLocks noGrp="1"/>
          </p:cNvSpPr>
          <p:nvPr>
            <p:ph type="dt" sz="half" idx="10"/>
          </p:nvPr>
        </p:nvSpPr>
        <p:spPr/>
        <p:txBody>
          <a:bodyPr/>
          <a:lstStyle>
            <a:lvl1pPr>
              <a:defRPr/>
            </a:lvl1pPr>
          </a:lstStyle>
          <a:p>
            <a:pPr>
              <a:defRPr/>
            </a:pPr>
            <a:fld id="{1E463250-403E-433D-92D1-161832B20CBF}" type="datetimeFigureOut">
              <a:rPr lang="pt-BR"/>
              <a:pPr>
                <a:defRPr/>
              </a:pPr>
              <a:t>07/03/2022</a:t>
            </a:fld>
            <a:endParaRPr lang="pt-BR"/>
          </a:p>
        </p:txBody>
      </p:sp>
      <p:sp>
        <p:nvSpPr>
          <p:cNvPr id="8" name="Footer Placeholder 4"/>
          <p:cNvSpPr>
            <a:spLocks noGrp="1"/>
          </p:cNvSpPr>
          <p:nvPr>
            <p:ph type="ftr" sz="quarter" idx="11"/>
          </p:nvPr>
        </p:nvSpPr>
        <p:spPr/>
        <p:txBody>
          <a:bodyPr/>
          <a:lstStyle>
            <a:lvl1pPr>
              <a:defRPr/>
            </a:lvl1pPr>
          </a:lstStyle>
          <a:p>
            <a:pPr>
              <a:defRPr/>
            </a:pPr>
            <a:endParaRPr lang="pt-BR"/>
          </a:p>
        </p:txBody>
      </p:sp>
      <p:sp>
        <p:nvSpPr>
          <p:cNvPr id="9" name="Slide Number Placeholder 5"/>
          <p:cNvSpPr>
            <a:spLocks noGrp="1"/>
          </p:cNvSpPr>
          <p:nvPr>
            <p:ph type="sldNum" sz="quarter" idx="12"/>
          </p:nvPr>
        </p:nvSpPr>
        <p:spPr/>
        <p:txBody>
          <a:bodyPr/>
          <a:lstStyle>
            <a:lvl1pPr>
              <a:defRPr/>
            </a:lvl1pPr>
          </a:lstStyle>
          <a:p>
            <a:pPr>
              <a:defRPr/>
            </a:pPr>
            <a:fld id="{A5B9CED2-5A80-4EAD-90A5-399376900F71}" type="slidenum">
              <a:rPr lang="pt-BR" altLang="pt-BR"/>
              <a:pPr>
                <a:defRPr/>
              </a:pPr>
              <a:t>‹nº›</a:t>
            </a:fld>
            <a:endParaRPr lang="pt-BR" altLang="pt-BR"/>
          </a:p>
        </p:txBody>
      </p:sp>
    </p:spTree>
    <p:extLst>
      <p:ext uri="{BB962C8B-B14F-4D97-AF65-F5344CB8AC3E}">
        <p14:creationId xmlns:p14="http://schemas.microsoft.com/office/powerpoint/2010/main" val="1756568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3"/>
          <p:cNvSpPr>
            <a:spLocks noGrp="1"/>
          </p:cNvSpPr>
          <p:nvPr>
            <p:ph type="dt" sz="half" idx="10"/>
          </p:nvPr>
        </p:nvSpPr>
        <p:spPr/>
        <p:txBody>
          <a:bodyPr/>
          <a:lstStyle>
            <a:lvl1pPr>
              <a:defRPr/>
            </a:lvl1pPr>
          </a:lstStyle>
          <a:p>
            <a:pPr>
              <a:defRPr/>
            </a:pPr>
            <a:fld id="{95A78D7F-5C1A-4E8B-BCC4-CFFDF2F23A7C}" type="datetimeFigureOut">
              <a:rPr lang="pt-BR"/>
              <a:pPr>
                <a:defRPr/>
              </a:pPr>
              <a:t>07/03/2022</a:t>
            </a:fld>
            <a:endParaRPr lang="pt-BR"/>
          </a:p>
        </p:txBody>
      </p:sp>
      <p:sp>
        <p:nvSpPr>
          <p:cNvPr id="4" name="Footer Placeholder 4"/>
          <p:cNvSpPr>
            <a:spLocks noGrp="1"/>
          </p:cNvSpPr>
          <p:nvPr>
            <p:ph type="ftr" sz="quarter" idx="11"/>
          </p:nvPr>
        </p:nvSpPr>
        <p:spPr/>
        <p:txBody>
          <a:bodyPr/>
          <a:lstStyle>
            <a:lvl1pPr>
              <a:defRPr/>
            </a:lvl1pPr>
          </a:lstStyle>
          <a:p>
            <a:pPr>
              <a:defRPr/>
            </a:pPr>
            <a:endParaRPr lang="pt-BR"/>
          </a:p>
        </p:txBody>
      </p:sp>
      <p:sp>
        <p:nvSpPr>
          <p:cNvPr id="5" name="Slide Number Placeholder 5"/>
          <p:cNvSpPr>
            <a:spLocks noGrp="1"/>
          </p:cNvSpPr>
          <p:nvPr>
            <p:ph type="sldNum" sz="quarter" idx="12"/>
          </p:nvPr>
        </p:nvSpPr>
        <p:spPr/>
        <p:txBody>
          <a:bodyPr/>
          <a:lstStyle>
            <a:lvl1pPr>
              <a:defRPr/>
            </a:lvl1pPr>
          </a:lstStyle>
          <a:p>
            <a:pPr>
              <a:defRPr/>
            </a:pPr>
            <a:fld id="{E9358568-0CFB-4EAE-A1FB-69A42B4C2D44}" type="slidenum">
              <a:rPr lang="pt-BR" altLang="pt-BR"/>
              <a:pPr>
                <a:defRPr/>
              </a:pPr>
              <a:t>‹nº›</a:t>
            </a:fld>
            <a:endParaRPr lang="pt-BR" altLang="pt-BR"/>
          </a:p>
        </p:txBody>
      </p:sp>
    </p:spTree>
    <p:extLst>
      <p:ext uri="{BB962C8B-B14F-4D97-AF65-F5344CB8AC3E}">
        <p14:creationId xmlns:p14="http://schemas.microsoft.com/office/powerpoint/2010/main" val="323004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544D852-10A4-4D7D-994B-A834BA020965}" type="datetimeFigureOut">
              <a:rPr lang="pt-BR"/>
              <a:pPr>
                <a:defRPr/>
              </a:pPr>
              <a:t>07/03/2022</a:t>
            </a:fld>
            <a:endParaRPr lang="pt-BR"/>
          </a:p>
        </p:txBody>
      </p:sp>
      <p:sp>
        <p:nvSpPr>
          <p:cNvPr id="3" name="Footer Placeholder 4"/>
          <p:cNvSpPr>
            <a:spLocks noGrp="1"/>
          </p:cNvSpPr>
          <p:nvPr>
            <p:ph type="ftr" sz="quarter" idx="11"/>
          </p:nvPr>
        </p:nvSpPr>
        <p:spPr/>
        <p:txBody>
          <a:bodyPr/>
          <a:lstStyle>
            <a:lvl1pPr>
              <a:defRPr/>
            </a:lvl1pPr>
          </a:lstStyle>
          <a:p>
            <a:pPr>
              <a:defRPr/>
            </a:pPr>
            <a:endParaRPr lang="pt-BR"/>
          </a:p>
        </p:txBody>
      </p:sp>
      <p:sp>
        <p:nvSpPr>
          <p:cNvPr id="4" name="Slide Number Placeholder 5"/>
          <p:cNvSpPr>
            <a:spLocks noGrp="1"/>
          </p:cNvSpPr>
          <p:nvPr>
            <p:ph type="sldNum" sz="quarter" idx="12"/>
          </p:nvPr>
        </p:nvSpPr>
        <p:spPr/>
        <p:txBody>
          <a:bodyPr/>
          <a:lstStyle>
            <a:lvl1pPr>
              <a:defRPr/>
            </a:lvl1pPr>
          </a:lstStyle>
          <a:p>
            <a:pPr>
              <a:defRPr/>
            </a:pPr>
            <a:fld id="{6CF68F88-E329-44D6-8274-835B68484766}" type="slidenum">
              <a:rPr lang="pt-BR" altLang="pt-BR"/>
              <a:pPr>
                <a:defRPr/>
              </a:pPr>
              <a:t>‹nº›</a:t>
            </a:fld>
            <a:endParaRPr lang="pt-BR" altLang="pt-BR"/>
          </a:p>
        </p:txBody>
      </p:sp>
    </p:spTree>
    <p:extLst>
      <p:ext uri="{BB962C8B-B14F-4D97-AF65-F5344CB8AC3E}">
        <p14:creationId xmlns:p14="http://schemas.microsoft.com/office/powerpoint/2010/main" val="449061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 texto mestre</a:t>
            </a:r>
          </a:p>
        </p:txBody>
      </p:sp>
      <p:sp>
        <p:nvSpPr>
          <p:cNvPr id="5" name="Date Placeholder 3"/>
          <p:cNvSpPr>
            <a:spLocks noGrp="1"/>
          </p:cNvSpPr>
          <p:nvPr>
            <p:ph type="dt" sz="half" idx="10"/>
          </p:nvPr>
        </p:nvSpPr>
        <p:spPr/>
        <p:txBody>
          <a:bodyPr/>
          <a:lstStyle>
            <a:lvl1pPr>
              <a:defRPr/>
            </a:lvl1pPr>
          </a:lstStyle>
          <a:p>
            <a:pPr>
              <a:defRPr/>
            </a:pPr>
            <a:fld id="{87749E25-DBB5-4CE2-B5D7-5DCCCB22B91F}" type="datetimeFigureOut">
              <a:rPr lang="pt-BR"/>
              <a:pPr>
                <a:defRPr/>
              </a:pPr>
              <a:t>07/03/2022</a:t>
            </a:fld>
            <a:endParaRPr lang="pt-BR"/>
          </a:p>
        </p:txBody>
      </p:sp>
      <p:sp>
        <p:nvSpPr>
          <p:cNvPr id="6" name="Footer Placeholder 4"/>
          <p:cNvSpPr>
            <a:spLocks noGrp="1"/>
          </p:cNvSpPr>
          <p:nvPr>
            <p:ph type="ftr" sz="quarter" idx="11"/>
          </p:nvPr>
        </p:nvSpPr>
        <p:spPr/>
        <p:txBody>
          <a:bodyPr/>
          <a:lstStyle>
            <a:lvl1pPr>
              <a:defRPr/>
            </a:lvl1pPr>
          </a:lstStyle>
          <a:p>
            <a:pPr>
              <a:defRPr/>
            </a:pPr>
            <a:endParaRPr lang="pt-BR"/>
          </a:p>
        </p:txBody>
      </p:sp>
      <p:sp>
        <p:nvSpPr>
          <p:cNvPr id="7" name="Slide Number Placeholder 5"/>
          <p:cNvSpPr>
            <a:spLocks noGrp="1"/>
          </p:cNvSpPr>
          <p:nvPr>
            <p:ph type="sldNum" sz="quarter" idx="12"/>
          </p:nvPr>
        </p:nvSpPr>
        <p:spPr/>
        <p:txBody>
          <a:bodyPr/>
          <a:lstStyle>
            <a:lvl1pPr>
              <a:defRPr/>
            </a:lvl1pPr>
          </a:lstStyle>
          <a:p>
            <a:pPr>
              <a:defRPr/>
            </a:pPr>
            <a:fld id="{7DF2665A-16DB-4054-BC68-94F299ADE3B5}" type="slidenum">
              <a:rPr lang="pt-BR" altLang="pt-BR"/>
              <a:pPr>
                <a:defRPr/>
              </a:pPr>
              <a:t>‹nº›</a:t>
            </a:fld>
            <a:endParaRPr lang="pt-BR" altLang="pt-BR"/>
          </a:p>
        </p:txBody>
      </p:sp>
    </p:spTree>
    <p:extLst>
      <p:ext uri="{BB962C8B-B14F-4D97-AF65-F5344CB8AC3E}">
        <p14:creationId xmlns:p14="http://schemas.microsoft.com/office/powerpoint/2010/main" val="2608241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noProof="0"/>
              <a:t>Clique no ícone para adicionar uma imagem</a:t>
            </a:r>
            <a:endParaRPr lang="en-US" noProof="0"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3"/>
          <p:cNvSpPr>
            <a:spLocks noGrp="1"/>
          </p:cNvSpPr>
          <p:nvPr>
            <p:ph type="dt" sz="half" idx="10"/>
          </p:nvPr>
        </p:nvSpPr>
        <p:spPr/>
        <p:txBody>
          <a:bodyPr/>
          <a:lstStyle>
            <a:lvl1pPr>
              <a:defRPr/>
            </a:lvl1pPr>
          </a:lstStyle>
          <a:p>
            <a:pPr>
              <a:defRPr/>
            </a:pPr>
            <a:fld id="{ABD55C50-7082-415A-88FE-94C8C3769FC1}" type="datetimeFigureOut">
              <a:rPr lang="pt-BR"/>
              <a:pPr>
                <a:defRPr/>
              </a:pPr>
              <a:t>07/03/2022</a:t>
            </a:fld>
            <a:endParaRPr lang="pt-BR"/>
          </a:p>
        </p:txBody>
      </p:sp>
      <p:sp>
        <p:nvSpPr>
          <p:cNvPr id="6" name="Footer Placeholder 4"/>
          <p:cNvSpPr>
            <a:spLocks noGrp="1"/>
          </p:cNvSpPr>
          <p:nvPr>
            <p:ph type="ftr" sz="quarter" idx="11"/>
          </p:nvPr>
        </p:nvSpPr>
        <p:spPr/>
        <p:txBody>
          <a:bodyPr/>
          <a:lstStyle>
            <a:lvl1pPr>
              <a:defRPr/>
            </a:lvl1pPr>
          </a:lstStyle>
          <a:p>
            <a:pPr>
              <a:defRPr/>
            </a:pPr>
            <a:endParaRPr lang="pt-BR"/>
          </a:p>
        </p:txBody>
      </p:sp>
      <p:sp>
        <p:nvSpPr>
          <p:cNvPr id="7" name="Slide Number Placeholder 5"/>
          <p:cNvSpPr>
            <a:spLocks noGrp="1"/>
          </p:cNvSpPr>
          <p:nvPr>
            <p:ph type="sldNum" sz="quarter" idx="12"/>
          </p:nvPr>
        </p:nvSpPr>
        <p:spPr/>
        <p:txBody>
          <a:bodyPr/>
          <a:lstStyle>
            <a:lvl1pPr>
              <a:defRPr/>
            </a:lvl1pPr>
          </a:lstStyle>
          <a:p>
            <a:pPr>
              <a:defRPr/>
            </a:pPr>
            <a:fld id="{4EE26394-CF60-4700-A546-EEFBFD521BD2}" type="slidenum">
              <a:rPr lang="pt-BR" altLang="pt-BR"/>
              <a:pPr>
                <a:defRPr/>
              </a:pPr>
              <a:t>‹nº›</a:t>
            </a:fld>
            <a:endParaRPr lang="pt-BR" altLang="pt-BR"/>
          </a:p>
        </p:txBody>
      </p:sp>
    </p:spTree>
    <p:extLst>
      <p:ext uri="{BB962C8B-B14F-4D97-AF65-F5344CB8AC3E}">
        <p14:creationId xmlns:p14="http://schemas.microsoft.com/office/powerpoint/2010/main" val="295878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6" descr="mini logo ifs"/>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0"/>
            <a:ext cx="749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6"/>
          <p:cNvGrpSpPr>
            <a:grpSpLocks/>
          </p:cNvGrpSpPr>
          <p:nvPr/>
        </p:nvGrpSpPr>
        <p:grpSpPr bwMode="auto">
          <a:xfrm>
            <a:off x="0" y="-7938"/>
            <a:ext cx="12192000" cy="6865938"/>
            <a:chOff x="0" y="-8467"/>
            <a:chExt cx="12192000" cy="6866467"/>
          </a:xfrm>
        </p:grpSpPr>
        <p:cxnSp>
          <p:nvCxnSpPr>
            <p:cNvPr id="20" name="Straight Connector 19"/>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2981"/>
              <a:ext cx="44926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8" name="Title Placeholder 1"/>
          <p:cNvSpPr>
            <a:spLocks noGrp="1"/>
          </p:cNvSpPr>
          <p:nvPr>
            <p:ph type="title"/>
          </p:nvPr>
        </p:nvSpPr>
        <p:spPr bwMode="auto">
          <a:xfrm>
            <a:off x="677863" y="609600"/>
            <a:ext cx="8596312"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 título mestre</a:t>
            </a:r>
            <a:endParaRPr lang="en-US" altLang="pt-BR"/>
          </a:p>
        </p:txBody>
      </p:sp>
      <p:sp>
        <p:nvSpPr>
          <p:cNvPr id="1029" name="Text Placeholder 2"/>
          <p:cNvSpPr>
            <a:spLocks noGrp="1"/>
          </p:cNvSpPr>
          <p:nvPr>
            <p:ph type="body" idx="1"/>
          </p:nvPr>
        </p:nvSpPr>
        <p:spPr bwMode="auto">
          <a:xfrm>
            <a:off x="677863" y="2160588"/>
            <a:ext cx="8596312"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endParaRPr lang="en-US" altLang="pt-BR"/>
          </a:p>
        </p:txBody>
      </p:sp>
      <p:sp>
        <p:nvSpPr>
          <p:cNvPr id="4" name="Date Placeholder 3"/>
          <p:cNvSpPr>
            <a:spLocks noGrp="1"/>
          </p:cNvSpPr>
          <p:nvPr>
            <p:ph type="dt" sz="half" idx="2"/>
          </p:nvPr>
        </p:nvSpPr>
        <p:spPr>
          <a:xfrm>
            <a:off x="7205663" y="6042025"/>
            <a:ext cx="911225"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BAC393B5-A74E-4334-96F2-A74ECDB3E11E}" type="datetimeFigureOut">
              <a:rPr lang="pt-BR"/>
              <a:pPr>
                <a:defRPr/>
              </a:pPr>
              <a:t>07/03/2022</a:t>
            </a:fld>
            <a:endParaRPr lang="pt-BR"/>
          </a:p>
        </p:txBody>
      </p:sp>
      <p:sp>
        <p:nvSpPr>
          <p:cNvPr id="5" name="Footer Placeholder 4"/>
          <p:cNvSpPr>
            <a:spLocks noGrp="1"/>
          </p:cNvSpPr>
          <p:nvPr>
            <p:ph type="ftr" sz="quarter" idx="3"/>
          </p:nvPr>
        </p:nvSpPr>
        <p:spPr>
          <a:xfrm>
            <a:off x="677863" y="6042025"/>
            <a:ext cx="6297612"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pt-BR"/>
          </a:p>
        </p:txBody>
      </p:sp>
      <p:sp>
        <p:nvSpPr>
          <p:cNvPr id="6" name="Slide Number Placeholder 5"/>
          <p:cNvSpPr>
            <a:spLocks noGrp="1"/>
          </p:cNvSpPr>
          <p:nvPr>
            <p:ph type="sldNum" sz="quarter" idx="4"/>
          </p:nvPr>
        </p:nvSpPr>
        <p:spPr>
          <a:xfrm>
            <a:off x="8589963" y="6042025"/>
            <a:ext cx="684212"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smtClean="0">
                <a:solidFill>
                  <a:schemeClr val="accent1"/>
                </a:solidFill>
                <a:latin typeface="Trebuchet MS" panose="020B0603020202020204" pitchFamily="34" charset="0"/>
              </a:defRPr>
            </a:lvl1pPr>
          </a:lstStyle>
          <a:p>
            <a:pPr>
              <a:defRPr/>
            </a:pPr>
            <a:fld id="{8D8A1B1F-188A-4F6B-8D67-442D0F3849F7}" type="slidenum">
              <a:rPr lang="pt-BR" altLang="pt-BR"/>
              <a:pPr>
                <a:defRPr/>
              </a:pPr>
              <a:t>‹nº›</a:t>
            </a:fld>
            <a:endParaRPr lang="pt-BR" altLang="pt-BR"/>
          </a:p>
        </p:txBody>
      </p:sp>
    </p:spTree>
  </p:cSld>
  <p:clrMap bg1="lt1" tx1="dk1" bg2="lt2" tx2="dk2" accent1="accent1" accent2="accent2" accent3="accent3" accent4="accent4" accent5="accent5" accent6="accent6" hlink="hlink" folHlink="folHlink"/>
  <p:sldLayoutIdLst>
    <p:sldLayoutId id="2147484038"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9" r:id="rId11"/>
    <p:sldLayoutId id="2147484034" r:id="rId12"/>
    <p:sldLayoutId id="2147484040" r:id="rId13"/>
    <p:sldLayoutId id="2147484035" r:id="rId14"/>
    <p:sldLayoutId id="2147484036" r:id="rId15"/>
    <p:sldLayoutId id="2147484037" r:id="rId16"/>
  </p:sldLayoutIdLst>
  <p:txStyles>
    <p:titleStyle>
      <a:lvl1pPr algn="l" defTabSz="457200" rtl="0" eaLnBrk="0" fontAlgn="base" hangingPunct="0">
        <a:spcBef>
          <a:spcPct val="0"/>
        </a:spcBef>
        <a:spcAft>
          <a:spcPct val="0"/>
        </a:spcAft>
        <a:defRPr sz="4000" kern="1200">
          <a:solidFill>
            <a:schemeClr val="accent1"/>
          </a:solidFill>
          <a:latin typeface="+mj-lt"/>
          <a:ea typeface="+mj-ea"/>
          <a:cs typeface="+mj-cs"/>
        </a:defRPr>
      </a:lvl1pPr>
      <a:lvl2pPr algn="l" defTabSz="457200" rtl="0" eaLnBrk="0" fontAlgn="base" hangingPunct="0">
        <a:spcBef>
          <a:spcPct val="0"/>
        </a:spcBef>
        <a:spcAft>
          <a:spcPct val="0"/>
        </a:spcAft>
        <a:defRPr sz="4000">
          <a:solidFill>
            <a:schemeClr val="accent1"/>
          </a:solidFill>
          <a:latin typeface="Trebuchet MS" panose="020B0603020202020204" pitchFamily="34" charset="0"/>
        </a:defRPr>
      </a:lvl2pPr>
      <a:lvl3pPr algn="l" defTabSz="457200" rtl="0" eaLnBrk="0" fontAlgn="base" hangingPunct="0">
        <a:spcBef>
          <a:spcPct val="0"/>
        </a:spcBef>
        <a:spcAft>
          <a:spcPct val="0"/>
        </a:spcAft>
        <a:defRPr sz="4000">
          <a:solidFill>
            <a:schemeClr val="accent1"/>
          </a:solidFill>
          <a:latin typeface="Trebuchet MS" panose="020B0603020202020204" pitchFamily="34" charset="0"/>
        </a:defRPr>
      </a:lvl3pPr>
      <a:lvl4pPr algn="l" defTabSz="457200" rtl="0" eaLnBrk="0" fontAlgn="base" hangingPunct="0">
        <a:spcBef>
          <a:spcPct val="0"/>
        </a:spcBef>
        <a:spcAft>
          <a:spcPct val="0"/>
        </a:spcAft>
        <a:defRPr sz="4000">
          <a:solidFill>
            <a:schemeClr val="accent1"/>
          </a:solidFill>
          <a:latin typeface="Trebuchet MS" panose="020B0603020202020204" pitchFamily="34" charset="0"/>
        </a:defRPr>
      </a:lvl4pPr>
      <a:lvl5pPr algn="l" defTabSz="457200" rtl="0" eaLnBrk="0" fontAlgn="base" hangingPunct="0">
        <a:spcBef>
          <a:spcPct val="0"/>
        </a:spcBef>
        <a:spcAft>
          <a:spcPct val="0"/>
        </a:spcAft>
        <a:defRPr sz="40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computer.org/education/bodies-of-knowledge/software-engineeri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9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ítulo 1"/>
          <p:cNvSpPr>
            <a:spLocks noGrp="1"/>
          </p:cNvSpPr>
          <p:nvPr>
            <p:ph type="ctrTitle"/>
          </p:nvPr>
        </p:nvSpPr>
        <p:spPr>
          <a:xfrm>
            <a:off x="3811588" y="2405063"/>
            <a:ext cx="7727950" cy="1646237"/>
          </a:xfrm>
        </p:spPr>
        <p:txBody>
          <a:bodyPr/>
          <a:lstStyle/>
          <a:p>
            <a:pPr algn="l" eaLnBrk="1" hangingPunct="1"/>
            <a:r>
              <a:rPr lang="pt-BR" altLang="pt-BR" sz="6600" b="1"/>
              <a:t>Engenharia de Software</a:t>
            </a:r>
          </a:p>
        </p:txBody>
      </p:sp>
      <p:sp>
        <p:nvSpPr>
          <p:cNvPr id="3" name="Subtítulo 2"/>
          <p:cNvSpPr>
            <a:spLocks noGrp="1"/>
          </p:cNvSpPr>
          <p:nvPr>
            <p:ph type="subTitle" idx="1"/>
          </p:nvPr>
        </p:nvSpPr>
        <p:spPr>
          <a:xfrm>
            <a:off x="3811588" y="4051300"/>
            <a:ext cx="5462587" cy="1096963"/>
          </a:xfrm>
        </p:spPr>
        <p:txBody>
          <a:bodyPr rtlCol="0">
            <a:normAutofit/>
          </a:bodyPr>
          <a:lstStyle/>
          <a:p>
            <a:pPr algn="l" eaLnBrk="1" fontAlgn="auto" hangingPunct="1">
              <a:spcAft>
                <a:spcPts val="0"/>
              </a:spcAft>
              <a:buFont typeface="Wingdings 3" charset="2"/>
              <a:buNone/>
              <a:defRPr/>
            </a:pPr>
            <a:r>
              <a:rPr lang="pt-BR" sz="2800" dirty="0"/>
              <a:t>Prof. Christiano Lima Santos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lstStyle/>
          <a:p>
            <a:pPr eaLnBrk="1" hangingPunct="1"/>
            <a:r>
              <a:rPr lang="pt-BR" altLang="pt-BR"/>
              <a:t>Características do software</a:t>
            </a:r>
          </a:p>
        </p:txBody>
      </p:sp>
      <p:pic>
        <p:nvPicPr>
          <p:cNvPr id="14339" name="Imagem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1525" y="1408113"/>
            <a:ext cx="7354888" cy="534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515938" y="609600"/>
            <a:ext cx="9156700" cy="5765800"/>
          </a:xfrm>
          <a:prstGeom prst="rect">
            <a:avLst/>
          </a:prstGeom>
          <a:solidFill>
            <a:schemeClr val="accent3">
              <a:lumMod val="40000"/>
              <a:lumOff val="60000"/>
            </a:schemeClr>
          </a:solidFill>
          <a:ln w="38100" cmpd="sng">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94211" name="Título 1"/>
          <p:cNvSpPr>
            <a:spLocks noGrp="1"/>
          </p:cNvSpPr>
          <p:nvPr>
            <p:ph type="title"/>
          </p:nvPr>
        </p:nvSpPr>
        <p:spPr/>
        <p:txBody>
          <a:bodyPr/>
          <a:lstStyle/>
          <a:p>
            <a:r>
              <a:rPr lang="pt-BR" altLang="pt-BR"/>
              <a:t>User story (História de usuário)</a:t>
            </a:r>
          </a:p>
        </p:txBody>
      </p:sp>
      <p:sp>
        <p:nvSpPr>
          <p:cNvPr id="3" name="Espaço Reservado para Conteúdo 2"/>
          <p:cNvSpPr>
            <a:spLocks noGrp="1"/>
          </p:cNvSpPr>
          <p:nvPr>
            <p:ph idx="1"/>
          </p:nvPr>
        </p:nvSpPr>
        <p:spPr/>
        <p:txBody>
          <a:bodyPr/>
          <a:lstStyle/>
          <a:p>
            <a:pPr>
              <a:defRPr/>
            </a:pPr>
            <a:r>
              <a:rPr lang="pt-BR" sz="2400" dirty="0"/>
              <a:t>Geralmente assume o formato:</a:t>
            </a:r>
          </a:p>
          <a:p>
            <a:pPr marL="457200" lvl="1" indent="0">
              <a:buFont typeface="Wingdings 3" panose="05040102010807070707" pitchFamily="18" charset="2"/>
              <a:buNone/>
              <a:defRPr/>
            </a:pPr>
            <a:r>
              <a:rPr lang="pt-BR" sz="2200" i="1" dirty="0"/>
              <a:t>Como um(a) &lt;persona	&gt;, [quando &lt;evento&gt;] eu quero &lt;ação&gt; [tal que &lt;resultado esperado&gt;].</a:t>
            </a:r>
          </a:p>
          <a:p>
            <a:pPr>
              <a:defRPr/>
            </a:pPr>
            <a:endParaRPr lang="pt-BR" sz="2400" dirty="0"/>
          </a:p>
          <a:p>
            <a:pPr>
              <a:defRPr/>
            </a:pPr>
            <a:r>
              <a:rPr lang="pt-BR" sz="2400" dirty="0"/>
              <a:t>Exemplos:</a:t>
            </a:r>
          </a:p>
          <a:p>
            <a:pPr lvl="1">
              <a:defRPr/>
            </a:pPr>
            <a:r>
              <a:rPr lang="pt-BR" sz="2200" dirty="0"/>
              <a:t>Como um administrador, eu quero cadastrar novos funcionários;</a:t>
            </a:r>
          </a:p>
          <a:p>
            <a:pPr lvl="1">
              <a:defRPr/>
            </a:pPr>
            <a:r>
              <a:rPr lang="pt-BR" sz="2200" dirty="0"/>
              <a:t>Como um leitor, quando eu atrasar a devolução de um livro, eu quero receber um e-mail notificando isso.</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ítulo 1"/>
          <p:cNvSpPr>
            <a:spLocks noGrp="1"/>
          </p:cNvSpPr>
          <p:nvPr>
            <p:ph type="title"/>
          </p:nvPr>
        </p:nvSpPr>
        <p:spPr/>
        <p:txBody>
          <a:bodyPr/>
          <a:lstStyle/>
          <a:p>
            <a:pPr eaLnBrk="1" hangingPunct="1"/>
            <a:r>
              <a:rPr lang="pt-BR" altLang="pt-BR" dirty="0"/>
              <a:t>Vamos praticar!</a:t>
            </a:r>
          </a:p>
        </p:txBody>
      </p:sp>
      <p:sp>
        <p:nvSpPr>
          <p:cNvPr id="28675" name="Espaço Reservado para Conteúdo 2"/>
          <p:cNvSpPr>
            <a:spLocks noGrp="1"/>
          </p:cNvSpPr>
          <p:nvPr>
            <p:ph idx="1"/>
          </p:nvPr>
        </p:nvSpPr>
        <p:spPr>
          <a:xfrm>
            <a:off x="677863" y="2081213"/>
            <a:ext cx="8596312" cy="3881437"/>
          </a:xfrm>
        </p:spPr>
        <p:txBody>
          <a:bodyPr/>
          <a:lstStyle/>
          <a:p>
            <a:pPr marL="0" indent="0" eaLnBrk="1" hangingPunct="1">
              <a:buNone/>
            </a:pPr>
            <a:r>
              <a:rPr lang="pt-BR" altLang="pt-BR" sz="3200" dirty="0"/>
              <a:t>Agora, elabore 4 histórias de usuário para um sistema de biblioteca!</a:t>
            </a:r>
            <a:endParaRPr lang="pt-BR" altLang="pt-BR" sz="2800" dirty="0"/>
          </a:p>
        </p:txBody>
      </p:sp>
      <p:pic>
        <p:nvPicPr>
          <p:cNvPr id="28676" name="Image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8125" y="3130550"/>
            <a:ext cx="191135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Espaço Reservado para Número de Slid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B2159929-D612-4412-AF3C-130EBE94B0D3}" type="slidenum">
              <a:rPr lang="pt-BR" altLang="pt-BR" smtClean="0">
                <a:solidFill>
                  <a:schemeClr val="tx1"/>
                </a:solidFill>
              </a:rPr>
              <a:pPr>
                <a:spcBef>
                  <a:spcPct val="0"/>
                </a:spcBef>
                <a:buClrTx/>
                <a:buSzTx/>
                <a:buFontTx/>
                <a:buNone/>
              </a:pPr>
              <a:t>101</a:t>
            </a:fld>
            <a:endParaRPr lang="pt-BR" altLang="pt-BR">
              <a:solidFill>
                <a:schemeClr val="tx1"/>
              </a:solidFill>
            </a:endParaRPr>
          </a:p>
        </p:txBody>
      </p:sp>
      <p:sp>
        <p:nvSpPr>
          <p:cNvPr id="6" name="Retângulo 5"/>
          <p:cNvSpPr/>
          <p:nvPr/>
        </p:nvSpPr>
        <p:spPr>
          <a:xfrm>
            <a:off x="6224588" y="3130550"/>
            <a:ext cx="4838700" cy="3646488"/>
          </a:xfrm>
          <a:prstGeom prst="rect">
            <a:avLst/>
          </a:prstGeom>
          <a:solidFill>
            <a:schemeClr val="bg1"/>
          </a:solidFill>
          <a:ln>
            <a:solidFill>
              <a:schemeClr val="accent1"/>
            </a:solidFill>
          </a:ln>
        </p:spPr>
        <p:txBody>
          <a:bodyPr>
            <a:spAutoFit/>
          </a:bodyPr>
          <a:lstStyle/>
          <a:p>
            <a:pPr>
              <a:defRPr/>
            </a:pPr>
            <a:r>
              <a:rPr lang="pt-BR" sz="2100" dirty="0"/>
              <a:t>Exemplos:</a:t>
            </a:r>
          </a:p>
          <a:p>
            <a:pPr>
              <a:defRPr/>
            </a:pPr>
            <a:endParaRPr lang="pt-BR" sz="2100" dirty="0"/>
          </a:p>
          <a:p>
            <a:pPr marL="800100" lvl="1" indent="-342900">
              <a:buFont typeface="Wingdings" panose="05000000000000000000" pitchFamily="2" charset="2"/>
              <a:buChar char="ü"/>
              <a:defRPr/>
            </a:pPr>
            <a:r>
              <a:rPr lang="pt-BR" sz="2100" dirty="0"/>
              <a:t>Como um administrador, eu quero cadastrar novos funcionários;</a:t>
            </a:r>
          </a:p>
          <a:p>
            <a:pPr lvl="1">
              <a:defRPr/>
            </a:pPr>
            <a:endParaRPr lang="pt-BR" sz="2100" dirty="0"/>
          </a:p>
          <a:p>
            <a:pPr marL="800100" lvl="1" indent="-342900">
              <a:buFont typeface="Wingdings" panose="05000000000000000000" pitchFamily="2" charset="2"/>
              <a:buChar char="ü"/>
              <a:defRPr/>
            </a:pPr>
            <a:r>
              <a:rPr lang="pt-BR" sz="2100" dirty="0"/>
              <a:t>Como um leitor, quando eu atrasar a devolução de um livro, eu quero receber um e-mail notificando isso.</a:t>
            </a:r>
          </a:p>
          <a:p>
            <a:pPr lvl="1">
              <a:defRPr/>
            </a:pPr>
            <a:endParaRPr lang="pt-BR" sz="2100" dirty="0"/>
          </a:p>
        </p:txBody>
      </p:sp>
      <p:pic>
        <p:nvPicPr>
          <p:cNvPr id="10" name="Imagem 9"/>
          <p:cNvPicPr>
            <a:picLocks noChangeAspect="1"/>
          </p:cNvPicPr>
          <p:nvPr/>
        </p:nvPicPr>
        <p:blipFill>
          <a:blip r:embed="rId3"/>
          <a:stretch>
            <a:fillRect/>
          </a:stretch>
        </p:blipFill>
        <p:spPr>
          <a:xfrm>
            <a:off x="677863" y="3171825"/>
            <a:ext cx="2638425" cy="3686175"/>
          </a:xfrm>
          <a:prstGeom prst="rect">
            <a:avLst/>
          </a:prstGeom>
        </p:spPr>
      </p:pic>
    </p:spTree>
    <p:extLst>
      <p:ext uri="{BB962C8B-B14F-4D97-AF65-F5344CB8AC3E}">
        <p14:creationId xmlns:p14="http://schemas.microsoft.com/office/powerpoint/2010/main" val="28593099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ítulo 1"/>
          <p:cNvSpPr>
            <a:spLocks noGrp="1"/>
          </p:cNvSpPr>
          <p:nvPr>
            <p:ph type="title"/>
          </p:nvPr>
        </p:nvSpPr>
        <p:spPr/>
        <p:txBody>
          <a:bodyPr/>
          <a:lstStyle/>
          <a:p>
            <a:pPr eaLnBrk="1" hangingPunct="1"/>
            <a:r>
              <a:rPr lang="pt-BR" altLang="pt-BR"/>
              <a:t>Processo XP</a:t>
            </a:r>
          </a:p>
        </p:txBody>
      </p:sp>
      <p:sp>
        <p:nvSpPr>
          <p:cNvPr id="3" name="Espaço Reservado para Conteúdo 2"/>
          <p:cNvSpPr>
            <a:spLocks noGrp="1"/>
          </p:cNvSpPr>
          <p:nvPr>
            <p:ph idx="1"/>
          </p:nvPr>
        </p:nvSpPr>
        <p:spPr/>
        <p:txBody>
          <a:bodyPr rtlCol="0">
            <a:normAutofit lnSpcReduction="10000"/>
          </a:bodyPr>
          <a:lstStyle/>
          <a:p>
            <a:pPr marL="514350" indent="-514350" eaLnBrk="1" fontAlgn="auto" hangingPunct="1">
              <a:spcAft>
                <a:spcPts val="0"/>
              </a:spcAft>
              <a:buFont typeface="+mj-lt"/>
              <a:buAutoNum type="arabicPeriod" startAt="2"/>
              <a:defRPr/>
            </a:pPr>
            <a:r>
              <a:rPr lang="pt-BR" sz="2800" b="1" dirty="0">
                <a:solidFill>
                  <a:schemeClr val="tx1">
                    <a:lumMod val="75000"/>
                    <a:lumOff val="25000"/>
                  </a:schemeClr>
                </a:solidFill>
              </a:rPr>
              <a:t>Projeto</a:t>
            </a:r>
          </a:p>
          <a:p>
            <a:pPr lvl="1" eaLnBrk="1" fontAlgn="auto" hangingPunct="1">
              <a:spcAft>
                <a:spcPts val="0"/>
              </a:spcAft>
              <a:buFont typeface="Wingdings 3" charset="2"/>
              <a:buChar char=""/>
              <a:defRPr/>
            </a:pPr>
            <a:r>
              <a:rPr lang="pt-BR" sz="2400" dirty="0">
                <a:solidFill>
                  <a:schemeClr val="tx1">
                    <a:lumMod val="75000"/>
                    <a:lumOff val="25000"/>
                  </a:schemeClr>
                </a:solidFill>
              </a:rPr>
              <a:t>Segue o princípio KISS (</a:t>
            </a:r>
            <a:r>
              <a:rPr lang="pt-BR" sz="2400" i="1" dirty="0" err="1">
                <a:solidFill>
                  <a:schemeClr val="tx1">
                    <a:lumMod val="75000"/>
                    <a:lumOff val="25000"/>
                  </a:schemeClr>
                </a:solidFill>
              </a:rPr>
              <a:t>keep</a:t>
            </a:r>
            <a:r>
              <a:rPr lang="pt-BR" sz="2400" i="1" dirty="0">
                <a:solidFill>
                  <a:schemeClr val="tx1">
                    <a:lumMod val="75000"/>
                    <a:lumOff val="25000"/>
                  </a:schemeClr>
                </a:solidFill>
              </a:rPr>
              <a:t> it </a:t>
            </a:r>
            <a:r>
              <a:rPr lang="pt-BR" sz="2400" i="1" dirty="0" err="1">
                <a:solidFill>
                  <a:schemeClr val="tx1">
                    <a:lumMod val="75000"/>
                    <a:lumOff val="25000"/>
                  </a:schemeClr>
                </a:solidFill>
              </a:rPr>
              <a:t>simple</a:t>
            </a:r>
            <a:r>
              <a:rPr lang="pt-BR" sz="2400" i="1" dirty="0">
                <a:solidFill>
                  <a:schemeClr val="tx1">
                    <a:lumMod val="75000"/>
                    <a:lumOff val="25000"/>
                  </a:schemeClr>
                </a:solidFill>
              </a:rPr>
              <a:t>, </a:t>
            </a:r>
            <a:r>
              <a:rPr lang="pt-BR" sz="2400" i="1" dirty="0" err="1">
                <a:solidFill>
                  <a:schemeClr val="tx1">
                    <a:lumMod val="75000"/>
                    <a:lumOff val="25000"/>
                  </a:schemeClr>
                </a:solidFill>
              </a:rPr>
              <a:t>stupid</a:t>
            </a:r>
            <a:r>
              <a:rPr lang="pt-BR" sz="2400" dirty="0">
                <a:solidFill>
                  <a:schemeClr val="tx1">
                    <a:lumMod val="75000"/>
                    <a:lumOff val="25000"/>
                  </a:schemeClr>
                </a:solidFill>
              </a:rPr>
              <a:t>);</a:t>
            </a:r>
          </a:p>
          <a:p>
            <a:pPr lvl="1" eaLnBrk="1" fontAlgn="auto" hangingPunct="1">
              <a:spcAft>
                <a:spcPts val="0"/>
              </a:spcAft>
              <a:buFont typeface="Wingdings 3" charset="2"/>
              <a:buChar char=""/>
              <a:defRPr/>
            </a:pPr>
            <a:r>
              <a:rPr lang="pt-BR" sz="2200" dirty="0">
                <a:solidFill>
                  <a:schemeClr val="tx1">
                    <a:lumMod val="75000"/>
                    <a:lumOff val="25000"/>
                  </a:schemeClr>
                </a:solidFill>
              </a:rPr>
              <a:t>Oferece um guia para implementação das </a:t>
            </a:r>
            <a:r>
              <a:rPr lang="pt-BR" sz="2200" i="1" dirty="0" err="1">
                <a:solidFill>
                  <a:schemeClr val="tx1">
                    <a:lumMod val="75000"/>
                    <a:lumOff val="25000"/>
                  </a:schemeClr>
                </a:solidFill>
              </a:rPr>
              <a:t>user</a:t>
            </a:r>
            <a:r>
              <a:rPr lang="pt-BR" sz="2200" i="1" dirty="0">
                <a:solidFill>
                  <a:schemeClr val="tx1">
                    <a:lumMod val="75000"/>
                    <a:lumOff val="25000"/>
                  </a:schemeClr>
                </a:solidFill>
              </a:rPr>
              <a:t> </a:t>
            </a:r>
            <a:r>
              <a:rPr lang="pt-BR" sz="2200" i="1" dirty="0" err="1">
                <a:solidFill>
                  <a:schemeClr val="tx1">
                    <a:lumMod val="75000"/>
                    <a:lumOff val="25000"/>
                  </a:schemeClr>
                </a:solidFill>
              </a:rPr>
              <a:t>stories</a:t>
            </a:r>
            <a:r>
              <a:rPr lang="pt-BR" sz="2200" dirty="0">
                <a:solidFill>
                  <a:schemeClr val="tx1">
                    <a:lumMod val="75000"/>
                    <a:lumOff val="25000"/>
                  </a:schemeClr>
                </a:solidFill>
              </a:rPr>
              <a:t> na medida em que são escritas;</a:t>
            </a:r>
          </a:p>
          <a:p>
            <a:pPr lvl="1" eaLnBrk="1" fontAlgn="auto" hangingPunct="1">
              <a:spcAft>
                <a:spcPts val="0"/>
              </a:spcAft>
              <a:buFont typeface="Wingdings 3" charset="2"/>
              <a:buChar char=""/>
              <a:defRPr/>
            </a:pPr>
            <a:r>
              <a:rPr lang="pt-BR" sz="2200" dirty="0">
                <a:solidFill>
                  <a:schemeClr val="tx1">
                    <a:lumMod val="75000"/>
                    <a:lumOff val="25000"/>
                  </a:schemeClr>
                </a:solidFill>
              </a:rPr>
              <a:t>Encoraja-se o uso de cartões CRC (classe-responsabilidade-colaborador);</a:t>
            </a:r>
          </a:p>
          <a:p>
            <a:pPr lvl="1" eaLnBrk="1" fontAlgn="auto" hangingPunct="1">
              <a:spcAft>
                <a:spcPts val="0"/>
              </a:spcAft>
              <a:buFont typeface="Wingdings 3" charset="2"/>
              <a:buChar char=""/>
              <a:defRPr/>
            </a:pPr>
            <a:r>
              <a:rPr lang="pt-BR" sz="2200" dirty="0">
                <a:solidFill>
                  <a:schemeClr val="tx1">
                    <a:lumMod val="75000"/>
                    <a:lumOff val="25000"/>
                  </a:schemeClr>
                </a:solidFill>
              </a:rPr>
              <a:t>Desenvolvimento de soluções pontuais:</a:t>
            </a:r>
          </a:p>
          <a:p>
            <a:pPr lvl="2" eaLnBrk="1" fontAlgn="auto" hangingPunct="1">
              <a:spcAft>
                <a:spcPts val="0"/>
              </a:spcAft>
              <a:buFont typeface="Wingdings 3" charset="2"/>
              <a:buChar char=""/>
              <a:defRPr/>
            </a:pPr>
            <a:r>
              <a:rPr lang="pt-BR" sz="2000" dirty="0">
                <a:solidFill>
                  <a:schemeClr val="tx1">
                    <a:lumMod val="75000"/>
                    <a:lumOff val="25000"/>
                  </a:schemeClr>
                </a:solidFill>
              </a:rPr>
              <a:t>Caso um difícil problema de projeto (a partir de uma </a:t>
            </a:r>
            <a:r>
              <a:rPr lang="pt-BR" sz="2000" i="1" dirty="0" err="1">
                <a:solidFill>
                  <a:schemeClr val="tx1">
                    <a:lumMod val="75000"/>
                    <a:lumOff val="25000"/>
                  </a:schemeClr>
                </a:solidFill>
              </a:rPr>
              <a:t>user</a:t>
            </a:r>
            <a:r>
              <a:rPr lang="pt-BR" sz="2000" i="1" dirty="0">
                <a:solidFill>
                  <a:schemeClr val="tx1">
                    <a:lumMod val="75000"/>
                    <a:lumOff val="25000"/>
                  </a:schemeClr>
                </a:solidFill>
              </a:rPr>
              <a:t> </a:t>
            </a:r>
            <a:r>
              <a:rPr lang="pt-BR" sz="2000" i="1" dirty="0" err="1">
                <a:solidFill>
                  <a:schemeClr val="tx1">
                    <a:lumMod val="75000"/>
                    <a:lumOff val="25000"/>
                  </a:schemeClr>
                </a:solidFill>
              </a:rPr>
              <a:t>story</a:t>
            </a:r>
            <a:r>
              <a:rPr lang="pt-BR" sz="2000" dirty="0">
                <a:solidFill>
                  <a:schemeClr val="tx1">
                    <a:lumMod val="75000"/>
                    <a:lumOff val="25000"/>
                  </a:schemeClr>
                </a:solidFill>
              </a:rPr>
              <a:t>) seja encontrado, recomenda-se implementar e avaliar um protótipo.</a:t>
            </a:r>
          </a:p>
          <a:p>
            <a:pPr lvl="2" eaLnBrk="1" fontAlgn="auto" hangingPunct="1">
              <a:spcAft>
                <a:spcPts val="0"/>
              </a:spcAft>
              <a:buFont typeface="Wingdings 3" charset="2"/>
              <a:buChar char=""/>
              <a:defRPr/>
            </a:pPr>
            <a:endParaRPr lang="pt-BR" sz="2000" dirty="0">
              <a:solidFill>
                <a:schemeClr val="tx1">
                  <a:lumMod val="75000"/>
                  <a:lumOff val="25000"/>
                </a:schemeClr>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515938" y="609600"/>
            <a:ext cx="9156700" cy="5765800"/>
          </a:xfrm>
          <a:prstGeom prst="rect">
            <a:avLst/>
          </a:prstGeom>
          <a:solidFill>
            <a:schemeClr val="accent3">
              <a:lumMod val="40000"/>
              <a:lumOff val="60000"/>
            </a:schemeClr>
          </a:solidFill>
          <a:ln w="38100" cmpd="sng">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96259" name="Título 1"/>
          <p:cNvSpPr>
            <a:spLocks noGrp="1"/>
          </p:cNvSpPr>
          <p:nvPr>
            <p:ph type="title"/>
          </p:nvPr>
        </p:nvSpPr>
        <p:spPr/>
        <p:txBody>
          <a:bodyPr/>
          <a:lstStyle/>
          <a:p>
            <a:r>
              <a:rPr lang="pt-BR" altLang="pt-BR"/>
              <a:t>Cartão CRC</a:t>
            </a:r>
          </a:p>
        </p:txBody>
      </p:sp>
      <p:sp>
        <p:nvSpPr>
          <p:cNvPr id="96260" name="Espaço Reservado para Conteúdo 2"/>
          <p:cNvSpPr>
            <a:spLocks noGrp="1"/>
          </p:cNvSpPr>
          <p:nvPr>
            <p:ph idx="1"/>
          </p:nvPr>
        </p:nvSpPr>
        <p:spPr/>
        <p:txBody>
          <a:bodyPr/>
          <a:lstStyle/>
          <a:p>
            <a:r>
              <a:rPr lang="en-US" altLang="pt-BR" sz="2800" dirty="0"/>
              <a:t>O </a:t>
            </a:r>
            <a:r>
              <a:rPr lang="en-US" altLang="pt-BR" sz="2800" dirty="0" err="1"/>
              <a:t>modelo</a:t>
            </a:r>
            <a:r>
              <a:rPr lang="en-US" altLang="pt-BR" sz="2800" dirty="0"/>
              <a:t> CRC é </a:t>
            </a:r>
            <a:r>
              <a:rPr lang="en-US" altLang="pt-BR" sz="2800" dirty="0" err="1"/>
              <a:t>uma</a:t>
            </a:r>
            <a:r>
              <a:rPr lang="en-US" altLang="pt-BR" sz="2800" dirty="0"/>
              <a:t> </a:t>
            </a:r>
            <a:r>
              <a:rPr lang="en-US" altLang="pt-BR" sz="2800" dirty="0" err="1"/>
              <a:t>coleção</a:t>
            </a:r>
            <a:r>
              <a:rPr lang="en-US" altLang="pt-BR" sz="2800" dirty="0"/>
              <a:t> de </a:t>
            </a:r>
            <a:r>
              <a:rPr lang="en-US" altLang="pt-BR" sz="2800" dirty="0" err="1"/>
              <a:t>cartões</a:t>
            </a:r>
            <a:r>
              <a:rPr lang="en-US" altLang="pt-BR" sz="2800" dirty="0"/>
              <a:t> (8 cm x 13 cm) </a:t>
            </a:r>
            <a:r>
              <a:rPr lang="en-US" altLang="pt-BR" sz="2800" dirty="0" err="1"/>
              <a:t>divididos</a:t>
            </a:r>
            <a:r>
              <a:rPr lang="en-US" altLang="pt-BR" sz="2800" dirty="0"/>
              <a:t> </a:t>
            </a:r>
            <a:r>
              <a:rPr lang="en-US" altLang="pt-BR" sz="2800" dirty="0" err="1"/>
              <a:t>em</a:t>
            </a:r>
            <a:r>
              <a:rPr lang="en-US" altLang="pt-BR" sz="2800" dirty="0"/>
              <a:t> </a:t>
            </a:r>
            <a:r>
              <a:rPr lang="en-US" altLang="pt-BR" sz="2800" dirty="0" err="1"/>
              <a:t>três</a:t>
            </a:r>
            <a:r>
              <a:rPr lang="en-US" altLang="pt-BR" sz="2800" dirty="0"/>
              <a:t> </a:t>
            </a:r>
            <a:r>
              <a:rPr lang="en-US" altLang="pt-BR" sz="2800" dirty="0" err="1"/>
              <a:t>seções</a:t>
            </a:r>
            <a:r>
              <a:rPr lang="en-US" altLang="pt-BR" sz="2800" dirty="0"/>
              <a:t> (</a:t>
            </a:r>
            <a:r>
              <a:rPr lang="en-US" altLang="pt-BR" sz="2800" dirty="0" err="1"/>
              <a:t>Classe</a:t>
            </a:r>
            <a:r>
              <a:rPr lang="en-US" altLang="pt-BR" sz="2800" dirty="0"/>
              <a:t>, </a:t>
            </a:r>
            <a:r>
              <a:rPr lang="en-US" altLang="pt-BR" sz="2800" dirty="0" err="1"/>
              <a:t>Responsabilidades</a:t>
            </a:r>
            <a:r>
              <a:rPr lang="en-US" altLang="pt-BR" sz="2800" dirty="0"/>
              <a:t> e </a:t>
            </a:r>
            <a:r>
              <a:rPr lang="en-US" altLang="pt-BR" sz="2800" dirty="0" err="1"/>
              <a:t>Colaboradores</a:t>
            </a:r>
            <a:r>
              <a:rPr lang="en-US" altLang="pt-BR" sz="2800" dirty="0"/>
              <a:t>);</a:t>
            </a:r>
          </a:p>
          <a:p>
            <a:pPr lvl="1"/>
            <a:r>
              <a:rPr lang="en-US" altLang="pt-BR" sz="2400" dirty="0"/>
              <a:t>Uma </a:t>
            </a:r>
            <a:r>
              <a:rPr lang="en-US" altLang="pt-BR" sz="2400" b="1" dirty="0" err="1"/>
              <a:t>classe</a:t>
            </a:r>
            <a:r>
              <a:rPr lang="en-US" altLang="pt-BR" sz="2400" dirty="0"/>
              <a:t> é </a:t>
            </a:r>
            <a:r>
              <a:rPr lang="en-US" altLang="pt-BR" sz="2400" dirty="0" err="1"/>
              <a:t>uma</a:t>
            </a:r>
            <a:r>
              <a:rPr lang="en-US" altLang="pt-BR" sz="2400" dirty="0"/>
              <a:t> </a:t>
            </a:r>
            <a:r>
              <a:rPr lang="en-US" altLang="pt-BR" sz="2400" dirty="0" err="1"/>
              <a:t>coleção</a:t>
            </a:r>
            <a:r>
              <a:rPr lang="en-US" altLang="pt-BR" sz="2400" dirty="0"/>
              <a:t> de </a:t>
            </a:r>
            <a:r>
              <a:rPr lang="en-US" altLang="pt-BR" sz="2400" dirty="0" err="1"/>
              <a:t>objetos</a:t>
            </a:r>
            <a:r>
              <a:rPr lang="en-US" altLang="pt-BR" sz="2400" dirty="0"/>
              <a:t> </a:t>
            </a:r>
            <a:r>
              <a:rPr lang="en-US" altLang="pt-BR" sz="2400" dirty="0" err="1"/>
              <a:t>similares</a:t>
            </a:r>
            <a:r>
              <a:rPr lang="en-US" altLang="pt-BR" sz="2400" dirty="0"/>
              <a:t> (ex: </a:t>
            </a:r>
            <a:r>
              <a:rPr lang="en-US" altLang="pt-BR" sz="2400" dirty="0" err="1"/>
              <a:t>coleção</a:t>
            </a:r>
            <a:r>
              <a:rPr lang="en-US" altLang="pt-BR" sz="2400" dirty="0"/>
              <a:t> de </a:t>
            </a:r>
            <a:r>
              <a:rPr lang="en-US" altLang="pt-BR" sz="2400" dirty="0" err="1"/>
              <a:t>livros</a:t>
            </a:r>
            <a:r>
              <a:rPr lang="en-US" altLang="pt-BR" sz="2400" dirty="0"/>
              <a:t>, </a:t>
            </a:r>
            <a:r>
              <a:rPr lang="en-US" altLang="pt-BR" sz="2400" dirty="0" err="1"/>
              <a:t>usuários</a:t>
            </a:r>
            <a:r>
              <a:rPr lang="en-US" altLang="pt-BR" sz="2400" dirty="0"/>
              <a:t>, </a:t>
            </a:r>
            <a:r>
              <a:rPr lang="en-US" altLang="pt-BR" sz="2400" dirty="0" err="1"/>
              <a:t>empréstimos</a:t>
            </a:r>
            <a:r>
              <a:rPr lang="en-US" altLang="pt-BR" sz="2400" dirty="0"/>
              <a:t> etc.);</a:t>
            </a:r>
          </a:p>
          <a:p>
            <a:pPr lvl="1"/>
            <a:r>
              <a:rPr lang="en-US" altLang="pt-BR" sz="2400" dirty="0"/>
              <a:t>Uma </a:t>
            </a:r>
            <a:r>
              <a:rPr lang="en-US" altLang="pt-BR" sz="2400" b="1" dirty="0" err="1"/>
              <a:t>responsabilidade</a:t>
            </a:r>
            <a:r>
              <a:rPr lang="en-US" altLang="pt-BR" sz="2400" dirty="0"/>
              <a:t> é </a:t>
            </a:r>
            <a:r>
              <a:rPr lang="en-US" altLang="pt-BR" sz="2400" dirty="0" err="1"/>
              <a:t>algo</a:t>
            </a:r>
            <a:r>
              <a:rPr lang="en-US" altLang="pt-BR" sz="2400" dirty="0"/>
              <a:t> </a:t>
            </a:r>
            <a:r>
              <a:rPr lang="en-US" altLang="pt-BR" sz="2400" dirty="0" err="1"/>
              <a:t>que</a:t>
            </a:r>
            <a:r>
              <a:rPr lang="en-US" altLang="pt-BR" sz="2400" dirty="0"/>
              <a:t> </a:t>
            </a:r>
            <a:r>
              <a:rPr lang="en-US" altLang="pt-BR" sz="2400" dirty="0" err="1"/>
              <a:t>uma</a:t>
            </a:r>
            <a:r>
              <a:rPr lang="en-US" altLang="pt-BR" sz="2400" dirty="0"/>
              <a:t> </a:t>
            </a:r>
            <a:r>
              <a:rPr lang="en-US" altLang="pt-BR" sz="2400" dirty="0" err="1"/>
              <a:t>classe</a:t>
            </a:r>
            <a:r>
              <a:rPr lang="en-US" altLang="pt-BR" sz="2400" dirty="0"/>
              <a:t> </a:t>
            </a:r>
            <a:r>
              <a:rPr lang="en-US" altLang="pt-BR" sz="2400" dirty="0" err="1"/>
              <a:t>sabe</a:t>
            </a:r>
            <a:r>
              <a:rPr lang="en-US" altLang="pt-BR" sz="2400" dirty="0"/>
              <a:t> </a:t>
            </a:r>
            <a:r>
              <a:rPr lang="en-US" altLang="pt-BR" sz="2400" dirty="0" err="1"/>
              <a:t>ou</a:t>
            </a:r>
            <a:r>
              <a:rPr lang="en-US" altLang="pt-BR" sz="2400" dirty="0"/>
              <a:t> </a:t>
            </a:r>
            <a:r>
              <a:rPr lang="en-US" altLang="pt-BR" sz="2400" dirty="0" err="1"/>
              <a:t>faz</a:t>
            </a:r>
            <a:r>
              <a:rPr lang="en-US" altLang="pt-BR" sz="2400" dirty="0"/>
              <a:t>;</a:t>
            </a:r>
          </a:p>
          <a:p>
            <a:pPr lvl="1"/>
            <a:r>
              <a:rPr lang="en-US" altLang="pt-BR" sz="2400" dirty="0"/>
              <a:t>Um </a:t>
            </a:r>
            <a:r>
              <a:rPr lang="en-US" altLang="pt-BR" sz="2400" b="1" dirty="0" err="1"/>
              <a:t>colaborador</a:t>
            </a:r>
            <a:r>
              <a:rPr lang="en-US" altLang="pt-BR" sz="2400" dirty="0"/>
              <a:t> é </a:t>
            </a:r>
            <a:r>
              <a:rPr lang="en-US" altLang="pt-BR" sz="2400" dirty="0" err="1"/>
              <a:t>outra</a:t>
            </a:r>
            <a:r>
              <a:rPr lang="en-US" altLang="pt-BR" sz="2400" dirty="0"/>
              <a:t> </a:t>
            </a:r>
            <a:r>
              <a:rPr lang="en-US" altLang="pt-BR" sz="2400" dirty="0" err="1"/>
              <a:t>classe</a:t>
            </a:r>
            <a:r>
              <a:rPr lang="en-US" altLang="pt-BR" sz="2400" dirty="0"/>
              <a:t> com </a:t>
            </a:r>
            <a:r>
              <a:rPr lang="en-US" altLang="pt-BR" sz="2400" dirty="0" err="1"/>
              <a:t>quem</a:t>
            </a:r>
            <a:r>
              <a:rPr lang="en-US" altLang="pt-BR" sz="2400" dirty="0"/>
              <a:t> </a:t>
            </a:r>
            <a:r>
              <a:rPr lang="en-US" altLang="pt-BR" sz="2400" dirty="0" err="1"/>
              <a:t>nossa</a:t>
            </a:r>
            <a:r>
              <a:rPr lang="en-US" altLang="pt-BR" sz="2400" dirty="0"/>
              <a:t> </a:t>
            </a:r>
            <a:r>
              <a:rPr lang="en-US" altLang="pt-BR" sz="2400" dirty="0" err="1"/>
              <a:t>classe</a:t>
            </a:r>
            <a:r>
              <a:rPr lang="en-US" altLang="pt-BR" sz="2400" dirty="0"/>
              <a:t> </a:t>
            </a:r>
            <a:r>
              <a:rPr lang="en-US" altLang="pt-BR" sz="2400" dirty="0" err="1"/>
              <a:t>interage</a:t>
            </a:r>
            <a:r>
              <a:rPr lang="en-US" altLang="pt-BR" sz="2400" dirty="0"/>
              <a:t> a </a:t>
            </a:r>
            <a:r>
              <a:rPr lang="en-US" altLang="pt-BR" sz="2400" dirty="0" err="1"/>
              <a:t>fim</a:t>
            </a:r>
            <a:r>
              <a:rPr lang="en-US" altLang="pt-BR" sz="2400" dirty="0"/>
              <a:t> de </a:t>
            </a:r>
            <a:r>
              <a:rPr lang="en-US" altLang="pt-BR" sz="2400" dirty="0" err="1"/>
              <a:t>cumprir</a:t>
            </a:r>
            <a:r>
              <a:rPr lang="en-US" altLang="pt-BR" sz="2400" dirty="0"/>
              <a:t> </a:t>
            </a:r>
            <a:r>
              <a:rPr lang="en-US" altLang="pt-BR" sz="2400" dirty="0" err="1"/>
              <a:t>suas</a:t>
            </a:r>
            <a:r>
              <a:rPr lang="en-US" altLang="pt-BR" sz="2400" dirty="0"/>
              <a:t> </a:t>
            </a:r>
            <a:r>
              <a:rPr lang="en-US" altLang="pt-BR" sz="2400" dirty="0" err="1"/>
              <a:t>responsabilidades</a:t>
            </a:r>
            <a:r>
              <a:rPr lang="en-US" altLang="pt-BR" sz="2400" dirty="0"/>
              <a:t>.</a:t>
            </a:r>
            <a:endParaRPr lang="pt-BR" altLang="pt-BR" sz="24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515938" y="609600"/>
            <a:ext cx="9156700" cy="5765800"/>
          </a:xfrm>
          <a:prstGeom prst="rect">
            <a:avLst/>
          </a:prstGeom>
          <a:solidFill>
            <a:schemeClr val="accent3">
              <a:lumMod val="40000"/>
              <a:lumOff val="60000"/>
            </a:schemeClr>
          </a:solidFill>
          <a:ln w="38100" cmpd="sng">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97283" name="Título 1"/>
          <p:cNvSpPr>
            <a:spLocks noGrp="1"/>
          </p:cNvSpPr>
          <p:nvPr>
            <p:ph type="title"/>
          </p:nvPr>
        </p:nvSpPr>
        <p:spPr/>
        <p:txBody>
          <a:bodyPr/>
          <a:lstStyle/>
          <a:p>
            <a:r>
              <a:rPr lang="pt-BR" altLang="pt-BR"/>
              <a:t>Cartão CRC</a:t>
            </a:r>
          </a:p>
        </p:txBody>
      </p:sp>
      <p:sp>
        <p:nvSpPr>
          <p:cNvPr id="97284" name="Espaço Reservado para Conteúdo 5"/>
          <p:cNvSpPr>
            <a:spLocks noGrp="1"/>
          </p:cNvSpPr>
          <p:nvPr>
            <p:ph idx="1"/>
          </p:nvPr>
        </p:nvSpPr>
        <p:spPr>
          <a:xfrm>
            <a:off x="677863" y="1592263"/>
            <a:ext cx="8596312" cy="3881437"/>
          </a:xfrm>
        </p:spPr>
        <p:txBody>
          <a:bodyPr/>
          <a:lstStyle/>
          <a:p>
            <a:r>
              <a:rPr lang="pt-BR" altLang="pt-BR" sz="2800" dirty="0"/>
              <a:t>Exemplo de Cartão CRC:</a:t>
            </a:r>
          </a:p>
        </p:txBody>
      </p:sp>
      <p:graphicFrame>
        <p:nvGraphicFramePr>
          <p:cNvPr id="7" name="Espaço Reservado para Conteúdo 4"/>
          <p:cNvGraphicFramePr>
            <a:graphicFrameLocks/>
          </p:cNvGraphicFramePr>
          <p:nvPr>
            <p:extLst>
              <p:ext uri="{D42A27DB-BD31-4B8C-83A1-F6EECF244321}">
                <p14:modId xmlns:p14="http://schemas.microsoft.com/office/powerpoint/2010/main" val="582167833"/>
              </p:ext>
            </p:extLst>
          </p:nvPr>
        </p:nvGraphicFramePr>
        <p:xfrm>
          <a:off x="819150" y="2333625"/>
          <a:ext cx="8596313" cy="3597275"/>
        </p:xfrm>
        <a:graphic>
          <a:graphicData uri="http://schemas.openxmlformats.org/drawingml/2006/table">
            <a:tbl>
              <a:tblPr>
                <a:tableStyleId>{5C22544A-7EE6-4342-B048-85BDC9FD1C3A}</a:tableStyleId>
              </a:tblPr>
              <a:tblGrid>
                <a:gridCol w="5675641">
                  <a:extLst>
                    <a:ext uri="{9D8B030D-6E8A-4147-A177-3AD203B41FA5}">
                      <a16:colId xmlns:a16="http://schemas.microsoft.com/office/drawing/2014/main" val="20000"/>
                    </a:ext>
                  </a:extLst>
                </a:gridCol>
                <a:gridCol w="2920672">
                  <a:extLst>
                    <a:ext uri="{9D8B030D-6E8A-4147-A177-3AD203B41FA5}">
                      <a16:colId xmlns:a16="http://schemas.microsoft.com/office/drawing/2014/main" val="20001"/>
                    </a:ext>
                  </a:extLst>
                </a:gridCol>
              </a:tblGrid>
              <a:tr h="945047">
                <a:tc gridSpan="2">
                  <a:txBody>
                    <a:bodyPr/>
                    <a:lstStyle/>
                    <a:p>
                      <a:r>
                        <a:rPr lang="pt-BR" sz="2800" b="1" dirty="0"/>
                        <a:t>Classe</a:t>
                      </a:r>
                    </a:p>
                    <a:p>
                      <a:r>
                        <a:rPr lang="pt-BR" sz="2800" b="0" dirty="0"/>
                        <a:t>Leitor</a:t>
                      </a: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pt-BR" dirty="0"/>
                    </a:p>
                  </a:txBody>
                  <a:tcPr/>
                </a:tc>
                <a:extLst>
                  <a:ext uri="{0D108BD9-81ED-4DB2-BD59-A6C34878D82A}">
                    <a16:rowId xmlns:a16="http://schemas.microsoft.com/office/drawing/2014/main" val="10000"/>
                  </a:ext>
                </a:extLst>
              </a:tr>
              <a:tr h="2652228">
                <a:tc>
                  <a:txBody>
                    <a:bodyPr/>
                    <a:lstStyle/>
                    <a:p>
                      <a:r>
                        <a:rPr lang="pt-BR" sz="2800" b="1" dirty="0"/>
                        <a:t>Responsabilidades</a:t>
                      </a:r>
                    </a:p>
                    <a:p>
                      <a:r>
                        <a:rPr lang="pt-BR" sz="2800" b="0" dirty="0"/>
                        <a:t>Faz empréstimo</a:t>
                      </a:r>
                    </a:p>
                    <a:p>
                      <a:r>
                        <a:rPr lang="pt-BR" sz="2800" b="0" dirty="0"/>
                        <a:t>Sabe nome</a:t>
                      </a:r>
                    </a:p>
                    <a:p>
                      <a:r>
                        <a:rPr lang="pt-BR" sz="2800" b="0" dirty="0"/>
                        <a:t>Sabe</a:t>
                      </a:r>
                      <a:r>
                        <a:rPr lang="pt-BR" sz="2800" b="0" baseline="0" dirty="0"/>
                        <a:t> endereço</a:t>
                      </a:r>
                    </a:p>
                    <a:p>
                      <a:r>
                        <a:rPr lang="pt-BR" sz="2800" b="0" baseline="0" dirty="0"/>
                        <a:t>Sabe telefone</a:t>
                      </a:r>
                    </a:p>
                    <a:p>
                      <a:r>
                        <a:rPr lang="pt-BR" sz="2800" b="0" baseline="0" dirty="0"/>
                        <a:t>Sabe histórico de empréstimos</a:t>
                      </a:r>
                      <a:endParaRPr lang="pt-BR" sz="2800" b="0" dirty="0"/>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2800" b="1" dirty="0"/>
                        <a:t>Colaboradores</a:t>
                      </a:r>
                    </a:p>
                    <a:p>
                      <a:r>
                        <a:rPr lang="pt-BR" sz="2800" b="0" dirty="0"/>
                        <a:t>Empréstimo</a:t>
                      </a: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ítulo 1"/>
          <p:cNvSpPr>
            <a:spLocks noGrp="1"/>
          </p:cNvSpPr>
          <p:nvPr>
            <p:ph type="title"/>
          </p:nvPr>
        </p:nvSpPr>
        <p:spPr/>
        <p:txBody>
          <a:bodyPr/>
          <a:lstStyle/>
          <a:p>
            <a:pPr eaLnBrk="1" hangingPunct="1"/>
            <a:r>
              <a:rPr lang="pt-BR" altLang="pt-BR"/>
              <a:t>Vamos praticar!</a:t>
            </a:r>
          </a:p>
        </p:txBody>
      </p:sp>
      <p:sp>
        <p:nvSpPr>
          <p:cNvPr id="32771" name="Espaço Reservado para Conteúdo 2"/>
          <p:cNvSpPr>
            <a:spLocks noGrp="1"/>
          </p:cNvSpPr>
          <p:nvPr>
            <p:ph idx="1"/>
          </p:nvPr>
        </p:nvSpPr>
        <p:spPr>
          <a:xfrm>
            <a:off x="677863" y="2081213"/>
            <a:ext cx="8596312" cy="3881437"/>
          </a:xfrm>
        </p:spPr>
        <p:txBody>
          <a:bodyPr/>
          <a:lstStyle/>
          <a:p>
            <a:pPr marL="0" indent="0" eaLnBrk="1" hangingPunct="1">
              <a:buFont typeface="Wingdings 3" panose="05040102010807070707" pitchFamily="18" charset="2"/>
              <a:buNone/>
            </a:pPr>
            <a:r>
              <a:rPr lang="pt-BR" altLang="pt-BR" sz="3200" dirty="0"/>
              <a:t>Agora, elabore 4 cartões CRC para um sistema de biblioteca!</a:t>
            </a:r>
            <a:endParaRPr lang="pt-BR" altLang="pt-BR" sz="2800" dirty="0"/>
          </a:p>
        </p:txBody>
      </p:sp>
      <p:pic>
        <p:nvPicPr>
          <p:cNvPr id="32772" name="Image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8125" y="3130550"/>
            <a:ext cx="191135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Espaço Reservado para Número de Slid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03821A7A-B780-40D7-BB24-020AB26079EE}" type="slidenum">
              <a:rPr lang="pt-BR" altLang="pt-BR" smtClean="0">
                <a:solidFill>
                  <a:schemeClr val="tx1"/>
                </a:solidFill>
              </a:rPr>
              <a:pPr>
                <a:spcBef>
                  <a:spcPct val="0"/>
                </a:spcBef>
                <a:buClrTx/>
                <a:buSzTx/>
                <a:buFontTx/>
                <a:buNone/>
              </a:pPr>
              <a:t>105</a:t>
            </a:fld>
            <a:endParaRPr lang="pt-BR" altLang="pt-BR">
              <a:solidFill>
                <a:schemeClr val="tx1"/>
              </a:solidFill>
            </a:endParaRPr>
          </a:p>
        </p:txBody>
      </p:sp>
      <p:pic>
        <p:nvPicPr>
          <p:cNvPr id="32774" name="Imagem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7863" y="3130550"/>
            <a:ext cx="2633662"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 name="Espaço Reservado para Conteúdo 4"/>
          <p:cNvGraphicFramePr>
            <a:graphicFrameLocks/>
          </p:cNvGraphicFramePr>
          <p:nvPr/>
        </p:nvGraphicFramePr>
        <p:xfrm>
          <a:off x="6057900" y="3322638"/>
          <a:ext cx="5943600" cy="2865437"/>
        </p:xfrm>
        <a:graphic>
          <a:graphicData uri="http://schemas.openxmlformats.org/drawingml/2006/table">
            <a:tbl>
              <a:tblPr>
                <a:tableStyleId>{5C22544A-7EE6-4342-B048-85BDC9FD1C3A}</a:tableStyleId>
              </a:tblPr>
              <a:tblGrid>
                <a:gridCol w="3678400">
                  <a:extLst>
                    <a:ext uri="{9D8B030D-6E8A-4147-A177-3AD203B41FA5}">
                      <a16:colId xmlns:a16="http://schemas.microsoft.com/office/drawing/2014/main" val="20000"/>
                    </a:ext>
                  </a:extLst>
                </a:gridCol>
                <a:gridCol w="2265200">
                  <a:extLst>
                    <a:ext uri="{9D8B030D-6E8A-4147-A177-3AD203B41FA5}">
                      <a16:colId xmlns:a16="http://schemas.microsoft.com/office/drawing/2014/main" val="20001"/>
                    </a:ext>
                  </a:extLst>
                </a:gridCol>
              </a:tblGrid>
              <a:tr h="762072">
                <a:tc gridSpan="2">
                  <a:txBody>
                    <a:bodyPr/>
                    <a:lstStyle/>
                    <a:p>
                      <a:r>
                        <a:rPr lang="pt-BR" sz="2200" b="1" dirty="0"/>
                        <a:t>Classe</a:t>
                      </a:r>
                    </a:p>
                    <a:p>
                      <a:r>
                        <a:rPr lang="pt-BR" sz="2200" b="0" dirty="0"/>
                        <a:t>Consumidor</a:t>
                      </a:r>
                    </a:p>
                  </a:txBody>
                  <a:tcPr marL="91445" marR="91445"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pt-BR" dirty="0"/>
                    </a:p>
                  </a:txBody>
                  <a:tcPr/>
                </a:tc>
                <a:extLst>
                  <a:ext uri="{0D108BD9-81ED-4DB2-BD59-A6C34878D82A}">
                    <a16:rowId xmlns:a16="http://schemas.microsoft.com/office/drawing/2014/main" val="10000"/>
                  </a:ext>
                </a:extLst>
              </a:tr>
              <a:tr h="2103365">
                <a:tc>
                  <a:txBody>
                    <a:bodyPr/>
                    <a:lstStyle/>
                    <a:p>
                      <a:r>
                        <a:rPr lang="pt-BR" sz="2200" b="1" dirty="0"/>
                        <a:t>Responsabilidades</a:t>
                      </a:r>
                    </a:p>
                    <a:p>
                      <a:r>
                        <a:rPr lang="pt-BR" sz="2200" b="0" dirty="0"/>
                        <a:t>Faz pedidos</a:t>
                      </a:r>
                    </a:p>
                    <a:p>
                      <a:r>
                        <a:rPr lang="pt-BR" sz="2200" b="0" dirty="0"/>
                        <a:t>Sabe nome</a:t>
                      </a:r>
                    </a:p>
                    <a:p>
                      <a:r>
                        <a:rPr lang="pt-BR" sz="2200" b="0" dirty="0"/>
                        <a:t>Sabe</a:t>
                      </a:r>
                      <a:r>
                        <a:rPr lang="pt-BR" sz="2200" b="0" baseline="0" dirty="0"/>
                        <a:t> endereço</a:t>
                      </a:r>
                    </a:p>
                    <a:p>
                      <a:r>
                        <a:rPr lang="pt-BR" sz="2200" b="0" baseline="0" dirty="0"/>
                        <a:t>Sabe telefone</a:t>
                      </a:r>
                    </a:p>
                    <a:p>
                      <a:r>
                        <a:rPr lang="pt-BR" sz="2200" b="0" baseline="0" dirty="0"/>
                        <a:t>Sabe histórico de pedidos</a:t>
                      </a:r>
                      <a:endParaRPr lang="pt-BR" sz="2200" b="0" dirty="0"/>
                    </a:p>
                  </a:txBody>
                  <a:tcPr marL="91445" marR="91445"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2200" b="1" dirty="0"/>
                        <a:t>Colaboradores</a:t>
                      </a:r>
                    </a:p>
                    <a:p>
                      <a:r>
                        <a:rPr lang="pt-BR" sz="2200" b="0" dirty="0"/>
                        <a:t>Pedido</a:t>
                      </a:r>
                    </a:p>
                  </a:txBody>
                  <a:tcPr marL="91445" marR="91445"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6426225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ítulo 1"/>
          <p:cNvSpPr>
            <a:spLocks noGrp="1"/>
          </p:cNvSpPr>
          <p:nvPr>
            <p:ph type="title"/>
          </p:nvPr>
        </p:nvSpPr>
        <p:spPr/>
        <p:txBody>
          <a:bodyPr/>
          <a:lstStyle/>
          <a:p>
            <a:pPr eaLnBrk="1" hangingPunct="1"/>
            <a:r>
              <a:rPr lang="pt-BR" altLang="pt-BR"/>
              <a:t>Processo XP</a:t>
            </a:r>
          </a:p>
        </p:txBody>
      </p:sp>
      <p:sp>
        <p:nvSpPr>
          <p:cNvPr id="98307" name="Espaço Reservado para Conteúdo 2"/>
          <p:cNvSpPr>
            <a:spLocks noGrp="1"/>
          </p:cNvSpPr>
          <p:nvPr>
            <p:ph idx="1"/>
          </p:nvPr>
        </p:nvSpPr>
        <p:spPr/>
        <p:txBody>
          <a:bodyPr/>
          <a:lstStyle/>
          <a:p>
            <a:pPr marL="514350" indent="-514350" eaLnBrk="1" hangingPunct="1">
              <a:buFont typeface="Trebuchet MS" panose="020B0603020202020204" pitchFamily="34" charset="0"/>
              <a:buAutoNum type="arabicPeriod" startAt="3"/>
            </a:pPr>
            <a:r>
              <a:rPr lang="pt-BR" altLang="pt-BR" sz="2800" b="1" dirty="0"/>
              <a:t>Codificação</a:t>
            </a:r>
          </a:p>
          <a:p>
            <a:pPr lvl="1" eaLnBrk="1" hangingPunct="1"/>
            <a:r>
              <a:rPr lang="pt-BR" altLang="pt-BR" sz="2400" dirty="0"/>
              <a:t>Inicia com o desenvolvimento de uma série de testes de unidades para cada história que será implementada no incremento atual;</a:t>
            </a:r>
          </a:p>
          <a:p>
            <a:pPr lvl="1" eaLnBrk="1" hangingPunct="1"/>
            <a:r>
              <a:rPr lang="pt-BR" altLang="pt-BR" sz="2400" dirty="0"/>
              <a:t>Após a implementação (seguindo o princípio KISS), o código é testado em unidade;</a:t>
            </a:r>
          </a:p>
          <a:p>
            <a:pPr lvl="1" eaLnBrk="1" hangingPunct="1"/>
            <a:r>
              <a:rPr lang="pt-BR" altLang="pt-BR" sz="2400" dirty="0"/>
              <a:t>Programação em pares (duplas). Assim, o código é revisto na medida em que é criado;</a:t>
            </a:r>
          </a:p>
          <a:p>
            <a:pPr lvl="1" eaLnBrk="1" hangingPunct="1"/>
            <a:r>
              <a:rPr lang="pt-BR" altLang="pt-BR" sz="2400" dirty="0"/>
              <a:t>Integração contínua do código produzido por todas as duplas.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ítulo 1"/>
          <p:cNvSpPr>
            <a:spLocks noGrp="1"/>
          </p:cNvSpPr>
          <p:nvPr>
            <p:ph type="title"/>
          </p:nvPr>
        </p:nvSpPr>
        <p:spPr/>
        <p:txBody>
          <a:bodyPr/>
          <a:lstStyle/>
          <a:p>
            <a:pPr eaLnBrk="1" hangingPunct="1"/>
            <a:r>
              <a:rPr lang="pt-BR" altLang="pt-BR"/>
              <a:t>Processo XP</a:t>
            </a:r>
          </a:p>
        </p:txBody>
      </p:sp>
      <p:sp>
        <p:nvSpPr>
          <p:cNvPr id="99331" name="Espaço Reservado para Conteúdo 2"/>
          <p:cNvSpPr>
            <a:spLocks noGrp="1"/>
          </p:cNvSpPr>
          <p:nvPr>
            <p:ph idx="1"/>
          </p:nvPr>
        </p:nvSpPr>
        <p:spPr/>
        <p:txBody>
          <a:bodyPr/>
          <a:lstStyle/>
          <a:p>
            <a:pPr marL="514350" indent="-514350" eaLnBrk="1" hangingPunct="1">
              <a:buFont typeface="Trebuchet MS" panose="020B0603020202020204" pitchFamily="34" charset="0"/>
              <a:buAutoNum type="arabicPeriod" startAt="4"/>
            </a:pPr>
            <a:r>
              <a:rPr lang="pt-BR" altLang="pt-BR" sz="2800" b="1" dirty="0"/>
              <a:t>Testes</a:t>
            </a:r>
          </a:p>
          <a:p>
            <a:pPr lvl="1" eaLnBrk="1" hangingPunct="1"/>
            <a:r>
              <a:rPr lang="pt-BR" altLang="pt-BR" sz="2400" dirty="0"/>
              <a:t>Testes de unidade são definidos antes da codificação;</a:t>
            </a:r>
          </a:p>
          <a:p>
            <a:pPr lvl="1" eaLnBrk="1" hangingPunct="1"/>
            <a:r>
              <a:rPr lang="pt-BR" altLang="pt-BR" sz="2400" dirty="0"/>
              <a:t>Foco na automatização dos testes de unidade;</a:t>
            </a:r>
          </a:p>
          <a:p>
            <a:pPr lvl="1" eaLnBrk="1" hangingPunct="1"/>
            <a:r>
              <a:rPr lang="pt-BR" altLang="pt-BR" sz="2400" dirty="0"/>
              <a:t>Encorajamento de testes de regressão;</a:t>
            </a:r>
          </a:p>
          <a:p>
            <a:pPr lvl="1" eaLnBrk="1" hangingPunct="1"/>
            <a:r>
              <a:rPr lang="pt-BR" altLang="pt-BR" sz="2400" dirty="0"/>
              <a:t>Testes de aceitação (testes de cliente) são obtidos das histórias de usuário e possuem como foco as características do sistema que o cliente pode revisar.</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515938" y="157163"/>
            <a:ext cx="11204575" cy="6559550"/>
          </a:xfrm>
          <a:prstGeom prst="rect">
            <a:avLst/>
          </a:prstGeom>
          <a:solidFill>
            <a:schemeClr val="accent3">
              <a:lumMod val="40000"/>
              <a:lumOff val="60000"/>
            </a:schemeClr>
          </a:solidFill>
          <a:ln w="38100" cmpd="sng">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dirty="0"/>
          </a:p>
        </p:txBody>
      </p:sp>
      <p:sp>
        <p:nvSpPr>
          <p:cNvPr id="100355" name="Título 1"/>
          <p:cNvSpPr>
            <a:spLocks noGrp="1"/>
          </p:cNvSpPr>
          <p:nvPr>
            <p:ph type="title"/>
          </p:nvPr>
        </p:nvSpPr>
        <p:spPr>
          <a:xfrm>
            <a:off x="677863" y="152400"/>
            <a:ext cx="11042650" cy="1320800"/>
          </a:xfrm>
        </p:spPr>
        <p:txBody>
          <a:bodyPr/>
          <a:lstStyle/>
          <a:p>
            <a:r>
              <a:rPr lang="pt-BR"/>
              <a:t>Exemplo de teste de unidade automatizado</a:t>
            </a:r>
          </a:p>
        </p:txBody>
      </p:sp>
      <p:sp>
        <p:nvSpPr>
          <p:cNvPr id="100356" name="Espaço Reservado para Conteúdo 4"/>
          <p:cNvSpPr>
            <a:spLocks noGrp="1"/>
          </p:cNvSpPr>
          <p:nvPr>
            <p:ph sz="half" idx="1"/>
          </p:nvPr>
        </p:nvSpPr>
        <p:spPr>
          <a:xfrm>
            <a:off x="677863" y="835025"/>
            <a:ext cx="4183062" cy="5207000"/>
          </a:xfrm>
          <a:solidFill>
            <a:schemeClr val="bg1"/>
          </a:solidFill>
          <a:ln>
            <a:solidFill>
              <a:schemeClr val="tx1"/>
            </a:solidFill>
            <a:miter lim="800000"/>
            <a:headEnd/>
            <a:tailEnd/>
          </a:ln>
        </p:spPr>
        <p:txBody>
          <a:bodyPr/>
          <a:lstStyle/>
          <a:p>
            <a:pPr marL="0" indent="0">
              <a:buFont typeface="Wingdings 3" panose="05040102010807070707" pitchFamily="18" charset="2"/>
              <a:buNone/>
            </a:pPr>
            <a:r>
              <a:rPr lang="pt-BR" dirty="0" err="1"/>
              <a:t>public</a:t>
            </a:r>
            <a:r>
              <a:rPr lang="pt-BR" dirty="0"/>
              <a:t> </a:t>
            </a:r>
            <a:r>
              <a:rPr lang="pt-BR" dirty="0" err="1"/>
              <a:t>class</a:t>
            </a:r>
            <a:r>
              <a:rPr lang="pt-BR" dirty="0"/>
              <a:t> </a:t>
            </a:r>
            <a:r>
              <a:rPr lang="pt-BR" dirty="0" err="1"/>
              <a:t>MathExt</a:t>
            </a:r>
            <a:r>
              <a:rPr lang="pt-BR" dirty="0"/>
              <a:t> {</a:t>
            </a:r>
          </a:p>
          <a:p>
            <a:pPr marL="0" indent="0">
              <a:buFont typeface="Wingdings 3" panose="05040102010807070707" pitchFamily="18" charset="2"/>
              <a:buNone/>
            </a:pPr>
            <a:r>
              <a:rPr lang="pt-BR" dirty="0"/>
              <a:t>	</a:t>
            </a:r>
            <a:r>
              <a:rPr lang="pt-BR" dirty="0" err="1"/>
              <a:t>public</a:t>
            </a:r>
            <a:r>
              <a:rPr lang="pt-BR" dirty="0"/>
              <a:t> </a:t>
            </a:r>
            <a:r>
              <a:rPr lang="pt-BR" dirty="0" err="1"/>
              <a:t>static</a:t>
            </a:r>
            <a:r>
              <a:rPr lang="pt-BR" dirty="0"/>
              <a:t> </a:t>
            </a:r>
            <a:r>
              <a:rPr lang="pt-BR" dirty="0" err="1"/>
              <a:t>void</a:t>
            </a:r>
            <a:r>
              <a:rPr lang="pt-BR" dirty="0"/>
              <a:t> </a:t>
            </a:r>
            <a:r>
              <a:rPr lang="pt-BR" dirty="0" err="1"/>
              <a:t>factorial</a:t>
            </a:r>
            <a:r>
              <a:rPr lang="pt-BR" dirty="0"/>
              <a:t>(</a:t>
            </a:r>
            <a:r>
              <a:rPr lang="pt-BR" dirty="0" err="1"/>
              <a:t>int</a:t>
            </a:r>
            <a:r>
              <a:rPr lang="pt-BR" dirty="0"/>
              <a:t> x) {</a:t>
            </a:r>
          </a:p>
          <a:p>
            <a:pPr marL="0" indent="0">
              <a:buFont typeface="Wingdings 3" panose="05040102010807070707" pitchFamily="18" charset="2"/>
              <a:buNone/>
            </a:pPr>
            <a:r>
              <a:rPr lang="pt-BR" dirty="0"/>
              <a:t>        </a:t>
            </a:r>
            <a:r>
              <a:rPr lang="pt-BR" dirty="0" err="1"/>
              <a:t>if</a:t>
            </a:r>
            <a:r>
              <a:rPr lang="pt-BR" dirty="0"/>
              <a:t> (x &lt; 0) {</a:t>
            </a:r>
          </a:p>
          <a:p>
            <a:pPr marL="0" indent="0">
              <a:buFont typeface="Wingdings 3" panose="05040102010807070707" pitchFamily="18" charset="2"/>
              <a:buNone/>
            </a:pPr>
            <a:r>
              <a:rPr lang="pt-BR" dirty="0"/>
              <a:t>			</a:t>
            </a:r>
            <a:r>
              <a:rPr lang="pt-BR" dirty="0" err="1"/>
              <a:t>return</a:t>
            </a:r>
            <a:r>
              <a:rPr lang="pt-BR" dirty="0"/>
              <a:t> 0;</a:t>
            </a:r>
          </a:p>
          <a:p>
            <a:pPr marL="0" indent="0">
              <a:buFont typeface="Wingdings 3" panose="05040102010807070707" pitchFamily="18" charset="2"/>
              <a:buNone/>
            </a:pPr>
            <a:r>
              <a:rPr lang="pt-BR" dirty="0"/>
              <a:t>		} </a:t>
            </a:r>
            <a:r>
              <a:rPr lang="pt-BR" dirty="0" err="1"/>
              <a:t>else</a:t>
            </a:r>
            <a:r>
              <a:rPr lang="pt-BR" dirty="0"/>
              <a:t> </a:t>
            </a:r>
            <a:r>
              <a:rPr lang="pt-BR" dirty="0" err="1"/>
              <a:t>if</a:t>
            </a:r>
            <a:r>
              <a:rPr lang="pt-BR" dirty="0"/>
              <a:t> (x == 0) {</a:t>
            </a:r>
          </a:p>
          <a:p>
            <a:pPr marL="0" indent="0">
              <a:buFont typeface="Wingdings 3" panose="05040102010807070707" pitchFamily="18" charset="2"/>
              <a:buNone/>
            </a:pPr>
            <a:r>
              <a:rPr lang="pt-BR" dirty="0"/>
              <a:t>			</a:t>
            </a:r>
            <a:r>
              <a:rPr lang="pt-BR" dirty="0" err="1"/>
              <a:t>return</a:t>
            </a:r>
            <a:r>
              <a:rPr lang="pt-BR" dirty="0"/>
              <a:t> 1;</a:t>
            </a:r>
          </a:p>
          <a:p>
            <a:pPr marL="0" indent="0">
              <a:buFont typeface="Wingdings 3" panose="05040102010807070707" pitchFamily="18" charset="2"/>
              <a:buNone/>
            </a:pPr>
            <a:r>
              <a:rPr lang="pt-BR" dirty="0"/>
              <a:t>		} </a:t>
            </a:r>
            <a:r>
              <a:rPr lang="pt-BR" dirty="0" err="1"/>
              <a:t>else</a:t>
            </a:r>
            <a:r>
              <a:rPr lang="pt-BR" dirty="0"/>
              <a:t> {</a:t>
            </a:r>
          </a:p>
          <a:p>
            <a:pPr marL="0" indent="0">
              <a:buFont typeface="Wingdings 3" panose="05040102010807070707" pitchFamily="18" charset="2"/>
              <a:buNone/>
            </a:pPr>
            <a:r>
              <a:rPr lang="pt-BR" dirty="0"/>
              <a:t>			</a:t>
            </a:r>
            <a:r>
              <a:rPr lang="pt-BR" dirty="0" err="1"/>
              <a:t>return</a:t>
            </a:r>
            <a:r>
              <a:rPr lang="pt-BR" dirty="0"/>
              <a:t> x * </a:t>
            </a:r>
            <a:r>
              <a:rPr lang="pt-BR" dirty="0" err="1"/>
              <a:t>factorial</a:t>
            </a:r>
            <a:r>
              <a:rPr lang="pt-BR" dirty="0"/>
              <a:t>(x-1);</a:t>
            </a:r>
          </a:p>
          <a:p>
            <a:pPr marL="0" indent="0">
              <a:buFont typeface="Wingdings 3" panose="05040102010807070707" pitchFamily="18" charset="2"/>
              <a:buNone/>
            </a:pPr>
            <a:r>
              <a:rPr lang="pt-BR" dirty="0"/>
              <a:t>		}</a:t>
            </a:r>
          </a:p>
          <a:p>
            <a:pPr marL="0" indent="0">
              <a:buFont typeface="Wingdings 3" panose="05040102010807070707" pitchFamily="18" charset="2"/>
              <a:buNone/>
            </a:pPr>
            <a:r>
              <a:rPr lang="pt-BR" dirty="0"/>
              <a:t>	}</a:t>
            </a:r>
          </a:p>
          <a:p>
            <a:pPr marL="0" indent="0">
              <a:buFont typeface="Wingdings 3" panose="05040102010807070707" pitchFamily="18" charset="2"/>
              <a:buNone/>
            </a:pPr>
            <a:r>
              <a:rPr lang="pt-BR" dirty="0"/>
              <a:t>}</a:t>
            </a:r>
          </a:p>
        </p:txBody>
      </p:sp>
      <p:sp>
        <p:nvSpPr>
          <p:cNvPr id="100357" name="Espaço Reservado para Conteúdo 5"/>
          <p:cNvSpPr>
            <a:spLocks noGrp="1"/>
          </p:cNvSpPr>
          <p:nvPr>
            <p:ph sz="half" idx="2"/>
          </p:nvPr>
        </p:nvSpPr>
        <p:spPr>
          <a:xfrm>
            <a:off x="5089525" y="835025"/>
            <a:ext cx="6340475" cy="5207000"/>
          </a:xfrm>
          <a:solidFill>
            <a:schemeClr val="bg1"/>
          </a:solidFill>
          <a:ln>
            <a:solidFill>
              <a:schemeClr val="tx1"/>
            </a:solidFill>
            <a:miter lim="800000"/>
            <a:headEnd/>
            <a:tailEnd/>
          </a:ln>
        </p:spPr>
        <p:txBody>
          <a:bodyPr/>
          <a:lstStyle/>
          <a:p>
            <a:pPr marL="0" indent="0">
              <a:buFont typeface="Wingdings 3" panose="05040102010807070707" pitchFamily="18" charset="2"/>
              <a:buNone/>
            </a:pPr>
            <a:r>
              <a:rPr lang="pt-BR" sz="1600" dirty="0" err="1"/>
              <a:t>public</a:t>
            </a:r>
            <a:r>
              <a:rPr lang="pt-BR" sz="1600" dirty="0"/>
              <a:t> </a:t>
            </a:r>
            <a:r>
              <a:rPr lang="pt-BR" sz="1600" dirty="0" err="1"/>
              <a:t>class</a:t>
            </a:r>
            <a:r>
              <a:rPr lang="pt-BR" sz="1600" dirty="0"/>
              <a:t> </a:t>
            </a:r>
            <a:r>
              <a:rPr lang="pt-BR" sz="1600" dirty="0" err="1"/>
              <a:t>Tester</a:t>
            </a:r>
            <a:r>
              <a:rPr lang="pt-BR" sz="1600" dirty="0"/>
              <a:t> {</a:t>
            </a:r>
          </a:p>
          <a:p>
            <a:pPr marL="0" indent="0">
              <a:buFont typeface="Wingdings 3" panose="05040102010807070707" pitchFamily="18" charset="2"/>
              <a:buNone/>
            </a:pPr>
            <a:r>
              <a:rPr lang="pt-BR" sz="1600" dirty="0"/>
              <a:t>	</a:t>
            </a:r>
            <a:r>
              <a:rPr lang="pt-BR" sz="1600" dirty="0" err="1"/>
              <a:t>public</a:t>
            </a:r>
            <a:r>
              <a:rPr lang="pt-BR" sz="1600" dirty="0"/>
              <a:t> </a:t>
            </a:r>
            <a:r>
              <a:rPr lang="pt-BR" sz="1600" dirty="0" err="1"/>
              <a:t>static</a:t>
            </a:r>
            <a:r>
              <a:rPr lang="pt-BR" sz="1600" dirty="0"/>
              <a:t> </a:t>
            </a:r>
            <a:r>
              <a:rPr lang="pt-BR" sz="1600" dirty="0" err="1"/>
              <a:t>void</a:t>
            </a:r>
            <a:r>
              <a:rPr lang="pt-BR" sz="1600" dirty="0"/>
              <a:t> </a:t>
            </a:r>
            <a:r>
              <a:rPr lang="pt-BR" sz="1600" dirty="0" err="1"/>
              <a:t>main</a:t>
            </a:r>
            <a:r>
              <a:rPr lang="pt-BR" sz="1600" dirty="0"/>
              <a:t>(</a:t>
            </a:r>
            <a:r>
              <a:rPr lang="pt-BR" sz="1600" dirty="0" err="1"/>
              <a:t>String</a:t>
            </a:r>
            <a:r>
              <a:rPr lang="pt-BR" sz="1600" dirty="0"/>
              <a:t>[] </a:t>
            </a:r>
            <a:r>
              <a:rPr lang="pt-BR" sz="1600" dirty="0" err="1"/>
              <a:t>args</a:t>
            </a:r>
            <a:r>
              <a:rPr lang="pt-BR" sz="1600" dirty="0"/>
              <a:t>) {</a:t>
            </a:r>
          </a:p>
          <a:p>
            <a:pPr marL="0" indent="0">
              <a:buFont typeface="Wingdings 3" panose="05040102010807070707" pitchFamily="18" charset="2"/>
              <a:buNone/>
            </a:pPr>
            <a:r>
              <a:rPr lang="pt-BR" sz="1600" dirty="0"/>
              <a:t>		</a:t>
            </a:r>
            <a:r>
              <a:rPr lang="pt-BR" sz="1600" dirty="0" err="1"/>
              <a:t>if</a:t>
            </a:r>
            <a:r>
              <a:rPr lang="pt-BR" sz="1600" dirty="0"/>
              <a:t> (</a:t>
            </a:r>
            <a:r>
              <a:rPr lang="pt-BR" sz="1600" dirty="0" err="1"/>
              <a:t>MathExt.factorial</a:t>
            </a:r>
            <a:r>
              <a:rPr lang="pt-BR" sz="1600" dirty="0"/>
              <a:t>(-1) != 0) {</a:t>
            </a:r>
          </a:p>
          <a:p>
            <a:pPr marL="0" indent="0">
              <a:buFont typeface="Wingdings 3" panose="05040102010807070707" pitchFamily="18" charset="2"/>
              <a:buNone/>
            </a:pPr>
            <a:r>
              <a:rPr lang="pt-BR" sz="1600" dirty="0"/>
              <a:t>			Logger.log("</a:t>
            </a:r>
            <a:r>
              <a:rPr lang="pt-BR" sz="1600" dirty="0" err="1"/>
              <a:t>MathExt.factorial</a:t>
            </a:r>
            <a:r>
              <a:rPr lang="pt-BR" sz="1600" dirty="0"/>
              <a:t>(-1) </a:t>
            </a:r>
            <a:r>
              <a:rPr lang="pt-BR" sz="1600" dirty="0" err="1"/>
              <a:t>failed</a:t>
            </a:r>
            <a:r>
              <a:rPr lang="pt-BR" sz="1600" dirty="0"/>
              <a:t>!");</a:t>
            </a:r>
          </a:p>
          <a:p>
            <a:pPr marL="0" indent="0">
              <a:buFont typeface="Wingdings 3" panose="05040102010807070707" pitchFamily="18" charset="2"/>
              <a:buNone/>
            </a:pPr>
            <a:r>
              <a:rPr lang="pt-BR" sz="1600" dirty="0"/>
              <a:t>		}</a:t>
            </a:r>
          </a:p>
          <a:p>
            <a:pPr marL="0" indent="0">
              <a:buFont typeface="Wingdings 3" panose="05040102010807070707" pitchFamily="18" charset="2"/>
              <a:buNone/>
            </a:pPr>
            <a:r>
              <a:rPr lang="pt-BR" sz="1600" dirty="0"/>
              <a:t>		</a:t>
            </a:r>
            <a:r>
              <a:rPr lang="pt-BR" sz="1600" dirty="0" err="1"/>
              <a:t>if</a:t>
            </a:r>
            <a:r>
              <a:rPr lang="pt-BR" sz="1600" dirty="0"/>
              <a:t> (</a:t>
            </a:r>
            <a:r>
              <a:rPr lang="pt-BR" sz="1600" dirty="0" err="1"/>
              <a:t>MathExt.factorial</a:t>
            </a:r>
            <a:r>
              <a:rPr lang="pt-BR" sz="1600" dirty="0"/>
              <a:t>(0) != 1) {</a:t>
            </a:r>
          </a:p>
          <a:p>
            <a:pPr marL="0" indent="0">
              <a:buFont typeface="Wingdings 3" panose="05040102010807070707" pitchFamily="18" charset="2"/>
              <a:buNone/>
            </a:pPr>
            <a:r>
              <a:rPr lang="pt-BR" sz="1600" dirty="0"/>
              <a:t>			 Logger.log("</a:t>
            </a:r>
            <a:r>
              <a:rPr lang="pt-BR" sz="1600" dirty="0" err="1"/>
              <a:t>MathExt.factorial</a:t>
            </a:r>
            <a:r>
              <a:rPr lang="pt-BR" sz="1600" dirty="0"/>
              <a:t>(0) </a:t>
            </a:r>
            <a:r>
              <a:rPr lang="pt-BR" sz="1600" dirty="0" err="1"/>
              <a:t>failed</a:t>
            </a:r>
            <a:r>
              <a:rPr lang="pt-BR" sz="1600" dirty="0"/>
              <a:t>!");</a:t>
            </a:r>
          </a:p>
          <a:p>
            <a:pPr marL="0" indent="0">
              <a:buFont typeface="Wingdings 3" panose="05040102010807070707" pitchFamily="18" charset="2"/>
              <a:buNone/>
            </a:pPr>
            <a:r>
              <a:rPr lang="pt-BR" sz="1600" dirty="0"/>
              <a:t>		}</a:t>
            </a:r>
          </a:p>
          <a:p>
            <a:pPr marL="0" indent="0">
              <a:buFont typeface="Wingdings 3" panose="05040102010807070707" pitchFamily="18" charset="2"/>
              <a:buNone/>
            </a:pPr>
            <a:r>
              <a:rPr lang="pt-BR" sz="1600" dirty="0"/>
              <a:t>		</a:t>
            </a:r>
            <a:r>
              <a:rPr lang="pt-BR" sz="1600" dirty="0" err="1"/>
              <a:t>if</a:t>
            </a:r>
            <a:r>
              <a:rPr lang="pt-BR" sz="1600" dirty="0"/>
              <a:t> (</a:t>
            </a:r>
            <a:r>
              <a:rPr lang="pt-BR" sz="1600" dirty="0" err="1"/>
              <a:t>MathExt.factorial</a:t>
            </a:r>
            <a:r>
              <a:rPr lang="pt-BR" sz="1600" dirty="0"/>
              <a:t>(5) != 120) {</a:t>
            </a:r>
          </a:p>
          <a:p>
            <a:pPr marL="0" indent="0">
              <a:buFont typeface="Wingdings 3" panose="05040102010807070707" pitchFamily="18" charset="2"/>
              <a:buNone/>
            </a:pPr>
            <a:r>
              <a:rPr lang="pt-BR" sz="1600" dirty="0"/>
              <a:t>			 Logger.log("</a:t>
            </a:r>
            <a:r>
              <a:rPr lang="pt-BR" sz="1600" dirty="0" err="1"/>
              <a:t>MathExt.factorial</a:t>
            </a:r>
            <a:r>
              <a:rPr lang="pt-BR" sz="1600" dirty="0"/>
              <a:t>(5) </a:t>
            </a:r>
            <a:r>
              <a:rPr lang="pt-BR" sz="1600" dirty="0" err="1"/>
              <a:t>failed</a:t>
            </a:r>
            <a:r>
              <a:rPr lang="pt-BR" sz="1600" dirty="0"/>
              <a:t>!");</a:t>
            </a:r>
          </a:p>
          <a:p>
            <a:pPr marL="0" indent="0">
              <a:buFont typeface="Wingdings 3" panose="05040102010807070707" pitchFamily="18" charset="2"/>
              <a:buNone/>
            </a:pPr>
            <a:r>
              <a:rPr lang="pt-BR" sz="1600" dirty="0"/>
              <a:t>		}</a:t>
            </a:r>
          </a:p>
          <a:p>
            <a:pPr marL="0" indent="0">
              <a:buFont typeface="Wingdings 3" panose="05040102010807070707" pitchFamily="18" charset="2"/>
              <a:buNone/>
            </a:pPr>
            <a:r>
              <a:rPr lang="pt-BR" sz="1600" dirty="0"/>
              <a:t>		 Logger.log("Test </a:t>
            </a:r>
            <a:r>
              <a:rPr lang="pt-BR" sz="1600" dirty="0" err="1"/>
              <a:t>is</a:t>
            </a:r>
            <a:r>
              <a:rPr lang="pt-BR" sz="1600" dirty="0"/>
              <a:t> </a:t>
            </a:r>
            <a:r>
              <a:rPr lang="pt-BR" sz="1600" dirty="0" err="1"/>
              <a:t>finished</a:t>
            </a:r>
            <a:r>
              <a:rPr lang="pt-BR" sz="1600" dirty="0"/>
              <a:t>.");</a:t>
            </a:r>
          </a:p>
          <a:p>
            <a:pPr marL="0" indent="0">
              <a:buFont typeface="Wingdings 3" panose="05040102010807070707" pitchFamily="18" charset="2"/>
              <a:buNone/>
            </a:pPr>
            <a:r>
              <a:rPr lang="pt-BR" sz="1600" dirty="0"/>
              <a:t>	}</a:t>
            </a:r>
          </a:p>
          <a:p>
            <a:pPr marL="0" indent="0">
              <a:buFont typeface="Wingdings 3" panose="05040102010807070707" pitchFamily="18" charset="2"/>
              <a:buNone/>
            </a:pPr>
            <a:r>
              <a:rPr lang="pt-BR" sz="1600" dirty="0"/>
              <a:t>}</a:t>
            </a:r>
          </a:p>
        </p:txBody>
      </p:sp>
      <p:sp>
        <p:nvSpPr>
          <p:cNvPr id="100358" name="CaixaDeTexto 7"/>
          <p:cNvSpPr txBox="1">
            <a:spLocks noChangeArrowheads="1"/>
          </p:cNvSpPr>
          <p:nvPr/>
        </p:nvSpPr>
        <p:spPr bwMode="auto">
          <a:xfrm>
            <a:off x="1306513" y="6042025"/>
            <a:ext cx="29924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pt-BR" sz="2400">
                <a:solidFill>
                  <a:schemeClr val="tx1"/>
                </a:solidFill>
                <a:latin typeface="Arial" panose="020B0604020202020204" pitchFamily="34" charset="0"/>
              </a:rPr>
              <a:t>Classe a ser testada</a:t>
            </a:r>
          </a:p>
        </p:txBody>
      </p:sp>
      <p:sp>
        <p:nvSpPr>
          <p:cNvPr id="100359" name="CaixaDeTexto 8"/>
          <p:cNvSpPr txBox="1">
            <a:spLocks noChangeArrowheads="1"/>
          </p:cNvSpPr>
          <p:nvPr/>
        </p:nvSpPr>
        <p:spPr bwMode="auto">
          <a:xfrm>
            <a:off x="7154863" y="6042025"/>
            <a:ext cx="2497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pt-BR" sz="2400">
                <a:solidFill>
                  <a:schemeClr val="tx1"/>
                </a:solidFill>
                <a:latin typeface="Arial" panose="020B0604020202020204" pitchFamily="34" charset="0"/>
              </a:rPr>
              <a:t>Classe testadora</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ítulo 1"/>
          <p:cNvSpPr>
            <a:spLocks noGrp="1"/>
          </p:cNvSpPr>
          <p:nvPr>
            <p:ph type="title"/>
          </p:nvPr>
        </p:nvSpPr>
        <p:spPr/>
        <p:txBody>
          <a:bodyPr/>
          <a:lstStyle/>
          <a:p>
            <a:pPr eaLnBrk="1" hangingPunct="1"/>
            <a:r>
              <a:rPr lang="pt-BR" altLang="pt-BR"/>
              <a:t>Processo XP</a:t>
            </a:r>
          </a:p>
        </p:txBody>
      </p:sp>
      <p:pic>
        <p:nvPicPr>
          <p:cNvPr id="101379" name="Imagem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1213" y="1357313"/>
            <a:ext cx="7721600"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ítulo 1"/>
          <p:cNvSpPr>
            <a:spLocks noGrp="1"/>
          </p:cNvSpPr>
          <p:nvPr>
            <p:ph type="title"/>
          </p:nvPr>
        </p:nvSpPr>
        <p:spPr/>
        <p:txBody>
          <a:bodyPr/>
          <a:lstStyle/>
          <a:p>
            <a:pPr eaLnBrk="1" hangingPunct="1"/>
            <a:r>
              <a:rPr lang="pt-BR" altLang="pt-BR"/>
              <a:t>Características do software</a:t>
            </a:r>
          </a:p>
        </p:txBody>
      </p:sp>
      <p:pic>
        <p:nvPicPr>
          <p:cNvPr id="15363" name="Imagem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825" y="1430338"/>
            <a:ext cx="7291388"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ítulo 1"/>
          <p:cNvSpPr>
            <a:spLocks noGrp="1"/>
          </p:cNvSpPr>
          <p:nvPr>
            <p:ph type="title"/>
          </p:nvPr>
        </p:nvSpPr>
        <p:spPr/>
        <p:txBody>
          <a:bodyPr/>
          <a:lstStyle/>
          <a:p>
            <a:pPr eaLnBrk="1" hangingPunct="1"/>
            <a:r>
              <a:rPr lang="pt-BR" altLang="pt-BR"/>
              <a:t>Críticas à abordagem XP</a:t>
            </a:r>
          </a:p>
        </p:txBody>
      </p:sp>
      <p:sp>
        <p:nvSpPr>
          <p:cNvPr id="102403" name="Espaço Reservado para Conteúdo 2"/>
          <p:cNvSpPr>
            <a:spLocks noGrp="1"/>
          </p:cNvSpPr>
          <p:nvPr>
            <p:ph idx="1"/>
          </p:nvPr>
        </p:nvSpPr>
        <p:spPr/>
        <p:txBody>
          <a:bodyPr/>
          <a:lstStyle/>
          <a:p>
            <a:pPr eaLnBrk="1" hangingPunct="1"/>
            <a:r>
              <a:rPr lang="pt-BR" altLang="pt-BR" sz="2800" b="1"/>
              <a:t>Volatilidade de requisitos</a:t>
            </a:r>
            <a:r>
              <a:rPr lang="pt-BR" altLang="pt-BR" sz="2800"/>
              <a:t>. Como o cliente é um membro ativo na XP, alterações podem ser solicitadas informalmente, levando a possíveis mudanças de escopo;</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ítulo 1"/>
          <p:cNvSpPr>
            <a:spLocks noGrp="1"/>
          </p:cNvSpPr>
          <p:nvPr>
            <p:ph type="title"/>
          </p:nvPr>
        </p:nvSpPr>
        <p:spPr/>
        <p:txBody>
          <a:bodyPr/>
          <a:lstStyle/>
          <a:p>
            <a:pPr eaLnBrk="1" hangingPunct="1"/>
            <a:r>
              <a:rPr lang="pt-BR" altLang="pt-BR"/>
              <a:t>Críticas à abordagem XP</a:t>
            </a:r>
          </a:p>
        </p:txBody>
      </p:sp>
      <p:sp>
        <p:nvSpPr>
          <p:cNvPr id="103427" name="Espaço Reservado para Conteúdo 2"/>
          <p:cNvSpPr>
            <a:spLocks noGrp="1"/>
          </p:cNvSpPr>
          <p:nvPr>
            <p:ph idx="1"/>
          </p:nvPr>
        </p:nvSpPr>
        <p:spPr/>
        <p:txBody>
          <a:bodyPr/>
          <a:lstStyle/>
          <a:p>
            <a:pPr eaLnBrk="1" hangingPunct="1"/>
            <a:r>
              <a:rPr lang="pt-BR" altLang="pt-BR" sz="2800" b="1"/>
              <a:t>Necessidades conflitantes de clientes</a:t>
            </a:r>
            <a:r>
              <a:rPr lang="pt-BR" altLang="pt-BR" sz="2800"/>
              <a:t>. Em XP, a equipe de desenvolvimento deve assimilar as necessidades de múltiplos clientes, muitas vezes conflitantes;</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ítulo 1"/>
          <p:cNvSpPr>
            <a:spLocks noGrp="1"/>
          </p:cNvSpPr>
          <p:nvPr>
            <p:ph type="title"/>
          </p:nvPr>
        </p:nvSpPr>
        <p:spPr/>
        <p:txBody>
          <a:bodyPr/>
          <a:lstStyle/>
          <a:p>
            <a:pPr eaLnBrk="1" hangingPunct="1"/>
            <a:r>
              <a:rPr lang="pt-BR" altLang="pt-BR"/>
              <a:t>Críticas à abordagem XP</a:t>
            </a:r>
          </a:p>
        </p:txBody>
      </p:sp>
      <p:sp>
        <p:nvSpPr>
          <p:cNvPr id="104451" name="Espaço Reservado para Conteúdo 2"/>
          <p:cNvSpPr>
            <a:spLocks noGrp="1"/>
          </p:cNvSpPr>
          <p:nvPr>
            <p:ph idx="1"/>
          </p:nvPr>
        </p:nvSpPr>
        <p:spPr/>
        <p:txBody>
          <a:bodyPr/>
          <a:lstStyle/>
          <a:p>
            <a:pPr eaLnBrk="1" hangingPunct="1"/>
            <a:r>
              <a:rPr lang="pt-BR" altLang="pt-BR" sz="2800" b="1"/>
              <a:t>Requisitos elicitados informalmente</a:t>
            </a:r>
            <a:r>
              <a:rPr lang="pt-BR" altLang="pt-BR" sz="2800"/>
              <a:t>. As histórias de usuários são a única manifestação explícita dos requisitos, não havendo assim um modelo mais formal para evitar omissões e inconsistências;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ítulo 1"/>
          <p:cNvSpPr>
            <a:spLocks noGrp="1"/>
          </p:cNvSpPr>
          <p:nvPr>
            <p:ph type="title"/>
          </p:nvPr>
        </p:nvSpPr>
        <p:spPr/>
        <p:txBody>
          <a:bodyPr/>
          <a:lstStyle/>
          <a:p>
            <a:pPr eaLnBrk="1" hangingPunct="1"/>
            <a:r>
              <a:rPr lang="pt-BR" altLang="pt-BR"/>
              <a:t>Críticas à abordagem XP</a:t>
            </a:r>
          </a:p>
        </p:txBody>
      </p:sp>
      <p:sp>
        <p:nvSpPr>
          <p:cNvPr id="105475" name="Espaço Reservado para Conteúdo 2"/>
          <p:cNvSpPr>
            <a:spLocks noGrp="1"/>
          </p:cNvSpPr>
          <p:nvPr>
            <p:ph idx="1"/>
          </p:nvPr>
        </p:nvSpPr>
        <p:spPr/>
        <p:txBody>
          <a:bodyPr/>
          <a:lstStyle/>
          <a:p>
            <a:pPr eaLnBrk="1" hangingPunct="1"/>
            <a:r>
              <a:rPr lang="pt-BR" altLang="pt-BR" sz="2800" b="1"/>
              <a:t>Falta de projeto formal</a:t>
            </a:r>
            <a:r>
              <a:rPr lang="pt-BR" altLang="pt-BR" sz="2800"/>
              <a:t>. Sistemas complexos podem requerer maior elaboração do projeto para garantir qualidade e facilidade de manutenção do software, mas a XP não enfatiza a necessidade do projeto da arquitetura.</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ítulo 1"/>
          <p:cNvSpPr>
            <a:spLocks noGrp="1"/>
          </p:cNvSpPr>
          <p:nvPr>
            <p:ph type="title"/>
          </p:nvPr>
        </p:nvSpPr>
        <p:spPr/>
        <p:txBody>
          <a:bodyPr/>
          <a:lstStyle/>
          <a:p>
            <a:pPr eaLnBrk="1" hangingPunct="1"/>
            <a:r>
              <a:rPr lang="pt-BR" altLang="pt-BR"/>
              <a:t>Outros modelos de processos ágeis</a:t>
            </a:r>
          </a:p>
        </p:txBody>
      </p:sp>
      <p:sp>
        <p:nvSpPr>
          <p:cNvPr id="106499" name="Espaço Reservado para Conteúdo 2"/>
          <p:cNvSpPr>
            <a:spLocks noGrp="1"/>
          </p:cNvSpPr>
          <p:nvPr>
            <p:ph idx="1"/>
          </p:nvPr>
        </p:nvSpPr>
        <p:spPr/>
        <p:txBody>
          <a:bodyPr/>
          <a:lstStyle/>
          <a:p>
            <a:pPr marL="457200" indent="-457200" eaLnBrk="1" hangingPunct="1">
              <a:buFont typeface="Trebuchet MS" panose="020B0603020202020204" pitchFamily="34" charset="0"/>
              <a:buAutoNum type="arabicPeriod"/>
            </a:pPr>
            <a:r>
              <a:rPr lang="pt-BR" altLang="pt-BR" sz="2400"/>
              <a:t>Scrum;</a:t>
            </a:r>
          </a:p>
          <a:p>
            <a:pPr marL="457200" indent="-457200" eaLnBrk="1" hangingPunct="1">
              <a:buFont typeface="Trebuchet MS" panose="020B0603020202020204" pitchFamily="34" charset="0"/>
              <a:buAutoNum type="arabicPeriod"/>
            </a:pPr>
            <a:r>
              <a:rPr lang="pt-BR" altLang="pt-BR" sz="2400"/>
              <a:t>Desenvolvimento de Software Adaptativo;</a:t>
            </a:r>
          </a:p>
          <a:p>
            <a:pPr marL="457200" indent="-457200" eaLnBrk="1" hangingPunct="1">
              <a:buFont typeface="Trebuchet MS" panose="020B0603020202020204" pitchFamily="34" charset="0"/>
              <a:buAutoNum type="arabicPeriod"/>
            </a:pPr>
            <a:r>
              <a:rPr lang="pt-BR" altLang="pt-BR" sz="2400"/>
              <a:t>Método de Desenvolvimento de Sistemas Dinâmicos;</a:t>
            </a:r>
          </a:p>
          <a:p>
            <a:pPr marL="457200" indent="-457200" eaLnBrk="1" hangingPunct="1">
              <a:buFont typeface="Trebuchet MS" panose="020B0603020202020204" pitchFamily="34" charset="0"/>
              <a:buAutoNum type="arabicPeriod"/>
            </a:pPr>
            <a:r>
              <a:rPr lang="pt-BR" altLang="pt-BR" sz="2400"/>
              <a:t>Crystal;</a:t>
            </a:r>
          </a:p>
          <a:p>
            <a:pPr marL="457200" indent="-457200" eaLnBrk="1" hangingPunct="1">
              <a:buFont typeface="Trebuchet MS" panose="020B0603020202020204" pitchFamily="34" charset="0"/>
              <a:buAutoNum type="arabicPeriod"/>
            </a:pPr>
            <a:r>
              <a:rPr lang="pt-BR" altLang="pt-BR" sz="2400"/>
              <a:t>Desenvolvimento Dirigido a Funcionalidades;</a:t>
            </a:r>
          </a:p>
          <a:p>
            <a:pPr marL="457200" indent="-457200" eaLnBrk="1" hangingPunct="1">
              <a:buFont typeface="Trebuchet MS" panose="020B0603020202020204" pitchFamily="34" charset="0"/>
              <a:buAutoNum type="arabicPeriod"/>
            </a:pPr>
            <a:r>
              <a:rPr lang="pt-BR" altLang="pt-BR" sz="2400"/>
              <a:t>Desenvolvimento de Software Enxuto;</a:t>
            </a:r>
          </a:p>
          <a:p>
            <a:pPr marL="457200" indent="-457200" eaLnBrk="1" hangingPunct="1">
              <a:buFont typeface="Trebuchet MS" panose="020B0603020202020204" pitchFamily="34" charset="0"/>
              <a:buAutoNum type="arabicPeriod"/>
            </a:pPr>
            <a:r>
              <a:rPr lang="pt-BR" altLang="pt-BR" sz="2400"/>
              <a:t>Modelagem Ágil;</a:t>
            </a:r>
          </a:p>
          <a:p>
            <a:pPr marL="457200" indent="-457200" eaLnBrk="1" hangingPunct="1">
              <a:buFont typeface="Trebuchet MS" panose="020B0603020202020204" pitchFamily="34" charset="0"/>
              <a:buAutoNum type="arabicPeriod"/>
            </a:pPr>
            <a:r>
              <a:rPr lang="pt-BR" altLang="pt-BR" sz="2400"/>
              <a:t>Processo Unificado Ágil.</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ítulo 3"/>
          <p:cNvSpPr>
            <a:spLocks noGrp="1"/>
          </p:cNvSpPr>
          <p:nvPr>
            <p:ph type="ctrTitle"/>
          </p:nvPr>
        </p:nvSpPr>
        <p:spPr>
          <a:xfrm>
            <a:off x="1506538" y="2405063"/>
            <a:ext cx="7767637" cy="1646237"/>
          </a:xfrm>
        </p:spPr>
        <p:txBody>
          <a:bodyPr/>
          <a:lstStyle/>
          <a:p>
            <a:r>
              <a:rPr lang="pt-BR" altLang="pt-BR"/>
              <a:t>Exercícios</a:t>
            </a:r>
          </a:p>
        </p:txBody>
      </p:sp>
      <p:sp>
        <p:nvSpPr>
          <p:cNvPr id="5" name="Subtítulo 4"/>
          <p:cNvSpPr>
            <a:spLocks noGrp="1"/>
          </p:cNvSpPr>
          <p:nvPr>
            <p:ph type="subTitle" idx="1"/>
          </p:nvPr>
        </p:nvSpPr>
        <p:spPr>
          <a:xfrm>
            <a:off x="1506538" y="4051300"/>
            <a:ext cx="7767637" cy="1096963"/>
          </a:xfrm>
        </p:spPr>
        <p:txBody>
          <a:bodyPr/>
          <a:lstStyle/>
          <a:p>
            <a:pPr>
              <a:defRPr/>
            </a:pPr>
            <a:r>
              <a:rPr lang="pt-BR" sz="3600" dirty="0"/>
              <a:t>Desenvolvimento Ágil</a:t>
            </a:r>
          </a:p>
          <a:p>
            <a:pPr>
              <a:defRPr/>
            </a:pPr>
            <a:r>
              <a:rPr lang="pt-BR" sz="3600" dirty="0"/>
              <a:t>Parte 03</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ítulo 1"/>
          <p:cNvSpPr>
            <a:spLocks noGrp="1"/>
          </p:cNvSpPr>
          <p:nvPr>
            <p:ph type="title"/>
          </p:nvPr>
        </p:nvSpPr>
        <p:spPr/>
        <p:txBody>
          <a:bodyPr/>
          <a:lstStyle/>
          <a:p>
            <a:r>
              <a:rPr lang="pt-BR" altLang="pt-BR"/>
              <a:t>Complete</a:t>
            </a:r>
          </a:p>
        </p:txBody>
      </p:sp>
      <p:sp>
        <p:nvSpPr>
          <p:cNvPr id="108547"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a:t>1. Por ágil, deve-se entender “ser capaz de ____________ de forma rápida e apropriada a ____________ ”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ítulo 1"/>
          <p:cNvSpPr>
            <a:spLocks noGrp="1"/>
          </p:cNvSpPr>
          <p:nvPr>
            <p:ph type="title"/>
          </p:nvPr>
        </p:nvSpPr>
        <p:spPr/>
        <p:txBody>
          <a:bodyPr/>
          <a:lstStyle/>
          <a:p>
            <a:r>
              <a:rPr lang="pt-BR" altLang="pt-BR"/>
              <a:t>Múltipla Escolha</a:t>
            </a:r>
          </a:p>
        </p:txBody>
      </p:sp>
      <p:sp>
        <p:nvSpPr>
          <p:cNvPr id="3" name="Espaço Reservado para Conteúdo 2"/>
          <p:cNvSpPr>
            <a:spLocks noGrp="1"/>
          </p:cNvSpPr>
          <p:nvPr>
            <p:ph idx="1"/>
          </p:nvPr>
        </p:nvSpPr>
        <p:spPr/>
        <p:txBody>
          <a:bodyPr>
            <a:normAutofit fontScale="92500" lnSpcReduction="20000"/>
          </a:bodyPr>
          <a:lstStyle/>
          <a:p>
            <a:pPr marL="0" indent="0">
              <a:buFont typeface="Wingdings 3" panose="05040102010807070707" pitchFamily="18" charset="2"/>
              <a:buNone/>
              <a:defRPr/>
            </a:pPr>
            <a:r>
              <a:rPr lang="pt-BR" sz="2800" dirty="0"/>
              <a:t>2. Marque com um X as opções que fazem parte da filosofia do desenvolvimento ágil:</a:t>
            </a:r>
          </a:p>
          <a:p>
            <a:pPr marL="0" indent="0">
              <a:buFont typeface="Wingdings 3" panose="05040102010807070707" pitchFamily="18" charset="2"/>
              <a:buNone/>
              <a:defRPr/>
            </a:pPr>
            <a:r>
              <a:rPr lang="pt-BR" sz="2800" dirty="0"/>
              <a:t>a (   ) Obediência à execução sequencial das atividades metodológicas;</a:t>
            </a:r>
          </a:p>
          <a:p>
            <a:pPr marL="0" indent="0">
              <a:buFont typeface="Wingdings 3" panose="05040102010807070707" pitchFamily="18" charset="2"/>
              <a:buNone/>
              <a:defRPr/>
            </a:pPr>
            <a:r>
              <a:rPr lang="pt-BR" sz="2800" dirty="0"/>
              <a:t>b (   ) Satisfação do cliente por meio de entregas incrementais;</a:t>
            </a:r>
          </a:p>
          <a:p>
            <a:pPr marL="0" indent="0">
              <a:buFont typeface="Wingdings 3" panose="05040102010807070707" pitchFamily="18" charset="2"/>
              <a:buNone/>
              <a:defRPr/>
            </a:pPr>
            <a:r>
              <a:rPr lang="pt-BR" sz="2800" dirty="0"/>
              <a:t>c (   ) Equipes de projetos pequenas e bem motivadas;</a:t>
            </a:r>
          </a:p>
          <a:p>
            <a:pPr marL="0" indent="0">
              <a:buFont typeface="Wingdings 3" panose="05040102010807070707" pitchFamily="18" charset="2"/>
              <a:buNone/>
              <a:defRPr/>
            </a:pPr>
            <a:r>
              <a:rPr lang="pt-BR" sz="2800" dirty="0"/>
              <a:t>d (   ) Eliminação de toda a documentação;</a:t>
            </a:r>
          </a:p>
          <a:p>
            <a:pPr marL="0" indent="0">
              <a:buFont typeface="Wingdings 3" panose="05040102010807070707" pitchFamily="18" charset="2"/>
              <a:buNone/>
              <a:defRPr/>
            </a:pPr>
            <a:r>
              <a:rPr lang="pt-BR" sz="2800" dirty="0"/>
              <a:t>e (   ) Comunicação contínua entre todos os envolvidos.</a:t>
            </a:r>
          </a:p>
          <a:p>
            <a:pPr marL="0" indent="0">
              <a:buFont typeface="Wingdings 3" panose="05040102010807070707" pitchFamily="18" charset="2"/>
              <a:buNone/>
              <a:defRPr/>
            </a:pPr>
            <a:endParaRPr lang="pt-BR" sz="2800" dirty="0"/>
          </a:p>
          <a:p>
            <a:pPr marL="0" indent="0">
              <a:buFont typeface="Wingdings 3" panose="05040102010807070707" pitchFamily="18" charset="2"/>
              <a:buNone/>
              <a:defRPr/>
            </a:pPr>
            <a:endParaRPr lang="pt-BR" sz="28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ítulo 1"/>
          <p:cNvSpPr>
            <a:spLocks noGrp="1"/>
          </p:cNvSpPr>
          <p:nvPr>
            <p:ph type="title"/>
          </p:nvPr>
        </p:nvSpPr>
        <p:spPr/>
        <p:txBody>
          <a:bodyPr/>
          <a:lstStyle/>
          <a:p>
            <a:r>
              <a:rPr lang="pt-BR" altLang="pt-BR"/>
              <a:t>Complete</a:t>
            </a:r>
          </a:p>
        </p:txBody>
      </p:sp>
      <p:sp>
        <p:nvSpPr>
          <p:cNvPr id="110595"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a:t>3. Modelos de processo ____________ requerem muita disciplina, entretanto engenheiros de software podem não ter toda a disciplina necessária.</a:t>
            </a:r>
          </a:p>
          <a:p>
            <a:pPr marL="0" indent="0">
              <a:buFont typeface="Wingdings 3" panose="05040102010807070707" pitchFamily="18" charset="2"/>
              <a:buNone/>
            </a:pPr>
            <a:endParaRPr lang="pt-BR" altLang="pt-BR" sz="2800"/>
          </a:p>
          <a:p>
            <a:pPr marL="0" indent="0">
              <a:buFont typeface="Wingdings 3" panose="05040102010807070707" pitchFamily="18" charset="2"/>
              <a:buNone/>
            </a:pPr>
            <a:r>
              <a:rPr lang="pt-BR" altLang="pt-BR" sz="2800"/>
              <a:t>Já os modelos de processo ____________ não requerem tanta disciplina e visam responder apropriadamente às mudanças.</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ítulo 1"/>
          <p:cNvSpPr>
            <a:spLocks noGrp="1"/>
          </p:cNvSpPr>
          <p:nvPr>
            <p:ph type="title"/>
          </p:nvPr>
        </p:nvSpPr>
        <p:spPr/>
        <p:txBody>
          <a:bodyPr/>
          <a:lstStyle/>
          <a:p>
            <a:r>
              <a:rPr lang="pt-BR" altLang="pt-BR"/>
              <a:t>Complete</a:t>
            </a:r>
          </a:p>
        </p:txBody>
      </p:sp>
      <p:sp>
        <p:nvSpPr>
          <p:cNvPr id="111619"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a:t>4. No desenvolvimento ágil, devido à importância da entrega incremental do software, é comum o emprego de um fluxo de processo ____________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ítulo 1"/>
          <p:cNvSpPr>
            <a:spLocks noGrp="1"/>
          </p:cNvSpPr>
          <p:nvPr>
            <p:ph type="title"/>
          </p:nvPr>
        </p:nvSpPr>
        <p:spPr/>
        <p:txBody>
          <a:bodyPr/>
          <a:lstStyle/>
          <a:p>
            <a:pPr eaLnBrk="1" hangingPunct="1"/>
            <a:r>
              <a:rPr lang="pt-BR" altLang="pt-BR"/>
              <a:t>Evolução do software (1950-1965)</a:t>
            </a:r>
          </a:p>
        </p:txBody>
      </p:sp>
      <p:sp>
        <p:nvSpPr>
          <p:cNvPr id="16387" name="Espaço Reservado para Conteúdo 2"/>
          <p:cNvSpPr>
            <a:spLocks noGrp="1"/>
          </p:cNvSpPr>
          <p:nvPr>
            <p:ph idx="1"/>
          </p:nvPr>
        </p:nvSpPr>
        <p:spPr/>
        <p:txBody>
          <a:bodyPr/>
          <a:lstStyle/>
          <a:p>
            <a:pPr eaLnBrk="1" hangingPunct="1"/>
            <a:r>
              <a:rPr lang="pt-BR" altLang="pt-BR" sz="2800" dirty="0"/>
              <a:t>Foco no </a:t>
            </a:r>
            <a:r>
              <a:rPr lang="pt-BR" altLang="pt-BR" sz="2800" i="1" dirty="0"/>
              <a:t>hardware</a:t>
            </a:r>
            <a:r>
              <a:rPr lang="pt-BR" altLang="pt-BR" sz="2800" dirty="0"/>
              <a:t> (mudanças contínuas no mesmo). </a:t>
            </a:r>
            <a:r>
              <a:rPr lang="pt-BR" altLang="pt-BR" sz="2800" i="1" dirty="0"/>
              <a:t>Hardware</a:t>
            </a:r>
            <a:r>
              <a:rPr lang="pt-BR" altLang="pt-BR" sz="2800" dirty="0"/>
              <a:t> de propósito geral;</a:t>
            </a:r>
          </a:p>
          <a:p>
            <a:pPr eaLnBrk="1" hangingPunct="1"/>
            <a:r>
              <a:rPr lang="pt-BR" altLang="pt-BR" sz="2800" i="1" dirty="0"/>
              <a:t>Software</a:t>
            </a:r>
            <a:r>
              <a:rPr lang="pt-BR" altLang="pt-BR" sz="2800" dirty="0"/>
              <a:t> era uma “arte secundária”, logo havia poucos métodos sistemáticos para o mesmo. </a:t>
            </a:r>
            <a:r>
              <a:rPr lang="pt-BR" altLang="pt-BR" sz="2800" i="1" dirty="0"/>
              <a:t>Software</a:t>
            </a:r>
            <a:r>
              <a:rPr lang="pt-BR" altLang="pt-BR" sz="2800" dirty="0"/>
              <a:t> específico para cada aplicação;</a:t>
            </a:r>
          </a:p>
          <a:p>
            <a:pPr eaLnBrk="1" hangingPunct="1"/>
            <a:r>
              <a:rPr lang="pt-BR" altLang="pt-BR" sz="2800" dirty="0"/>
              <a:t>Falta de documentação.</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ítulo 1"/>
          <p:cNvSpPr>
            <a:spLocks noGrp="1"/>
          </p:cNvSpPr>
          <p:nvPr>
            <p:ph type="title"/>
          </p:nvPr>
        </p:nvSpPr>
        <p:spPr/>
        <p:txBody>
          <a:bodyPr/>
          <a:lstStyle/>
          <a:p>
            <a:r>
              <a:rPr lang="pt-BR" altLang="pt-BR"/>
              <a:t>Verdadeiro ou Falso</a:t>
            </a:r>
          </a:p>
        </p:txBody>
      </p:sp>
      <p:sp>
        <p:nvSpPr>
          <p:cNvPr id="112643"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a:t>5. (   ) O processo XP envolve quatro atividades: planejamento, projeto, codificação e testes.</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ítulo 1"/>
          <p:cNvSpPr>
            <a:spLocks noGrp="1"/>
          </p:cNvSpPr>
          <p:nvPr>
            <p:ph type="title"/>
          </p:nvPr>
        </p:nvSpPr>
        <p:spPr/>
        <p:txBody>
          <a:bodyPr/>
          <a:lstStyle/>
          <a:p>
            <a:r>
              <a:rPr lang="pt-BR" altLang="pt-BR"/>
              <a:t>Múltipla Escolha</a:t>
            </a:r>
          </a:p>
        </p:txBody>
      </p:sp>
      <p:sp>
        <p:nvSpPr>
          <p:cNvPr id="3" name="Espaço Reservado para Conteúdo 2"/>
          <p:cNvSpPr>
            <a:spLocks noGrp="1"/>
          </p:cNvSpPr>
          <p:nvPr>
            <p:ph idx="1"/>
          </p:nvPr>
        </p:nvSpPr>
        <p:spPr/>
        <p:txBody>
          <a:bodyPr>
            <a:normAutofit fontScale="92500" lnSpcReduction="20000"/>
          </a:bodyPr>
          <a:lstStyle/>
          <a:p>
            <a:pPr marL="0" indent="0">
              <a:buFont typeface="Wingdings 3" panose="05040102010807070707" pitchFamily="18" charset="2"/>
              <a:buNone/>
              <a:defRPr/>
            </a:pPr>
            <a:r>
              <a:rPr lang="pt-BR" sz="2800" dirty="0"/>
              <a:t>6. Marque com um X os itens que contêm valores da abordagem XP:</a:t>
            </a:r>
          </a:p>
          <a:p>
            <a:pPr marL="0" indent="0">
              <a:buFont typeface="Wingdings 3" panose="05040102010807070707" pitchFamily="18" charset="2"/>
              <a:buNone/>
              <a:defRPr/>
            </a:pPr>
            <a:r>
              <a:rPr lang="pt-BR" sz="2800" dirty="0"/>
              <a:t>a) (   ) Comunicação;</a:t>
            </a:r>
          </a:p>
          <a:p>
            <a:pPr marL="0" indent="0">
              <a:buFont typeface="Wingdings 3" panose="05040102010807070707" pitchFamily="18" charset="2"/>
              <a:buNone/>
              <a:defRPr/>
            </a:pPr>
            <a:r>
              <a:rPr lang="pt-BR" sz="2800" dirty="0"/>
              <a:t>b) (   ) Planejamento;</a:t>
            </a:r>
          </a:p>
          <a:p>
            <a:pPr marL="0" indent="0">
              <a:buFont typeface="Wingdings 3" panose="05040102010807070707" pitchFamily="18" charset="2"/>
              <a:buNone/>
              <a:defRPr/>
            </a:pPr>
            <a:r>
              <a:rPr lang="pt-BR" sz="2800" dirty="0"/>
              <a:t>c) (   ) Simplicidade;</a:t>
            </a:r>
          </a:p>
          <a:p>
            <a:pPr marL="0" indent="0">
              <a:buFont typeface="Wingdings 3" panose="05040102010807070707" pitchFamily="18" charset="2"/>
              <a:buNone/>
              <a:defRPr/>
            </a:pPr>
            <a:r>
              <a:rPr lang="pt-BR" sz="2800" dirty="0"/>
              <a:t>d) (   ) Feedback;</a:t>
            </a:r>
          </a:p>
          <a:p>
            <a:pPr marL="0" indent="0">
              <a:buFont typeface="Wingdings 3" panose="05040102010807070707" pitchFamily="18" charset="2"/>
              <a:buNone/>
              <a:defRPr/>
            </a:pPr>
            <a:r>
              <a:rPr lang="pt-BR" sz="2800" dirty="0"/>
              <a:t>e) (   ) Documentação;</a:t>
            </a:r>
          </a:p>
          <a:p>
            <a:pPr marL="0" indent="0">
              <a:buFont typeface="Wingdings 3" panose="05040102010807070707" pitchFamily="18" charset="2"/>
              <a:buNone/>
              <a:defRPr/>
            </a:pPr>
            <a:r>
              <a:rPr lang="pt-BR" sz="2800" dirty="0"/>
              <a:t>f) (   ) Coragem / Disciplina;</a:t>
            </a:r>
          </a:p>
          <a:p>
            <a:pPr marL="0" indent="0">
              <a:buFont typeface="Wingdings 3" panose="05040102010807070707" pitchFamily="18" charset="2"/>
              <a:buNone/>
              <a:defRPr/>
            </a:pPr>
            <a:r>
              <a:rPr lang="pt-BR" sz="2800" dirty="0"/>
              <a:t>g) (   ) Respeito.</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ítulo 1"/>
          <p:cNvSpPr>
            <a:spLocks noGrp="1"/>
          </p:cNvSpPr>
          <p:nvPr>
            <p:ph type="title"/>
          </p:nvPr>
        </p:nvSpPr>
        <p:spPr/>
        <p:txBody>
          <a:bodyPr/>
          <a:lstStyle/>
          <a:p>
            <a:r>
              <a:rPr lang="pt-BR" altLang="pt-BR"/>
              <a:t>Verdadeiro ou Falso</a:t>
            </a:r>
          </a:p>
        </p:txBody>
      </p:sp>
      <p:sp>
        <p:nvSpPr>
          <p:cNvPr id="114691"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a:t>7. (   ) Em XP, desenvolvem-se </a:t>
            </a:r>
            <a:r>
              <a:rPr lang="pt-BR" altLang="pt-BR" sz="2800" i="1"/>
              <a:t>user stories</a:t>
            </a:r>
            <a:r>
              <a:rPr lang="pt-BR" altLang="pt-BR" sz="2800"/>
              <a:t> com o intuito de descrever cada funcionalidade requisitada.</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ítulo 1"/>
          <p:cNvSpPr>
            <a:spLocks noGrp="1"/>
          </p:cNvSpPr>
          <p:nvPr>
            <p:ph type="title"/>
          </p:nvPr>
        </p:nvSpPr>
        <p:spPr/>
        <p:txBody>
          <a:bodyPr/>
          <a:lstStyle/>
          <a:p>
            <a:r>
              <a:rPr lang="pt-BR" altLang="pt-BR"/>
              <a:t>Verdadeiro ou Falso</a:t>
            </a:r>
          </a:p>
        </p:txBody>
      </p:sp>
      <p:sp>
        <p:nvSpPr>
          <p:cNvPr id="115715"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a:t>8. (   ) Em XP, inicia-se a atividade de planejamento com o desenvolvimento de uma série de testes de unidade para cada história de usuário.</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ítulo 1"/>
          <p:cNvSpPr>
            <a:spLocks noGrp="1"/>
          </p:cNvSpPr>
          <p:nvPr>
            <p:ph type="title"/>
          </p:nvPr>
        </p:nvSpPr>
        <p:spPr/>
        <p:txBody>
          <a:bodyPr/>
          <a:lstStyle/>
          <a:p>
            <a:r>
              <a:rPr lang="pt-BR" altLang="pt-BR"/>
              <a:t>Verdadeiro ou Falso</a:t>
            </a:r>
          </a:p>
        </p:txBody>
      </p:sp>
      <p:sp>
        <p:nvSpPr>
          <p:cNvPr id="116739"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a:t>9. (   ) Não se recomenda a programação em pares no processo XP, pois alocar dois programadores para implementar uma mesma funcionalidade seria um grande desperdício.</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ítulo 1"/>
          <p:cNvSpPr>
            <a:spLocks noGrp="1"/>
          </p:cNvSpPr>
          <p:nvPr>
            <p:ph type="title"/>
          </p:nvPr>
        </p:nvSpPr>
        <p:spPr/>
        <p:txBody>
          <a:bodyPr/>
          <a:lstStyle/>
          <a:p>
            <a:r>
              <a:rPr lang="pt-BR" altLang="pt-BR"/>
              <a:t>Complete</a:t>
            </a:r>
          </a:p>
        </p:txBody>
      </p:sp>
      <p:sp>
        <p:nvSpPr>
          <p:cNvPr id="117763"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a:t>10. Em XP, caso um difícil problema de projeto seja encontrado, recomenda-se implementar e validar um ____________ .</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ítulo 1"/>
          <p:cNvSpPr>
            <a:spLocks noGrp="1"/>
          </p:cNvSpPr>
          <p:nvPr>
            <p:ph type="title"/>
          </p:nvPr>
        </p:nvSpPr>
        <p:spPr/>
        <p:txBody>
          <a:bodyPr/>
          <a:lstStyle/>
          <a:p>
            <a:r>
              <a:rPr lang="pt-BR" altLang="pt-BR"/>
              <a:t>Responda</a:t>
            </a:r>
          </a:p>
        </p:txBody>
      </p:sp>
      <p:sp>
        <p:nvSpPr>
          <p:cNvPr id="3" name="Espaço Reservado para Conteúdo 2"/>
          <p:cNvSpPr>
            <a:spLocks noGrp="1"/>
          </p:cNvSpPr>
          <p:nvPr>
            <p:ph idx="1"/>
          </p:nvPr>
        </p:nvSpPr>
        <p:spPr/>
        <p:txBody>
          <a:bodyPr>
            <a:normAutofit lnSpcReduction="10000"/>
          </a:bodyPr>
          <a:lstStyle/>
          <a:p>
            <a:pPr marL="0" indent="0">
              <a:buFont typeface="Wingdings 3" panose="05040102010807070707" pitchFamily="18" charset="2"/>
              <a:buNone/>
              <a:defRPr/>
            </a:pPr>
            <a:r>
              <a:rPr lang="pt-BR" sz="2800" dirty="0"/>
              <a:t>11. Em nossas aulas, comentamos que “vivemos em um mundo repleto de mudanças”. Em se tratando de desenvolvimento de software:</a:t>
            </a:r>
          </a:p>
          <a:p>
            <a:pPr marL="0" indent="0">
              <a:buFont typeface="Wingdings 3" panose="05040102010807070707" pitchFamily="18" charset="2"/>
              <a:buNone/>
              <a:defRPr/>
            </a:pPr>
            <a:r>
              <a:rPr lang="pt-BR" sz="2800" dirty="0"/>
              <a:t>a) Quais são essas possíveis mudanças?</a:t>
            </a:r>
          </a:p>
          <a:p>
            <a:pPr marL="0" indent="0">
              <a:buFont typeface="Wingdings 3" panose="05040102010807070707" pitchFamily="18" charset="2"/>
              <a:buNone/>
              <a:defRPr/>
            </a:pPr>
            <a:r>
              <a:rPr lang="pt-BR" sz="2800" dirty="0"/>
              <a:t>b) Quais as consequências delas para o desenvolvimento de um software?</a:t>
            </a:r>
          </a:p>
          <a:p>
            <a:pPr marL="0" indent="0">
              <a:buFont typeface="Wingdings 3" panose="05040102010807070707" pitchFamily="18" charset="2"/>
              <a:buNone/>
              <a:defRPr/>
            </a:pPr>
            <a:r>
              <a:rPr lang="pt-BR" sz="2800" dirty="0"/>
              <a:t>c) O que pode ser feito para minimizar o impacto de tais mudanças?</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ítulo 1"/>
          <p:cNvSpPr>
            <a:spLocks noGrp="1"/>
          </p:cNvSpPr>
          <p:nvPr>
            <p:ph type="title"/>
          </p:nvPr>
        </p:nvSpPr>
        <p:spPr/>
        <p:txBody>
          <a:bodyPr/>
          <a:lstStyle/>
          <a:p>
            <a:r>
              <a:rPr lang="pt-BR" altLang="pt-BR"/>
              <a:t>Responda</a:t>
            </a:r>
          </a:p>
        </p:txBody>
      </p:sp>
      <p:sp>
        <p:nvSpPr>
          <p:cNvPr id="3" name="Espaço Reservado para Conteúdo 2"/>
          <p:cNvSpPr>
            <a:spLocks noGrp="1"/>
          </p:cNvSpPr>
          <p:nvPr>
            <p:ph idx="1"/>
          </p:nvPr>
        </p:nvSpPr>
        <p:spPr/>
        <p:txBody>
          <a:bodyPr>
            <a:normAutofit fontScale="92500" lnSpcReduction="10000"/>
          </a:bodyPr>
          <a:lstStyle/>
          <a:p>
            <a:pPr marL="0" indent="0">
              <a:buFont typeface="Wingdings 3" panose="05040102010807070707" pitchFamily="18" charset="2"/>
              <a:buNone/>
              <a:defRPr/>
            </a:pPr>
            <a:r>
              <a:rPr lang="pt-BR" sz="2800" dirty="0"/>
              <a:t>12. Explique com suas palavras o que o Manifesto Ágil quer dizer quando afirma que deve se priorizar:</a:t>
            </a:r>
          </a:p>
          <a:p>
            <a:pPr marL="0" indent="0">
              <a:buFont typeface="Wingdings 3" panose="05040102010807070707" pitchFamily="18" charset="2"/>
              <a:buNone/>
              <a:defRPr/>
            </a:pPr>
            <a:r>
              <a:rPr lang="pt-BR" sz="2800" dirty="0"/>
              <a:t>a) Indivíduos e interações acima de processos e ferramentas?</a:t>
            </a:r>
          </a:p>
          <a:p>
            <a:pPr marL="0" indent="0">
              <a:buFont typeface="Wingdings 3" panose="05040102010807070707" pitchFamily="18" charset="2"/>
              <a:buNone/>
              <a:defRPr/>
            </a:pPr>
            <a:r>
              <a:rPr lang="pt-BR" sz="2800" dirty="0"/>
              <a:t>b) Software operacional acima de documentação completa?</a:t>
            </a:r>
          </a:p>
          <a:p>
            <a:pPr marL="0" indent="0">
              <a:buFont typeface="Wingdings 3" panose="05040102010807070707" pitchFamily="18" charset="2"/>
              <a:buNone/>
              <a:defRPr/>
            </a:pPr>
            <a:r>
              <a:rPr lang="pt-BR" sz="2800" dirty="0"/>
              <a:t>c) Colaboração dos clientes acima de negociação contratual?</a:t>
            </a:r>
          </a:p>
          <a:p>
            <a:pPr marL="0" indent="0">
              <a:buFont typeface="Wingdings 3" panose="05040102010807070707" pitchFamily="18" charset="2"/>
              <a:buNone/>
              <a:defRPr/>
            </a:pPr>
            <a:r>
              <a:rPr lang="pt-BR" sz="2800" dirty="0"/>
              <a:t>d) Respostas a mudanças acima de seguir um plano?</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ítulo 1"/>
          <p:cNvSpPr>
            <a:spLocks noGrp="1"/>
          </p:cNvSpPr>
          <p:nvPr>
            <p:ph type="title"/>
          </p:nvPr>
        </p:nvSpPr>
        <p:spPr/>
        <p:txBody>
          <a:bodyPr/>
          <a:lstStyle/>
          <a:p>
            <a:r>
              <a:rPr lang="pt-BR" altLang="pt-BR"/>
              <a:t>Responda</a:t>
            </a:r>
          </a:p>
        </p:txBody>
      </p:sp>
      <p:sp>
        <p:nvSpPr>
          <p:cNvPr id="120835"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a:t>13. Explique o que significa cada uma das seguintes características do desenvolvimento ágil:</a:t>
            </a:r>
          </a:p>
          <a:p>
            <a:pPr marL="0" indent="0">
              <a:buFont typeface="Wingdings 3" panose="05040102010807070707" pitchFamily="18" charset="2"/>
              <a:buNone/>
            </a:pPr>
            <a:r>
              <a:rPr lang="pt-BR" altLang="pt-BR" sz="2800"/>
              <a:t>a) Adaptável;</a:t>
            </a:r>
          </a:p>
          <a:p>
            <a:pPr marL="0" indent="0">
              <a:buFont typeface="Wingdings 3" panose="05040102010807070707" pitchFamily="18" charset="2"/>
              <a:buNone/>
            </a:pPr>
            <a:r>
              <a:rPr lang="pt-BR" altLang="pt-BR" sz="2800"/>
              <a:t>b) Incremental;</a:t>
            </a:r>
          </a:p>
          <a:p>
            <a:pPr marL="0" indent="0">
              <a:buFont typeface="Wingdings 3" panose="05040102010807070707" pitchFamily="18" charset="2"/>
              <a:buNone/>
            </a:pPr>
            <a:r>
              <a:rPr lang="pt-BR" altLang="pt-BR" sz="2800"/>
              <a:t>c) Iterativo;</a:t>
            </a:r>
          </a:p>
          <a:p>
            <a:pPr marL="0" indent="0">
              <a:buFont typeface="Wingdings 3" panose="05040102010807070707" pitchFamily="18" charset="2"/>
              <a:buNone/>
            </a:pPr>
            <a:r>
              <a:rPr lang="pt-BR" altLang="pt-BR" sz="2800"/>
              <a:t>d) Focado na comunicação.</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ítulo 1"/>
          <p:cNvSpPr>
            <a:spLocks noGrp="1"/>
          </p:cNvSpPr>
          <p:nvPr>
            <p:ph type="title"/>
          </p:nvPr>
        </p:nvSpPr>
        <p:spPr/>
        <p:txBody>
          <a:bodyPr/>
          <a:lstStyle/>
          <a:p>
            <a:pPr eaLnBrk="1" hangingPunct="1"/>
            <a:r>
              <a:rPr lang="pt-BR" altLang="pt-BR"/>
              <a:t>Responda</a:t>
            </a:r>
          </a:p>
        </p:txBody>
      </p:sp>
      <p:sp>
        <p:nvSpPr>
          <p:cNvPr id="121859" name="Espaço Reservado para Conteúdo 2"/>
          <p:cNvSpPr>
            <a:spLocks noGrp="1"/>
          </p:cNvSpPr>
          <p:nvPr>
            <p:ph idx="1"/>
          </p:nvPr>
        </p:nvSpPr>
        <p:spPr/>
        <p:txBody>
          <a:bodyPr/>
          <a:lstStyle/>
          <a:p>
            <a:pPr marL="0" indent="0" eaLnBrk="1" hangingPunct="1">
              <a:buFont typeface="Wingdings 3" panose="05040102010807070707" pitchFamily="18" charset="2"/>
              <a:buNone/>
            </a:pPr>
            <a:r>
              <a:rPr lang="pt-BR" altLang="pt-BR" sz="2800"/>
              <a:t>14. Descreva agilidade (no contexto de desenvolvimento de software) com suas palavras;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ítulo 1"/>
          <p:cNvSpPr>
            <a:spLocks noGrp="1"/>
          </p:cNvSpPr>
          <p:nvPr>
            <p:ph type="title"/>
          </p:nvPr>
        </p:nvSpPr>
        <p:spPr/>
        <p:txBody>
          <a:bodyPr/>
          <a:lstStyle/>
          <a:p>
            <a:pPr eaLnBrk="1" hangingPunct="1"/>
            <a:r>
              <a:rPr lang="pt-BR" altLang="pt-BR"/>
              <a:t>Evolução do software (1965-1975)</a:t>
            </a:r>
          </a:p>
        </p:txBody>
      </p:sp>
      <p:sp>
        <p:nvSpPr>
          <p:cNvPr id="3" name="Espaço Reservado para Conteúdo 2"/>
          <p:cNvSpPr>
            <a:spLocks noGrp="1"/>
          </p:cNvSpPr>
          <p:nvPr>
            <p:ph idx="1"/>
          </p:nvPr>
        </p:nvSpPr>
        <p:spPr/>
        <p:txBody>
          <a:bodyPr rtlCol="0">
            <a:normAutofit/>
          </a:bodyPr>
          <a:lstStyle/>
          <a:p>
            <a:pPr eaLnBrk="1" fontAlgn="auto" hangingPunct="1">
              <a:spcAft>
                <a:spcPts val="0"/>
              </a:spcAft>
              <a:buFont typeface="Wingdings 3" charset="2"/>
              <a:buChar char=""/>
              <a:defRPr/>
            </a:pPr>
            <a:r>
              <a:rPr lang="pt-BR" sz="2400" dirty="0">
                <a:solidFill>
                  <a:schemeClr val="tx1">
                    <a:lumMod val="75000"/>
                    <a:lumOff val="25000"/>
                  </a:schemeClr>
                </a:solidFill>
              </a:rPr>
              <a:t>Sistemas multiusuários e multitarefas;</a:t>
            </a:r>
          </a:p>
          <a:p>
            <a:pPr eaLnBrk="1" fontAlgn="auto" hangingPunct="1">
              <a:spcAft>
                <a:spcPts val="0"/>
              </a:spcAft>
              <a:buFont typeface="Wingdings 3" charset="2"/>
              <a:buChar char=""/>
              <a:defRPr/>
            </a:pPr>
            <a:r>
              <a:rPr lang="pt-BR" sz="2400" dirty="0">
                <a:solidFill>
                  <a:schemeClr val="tx1">
                    <a:lumMod val="75000"/>
                    <a:lumOff val="25000"/>
                  </a:schemeClr>
                </a:solidFill>
              </a:rPr>
              <a:t>Sistemas de tempo real;</a:t>
            </a:r>
          </a:p>
          <a:p>
            <a:pPr eaLnBrk="1" fontAlgn="auto" hangingPunct="1">
              <a:spcAft>
                <a:spcPts val="0"/>
              </a:spcAft>
              <a:buFont typeface="Wingdings 3" charset="2"/>
              <a:buChar char=""/>
              <a:defRPr/>
            </a:pPr>
            <a:r>
              <a:rPr lang="pt-BR" sz="2400" dirty="0">
                <a:solidFill>
                  <a:schemeClr val="tx1">
                    <a:lumMod val="75000"/>
                    <a:lumOff val="25000"/>
                  </a:schemeClr>
                </a:solidFill>
              </a:rPr>
              <a:t>1ª geração de Sistemas Gerenciadores de Bancos de Dados (SGBD);</a:t>
            </a:r>
          </a:p>
          <a:p>
            <a:pPr eaLnBrk="1" fontAlgn="auto" hangingPunct="1">
              <a:spcAft>
                <a:spcPts val="0"/>
              </a:spcAft>
              <a:buFont typeface="Wingdings 3" charset="2"/>
              <a:buChar char=""/>
              <a:defRPr/>
            </a:pPr>
            <a:r>
              <a:rPr lang="pt-BR" sz="2400" dirty="0">
                <a:solidFill>
                  <a:schemeClr val="tx1">
                    <a:lumMod val="75000"/>
                    <a:lumOff val="25000"/>
                  </a:schemeClr>
                </a:solidFill>
              </a:rPr>
              <a:t>Produto de software – software </a:t>
            </a:r>
            <a:r>
              <a:rPr lang="pt-BR" sz="2400" dirty="0" err="1">
                <a:solidFill>
                  <a:schemeClr val="tx1">
                    <a:lumMod val="75000"/>
                    <a:lumOff val="25000"/>
                  </a:schemeClr>
                </a:solidFill>
              </a:rPr>
              <a:t>houses</a:t>
            </a:r>
            <a:r>
              <a:rPr lang="pt-BR" sz="2400" dirty="0">
                <a:solidFill>
                  <a:schemeClr val="tx1">
                    <a:lumMod val="75000"/>
                    <a:lumOff val="25000"/>
                  </a:schemeClr>
                </a:solidFill>
              </a:rPr>
              <a:t>;</a:t>
            </a:r>
          </a:p>
          <a:p>
            <a:pPr eaLnBrk="1" fontAlgn="auto" hangingPunct="1">
              <a:spcAft>
                <a:spcPts val="0"/>
              </a:spcAft>
              <a:buFont typeface="Wingdings 3" charset="2"/>
              <a:buChar char=""/>
              <a:defRPr/>
            </a:pPr>
            <a:r>
              <a:rPr lang="pt-BR" sz="2400" dirty="0">
                <a:solidFill>
                  <a:schemeClr val="tx1">
                    <a:lumMod val="75000"/>
                    <a:lumOff val="25000"/>
                  </a:schemeClr>
                </a:solidFill>
              </a:rPr>
              <a:t>Manutenção quase impossível.</a:t>
            </a:r>
          </a:p>
          <a:p>
            <a:pPr marL="0" indent="0" eaLnBrk="1" fontAlgn="auto" hangingPunct="1">
              <a:spcAft>
                <a:spcPts val="0"/>
              </a:spcAft>
              <a:buFont typeface="Wingdings 3" charset="2"/>
              <a:buNone/>
              <a:defRPr/>
            </a:pPr>
            <a:endParaRPr lang="pt-BR" sz="2400" dirty="0">
              <a:solidFill>
                <a:schemeClr val="tx1">
                  <a:lumMod val="75000"/>
                  <a:lumOff val="25000"/>
                </a:schemeClr>
              </a:solidFill>
            </a:endParaRPr>
          </a:p>
          <a:p>
            <a:pPr marL="0" indent="0" eaLnBrk="1" fontAlgn="auto" hangingPunct="1">
              <a:spcAft>
                <a:spcPts val="0"/>
              </a:spcAft>
              <a:buFont typeface="Wingdings 3" charset="2"/>
              <a:buNone/>
              <a:defRPr/>
            </a:pPr>
            <a:r>
              <a:rPr lang="pt-BR" sz="2400" dirty="0">
                <a:solidFill>
                  <a:schemeClr val="tx1">
                    <a:lumMod val="75000"/>
                    <a:lumOff val="25000"/>
                  </a:schemeClr>
                </a:solidFill>
              </a:rPr>
              <a:t>	... CRISE DO SOFTWARE!</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ítulo 1"/>
          <p:cNvSpPr>
            <a:spLocks noGrp="1"/>
          </p:cNvSpPr>
          <p:nvPr>
            <p:ph type="title"/>
          </p:nvPr>
        </p:nvSpPr>
        <p:spPr/>
        <p:txBody>
          <a:bodyPr/>
          <a:lstStyle/>
          <a:p>
            <a:pPr eaLnBrk="1" hangingPunct="1"/>
            <a:r>
              <a:rPr lang="pt-BR" altLang="pt-BR"/>
              <a:t>Responda</a:t>
            </a:r>
          </a:p>
        </p:txBody>
      </p:sp>
      <p:sp>
        <p:nvSpPr>
          <p:cNvPr id="122883" name="Espaço Reservado para Conteúdo 2"/>
          <p:cNvSpPr>
            <a:spLocks noGrp="1"/>
          </p:cNvSpPr>
          <p:nvPr>
            <p:ph idx="1"/>
          </p:nvPr>
        </p:nvSpPr>
        <p:spPr/>
        <p:txBody>
          <a:bodyPr/>
          <a:lstStyle/>
          <a:p>
            <a:pPr marL="0" indent="0" eaLnBrk="1" hangingPunct="1">
              <a:buFont typeface="Wingdings 3" panose="05040102010807070707" pitchFamily="18" charset="2"/>
              <a:buNone/>
            </a:pPr>
            <a:r>
              <a:rPr lang="pt-BR" altLang="pt-BR" sz="2800"/>
              <a:t>15. Por que o processo iterativo facilita o gerenciamento de mudanças?</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ítulo 1"/>
          <p:cNvSpPr>
            <a:spLocks noGrp="1"/>
          </p:cNvSpPr>
          <p:nvPr>
            <p:ph type="title"/>
          </p:nvPr>
        </p:nvSpPr>
        <p:spPr/>
        <p:txBody>
          <a:bodyPr/>
          <a:lstStyle/>
          <a:p>
            <a:pPr eaLnBrk="1" hangingPunct="1"/>
            <a:r>
              <a:rPr lang="pt-BR" altLang="pt-BR"/>
              <a:t>Responda</a:t>
            </a:r>
          </a:p>
        </p:txBody>
      </p:sp>
      <p:sp>
        <p:nvSpPr>
          <p:cNvPr id="123907" name="Espaço Reservado para Conteúdo 2"/>
          <p:cNvSpPr>
            <a:spLocks noGrp="1"/>
          </p:cNvSpPr>
          <p:nvPr>
            <p:ph idx="1"/>
          </p:nvPr>
        </p:nvSpPr>
        <p:spPr/>
        <p:txBody>
          <a:bodyPr/>
          <a:lstStyle/>
          <a:p>
            <a:pPr marL="0" indent="0" eaLnBrk="1" hangingPunct="1">
              <a:buFont typeface="Wingdings 3" panose="05040102010807070707" pitchFamily="18" charset="2"/>
              <a:buNone/>
            </a:pPr>
            <a:r>
              <a:rPr lang="pt-BR" altLang="pt-BR" sz="2800"/>
              <a:t>16. O que é refatoração?</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ítulo 1"/>
          <p:cNvSpPr>
            <a:spLocks noGrp="1"/>
          </p:cNvSpPr>
          <p:nvPr>
            <p:ph type="title"/>
          </p:nvPr>
        </p:nvSpPr>
        <p:spPr/>
        <p:txBody>
          <a:bodyPr/>
          <a:lstStyle/>
          <a:p>
            <a:pPr eaLnBrk="1" hangingPunct="1"/>
            <a:r>
              <a:rPr lang="pt-BR" altLang="pt-BR"/>
              <a:t>Responda</a:t>
            </a:r>
          </a:p>
        </p:txBody>
      </p:sp>
      <p:sp>
        <p:nvSpPr>
          <p:cNvPr id="124931" name="Espaço Reservado para Conteúdo 2"/>
          <p:cNvSpPr>
            <a:spLocks noGrp="1"/>
          </p:cNvSpPr>
          <p:nvPr>
            <p:ph idx="1"/>
          </p:nvPr>
        </p:nvSpPr>
        <p:spPr/>
        <p:txBody>
          <a:bodyPr/>
          <a:lstStyle/>
          <a:p>
            <a:pPr marL="0" indent="0" eaLnBrk="1" hangingPunct="1">
              <a:buFont typeface="Wingdings 3" panose="05040102010807070707" pitchFamily="18" charset="2"/>
              <a:buNone/>
            </a:pPr>
            <a:r>
              <a:rPr lang="pt-BR" altLang="pt-BR" sz="2800"/>
              <a:t>17. Qual a vantagem da programação em duplas?</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ítulo 1"/>
          <p:cNvSpPr>
            <a:spLocks noGrp="1"/>
          </p:cNvSpPr>
          <p:nvPr>
            <p:ph type="title"/>
          </p:nvPr>
        </p:nvSpPr>
        <p:spPr/>
        <p:txBody>
          <a:bodyPr/>
          <a:lstStyle/>
          <a:p>
            <a:pPr eaLnBrk="1" hangingPunct="1"/>
            <a:r>
              <a:rPr lang="pt-BR" altLang="pt-BR"/>
              <a:t>Escreva</a:t>
            </a:r>
          </a:p>
        </p:txBody>
      </p:sp>
      <p:sp>
        <p:nvSpPr>
          <p:cNvPr id="125955" name="Espaço Reservado para Conteúdo 2"/>
          <p:cNvSpPr>
            <a:spLocks noGrp="1"/>
          </p:cNvSpPr>
          <p:nvPr>
            <p:ph idx="1"/>
          </p:nvPr>
        </p:nvSpPr>
        <p:spPr/>
        <p:txBody>
          <a:bodyPr/>
          <a:lstStyle/>
          <a:p>
            <a:pPr marL="0" indent="0" eaLnBrk="1" hangingPunct="1">
              <a:buFont typeface="Wingdings 3" panose="05040102010807070707" pitchFamily="18" charset="2"/>
              <a:buNone/>
            </a:pPr>
            <a:r>
              <a:rPr lang="pt-BR" altLang="pt-BR" sz="2800"/>
              <a:t>18. Escolha um dos modelos de processo ágil citados (mas não descritos), pesquise na web ou em livros e escreva a respeito.</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ítulo 1"/>
          <p:cNvSpPr>
            <a:spLocks noGrp="1"/>
          </p:cNvSpPr>
          <p:nvPr>
            <p:ph type="title"/>
          </p:nvPr>
        </p:nvSpPr>
        <p:spPr/>
        <p:txBody>
          <a:bodyPr/>
          <a:lstStyle/>
          <a:p>
            <a:pPr eaLnBrk="1" hangingPunct="1"/>
            <a:r>
              <a:rPr lang="pt-BR" altLang="pt-BR"/>
              <a:t>Fatores humanos no Desenvolvimento Ágil</a:t>
            </a:r>
          </a:p>
        </p:txBody>
      </p:sp>
      <p:sp>
        <p:nvSpPr>
          <p:cNvPr id="111619" name="Espaço Reservado para Conteúdo 2"/>
          <p:cNvSpPr>
            <a:spLocks noGrp="1"/>
          </p:cNvSpPr>
          <p:nvPr>
            <p:ph idx="1"/>
          </p:nvPr>
        </p:nvSpPr>
        <p:spPr/>
        <p:txBody>
          <a:bodyPr/>
          <a:lstStyle/>
          <a:p>
            <a:pPr eaLnBrk="1" hangingPunct="1"/>
            <a:r>
              <a:rPr lang="pt-BR" altLang="pt-BR" sz="2400"/>
              <a:t>O processo deve adequar-se às necessidades da equipe de desenvolvimento e não o contrário!</a:t>
            </a:r>
          </a:p>
          <a:p>
            <a:pPr eaLnBrk="1" hangingPunct="1"/>
            <a:r>
              <a:rPr lang="pt-BR" altLang="pt-BR" sz="2400"/>
              <a:t>Membros de uma equipe ágil devem ter:</a:t>
            </a:r>
          </a:p>
          <a:p>
            <a:pPr lvl="1" eaLnBrk="1" hangingPunct="1"/>
            <a:r>
              <a:rPr lang="pt-BR" altLang="pt-BR" sz="2000"/>
              <a:t>Competência (talento inato + habilidades relacionadas a desenvolvimento de software + conhecimento generalizado do processo escolhido);</a:t>
            </a:r>
          </a:p>
          <a:p>
            <a:pPr lvl="1" eaLnBrk="1" hangingPunct="1"/>
            <a:r>
              <a:rPr lang="pt-BR" altLang="pt-BR" sz="2000"/>
              <a:t>Foco comum (entregar um incremento de software funcionando ao cliente, no prazo definido);</a:t>
            </a:r>
          </a:p>
          <a:p>
            <a:pPr lvl="1" eaLnBrk="1" hangingPunct="1"/>
            <a:r>
              <a:rPr lang="pt-BR" altLang="pt-BR" sz="2000"/>
              <a:t>Habilidades de colaboração, tomada de decisão, solução de problemas e auto-organização;</a:t>
            </a:r>
          </a:p>
          <a:p>
            <a:pPr lvl="1" eaLnBrk="1" hangingPunct="1"/>
            <a:r>
              <a:rPr lang="pt-BR" altLang="pt-BR" sz="2000"/>
              <a:t>Confiança mútua e respeito.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72915420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ítulo 3"/>
          <p:cNvSpPr>
            <a:spLocks noGrp="1"/>
          </p:cNvSpPr>
          <p:nvPr>
            <p:ph type="ctrTitle"/>
          </p:nvPr>
        </p:nvSpPr>
        <p:spPr>
          <a:xfrm>
            <a:off x="1506538" y="2405063"/>
            <a:ext cx="7767637" cy="1646237"/>
          </a:xfrm>
        </p:spPr>
        <p:txBody>
          <a:bodyPr/>
          <a:lstStyle/>
          <a:p>
            <a:pPr eaLnBrk="1" hangingPunct="1"/>
            <a:r>
              <a:rPr lang="pt-BR" altLang="pt-BR" dirty="0"/>
              <a:t>Técnicas de Elicitação de Requisitos</a:t>
            </a:r>
          </a:p>
        </p:txBody>
      </p:sp>
      <p:sp>
        <p:nvSpPr>
          <p:cNvPr id="184323" name="Subtítulo 4"/>
          <p:cNvSpPr>
            <a:spLocks noGrp="1"/>
          </p:cNvSpPr>
          <p:nvPr>
            <p:ph type="subTitle" idx="1"/>
          </p:nvPr>
        </p:nvSpPr>
        <p:spPr>
          <a:xfrm>
            <a:off x="1506538" y="4051300"/>
            <a:ext cx="7767637" cy="1096963"/>
          </a:xfrm>
        </p:spPr>
        <p:txBody>
          <a:bodyPr/>
          <a:lstStyle/>
          <a:p>
            <a:pPr eaLnBrk="1" hangingPunct="1"/>
            <a:r>
              <a:rPr lang="pt-BR" altLang="pt-BR" sz="3600" dirty="0">
                <a:solidFill>
                  <a:srgbClr val="7F7F7F"/>
                </a:solidFill>
              </a:rPr>
              <a:t>Parte 04</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ítulo 1"/>
          <p:cNvSpPr>
            <a:spLocks noGrp="1"/>
          </p:cNvSpPr>
          <p:nvPr>
            <p:ph type="title"/>
          </p:nvPr>
        </p:nvSpPr>
        <p:spPr/>
        <p:txBody>
          <a:bodyPr/>
          <a:lstStyle/>
          <a:p>
            <a:pPr eaLnBrk="1" hangingPunct="1"/>
            <a:r>
              <a:rPr lang="pt-BR" altLang="pt-BR"/>
              <a:t>Sumário</a:t>
            </a:r>
          </a:p>
        </p:txBody>
      </p:sp>
      <p:sp>
        <p:nvSpPr>
          <p:cNvPr id="185347" name="Espaço Reservado para Conteúdo 2"/>
          <p:cNvSpPr>
            <a:spLocks noGrp="1"/>
          </p:cNvSpPr>
          <p:nvPr>
            <p:ph idx="1"/>
          </p:nvPr>
        </p:nvSpPr>
        <p:spPr/>
        <p:txBody>
          <a:bodyPr/>
          <a:lstStyle/>
          <a:p>
            <a:pPr eaLnBrk="1" hangingPunct="1"/>
            <a:r>
              <a:rPr lang="en-US" altLang="pt-BR" sz="2400" dirty="0"/>
              <a:t>Um “</a:t>
            </a:r>
            <a:r>
              <a:rPr lang="en-US" altLang="pt-BR" sz="2400" dirty="0" err="1"/>
              <a:t>caso</a:t>
            </a:r>
            <a:r>
              <a:rPr lang="en-US" altLang="pt-BR" sz="2400" dirty="0"/>
              <a:t> real”</a:t>
            </a:r>
          </a:p>
          <a:p>
            <a:pPr eaLnBrk="1" hangingPunct="1"/>
            <a:r>
              <a:rPr lang="en-US" altLang="pt-BR" sz="2400" dirty="0" err="1"/>
              <a:t>Definição</a:t>
            </a:r>
            <a:r>
              <a:rPr lang="en-US" altLang="pt-BR" sz="2400" dirty="0"/>
              <a:t> de elicitação de </a:t>
            </a:r>
            <a:r>
              <a:rPr lang="en-US" altLang="pt-BR" sz="2400" dirty="0" err="1"/>
              <a:t>requisitos</a:t>
            </a:r>
            <a:endParaRPr lang="en-US" altLang="pt-BR" sz="2400" dirty="0"/>
          </a:p>
          <a:p>
            <a:pPr eaLnBrk="1" hangingPunct="1"/>
            <a:r>
              <a:rPr lang="en-US" altLang="pt-BR" sz="2400" dirty="0" err="1"/>
              <a:t>Tipos</a:t>
            </a:r>
            <a:r>
              <a:rPr lang="en-US" altLang="pt-BR" sz="2400" dirty="0"/>
              <a:t> de </a:t>
            </a:r>
            <a:r>
              <a:rPr lang="en-US" altLang="pt-BR" sz="2400" dirty="0" err="1"/>
              <a:t>requisitos</a:t>
            </a:r>
            <a:endParaRPr lang="en-US" altLang="pt-BR" sz="2400" dirty="0"/>
          </a:p>
          <a:p>
            <a:pPr eaLnBrk="1" hangingPunct="1"/>
            <a:r>
              <a:rPr lang="en-US" altLang="pt-BR" sz="2400" dirty="0" err="1"/>
              <a:t>Dilema</a:t>
            </a:r>
            <a:r>
              <a:rPr lang="en-US" altLang="pt-BR" sz="2400" dirty="0"/>
              <a:t> dos </a:t>
            </a:r>
            <a:r>
              <a:rPr lang="en-US" altLang="pt-BR" sz="2400" dirty="0" err="1"/>
              <a:t>requisitos</a:t>
            </a:r>
            <a:endParaRPr lang="en-US" altLang="pt-BR" sz="2400" dirty="0"/>
          </a:p>
          <a:p>
            <a:pPr eaLnBrk="1" hangingPunct="1"/>
            <a:r>
              <a:rPr lang="en-US" altLang="pt-BR" sz="2400" dirty="0" err="1"/>
              <a:t>Dificuldades</a:t>
            </a:r>
            <a:r>
              <a:rPr lang="en-US" altLang="pt-BR" sz="2400" dirty="0"/>
              <a:t> </a:t>
            </a:r>
            <a:r>
              <a:rPr lang="en-US" altLang="pt-BR" sz="2400" dirty="0" err="1"/>
              <a:t>na</a:t>
            </a:r>
            <a:r>
              <a:rPr lang="en-US" altLang="pt-BR" sz="2400" dirty="0"/>
              <a:t> elicitação de </a:t>
            </a:r>
            <a:r>
              <a:rPr lang="en-US" altLang="pt-BR" sz="2400" dirty="0" err="1"/>
              <a:t>requisitos</a:t>
            </a:r>
            <a:endParaRPr lang="en-US" altLang="pt-BR" sz="2400" dirty="0"/>
          </a:p>
          <a:p>
            <a:pPr eaLnBrk="1" hangingPunct="1"/>
            <a:r>
              <a:rPr lang="en-US" altLang="pt-BR" sz="2400" dirty="0"/>
              <a:t>Elicitação, </a:t>
            </a:r>
            <a:r>
              <a:rPr lang="en-US" altLang="pt-BR" sz="2400" dirty="0" err="1"/>
              <a:t>Análise</a:t>
            </a:r>
            <a:r>
              <a:rPr lang="en-US" altLang="pt-BR" sz="2400" dirty="0"/>
              <a:t> e </a:t>
            </a:r>
            <a:r>
              <a:rPr lang="en-US" altLang="pt-BR" sz="2400" dirty="0" err="1"/>
              <a:t>Negociação</a:t>
            </a:r>
            <a:endParaRPr lang="en-US" altLang="pt-BR" sz="2400" dirty="0"/>
          </a:p>
          <a:p>
            <a:pPr eaLnBrk="1" hangingPunct="1"/>
            <a:r>
              <a:rPr lang="en-US" altLang="pt-BR" sz="2400" dirty="0" err="1"/>
              <a:t>Técnicas</a:t>
            </a:r>
            <a:r>
              <a:rPr lang="en-US" altLang="pt-BR" sz="2400" dirty="0"/>
              <a:t> de elicitação de </a:t>
            </a:r>
            <a:r>
              <a:rPr lang="en-US" altLang="pt-BR" sz="2400" dirty="0" err="1"/>
              <a:t>requisitos</a:t>
            </a:r>
            <a:endParaRPr lang="en-US" altLang="pt-BR" sz="2400"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ítulo 1"/>
          <p:cNvSpPr>
            <a:spLocks noGrp="1"/>
          </p:cNvSpPr>
          <p:nvPr>
            <p:ph type="title"/>
          </p:nvPr>
        </p:nvSpPr>
        <p:spPr/>
        <p:txBody>
          <a:bodyPr/>
          <a:lstStyle/>
          <a:p>
            <a:pPr eaLnBrk="1" hangingPunct="1"/>
            <a:r>
              <a:rPr lang="en-US" altLang="pt-BR"/>
              <a:t>Um “caso real”</a:t>
            </a:r>
          </a:p>
        </p:txBody>
      </p:sp>
      <p:sp>
        <p:nvSpPr>
          <p:cNvPr id="186371" name="Espaço Reservado para Conteúdo 2"/>
          <p:cNvSpPr>
            <a:spLocks noGrp="1"/>
          </p:cNvSpPr>
          <p:nvPr>
            <p:ph idx="1"/>
          </p:nvPr>
        </p:nvSpPr>
        <p:spPr/>
        <p:txBody>
          <a:bodyPr/>
          <a:lstStyle/>
          <a:p>
            <a:pPr eaLnBrk="1" hangingPunct="1"/>
            <a:r>
              <a:rPr lang="en-US" altLang="pt-BR" sz="2800" b="1"/>
              <a:t>Cliente:</a:t>
            </a:r>
            <a:r>
              <a:rPr lang="en-US" altLang="pt-BR" sz="2800"/>
              <a:t> O Sistema que queremos deve fazer isto, isto… e nesse caso, isto;</a:t>
            </a:r>
          </a:p>
          <a:p>
            <a:pPr eaLnBrk="1" hangingPunct="1"/>
            <a:r>
              <a:rPr lang="en-US" altLang="pt-BR" sz="2800" b="1"/>
              <a:t>Analista:</a:t>
            </a:r>
            <a:r>
              <a:rPr lang="en-US" altLang="pt-BR" sz="2800"/>
              <a:t> Sim, sim estou anotando;</a:t>
            </a:r>
          </a:p>
          <a:p>
            <a:pPr eaLnBrk="1" hangingPunct="1"/>
            <a:r>
              <a:rPr lang="en-US" altLang="pt-BR" sz="2800" b="1"/>
              <a:t>Cliente:</a:t>
            </a:r>
            <a:r>
              <a:rPr lang="en-US" altLang="pt-BR" sz="2800"/>
              <a:t> Conversei com os funcionários (futuros usuários) e basicamente este é o Sistema que precisamos.</a:t>
            </a:r>
          </a:p>
        </p:txBody>
      </p:sp>
      <p:sp>
        <p:nvSpPr>
          <p:cNvPr id="186372" name="CaixaDeTexto 1"/>
          <p:cNvSpPr txBox="1">
            <a:spLocks noChangeArrowheads="1"/>
          </p:cNvSpPr>
          <p:nvPr/>
        </p:nvSpPr>
        <p:spPr bwMode="auto">
          <a:xfrm>
            <a:off x="1584325" y="1146175"/>
            <a:ext cx="2374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r" eaLnBrk="1" hangingPunct="1">
              <a:spcBef>
                <a:spcPct val="0"/>
              </a:spcBef>
              <a:buClrTx/>
              <a:buSzTx/>
              <a:buFontTx/>
              <a:buNone/>
            </a:pPr>
            <a:r>
              <a:rPr lang="pt-BR" altLang="pt-BR" sz="2400">
                <a:solidFill>
                  <a:schemeClr val="tx1"/>
                </a:solidFill>
                <a:latin typeface="Arial" panose="020B0604020202020204" pitchFamily="34" charset="0"/>
              </a:rPr>
              <a:t>(RAMOS, 2013)</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ítulo 1"/>
          <p:cNvSpPr>
            <a:spLocks noGrp="1"/>
          </p:cNvSpPr>
          <p:nvPr>
            <p:ph type="title"/>
          </p:nvPr>
        </p:nvSpPr>
        <p:spPr/>
        <p:txBody>
          <a:bodyPr/>
          <a:lstStyle/>
          <a:p>
            <a:pPr eaLnBrk="1" hangingPunct="1"/>
            <a:r>
              <a:rPr lang="en-US" altLang="pt-BR"/>
              <a:t>Um “caso real”</a:t>
            </a:r>
          </a:p>
        </p:txBody>
      </p:sp>
      <p:sp>
        <p:nvSpPr>
          <p:cNvPr id="184322" name="Espaço Reservado para Conteúdo 2"/>
          <p:cNvSpPr>
            <a:spLocks noGrp="1"/>
          </p:cNvSpPr>
          <p:nvPr>
            <p:ph idx="1"/>
          </p:nvPr>
        </p:nvSpPr>
        <p:spPr/>
        <p:txBody>
          <a:bodyPr/>
          <a:lstStyle/>
          <a:p>
            <a:pPr marL="0" indent="0" eaLnBrk="1" hangingPunct="1">
              <a:buFont typeface="Wingdings 3" panose="05040102010807070707" pitchFamily="18" charset="2"/>
              <a:buNone/>
              <a:defRPr/>
            </a:pPr>
            <a:r>
              <a:rPr lang="en-US" altLang="pt-BR" sz="2800" b="1" dirty="0"/>
              <a:t>… </a:t>
            </a:r>
            <a:r>
              <a:rPr lang="en-US" altLang="pt-BR" sz="2800" dirty="0" err="1"/>
              <a:t>Mais</a:t>
            </a:r>
            <a:r>
              <a:rPr lang="en-US" altLang="pt-BR" sz="2800" dirty="0"/>
              <a:t> </a:t>
            </a:r>
            <a:r>
              <a:rPr lang="en-US" altLang="pt-BR" sz="2800" dirty="0" err="1"/>
              <a:t>tarde</a:t>
            </a:r>
            <a:r>
              <a:rPr lang="en-US" altLang="pt-BR" sz="2800" dirty="0"/>
              <a:t>…</a:t>
            </a:r>
          </a:p>
          <a:p>
            <a:pPr eaLnBrk="1" hangingPunct="1">
              <a:defRPr/>
            </a:pPr>
            <a:r>
              <a:rPr lang="en-US" altLang="pt-BR" sz="2800" b="1" dirty="0" err="1"/>
              <a:t>Analista</a:t>
            </a:r>
            <a:r>
              <a:rPr lang="en-US" altLang="pt-BR" sz="2800" b="1" dirty="0"/>
              <a:t>:</a:t>
            </a:r>
            <a:r>
              <a:rPr lang="en-US" altLang="pt-BR" sz="2800" dirty="0"/>
              <a:t> </a:t>
            </a:r>
            <a:r>
              <a:rPr lang="en-US" altLang="pt-BR" sz="2800" dirty="0" err="1"/>
              <a:t>Conversei</a:t>
            </a:r>
            <a:r>
              <a:rPr lang="en-US" altLang="pt-BR" sz="2800" dirty="0"/>
              <a:t> com o </a:t>
            </a:r>
            <a:r>
              <a:rPr lang="en-US" altLang="pt-BR" sz="2800" dirty="0" err="1"/>
              <a:t>nosso</a:t>
            </a:r>
            <a:r>
              <a:rPr lang="en-US" altLang="pt-BR" sz="2800" dirty="0"/>
              <a:t> </a:t>
            </a:r>
            <a:r>
              <a:rPr lang="en-US" altLang="pt-BR" sz="2800" dirty="0" err="1"/>
              <a:t>cliente</a:t>
            </a:r>
            <a:r>
              <a:rPr lang="en-US" altLang="pt-BR" sz="2800" dirty="0"/>
              <a:t> </a:t>
            </a:r>
            <a:r>
              <a:rPr lang="en-US" altLang="pt-BR" sz="2800" dirty="0" err="1"/>
              <a:t>sobre</a:t>
            </a:r>
            <a:r>
              <a:rPr lang="en-US" altLang="pt-BR" sz="2800" dirty="0"/>
              <a:t> o Sistema;</a:t>
            </a:r>
          </a:p>
          <a:p>
            <a:pPr eaLnBrk="1" hangingPunct="1">
              <a:defRPr/>
            </a:pPr>
            <a:r>
              <a:rPr lang="en-US" altLang="pt-BR" sz="2800" b="1" dirty="0" err="1"/>
              <a:t>Chefe</a:t>
            </a:r>
            <a:r>
              <a:rPr lang="en-US" altLang="pt-BR" sz="2800" b="1" dirty="0"/>
              <a:t>:</a:t>
            </a:r>
            <a:r>
              <a:rPr lang="en-US" altLang="pt-BR" sz="2800" dirty="0"/>
              <a:t> </a:t>
            </a:r>
            <a:r>
              <a:rPr lang="en-US" altLang="pt-BR" sz="2800" dirty="0" err="1"/>
              <a:t>Ótimo</a:t>
            </a:r>
            <a:r>
              <a:rPr lang="en-US" altLang="pt-BR" sz="2800" dirty="0"/>
              <a:t>, </a:t>
            </a:r>
            <a:r>
              <a:rPr lang="en-US" altLang="pt-BR" sz="2800" dirty="0" err="1"/>
              <a:t>comece</a:t>
            </a:r>
            <a:r>
              <a:rPr lang="en-US" altLang="pt-BR" sz="2800" dirty="0"/>
              <a:t> a </a:t>
            </a:r>
            <a:r>
              <a:rPr lang="en-US" altLang="pt-BR" sz="2800" dirty="0" err="1"/>
              <a:t>especificar</a:t>
            </a:r>
            <a:r>
              <a:rPr lang="en-US" altLang="pt-BR" sz="2800" dirty="0"/>
              <a:t> </a:t>
            </a:r>
            <a:r>
              <a:rPr lang="en-US" altLang="pt-BR" sz="2800" dirty="0" err="1"/>
              <a:t>os</a:t>
            </a:r>
            <a:r>
              <a:rPr lang="en-US" altLang="pt-BR" sz="2800" dirty="0"/>
              <a:t> </a:t>
            </a:r>
            <a:r>
              <a:rPr lang="en-US" altLang="pt-BR" sz="2800" dirty="0" err="1"/>
              <a:t>requisitos</a:t>
            </a:r>
            <a:r>
              <a:rPr lang="en-US" altLang="pt-BR" sz="2800" dirty="0"/>
              <a:t> </a:t>
            </a:r>
            <a:r>
              <a:rPr lang="en-US" altLang="pt-BR" sz="2800" dirty="0" err="1"/>
              <a:t>imediatamente</a:t>
            </a:r>
            <a:r>
              <a:rPr lang="en-US" altLang="pt-BR" sz="2800" dirty="0"/>
              <a:t>!</a:t>
            </a:r>
          </a:p>
          <a:p>
            <a:pPr eaLnBrk="1" hangingPunct="1">
              <a:defRPr/>
            </a:pPr>
            <a:endParaRPr lang="en-US" altLang="pt-BR" sz="2800"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ítulo 1"/>
          <p:cNvSpPr>
            <a:spLocks noGrp="1"/>
          </p:cNvSpPr>
          <p:nvPr>
            <p:ph type="title"/>
          </p:nvPr>
        </p:nvSpPr>
        <p:spPr/>
        <p:txBody>
          <a:bodyPr/>
          <a:lstStyle/>
          <a:p>
            <a:pPr eaLnBrk="1" hangingPunct="1"/>
            <a:r>
              <a:rPr lang="en-US" altLang="pt-BR"/>
              <a:t>Um “caso real”</a:t>
            </a:r>
          </a:p>
        </p:txBody>
      </p:sp>
      <p:sp>
        <p:nvSpPr>
          <p:cNvPr id="184322" name="Espaço Reservado para Conteúdo 2"/>
          <p:cNvSpPr>
            <a:spLocks noGrp="1"/>
          </p:cNvSpPr>
          <p:nvPr>
            <p:ph idx="1"/>
          </p:nvPr>
        </p:nvSpPr>
        <p:spPr>
          <a:xfrm>
            <a:off x="677863" y="2147888"/>
            <a:ext cx="8596312" cy="3881437"/>
          </a:xfrm>
        </p:spPr>
        <p:txBody>
          <a:bodyPr/>
          <a:lstStyle/>
          <a:p>
            <a:pPr marL="0" indent="0" eaLnBrk="1" hangingPunct="1">
              <a:buFont typeface="Wingdings 3" panose="05040102010807070707" pitchFamily="18" charset="2"/>
              <a:buNone/>
              <a:defRPr/>
            </a:pPr>
            <a:r>
              <a:rPr lang="en-US" altLang="pt-BR" sz="2800" dirty="0"/>
              <a:t>… </a:t>
            </a:r>
            <a:r>
              <a:rPr lang="en-US" altLang="pt-BR" sz="2800" dirty="0" err="1"/>
              <a:t>Quatro</a:t>
            </a:r>
            <a:r>
              <a:rPr lang="en-US" altLang="pt-BR" sz="2800" dirty="0"/>
              <a:t> </a:t>
            </a:r>
            <a:r>
              <a:rPr lang="en-US" altLang="pt-BR" sz="2800" dirty="0" err="1"/>
              <a:t>meses</a:t>
            </a:r>
            <a:r>
              <a:rPr lang="en-US" altLang="pt-BR" sz="2800" dirty="0"/>
              <a:t> </a:t>
            </a:r>
            <a:r>
              <a:rPr lang="en-US" altLang="pt-BR" sz="2800" dirty="0" err="1"/>
              <a:t>depois</a:t>
            </a:r>
            <a:r>
              <a:rPr lang="en-US" altLang="pt-BR" sz="2800" dirty="0"/>
              <a:t>…</a:t>
            </a:r>
          </a:p>
          <a:p>
            <a:pPr eaLnBrk="1" hangingPunct="1">
              <a:defRPr/>
            </a:pPr>
            <a:r>
              <a:rPr lang="en-US" altLang="pt-BR" sz="2800" b="1" dirty="0" err="1"/>
              <a:t>Analista</a:t>
            </a:r>
            <a:r>
              <a:rPr lang="en-US" altLang="pt-BR" sz="2800" b="1" dirty="0"/>
              <a:t>: </a:t>
            </a:r>
            <a:r>
              <a:rPr lang="en-US" altLang="pt-BR" sz="2800" dirty="0" err="1"/>
              <a:t>senhor</a:t>
            </a:r>
            <a:r>
              <a:rPr lang="en-US" altLang="pt-BR" sz="2800" dirty="0"/>
              <a:t> </a:t>
            </a:r>
            <a:r>
              <a:rPr lang="en-US" altLang="pt-BR" sz="2800" dirty="0" err="1"/>
              <a:t>cliente</a:t>
            </a:r>
            <a:r>
              <a:rPr lang="en-US" altLang="pt-BR" sz="2800" dirty="0"/>
              <a:t>, </a:t>
            </a:r>
            <a:r>
              <a:rPr lang="en-US" altLang="pt-BR" sz="2800" dirty="0" err="1"/>
              <a:t>após</a:t>
            </a:r>
            <a:r>
              <a:rPr lang="en-US" altLang="pt-BR" sz="2800" dirty="0"/>
              <a:t> o </a:t>
            </a:r>
            <a:r>
              <a:rPr lang="en-US" altLang="pt-BR" sz="2800" dirty="0" err="1"/>
              <a:t>emprego</a:t>
            </a:r>
            <a:r>
              <a:rPr lang="en-US" altLang="pt-BR" sz="2800" dirty="0"/>
              <a:t> das </a:t>
            </a:r>
            <a:r>
              <a:rPr lang="en-US" altLang="pt-BR" sz="2800" dirty="0" err="1"/>
              <a:t>mais</a:t>
            </a:r>
            <a:r>
              <a:rPr lang="en-US" altLang="pt-BR" sz="2800" dirty="0"/>
              <a:t> </a:t>
            </a:r>
            <a:r>
              <a:rPr lang="en-US" altLang="pt-BR" sz="2800" dirty="0" err="1"/>
              <a:t>modernas</a:t>
            </a:r>
            <a:r>
              <a:rPr lang="en-US" altLang="pt-BR" sz="2800" dirty="0"/>
              <a:t> </a:t>
            </a:r>
            <a:r>
              <a:rPr lang="en-US" altLang="pt-BR" sz="2800" dirty="0" err="1"/>
              <a:t>técnicas</a:t>
            </a:r>
            <a:r>
              <a:rPr lang="en-US" altLang="pt-BR" sz="2800" dirty="0"/>
              <a:t> de </a:t>
            </a:r>
            <a:r>
              <a:rPr lang="en-US" altLang="pt-BR" sz="2800" dirty="0" err="1"/>
              <a:t>especificação</a:t>
            </a:r>
            <a:r>
              <a:rPr lang="en-US" altLang="pt-BR" sz="2800" dirty="0"/>
              <a:t>, </a:t>
            </a:r>
            <a:r>
              <a:rPr lang="en-US" altLang="pt-BR" sz="2800" dirty="0" err="1"/>
              <a:t>produzimos</a:t>
            </a:r>
            <a:r>
              <a:rPr lang="en-US" altLang="pt-BR" sz="2800" dirty="0"/>
              <a:t> </a:t>
            </a:r>
            <a:r>
              <a:rPr lang="en-US" altLang="pt-BR" sz="2800" dirty="0" err="1"/>
              <a:t>este</a:t>
            </a:r>
            <a:r>
              <a:rPr lang="en-US" altLang="pt-BR" sz="2800" dirty="0"/>
              <a:t> </a:t>
            </a:r>
            <a:r>
              <a:rPr lang="en-US" altLang="pt-BR" sz="2800" dirty="0" err="1"/>
              <a:t>documento</a:t>
            </a:r>
            <a:r>
              <a:rPr lang="en-US" altLang="pt-BR" sz="2800" dirty="0"/>
              <a:t> </a:t>
            </a:r>
            <a:r>
              <a:rPr lang="en-US" altLang="pt-BR" sz="2800" dirty="0" err="1"/>
              <a:t>que</a:t>
            </a:r>
            <a:r>
              <a:rPr lang="en-US" altLang="pt-BR" sz="2800" dirty="0"/>
              <a:t> </a:t>
            </a:r>
            <a:r>
              <a:rPr lang="en-US" altLang="pt-BR" sz="2800" dirty="0" err="1"/>
              <a:t>descreve</a:t>
            </a:r>
            <a:r>
              <a:rPr lang="en-US" altLang="pt-BR" sz="2800" dirty="0"/>
              <a:t> </a:t>
            </a:r>
            <a:r>
              <a:rPr lang="en-US" altLang="pt-BR" sz="2800" dirty="0" err="1"/>
              <a:t>minuciosamente</a:t>
            </a:r>
            <a:r>
              <a:rPr lang="en-US" altLang="pt-BR" sz="2800" dirty="0"/>
              <a:t> o </a:t>
            </a:r>
            <a:r>
              <a:rPr lang="en-US" altLang="pt-BR" sz="2800" dirty="0" err="1"/>
              <a:t>sistema</a:t>
            </a:r>
            <a:r>
              <a:rPr lang="en-US" altLang="pt-BR" sz="2800" dirty="0"/>
              <a:t>;</a:t>
            </a:r>
          </a:p>
          <a:p>
            <a:pPr eaLnBrk="1" hangingPunct="1">
              <a:defRPr/>
            </a:pPr>
            <a:r>
              <a:rPr lang="en-US" altLang="pt-BR" sz="2800" b="1" dirty="0" err="1"/>
              <a:t>Cliente</a:t>
            </a:r>
            <a:r>
              <a:rPr lang="en-US" altLang="pt-BR" sz="2800" b="1" dirty="0"/>
              <a:t>: </a:t>
            </a:r>
            <a:r>
              <a:rPr lang="en-US" altLang="pt-BR" sz="2800" dirty="0" err="1"/>
              <a:t>Ótimo</a:t>
            </a:r>
            <a:r>
              <a:rPr lang="en-US" altLang="pt-BR" sz="2800" dirty="0"/>
              <a:t>! </a:t>
            </a:r>
            <a:r>
              <a:rPr lang="en-US" altLang="pt-BR" sz="2800" dirty="0" err="1"/>
              <a:t>Bom</a:t>
            </a:r>
            <a:r>
              <a:rPr lang="en-US" altLang="pt-BR" sz="2800" dirty="0"/>
              <a:t>! Hum… é um </a:t>
            </a:r>
            <a:r>
              <a:rPr lang="en-US" altLang="pt-BR" sz="2800" dirty="0" err="1"/>
              <a:t>documento</a:t>
            </a:r>
            <a:r>
              <a:rPr lang="en-US" altLang="pt-BR" sz="2800" dirty="0"/>
              <a:t> com 300 </a:t>
            </a:r>
            <a:r>
              <a:rPr lang="en-US" altLang="pt-BR" sz="2800" dirty="0" err="1"/>
              <a:t>páginas</a:t>
            </a:r>
            <a:r>
              <a:rPr lang="en-US" altLang="pt-BR" sz="2800" dirty="0"/>
              <a:t> e </a:t>
            </a:r>
            <a:r>
              <a:rPr lang="en-US" altLang="pt-BR" sz="2800" dirty="0" err="1"/>
              <a:t>todos</a:t>
            </a:r>
            <a:r>
              <a:rPr lang="en-US" altLang="pt-BR" sz="2800" dirty="0"/>
              <a:t> </a:t>
            </a:r>
            <a:r>
              <a:rPr lang="en-US" altLang="pt-BR" sz="2800" dirty="0" err="1"/>
              <a:t>estes</a:t>
            </a:r>
            <a:r>
              <a:rPr lang="en-US" altLang="pt-BR" sz="2800" dirty="0"/>
              <a:t> </a:t>
            </a:r>
            <a:r>
              <a:rPr lang="en-US" altLang="pt-BR" sz="2800" dirty="0" err="1"/>
              <a:t>gráficos</a:t>
            </a:r>
            <a:r>
              <a:rPr lang="en-US" altLang="pt-BR" sz="2800" dirty="0"/>
              <a:t>, </a:t>
            </a:r>
            <a:r>
              <a:rPr lang="en-US" altLang="pt-BR" sz="2800" dirty="0" err="1"/>
              <a:t>tabelas</a:t>
            </a:r>
            <a:r>
              <a:rPr lang="en-US" altLang="pt-BR" sz="2800" dirty="0"/>
              <a:t>. </a:t>
            </a:r>
            <a:r>
              <a:rPr lang="en-US" altLang="pt-BR" sz="2800" dirty="0" err="1"/>
              <a:t>Enfim</a:t>
            </a:r>
            <a:r>
              <a:rPr lang="en-US" altLang="pt-BR" sz="2800" dirty="0"/>
              <a:t>, </a:t>
            </a:r>
            <a:r>
              <a:rPr lang="en-US" altLang="pt-BR" sz="2800" dirty="0" err="1"/>
              <a:t>vamos</a:t>
            </a:r>
            <a:r>
              <a:rPr lang="en-US" altLang="pt-BR" sz="2800" dirty="0"/>
              <a:t> </a:t>
            </a:r>
            <a:r>
              <a:rPr lang="en-US" altLang="pt-BR" sz="2800" dirty="0" err="1"/>
              <a:t>analisá</a:t>
            </a:r>
            <a:r>
              <a:rPr lang="en-US" altLang="pt-BR" sz="2800" dirty="0"/>
              <a:t>-lo e </a:t>
            </a:r>
            <a:r>
              <a:rPr lang="en-US" altLang="pt-BR" sz="2800" dirty="0" err="1"/>
              <a:t>voltamos</a:t>
            </a:r>
            <a:r>
              <a:rPr lang="en-US" altLang="pt-BR" sz="2800" dirty="0"/>
              <a:t> a </a:t>
            </a:r>
            <a:r>
              <a:rPr lang="en-US" altLang="pt-BR" sz="2800" dirty="0" err="1"/>
              <a:t>falar</a:t>
            </a:r>
            <a:r>
              <a:rPr lang="en-US" altLang="pt-BR" sz="28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p:nvPr>
        </p:nvSpPr>
        <p:spPr/>
        <p:txBody>
          <a:bodyPr/>
          <a:lstStyle/>
          <a:p>
            <a:pPr eaLnBrk="1" hangingPunct="1"/>
            <a:r>
              <a:rPr lang="pt-BR" altLang="pt-BR"/>
              <a:t>Evolução do software (1975-hoje)</a:t>
            </a:r>
          </a:p>
        </p:txBody>
      </p:sp>
      <p:sp>
        <p:nvSpPr>
          <p:cNvPr id="18435" name="Espaço Reservado para Conteúdo 2"/>
          <p:cNvSpPr>
            <a:spLocks noGrp="1"/>
          </p:cNvSpPr>
          <p:nvPr>
            <p:ph idx="1"/>
          </p:nvPr>
        </p:nvSpPr>
        <p:spPr/>
        <p:txBody>
          <a:bodyPr/>
          <a:lstStyle/>
          <a:p>
            <a:pPr eaLnBrk="1" hangingPunct="1"/>
            <a:r>
              <a:rPr lang="pt-BR" altLang="pt-BR" sz="2800" dirty="0"/>
              <a:t>Sistemas distribuídos;</a:t>
            </a:r>
          </a:p>
          <a:p>
            <a:pPr eaLnBrk="1" hangingPunct="1"/>
            <a:r>
              <a:rPr lang="pt-BR" altLang="pt-BR" sz="2800" dirty="0"/>
              <a:t>Redes locais e globais;</a:t>
            </a:r>
          </a:p>
          <a:p>
            <a:pPr eaLnBrk="1" hangingPunct="1"/>
            <a:r>
              <a:rPr lang="pt-BR" altLang="pt-BR" sz="2800" dirty="0"/>
              <a:t>Uso generalizado dos microprocessadores – produtos inteligentes;</a:t>
            </a:r>
          </a:p>
          <a:p>
            <a:pPr eaLnBrk="1" hangingPunct="1"/>
            <a:r>
              <a:rPr lang="pt-BR" altLang="pt-BR" sz="2800" i="1" dirty="0"/>
              <a:t>Hardware</a:t>
            </a:r>
            <a:r>
              <a:rPr lang="pt-BR" altLang="pt-BR" sz="2800" dirty="0"/>
              <a:t> de baixo custo;</a:t>
            </a:r>
          </a:p>
          <a:p>
            <a:pPr eaLnBrk="1" hangingPunct="1"/>
            <a:r>
              <a:rPr lang="pt-BR" altLang="pt-BR" sz="2800" dirty="0"/>
              <a:t>Crescimento exponencial do consumo de tecnologias.</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ítulo 1"/>
          <p:cNvSpPr>
            <a:spLocks noGrp="1"/>
          </p:cNvSpPr>
          <p:nvPr>
            <p:ph type="title"/>
          </p:nvPr>
        </p:nvSpPr>
        <p:spPr/>
        <p:txBody>
          <a:bodyPr/>
          <a:lstStyle/>
          <a:p>
            <a:pPr eaLnBrk="1" hangingPunct="1"/>
            <a:r>
              <a:rPr lang="en-US" altLang="pt-BR"/>
              <a:t>Um “caso real”</a:t>
            </a:r>
          </a:p>
        </p:txBody>
      </p:sp>
      <p:sp>
        <p:nvSpPr>
          <p:cNvPr id="184322" name="Espaço Reservado para Conteúdo 2"/>
          <p:cNvSpPr>
            <a:spLocks noGrp="1"/>
          </p:cNvSpPr>
          <p:nvPr>
            <p:ph idx="1"/>
          </p:nvPr>
        </p:nvSpPr>
        <p:spPr>
          <a:xfrm>
            <a:off x="677863" y="2147888"/>
            <a:ext cx="8596312" cy="3881437"/>
          </a:xfrm>
        </p:spPr>
        <p:txBody>
          <a:bodyPr/>
          <a:lstStyle/>
          <a:p>
            <a:pPr marL="0" indent="0" eaLnBrk="1" hangingPunct="1">
              <a:buFont typeface="Wingdings 3" panose="05040102010807070707" pitchFamily="18" charset="2"/>
              <a:buNone/>
              <a:defRPr/>
            </a:pPr>
            <a:r>
              <a:rPr lang="en-US" altLang="pt-BR" sz="2800" dirty="0"/>
              <a:t>… </a:t>
            </a:r>
            <a:r>
              <a:rPr lang="en-US" altLang="pt-BR" sz="2800" dirty="0" err="1"/>
              <a:t>Depois</a:t>
            </a:r>
            <a:r>
              <a:rPr lang="en-US" altLang="pt-BR" sz="2800" dirty="0"/>
              <a:t> de um </a:t>
            </a:r>
            <a:r>
              <a:rPr lang="en-US" altLang="pt-BR" sz="2800" dirty="0" err="1"/>
              <a:t>mês</a:t>
            </a:r>
            <a:r>
              <a:rPr lang="en-US" altLang="pt-BR" sz="2800" dirty="0"/>
              <a:t> e </a:t>
            </a:r>
            <a:r>
              <a:rPr lang="en-US" altLang="pt-BR" sz="2800" dirty="0" err="1"/>
              <a:t>meio</a:t>
            </a:r>
            <a:r>
              <a:rPr lang="en-US" altLang="pt-BR" sz="2800" dirty="0"/>
              <a:t>…</a:t>
            </a:r>
          </a:p>
          <a:p>
            <a:pPr eaLnBrk="1" hangingPunct="1">
              <a:defRPr/>
            </a:pPr>
            <a:r>
              <a:rPr lang="en-US" altLang="pt-BR" sz="2800" b="1" dirty="0" err="1"/>
              <a:t>Cliente</a:t>
            </a:r>
            <a:r>
              <a:rPr lang="en-US" altLang="pt-BR" sz="2800" b="1" dirty="0"/>
              <a:t>: </a:t>
            </a:r>
            <a:r>
              <a:rPr lang="en-US" altLang="pt-BR" sz="2800" dirty="0" err="1"/>
              <a:t>senhor</a:t>
            </a:r>
            <a:r>
              <a:rPr lang="en-US" altLang="pt-BR" sz="2800" dirty="0"/>
              <a:t> </a:t>
            </a:r>
            <a:r>
              <a:rPr lang="en-US" altLang="pt-BR" sz="2800" dirty="0" err="1"/>
              <a:t>analista</a:t>
            </a:r>
            <a:r>
              <a:rPr lang="en-US" altLang="pt-BR" sz="2800" dirty="0"/>
              <a:t>, </a:t>
            </a:r>
            <a:r>
              <a:rPr lang="en-US" altLang="pt-BR" sz="2800" dirty="0" err="1"/>
              <a:t>nosso</a:t>
            </a:r>
            <a:r>
              <a:rPr lang="en-US" altLang="pt-BR" sz="2800" dirty="0"/>
              <a:t> </a:t>
            </a:r>
            <a:r>
              <a:rPr lang="en-US" altLang="pt-BR" sz="2800" dirty="0" err="1"/>
              <a:t>pessoal</a:t>
            </a:r>
            <a:r>
              <a:rPr lang="en-US" altLang="pt-BR" sz="2800" dirty="0"/>
              <a:t> </a:t>
            </a:r>
            <a:r>
              <a:rPr lang="en-US" altLang="pt-BR" sz="2800" dirty="0" err="1"/>
              <a:t>analisou</a:t>
            </a:r>
            <a:r>
              <a:rPr lang="en-US" altLang="pt-BR" sz="2800" dirty="0"/>
              <a:t> com </a:t>
            </a:r>
            <a:r>
              <a:rPr lang="en-US" altLang="pt-BR" sz="2800" dirty="0" err="1"/>
              <a:t>cuidado</a:t>
            </a:r>
            <a:r>
              <a:rPr lang="en-US" altLang="pt-BR" sz="2800" dirty="0"/>
              <a:t> o </a:t>
            </a:r>
            <a:r>
              <a:rPr lang="en-US" altLang="pt-BR" sz="2800" dirty="0" err="1"/>
              <a:t>documento</a:t>
            </a:r>
            <a:r>
              <a:rPr lang="en-US" altLang="pt-BR" sz="2800" dirty="0"/>
              <a:t>. </a:t>
            </a:r>
            <a:r>
              <a:rPr lang="en-US" altLang="pt-BR" sz="2800" dirty="0" err="1"/>
              <a:t>Tivemos</a:t>
            </a:r>
            <a:r>
              <a:rPr lang="en-US" altLang="pt-BR" sz="2800" dirty="0"/>
              <a:t> </a:t>
            </a:r>
            <a:r>
              <a:rPr lang="en-US" altLang="pt-BR" sz="2800" dirty="0" err="1"/>
              <a:t>muita</a:t>
            </a:r>
            <a:r>
              <a:rPr lang="en-US" altLang="pt-BR" sz="2800" dirty="0"/>
              <a:t> </a:t>
            </a:r>
            <a:r>
              <a:rPr lang="en-US" altLang="pt-BR" sz="2800" dirty="0" err="1"/>
              <a:t>dificuldade</a:t>
            </a:r>
            <a:r>
              <a:rPr lang="en-US" altLang="pt-BR" sz="2800" dirty="0"/>
              <a:t> e </a:t>
            </a:r>
            <a:r>
              <a:rPr lang="en-US" altLang="pt-BR" sz="2800" dirty="0" err="1"/>
              <a:t>dúvidas</a:t>
            </a:r>
            <a:r>
              <a:rPr lang="en-US" altLang="pt-BR" sz="2800" dirty="0"/>
              <a:t> para </a:t>
            </a:r>
            <a:r>
              <a:rPr lang="en-US" altLang="pt-BR" sz="2800" dirty="0" err="1"/>
              <a:t>entendê</a:t>
            </a:r>
            <a:r>
              <a:rPr lang="en-US" altLang="pt-BR" sz="2800" dirty="0"/>
              <a:t>-lo. Mas o </a:t>
            </a:r>
            <a:r>
              <a:rPr lang="en-US" altLang="pt-BR" sz="2800" dirty="0" err="1"/>
              <a:t>que</a:t>
            </a:r>
            <a:r>
              <a:rPr lang="en-US" altLang="pt-BR" sz="2800" dirty="0"/>
              <a:t> </a:t>
            </a:r>
            <a:r>
              <a:rPr lang="en-US" altLang="pt-BR" sz="2800" dirty="0" err="1"/>
              <a:t>percebemos</a:t>
            </a:r>
            <a:r>
              <a:rPr lang="en-US" altLang="pt-BR" sz="2800" dirty="0"/>
              <a:t> é </a:t>
            </a:r>
            <a:r>
              <a:rPr lang="en-US" altLang="pt-BR" sz="2800" dirty="0" err="1"/>
              <a:t>que</a:t>
            </a:r>
            <a:r>
              <a:rPr lang="en-US" altLang="pt-BR" sz="2800" dirty="0"/>
              <a:t> </a:t>
            </a:r>
            <a:r>
              <a:rPr lang="en-US" altLang="pt-BR" sz="2800" b="1" dirty="0" err="1"/>
              <a:t>não</a:t>
            </a:r>
            <a:r>
              <a:rPr lang="en-US" altLang="pt-BR" sz="2800" b="1" dirty="0"/>
              <a:t> </a:t>
            </a:r>
            <a:r>
              <a:rPr lang="en-US" altLang="pt-BR" sz="2800" b="1" dirty="0" err="1"/>
              <a:t>fomos</a:t>
            </a:r>
            <a:r>
              <a:rPr lang="en-US" altLang="pt-BR" sz="2800" b="1" dirty="0"/>
              <a:t> </a:t>
            </a:r>
            <a:r>
              <a:rPr lang="en-US" altLang="pt-BR" sz="2800" b="1" dirty="0" err="1"/>
              <a:t>corretamente</a:t>
            </a:r>
            <a:r>
              <a:rPr lang="en-US" altLang="pt-BR" sz="2800" b="1" dirty="0"/>
              <a:t> </a:t>
            </a:r>
            <a:r>
              <a:rPr lang="en-US" altLang="pt-BR" sz="2800" b="1" dirty="0" err="1"/>
              <a:t>entendidos</a:t>
            </a:r>
            <a:r>
              <a:rPr lang="en-US" altLang="pt-BR" sz="2800" dirty="0"/>
              <a:t>!</a:t>
            </a:r>
          </a:p>
          <a:p>
            <a:pPr eaLnBrk="1" hangingPunct="1">
              <a:defRPr/>
            </a:pPr>
            <a:r>
              <a:rPr lang="en-US" altLang="pt-BR" sz="2800" b="1" dirty="0" err="1"/>
              <a:t>Analista</a:t>
            </a:r>
            <a:r>
              <a:rPr lang="en-US" altLang="pt-BR" sz="2800" b="1" dirty="0"/>
              <a:t>: </a:t>
            </a:r>
            <a:r>
              <a:rPr lang="en-US" altLang="pt-BR" sz="2800" dirty="0" err="1"/>
              <a:t>como</a:t>
            </a:r>
            <a:r>
              <a:rPr lang="en-US" altLang="pt-BR" sz="2800" dirty="0"/>
              <a:t> </a:t>
            </a:r>
            <a:r>
              <a:rPr lang="en-US" altLang="pt-BR" sz="2800" dirty="0" err="1"/>
              <a:t>não</a:t>
            </a:r>
            <a:r>
              <a:rPr lang="en-US" altLang="pt-BR" sz="2800" dirty="0"/>
              <a:t>? </a:t>
            </a:r>
            <a:r>
              <a:rPr lang="en-US" altLang="pt-BR" sz="2800" dirty="0" err="1"/>
              <a:t>Está</a:t>
            </a:r>
            <a:r>
              <a:rPr lang="en-US" altLang="pt-BR" sz="2800" dirty="0"/>
              <a:t> </a:t>
            </a:r>
            <a:r>
              <a:rPr lang="en-US" altLang="pt-BR" sz="2800" dirty="0" err="1"/>
              <a:t>tudo</a:t>
            </a:r>
            <a:r>
              <a:rPr lang="en-US" altLang="pt-BR" sz="2800" dirty="0"/>
              <a:t> </a:t>
            </a:r>
            <a:r>
              <a:rPr lang="en-US" altLang="pt-BR" sz="2800" dirty="0" err="1"/>
              <a:t>aí</a:t>
            </a:r>
            <a:r>
              <a:rPr lang="en-US" altLang="pt-BR" sz="2800" dirty="0"/>
              <a:t> (</a:t>
            </a:r>
            <a:r>
              <a:rPr lang="en-US" altLang="pt-BR" sz="2800" dirty="0" err="1"/>
              <a:t>fruto</a:t>
            </a:r>
            <a:r>
              <a:rPr lang="en-US" altLang="pt-BR" sz="2800" dirty="0"/>
              <a:t> do </a:t>
            </a:r>
            <a:r>
              <a:rPr lang="en-US" altLang="pt-BR" sz="2800" dirty="0" err="1"/>
              <a:t>nosso</a:t>
            </a:r>
            <a:r>
              <a:rPr lang="en-US" altLang="pt-BR" sz="2800" dirty="0"/>
              <a:t> </a:t>
            </a:r>
            <a:r>
              <a:rPr lang="en-US" altLang="pt-BR" sz="2800" dirty="0" err="1"/>
              <a:t>entendimento</a:t>
            </a:r>
            <a:r>
              <a:rPr lang="en-US" altLang="pt-BR" sz="2800" dirty="0"/>
              <a:t> </a:t>
            </a:r>
            <a:r>
              <a:rPr lang="en-US" altLang="pt-BR" sz="2800" dirty="0" err="1"/>
              <a:t>pessoal</a:t>
            </a:r>
            <a:r>
              <a:rPr lang="en-US" altLang="pt-BR" sz="2800" dirty="0"/>
              <a:t>). </a:t>
            </a:r>
            <a:r>
              <a:rPr lang="en-US" altLang="pt-BR" sz="2800" dirty="0" err="1"/>
              <a:t>Realmente</a:t>
            </a:r>
            <a:r>
              <a:rPr lang="en-US" altLang="pt-BR" sz="2800" dirty="0"/>
              <a:t>, </a:t>
            </a:r>
            <a:r>
              <a:rPr lang="en-US" altLang="pt-BR" sz="2800" b="1" dirty="0" err="1"/>
              <a:t>vocês</a:t>
            </a:r>
            <a:r>
              <a:rPr lang="en-US" altLang="pt-BR" sz="2800" b="1" dirty="0"/>
              <a:t> </a:t>
            </a:r>
            <a:r>
              <a:rPr lang="en-US" altLang="pt-BR" sz="2800" b="1" dirty="0" err="1"/>
              <a:t>não</a:t>
            </a:r>
            <a:r>
              <a:rPr lang="en-US" altLang="pt-BR" sz="2800" b="1" dirty="0"/>
              <a:t> </a:t>
            </a:r>
            <a:r>
              <a:rPr lang="en-US" altLang="pt-BR" sz="2800" b="1" dirty="0" err="1"/>
              <a:t>sabem</a:t>
            </a:r>
            <a:r>
              <a:rPr lang="en-US" altLang="pt-BR" sz="2800" b="1" dirty="0"/>
              <a:t> o </a:t>
            </a:r>
            <a:r>
              <a:rPr lang="en-US" altLang="pt-BR" sz="2800" b="1" dirty="0" err="1"/>
              <a:t>que</a:t>
            </a:r>
            <a:r>
              <a:rPr lang="en-US" altLang="pt-BR" sz="2800" b="1" dirty="0"/>
              <a:t> </a:t>
            </a:r>
            <a:r>
              <a:rPr lang="en-US" altLang="pt-BR" sz="2800" b="1" dirty="0" err="1"/>
              <a:t>querem</a:t>
            </a:r>
            <a:r>
              <a:rPr lang="en-US" altLang="pt-BR" sz="2800" dirty="0"/>
              <a:t>!</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ítulo 1"/>
          <p:cNvSpPr>
            <a:spLocks noGrp="1"/>
          </p:cNvSpPr>
          <p:nvPr>
            <p:ph type="title"/>
          </p:nvPr>
        </p:nvSpPr>
        <p:spPr/>
        <p:txBody>
          <a:bodyPr/>
          <a:lstStyle/>
          <a:p>
            <a:pPr eaLnBrk="1" hangingPunct="1"/>
            <a:r>
              <a:rPr lang="pt-BR" altLang="pt-BR"/>
              <a:t>Exercício: Análise do “caso real”</a:t>
            </a:r>
          </a:p>
        </p:txBody>
      </p:sp>
      <p:sp>
        <p:nvSpPr>
          <p:cNvPr id="190467" name="Espaço Reservado para Conteúdo 2"/>
          <p:cNvSpPr>
            <a:spLocks noGrp="1"/>
          </p:cNvSpPr>
          <p:nvPr>
            <p:ph idx="1"/>
          </p:nvPr>
        </p:nvSpPr>
        <p:spPr/>
        <p:txBody>
          <a:bodyPr/>
          <a:lstStyle/>
          <a:p>
            <a:pPr eaLnBrk="1" hangingPunct="1"/>
            <a:r>
              <a:rPr lang="pt-BR" altLang="pt-BR" sz="2800"/>
              <a:t>Que tal retornarmos agora e analisarmos cada trecho a fim de identificar os possíveis equívocos cometidos?</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ítulo 1"/>
          <p:cNvSpPr>
            <a:spLocks noGrp="1"/>
          </p:cNvSpPr>
          <p:nvPr>
            <p:ph type="title"/>
          </p:nvPr>
        </p:nvSpPr>
        <p:spPr/>
        <p:txBody>
          <a:bodyPr/>
          <a:lstStyle/>
          <a:p>
            <a:pPr eaLnBrk="1" hangingPunct="1"/>
            <a:r>
              <a:rPr lang="pt-BR" altLang="pt-BR"/>
              <a:t>Definição de Elicitação de Requisitos</a:t>
            </a:r>
          </a:p>
        </p:txBody>
      </p:sp>
      <p:sp>
        <p:nvSpPr>
          <p:cNvPr id="3" name="Espaço Reservado para Conteúdo 2"/>
          <p:cNvSpPr>
            <a:spLocks noGrp="1"/>
          </p:cNvSpPr>
          <p:nvPr>
            <p:ph idx="1"/>
          </p:nvPr>
        </p:nvSpPr>
        <p:spPr/>
        <p:txBody>
          <a:bodyPr/>
          <a:lstStyle/>
          <a:p>
            <a:pPr eaLnBrk="1" hangingPunct="1">
              <a:defRPr/>
            </a:pPr>
            <a:r>
              <a:rPr lang="pt-BR" sz="2400" b="1" dirty="0"/>
              <a:t>Elicitação: </a:t>
            </a:r>
            <a:r>
              <a:rPr lang="pt-BR" sz="2400" dirty="0"/>
              <a:t>ato de extrair informações para o conhecimento do objeto em questão;</a:t>
            </a:r>
          </a:p>
          <a:p>
            <a:pPr eaLnBrk="1" hangingPunct="1">
              <a:defRPr/>
            </a:pPr>
            <a:r>
              <a:rPr lang="pt-BR" sz="2400" b="1" dirty="0"/>
              <a:t>Requisitos: </a:t>
            </a:r>
            <a:r>
              <a:rPr lang="pt-BR" sz="2400" dirty="0"/>
              <a:t>Características requeridas para um determinado fim;</a:t>
            </a:r>
          </a:p>
          <a:p>
            <a:pPr eaLnBrk="1" hangingPunct="1">
              <a:defRPr/>
            </a:pPr>
            <a:r>
              <a:rPr lang="pt-BR" sz="2400" b="1" dirty="0"/>
              <a:t>Elicitação de Requisitos (de Software): </a:t>
            </a:r>
            <a:r>
              <a:rPr lang="pt-BR" sz="2400" dirty="0"/>
              <a:t>processo de obtenção de informações acerca das características de um software para o cumprimento de suas tarefas.</a:t>
            </a:r>
          </a:p>
          <a:p>
            <a:pPr eaLnBrk="1" hangingPunct="1">
              <a:defRPr/>
            </a:pPr>
            <a:endParaRPr lang="pt-BR" sz="2400" dirty="0"/>
          </a:p>
          <a:p>
            <a:pPr marL="0" indent="0" eaLnBrk="1" hangingPunct="1">
              <a:buFont typeface="Wingdings 3" panose="05040102010807070707" pitchFamily="18" charset="2"/>
              <a:buNone/>
              <a:defRPr/>
            </a:pPr>
            <a:r>
              <a:rPr lang="pt-BR" sz="2000" i="1" dirty="0"/>
              <a:t>No âmbito da engenharia, um requisito consiste na definição documentada de uma propriedade ou comportamento que um produto ou serviço particular deve atender (WIKIPÉDIA, 2015b).</a:t>
            </a:r>
            <a:endParaRPr lang="pt-BR" sz="2400" i="1"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ítulo 1"/>
          <p:cNvSpPr>
            <a:spLocks noGrp="1"/>
          </p:cNvSpPr>
          <p:nvPr>
            <p:ph type="title"/>
          </p:nvPr>
        </p:nvSpPr>
        <p:spPr/>
        <p:txBody>
          <a:bodyPr/>
          <a:lstStyle/>
          <a:p>
            <a:r>
              <a:rPr lang="pt-BR" altLang="pt-BR"/>
              <a:t>Tipos de requisitos</a:t>
            </a:r>
          </a:p>
        </p:txBody>
      </p:sp>
      <p:sp>
        <p:nvSpPr>
          <p:cNvPr id="3" name="Espaço Reservado para Conteúdo 2"/>
          <p:cNvSpPr>
            <a:spLocks noGrp="1"/>
          </p:cNvSpPr>
          <p:nvPr>
            <p:ph idx="1"/>
          </p:nvPr>
        </p:nvSpPr>
        <p:spPr/>
        <p:txBody>
          <a:bodyPr/>
          <a:lstStyle/>
          <a:p>
            <a:pPr marL="0" indent="0">
              <a:buFont typeface="Wingdings 3" panose="05040102010807070707" pitchFamily="18" charset="2"/>
              <a:buNone/>
              <a:defRPr/>
            </a:pPr>
            <a:r>
              <a:rPr lang="pt-BR" sz="2400" dirty="0"/>
              <a:t>Em se tratando de software, costumamos dividi-los em (WIKIPÉDIA, 2015c; WIKIPÉDIA, 2015d):</a:t>
            </a:r>
          </a:p>
          <a:p>
            <a:pPr>
              <a:defRPr/>
            </a:pPr>
            <a:r>
              <a:rPr lang="pt-BR" sz="2400" b="1" dirty="0"/>
              <a:t>Requisitos funcionais</a:t>
            </a:r>
            <a:r>
              <a:rPr lang="pt-BR" sz="2400" dirty="0"/>
              <a:t> – um requisito funcional define uma função de um sistema de software ou seu componente. Geralmente se referem a tarefas (funcionalidades) que o sistema será capaz de realizar;</a:t>
            </a:r>
          </a:p>
          <a:p>
            <a:pPr>
              <a:defRPr/>
            </a:pPr>
            <a:r>
              <a:rPr lang="pt-BR" sz="2400" b="1" dirty="0"/>
              <a:t>Requisitos não funcionais</a:t>
            </a:r>
            <a:r>
              <a:rPr lang="pt-BR" sz="2400" dirty="0"/>
              <a:t> – são requisitos relacionados ao uso da aplicação em termos de desempenho, usabilidade, confiabilidade, segurança, disponibilidade, manutenibilidade e tecnologias envolvidas.</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ítulo 1"/>
          <p:cNvSpPr>
            <a:spLocks noGrp="1"/>
          </p:cNvSpPr>
          <p:nvPr>
            <p:ph type="title"/>
          </p:nvPr>
        </p:nvSpPr>
        <p:spPr/>
        <p:txBody>
          <a:bodyPr/>
          <a:lstStyle/>
          <a:p>
            <a:pPr eaLnBrk="1" hangingPunct="1"/>
            <a:r>
              <a:rPr lang="pt-BR" altLang="pt-BR"/>
              <a:t>Dilema dos requisitos</a:t>
            </a:r>
          </a:p>
        </p:txBody>
      </p:sp>
      <p:sp>
        <p:nvSpPr>
          <p:cNvPr id="194563" name="Espaço Reservado para Conteúdo 2"/>
          <p:cNvSpPr>
            <a:spLocks noGrp="1"/>
          </p:cNvSpPr>
          <p:nvPr>
            <p:ph idx="1"/>
          </p:nvPr>
        </p:nvSpPr>
        <p:spPr/>
        <p:txBody>
          <a:bodyPr/>
          <a:lstStyle/>
          <a:p>
            <a:pPr eaLnBrk="1" hangingPunct="1"/>
            <a:r>
              <a:rPr lang="pt-BR" altLang="pt-BR" sz="2400" b="1"/>
              <a:t>Requisitos descritos de forma vaga</a:t>
            </a:r>
            <a:r>
              <a:rPr lang="pt-BR" altLang="pt-BR" sz="2400"/>
              <a:t> estão sujeitos a ambiguidade, incompletude e inconsistência;</a:t>
            </a:r>
          </a:p>
          <a:p>
            <a:pPr lvl="1" eaLnBrk="1" hangingPunct="1"/>
            <a:r>
              <a:rPr lang="pt-BR" altLang="pt-BR" sz="2000"/>
              <a:t>Técnicas como inspeções rigorosas têm sido usadas para ajudar a lidar com questões de ambiguidade;</a:t>
            </a:r>
          </a:p>
          <a:p>
            <a:pPr lvl="1" eaLnBrk="1" hangingPunct="1"/>
            <a:r>
              <a:rPr lang="pt-BR" altLang="pt-BR" sz="2000"/>
              <a:t>A análise de requisitos esforça-se pode endereçar estes assuntos.</a:t>
            </a:r>
          </a:p>
          <a:p>
            <a:pPr eaLnBrk="1" hangingPunct="1"/>
            <a:r>
              <a:rPr lang="pt-BR" altLang="pt-BR" sz="2400"/>
              <a:t>Entretanto, </a:t>
            </a:r>
            <a:r>
              <a:rPr lang="pt-BR" altLang="pt-BR" sz="2400" b="1"/>
              <a:t>requisitos muito detalhados</a:t>
            </a:r>
            <a:r>
              <a:rPr lang="pt-BR" altLang="pt-BR" sz="2400"/>
              <a:t>:</a:t>
            </a:r>
          </a:p>
          <a:p>
            <a:pPr lvl="1" eaLnBrk="1" hangingPunct="1"/>
            <a:r>
              <a:rPr lang="pt-BR" altLang="pt-BR" sz="2000"/>
              <a:t>Demoram muito tempo para serem descritos (modelados);</a:t>
            </a:r>
          </a:p>
          <a:p>
            <a:pPr lvl="1" eaLnBrk="1" hangingPunct="1"/>
            <a:r>
              <a:rPr lang="pt-BR" altLang="pt-BR" sz="2000"/>
              <a:t>Limitam as opções possíveis de implementação;</a:t>
            </a:r>
          </a:p>
          <a:p>
            <a:pPr lvl="1" eaLnBrk="1" hangingPunct="1"/>
            <a:r>
              <a:rPr lang="pt-BR" altLang="pt-BR" sz="2000"/>
              <a:t>Sua produção (modelagem) fica demasiada cara.</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ítulo 1"/>
          <p:cNvSpPr>
            <a:spLocks noGrp="1"/>
          </p:cNvSpPr>
          <p:nvPr>
            <p:ph type="title"/>
          </p:nvPr>
        </p:nvSpPr>
        <p:spPr/>
        <p:txBody>
          <a:bodyPr/>
          <a:lstStyle/>
          <a:p>
            <a:pPr eaLnBrk="1" hangingPunct="1"/>
            <a:r>
              <a:rPr lang="pt-BR" altLang="pt-BR"/>
              <a:t>Dificuldades na elicitação de requisitos</a:t>
            </a:r>
          </a:p>
        </p:txBody>
      </p:sp>
      <p:sp>
        <p:nvSpPr>
          <p:cNvPr id="195587" name="Espaço Reservado para Conteúdo 2"/>
          <p:cNvSpPr>
            <a:spLocks noGrp="1"/>
          </p:cNvSpPr>
          <p:nvPr>
            <p:ph idx="1"/>
          </p:nvPr>
        </p:nvSpPr>
        <p:spPr/>
        <p:txBody>
          <a:bodyPr/>
          <a:lstStyle/>
          <a:p>
            <a:pPr eaLnBrk="1" hangingPunct="1"/>
            <a:r>
              <a:rPr lang="pt-BR" altLang="pt-BR" sz="2400"/>
              <a:t>Usuários podem não ter uma ideia precisa do sistema por eles requerido;</a:t>
            </a:r>
          </a:p>
          <a:p>
            <a:pPr eaLnBrk="1" hangingPunct="1"/>
            <a:r>
              <a:rPr lang="pt-BR" altLang="pt-BR" sz="2400"/>
              <a:t>Usuários têm dificuldades para descrever seu conhecimento sobre o domínio do problema;</a:t>
            </a:r>
          </a:p>
          <a:p>
            <a:pPr eaLnBrk="1" hangingPunct="1"/>
            <a:r>
              <a:rPr lang="pt-BR" altLang="pt-BR" sz="2400"/>
              <a:t>Usuários e Analistas têm diferentes pontos de vista do problema (por terem diferentes formações);</a:t>
            </a:r>
          </a:p>
          <a:p>
            <a:pPr eaLnBrk="1" hangingPunct="1"/>
            <a:r>
              <a:rPr lang="pt-BR" altLang="pt-BR" sz="2400"/>
              <a:t>Usuários podem antipatizar-se com o novo sistema e se negarem a participar da elicitação (ou mesmo fornecer informações errôneas).</a:t>
            </a:r>
          </a:p>
        </p:txBody>
      </p:sp>
      <p:sp>
        <p:nvSpPr>
          <p:cNvPr id="195588" name="CaixaDeTexto 1"/>
          <p:cNvSpPr txBox="1">
            <a:spLocks noChangeArrowheads="1"/>
          </p:cNvSpPr>
          <p:nvPr/>
        </p:nvSpPr>
        <p:spPr bwMode="auto">
          <a:xfrm>
            <a:off x="6529388" y="6323013"/>
            <a:ext cx="2374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r" eaLnBrk="1" hangingPunct="1">
              <a:spcBef>
                <a:spcPct val="0"/>
              </a:spcBef>
              <a:buClrTx/>
              <a:buSzTx/>
              <a:buFontTx/>
              <a:buNone/>
            </a:pPr>
            <a:r>
              <a:rPr lang="pt-BR" altLang="pt-BR" sz="2400">
                <a:solidFill>
                  <a:schemeClr val="tx1"/>
                </a:solidFill>
                <a:latin typeface="Arial" panose="020B0604020202020204" pitchFamily="34" charset="0"/>
              </a:rPr>
              <a:t>(RAMOS, 2013)</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ítulo 1"/>
          <p:cNvSpPr>
            <a:spLocks noGrp="1"/>
          </p:cNvSpPr>
          <p:nvPr>
            <p:ph type="title"/>
          </p:nvPr>
        </p:nvSpPr>
        <p:spPr/>
        <p:txBody>
          <a:bodyPr/>
          <a:lstStyle/>
          <a:p>
            <a:r>
              <a:rPr lang="pt-BR" altLang="pt-BR"/>
              <a:t>Elicitação, Análise e Negociação</a:t>
            </a:r>
          </a:p>
        </p:txBody>
      </p:sp>
      <p:pic>
        <p:nvPicPr>
          <p:cNvPr id="196611"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62063" y="1192213"/>
            <a:ext cx="6581775" cy="5156200"/>
          </a:xfrm>
        </p:spPr>
      </p:pic>
      <p:sp>
        <p:nvSpPr>
          <p:cNvPr id="196612" name="CaixaDeTexto 4"/>
          <p:cNvSpPr txBox="1">
            <a:spLocks noChangeArrowheads="1"/>
          </p:cNvSpPr>
          <p:nvPr/>
        </p:nvSpPr>
        <p:spPr bwMode="auto">
          <a:xfrm>
            <a:off x="1506538" y="6478588"/>
            <a:ext cx="57896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pt-BR" altLang="pt-BR">
                <a:solidFill>
                  <a:schemeClr val="tx1"/>
                </a:solidFill>
                <a:latin typeface="Arial" panose="020B0604020202020204" pitchFamily="34" charset="0"/>
              </a:rPr>
              <a:t>Atividades da Elicitação de Requisitos (RAMOS, 2013)</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ítulo 1"/>
          <p:cNvSpPr>
            <a:spLocks noGrp="1"/>
          </p:cNvSpPr>
          <p:nvPr>
            <p:ph type="title"/>
          </p:nvPr>
        </p:nvSpPr>
        <p:spPr/>
        <p:txBody>
          <a:bodyPr/>
          <a:lstStyle/>
          <a:p>
            <a:r>
              <a:rPr lang="pt-BR" altLang="pt-BR"/>
              <a:t>Elicitação de Requisitos</a:t>
            </a:r>
          </a:p>
        </p:txBody>
      </p:sp>
      <p:sp>
        <p:nvSpPr>
          <p:cNvPr id="197635" name="CaixaDeTexto 4"/>
          <p:cNvSpPr txBox="1">
            <a:spLocks noChangeArrowheads="1"/>
          </p:cNvSpPr>
          <p:nvPr/>
        </p:nvSpPr>
        <p:spPr bwMode="auto">
          <a:xfrm>
            <a:off x="3516313" y="4843463"/>
            <a:ext cx="39798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pt-BR" altLang="pt-BR">
                <a:solidFill>
                  <a:schemeClr val="tx1"/>
                </a:solidFill>
                <a:latin typeface="Arial" panose="020B0604020202020204" pitchFamily="34" charset="0"/>
              </a:rPr>
              <a:t>Processo da Elicitação de Requisitos</a:t>
            </a:r>
          </a:p>
        </p:txBody>
      </p:sp>
      <p:pic>
        <p:nvPicPr>
          <p:cNvPr id="197636" name="Imagem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188" y="2667000"/>
            <a:ext cx="11971337"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ítulo 1"/>
          <p:cNvSpPr>
            <a:spLocks noGrp="1"/>
          </p:cNvSpPr>
          <p:nvPr>
            <p:ph type="title"/>
          </p:nvPr>
        </p:nvSpPr>
        <p:spPr/>
        <p:txBody>
          <a:bodyPr/>
          <a:lstStyle/>
          <a:p>
            <a:r>
              <a:rPr lang="pt-BR" altLang="pt-BR"/>
              <a:t>Análise e Negociação de Requisitos</a:t>
            </a:r>
          </a:p>
        </p:txBody>
      </p:sp>
      <p:sp>
        <p:nvSpPr>
          <p:cNvPr id="198659" name="CaixaDeTexto 4"/>
          <p:cNvSpPr txBox="1">
            <a:spLocks noChangeArrowheads="1"/>
          </p:cNvSpPr>
          <p:nvPr/>
        </p:nvSpPr>
        <p:spPr bwMode="auto">
          <a:xfrm>
            <a:off x="2305050" y="5022850"/>
            <a:ext cx="5211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pt-BR" altLang="pt-BR">
                <a:solidFill>
                  <a:schemeClr val="tx1"/>
                </a:solidFill>
                <a:latin typeface="Arial" panose="020B0604020202020204" pitchFamily="34" charset="0"/>
              </a:rPr>
              <a:t>Processo da Análise e Negociação de Requisitos</a:t>
            </a:r>
          </a:p>
        </p:txBody>
      </p:sp>
      <p:pic>
        <p:nvPicPr>
          <p:cNvPr id="198660" name="Imagem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2825" y="2717800"/>
            <a:ext cx="790257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ítulo 1"/>
          <p:cNvSpPr>
            <a:spLocks noGrp="1"/>
          </p:cNvSpPr>
          <p:nvPr>
            <p:ph type="title"/>
          </p:nvPr>
        </p:nvSpPr>
        <p:spPr/>
        <p:txBody>
          <a:bodyPr/>
          <a:lstStyle/>
          <a:p>
            <a:r>
              <a:rPr lang="pt-BR" altLang="pt-BR"/>
              <a:t>Técnicas de Elicitação de Requisitos</a:t>
            </a:r>
          </a:p>
        </p:txBody>
      </p:sp>
      <p:sp>
        <p:nvSpPr>
          <p:cNvPr id="199683" name="Espaço Reservado para Conteúdo 2"/>
          <p:cNvSpPr>
            <a:spLocks noGrp="1"/>
          </p:cNvSpPr>
          <p:nvPr>
            <p:ph idx="1"/>
          </p:nvPr>
        </p:nvSpPr>
        <p:spPr/>
        <p:txBody>
          <a:bodyPr/>
          <a:lstStyle/>
          <a:p>
            <a:r>
              <a:rPr lang="pt-BR" altLang="pt-BR" dirty="0"/>
              <a:t>Reuniões</a:t>
            </a:r>
          </a:p>
          <a:p>
            <a:pPr lvl="1"/>
            <a:r>
              <a:rPr lang="pt-BR" altLang="pt-BR" u="sng" dirty="0"/>
              <a:t>Entrevista</a:t>
            </a:r>
          </a:p>
          <a:p>
            <a:pPr lvl="1"/>
            <a:r>
              <a:rPr lang="pt-BR" altLang="pt-BR" u="sng" dirty="0"/>
              <a:t>Brainstorming</a:t>
            </a:r>
          </a:p>
          <a:p>
            <a:pPr lvl="1"/>
            <a:r>
              <a:rPr lang="pt-BR" altLang="pt-BR" dirty="0"/>
              <a:t>Tutorial</a:t>
            </a:r>
          </a:p>
          <a:p>
            <a:r>
              <a:rPr lang="pt-BR" altLang="pt-BR" dirty="0"/>
              <a:t>Leitura de documentos</a:t>
            </a:r>
          </a:p>
          <a:p>
            <a:r>
              <a:rPr lang="pt-BR" altLang="pt-BR" dirty="0"/>
              <a:t>Análise da tarefa</a:t>
            </a:r>
          </a:p>
          <a:p>
            <a:pPr lvl="1"/>
            <a:r>
              <a:rPr lang="pt-BR" altLang="pt-BR" dirty="0"/>
              <a:t>Análise de protocolos</a:t>
            </a:r>
          </a:p>
          <a:p>
            <a:pPr lvl="1"/>
            <a:r>
              <a:rPr lang="pt-BR" altLang="pt-BR" dirty="0"/>
              <a:t>Observação e análise sociais</a:t>
            </a:r>
          </a:p>
          <a:p>
            <a:r>
              <a:rPr lang="pt-BR" altLang="pt-BR" dirty="0"/>
              <a:t>Cenários</a:t>
            </a:r>
          </a:p>
          <a:p>
            <a:r>
              <a:rPr lang="pt-BR" altLang="pt-BR" dirty="0"/>
              <a:t>Reúso de requisitos</a:t>
            </a:r>
          </a:p>
          <a:p>
            <a:r>
              <a:rPr lang="pt-BR" altLang="pt-BR" u="sng" dirty="0"/>
              <a:t>Prototipagem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ítulo 1"/>
          <p:cNvSpPr>
            <a:spLocks noGrp="1"/>
          </p:cNvSpPr>
          <p:nvPr>
            <p:ph type="title"/>
          </p:nvPr>
        </p:nvSpPr>
        <p:spPr/>
        <p:txBody>
          <a:bodyPr/>
          <a:lstStyle/>
          <a:p>
            <a:pPr eaLnBrk="1" hangingPunct="1"/>
            <a:r>
              <a:rPr lang="pt-BR" altLang="pt-BR"/>
              <a:t>Evolução do software (quarta era do software de computador)</a:t>
            </a:r>
          </a:p>
        </p:txBody>
      </p:sp>
      <p:sp>
        <p:nvSpPr>
          <p:cNvPr id="19459" name="Espaço Reservado para Conteúdo 2"/>
          <p:cNvSpPr>
            <a:spLocks noGrp="1"/>
          </p:cNvSpPr>
          <p:nvPr>
            <p:ph idx="1"/>
          </p:nvPr>
        </p:nvSpPr>
        <p:spPr/>
        <p:txBody>
          <a:bodyPr/>
          <a:lstStyle/>
          <a:p>
            <a:pPr eaLnBrk="1" hangingPunct="1"/>
            <a:r>
              <a:rPr lang="pt-BR" altLang="pt-BR" sz="2800" dirty="0"/>
              <a:t>Tecnologias orientadas a objetos;</a:t>
            </a:r>
          </a:p>
          <a:p>
            <a:pPr eaLnBrk="1" hangingPunct="1"/>
            <a:r>
              <a:rPr lang="pt-BR" altLang="pt-BR" sz="2800" dirty="0"/>
              <a:t>Inteligência Artificial usada na prática;</a:t>
            </a:r>
          </a:p>
          <a:p>
            <a:pPr eaLnBrk="1" hangingPunct="1"/>
            <a:r>
              <a:rPr lang="pt-BR" altLang="pt-BR" sz="2800" dirty="0"/>
              <a:t>Computação paralela.</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ítulo 1"/>
          <p:cNvSpPr>
            <a:spLocks noGrp="1"/>
          </p:cNvSpPr>
          <p:nvPr>
            <p:ph type="title"/>
          </p:nvPr>
        </p:nvSpPr>
        <p:spPr/>
        <p:txBody>
          <a:bodyPr/>
          <a:lstStyle/>
          <a:p>
            <a:r>
              <a:rPr lang="pt-BR" altLang="pt-BR"/>
              <a:t>Entrevista</a:t>
            </a:r>
          </a:p>
        </p:txBody>
      </p:sp>
      <p:sp>
        <p:nvSpPr>
          <p:cNvPr id="200707" name="Espaço Reservado para Conteúdo 2"/>
          <p:cNvSpPr>
            <a:spLocks noGrp="1"/>
          </p:cNvSpPr>
          <p:nvPr>
            <p:ph idx="1"/>
          </p:nvPr>
        </p:nvSpPr>
        <p:spPr/>
        <p:txBody>
          <a:bodyPr/>
          <a:lstStyle/>
          <a:p>
            <a:r>
              <a:rPr lang="pt-BR" altLang="pt-BR" sz="2400" dirty="0"/>
              <a:t>O engenheiro (sozinho ou com alguns membros-chave da equipe de desenvolvimento) conversa sobre o sistema com representantes dos diversos tipos de </a:t>
            </a:r>
            <a:r>
              <a:rPr lang="pt-BR" altLang="pt-BR" sz="2400" i="1" dirty="0" err="1"/>
              <a:t>stakeholders</a:t>
            </a:r>
            <a:r>
              <a:rPr lang="pt-BR" altLang="pt-BR" sz="2400" dirty="0"/>
              <a:t> relacionados ao projeto (individualmente ou em grupo);</a:t>
            </a:r>
          </a:p>
          <a:p>
            <a:pPr lvl="1"/>
            <a:r>
              <a:rPr lang="pt-BR" altLang="pt-BR" sz="2200" b="1" dirty="0"/>
              <a:t>Vantagem:</a:t>
            </a:r>
            <a:r>
              <a:rPr lang="pt-BR" altLang="pt-BR" sz="2200" dirty="0"/>
              <a:t> contato direto com clientes e usuários;</a:t>
            </a:r>
          </a:p>
          <a:p>
            <a:pPr lvl="1"/>
            <a:r>
              <a:rPr lang="pt-BR" altLang="pt-BR" sz="2200" b="1" dirty="0"/>
              <a:t>Desvantagem: </a:t>
            </a:r>
            <a:r>
              <a:rPr lang="pt-BR" altLang="pt-BR" sz="2200" dirty="0"/>
              <a:t>conhecimento tácito ou diferenças culturais podem dificultar a transmissão de informação relevante;</a:t>
            </a:r>
          </a:p>
          <a:p>
            <a:r>
              <a:rPr lang="pt-BR" altLang="pt-BR" sz="2400" dirty="0"/>
              <a:t>Entrevistas podem ser fechadas (buscam-se respostas para um conjunto de perguntas pré-definidas) ou abertas (não há uma agenda pré-definida).</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ítulo 1"/>
          <p:cNvSpPr>
            <a:spLocks noGrp="1"/>
          </p:cNvSpPr>
          <p:nvPr>
            <p:ph type="title"/>
          </p:nvPr>
        </p:nvSpPr>
        <p:spPr/>
        <p:txBody>
          <a:bodyPr/>
          <a:lstStyle/>
          <a:p>
            <a:r>
              <a:rPr lang="pt-BR" altLang="pt-BR" i="1" dirty="0"/>
              <a:t>Brainstorming</a:t>
            </a:r>
          </a:p>
        </p:txBody>
      </p:sp>
      <p:sp>
        <p:nvSpPr>
          <p:cNvPr id="201731" name="Espaço Reservado para Conteúdo 2"/>
          <p:cNvSpPr>
            <a:spLocks noGrp="1"/>
          </p:cNvSpPr>
          <p:nvPr>
            <p:ph idx="1"/>
          </p:nvPr>
        </p:nvSpPr>
        <p:spPr/>
        <p:txBody>
          <a:bodyPr/>
          <a:lstStyle/>
          <a:p>
            <a:r>
              <a:rPr lang="pt-BR" altLang="pt-BR" sz="2400" dirty="0"/>
              <a:t>Técnica empregada para o desenvolvimento de novos produtos (incluindo </a:t>
            </a:r>
            <a:r>
              <a:rPr lang="pt-BR" altLang="pt-BR" sz="2400" i="1" dirty="0"/>
              <a:t>softwares</a:t>
            </a:r>
            <a:r>
              <a:rPr lang="pt-BR" altLang="pt-BR" sz="2400" dirty="0"/>
              <a:t>) e na resolução de problemas;</a:t>
            </a:r>
          </a:p>
          <a:p>
            <a:r>
              <a:rPr lang="pt-BR" altLang="pt-BR" sz="2400" dirty="0"/>
              <a:t>Em certos aspectos, assemelha-se a uma entrevista aberta;</a:t>
            </a:r>
          </a:p>
          <a:p>
            <a:r>
              <a:rPr lang="pt-BR" altLang="pt-BR" sz="2400" dirty="0"/>
              <a:t>Apresenta três etapas principais:</a:t>
            </a:r>
          </a:p>
          <a:p>
            <a:pPr lvl="1"/>
            <a:r>
              <a:rPr lang="pt-BR" altLang="pt-BR" sz="2000" dirty="0"/>
              <a:t>Identificação dos fatos (definição do problema e preparação);</a:t>
            </a:r>
          </a:p>
          <a:p>
            <a:pPr lvl="1"/>
            <a:r>
              <a:rPr lang="pt-BR" altLang="pt-BR" sz="2000" dirty="0"/>
              <a:t>Geração da ideia;</a:t>
            </a:r>
          </a:p>
          <a:p>
            <a:pPr lvl="1"/>
            <a:r>
              <a:rPr lang="pt-BR" altLang="pt-BR" sz="2000" dirty="0"/>
              <a:t>Identificação da solução.</a:t>
            </a:r>
          </a:p>
          <a:p>
            <a:endParaRPr lang="pt-BR" altLang="pt-BR" sz="2400"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ítulo 1"/>
          <p:cNvSpPr>
            <a:spLocks noGrp="1"/>
          </p:cNvSpPr>
          <p:nvPr>
            <p:ph type="title"/>
          </p:nvPr>
        </p:nvSpPr>
        <p:spPr/>
        <p:txBody>
          <a:bodyPr/>
          <a:lstStyle/>
          <a:p>
            <a:r>
              <a:rPr lang="pt-BR" altLang="pt-BR" i="1" dirty="0"/>
              <a:t>Brainstorming</a:t>
            </a:r>
          </a:p>
        </p:txBody>
      </p:sp>
      <p:sp>
        <p:nvSpPr>
          <p:cNvPr id="202755" name="Espaço Reservado para Conteúdo 2"/>
          <p:cNvSpPr>
            <a:spLocks noGrp="1"/>
          </p:cNvSpPr>
          <p:nvPr>
            <p:ph idx="1"/>
          </p:nvPr>
        </p:nvSpPr>
        <p:spPr/>
        <p:txBody>
          <a:bodyPr/>
          <a:lstStyle/>
          <a:p>
            <a:r>
              <a:rPr lang="pt-BR" altLang="pt-BR" sz="2400"/>
              <a:t>Princípios</a:t>
            </a:r>
          </a:p>
          <a:p>
            <a:pPr lvl="1"/>
            <a:r>
              <a:rPr lang="pt-BR" altLang="pt-BR" sz="2000"/>
              <a:t>Atraso do julgamento;</a:t>
            </a:r>
          </a:p>
          <a:p>
            <a:pPr lvl="1"/>
            <a:r>
              <a:rPr lang="pt-BR" altLang="pt-BR" sz="2000"/>
              <a:t>Criatividade em quantidade e qualidade.</a:t>
            </a:r>
          </a:p>
          <a:p>
            <a:r>
              <a:rPr lang="pt-BR" altLang="pt-BR" sz="2400"/>
              <a:t>Regras</a:t>
            </a:r>
          </a:p>
          <a:p>
            <a:pPr lvl="1"/>
            <a:r>
              <a:rPr lang="pt-BR" altLang="pt-BR" sz="2000"/>
              <a:t>Críticas são rejeitadas;</a:t>
            </a:r>
          </a:p>
          <a:p>
            <a:pPr lvl="1"/>
            <a:r>
              <a:rPr lang="pt-BR" altLang="pt-BR" sz="2000"/>
              <a:t>Criatividade é bem-vinda;</a:t>
            </a:r>
          </a:p>
          <a:p>
            <a:pPr lvl="1"/>
            <a:r>
              <a:rPr lang="pt-BR" altLang="pt-BR" sz="2000"/>
              <a:t>Quantidade é necessária;</a:t>
            </a:r>
          </a:p>
          <a:p>
            <a:pPr lvl="1"/>
            <a:r>
              <a:rPr lang="pt-BR" altLang="pt-BR" sz="2000"/>
              <a:t>Combinação e aperfeiçoamento são necessários.</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ítulo 1"/>
          <p:cNvSpPr>
            <a:spLocks noGrp="1"/>
          </p:cNvSpPr>
          <p:nvPr>
            <p:ph type="title"/>
          </p:nvPr>
        </p:nvSpPr>
        <p:spPr/>
        <p:txBody>
          <a:bodyPr/>
          <a:lstStyle/>
          <a:p>
            <a:r>
              <a:rPr lang="pt-BR" altLang="pt-BR"/>
              <a:t>Prototipagem</a:t>
            </a:r>
          </a:p>
        </p:txBody>
      </p:sp>
      <p:sp>
        <p:nvSpPr>
          <p:cNvPr id="209923" name="Espaço Reservado para Conteúdo 2"/>
          <p:cNvSpPr>
            <a:spLocks noGrp="1"/>
          </p:cNvSpPr>
          <p:nvPr>
            <p:ph idx="1"/>
          </p:nvPr>
        </p:nvSpPr>
        <p:spPr/>
        <p:txBody>
          <a:bodyPr/>
          <a:lstStyle/>
          <a:p>
            <a:r>
              <a:rPr lang="pt-BR" altLang="pt-BR" sz="2800" dirty="0"/>
              <a:t>Protótipo é uma versão de parte do sistema (executável ou não) desenvolvida para ser validada pelo cliente a fim de identificar possíveis equívocos na elicitação;</a:t>
            </a:r>
          </a:p>
          <a:p>
            <a:r>
              <a:rPr lang="pt-BR" altLang="pt-BR" sz="2800" dirty="0"/>
              <a:t>Abordagens:</a:t>
            </a:r>
          </a:p>
          <a:p>
            <a:pPr lvl="1"/>
            <a:r>
              <a:rPr lang="pt-BR" altLang="pt-BR" sz="2400" dirty="0"/>
              <a:t>Prototipagem no papel ou de tela;</a:t>
            </a:r>
          </a:p>
          <a:p>
            <a:pPr lvl="1"/>
            <a:r>
              <a:rPr lang="pt-BR" altLang="pt-BR" sz="2400" dirty="0"/>
              <a:t>Prototipagem executável;</a:t>
            </a:r>
          </a:p>
          <a:p>
            <a:pPr lvl="2"/>
            <a:r>
              <a:rPr lang="pt-BR" altLang="pt-BR" sz="2000" dirty="0"/>
              <a:t>Descartável;</a:t>
            </a:r>
          </a:p>
          <a:p>
            <a:pPr lvl="2"/>
            <a:r>
              <a:rPr lang="pt-BR" altLang="pt-BR" sz="2000" dirty="0"/>
              <a:t>Evolucionária.</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ítulo 1"/>
          <p:cNvSpPr>
            <a:spLocks noGrp="1"/>
          </p:cNvSpPr>
          <p:nvPr>
            <p:ph type="title"/>
          </p:nvPr>
        </p:nvSpPr>
        <p:spPr/>
        <p:txBody>
          <a:bodyPr/>
          <a:lstStyle/>
          <a:p>
            <a:r>
              <a:rPr lang="pt-BR" altLang="pt-BR"/>
              <a:t>Prototipagem</a:t>
            </a:r>
          </a:p>
        </p:txBody>
      </p:sp>
      <p:sp>
        <p:nvSpPr>
          <p:cNvPr id="210947" name="Espaço Reservado para Conteúdo 2"/>
          <p:cNvSpPr>
            <a:spLocks noGrp="1"/>
          </p:cNvSpPr>
          <p:nvPr>
            <p:ph idx="1"/>
          </p:nvPr>
        </p:nvSpPr>
        <p:spPr/>
        <p:txBody>
          <a:bodyPr/>
          <a:lstStyle/>
          <a:p>
            <a:r>
              <a:rPr lang="pt-BR" altLang="pt-BR" sz="2400" b="1" dirty="0"/>
              <a:t>Vantagens: </a:t>
            </a:r>
            <a:r>
              <a:rPr lang="pt-BR" altLang="pt-BR" sz="2400" dirty="0"/>
              <a:t>permite que o usuário “experimente” o sistema antes que o mesmo esteja pronto, facilita identificar possíveis erros na modelagem dos requisitos e força um estudo detalhado dos requisitos, revelando inconsistências e omissões;</a:t>
            </a:r>
          </a:p>
          <a:p>
            <a:r>
              <a:rPr lang="pt-BR" altLang="pt-BR" sz="2400" b="1" dirty="0"/>
              <a:t>Desvantagens: </a:t>
            </a:r>
            <a:r>
              <a:rPr lang="pt-BR" altLang="pt-BR" sz="2400" dirty="0"/>
              <a:t>custo de treinamento para o uso de ferramentas de prototipagem, custo de desenvolvimento (a depender do tipo de protótipo) e alguns requisitos críticos podem não ser possíveis de prototipar.</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ítulo 1"/>
          <p:cNvSpPr>
            <a:spLocks noGrp="1"/>
          </p:cNvSpPr>
          <p:nvPr>
            <p:ph type="title"/>
          </p:nvPr>
        </p:nvSpPr>
        <p:spPr/>
        <p:txBody>
          <a:bodyPr/>
          <a:lstStyle/>
          <a:p>
            <a:r>
              <a:rPr lang="pt-BR" altLang="pt-BR"/>
              <a:t>Atividade em grupo</a:t>
            </a:r>
          </a:p>
        </p:txBody>
      </p:sp>
      <p:sp>
        <p:nvSpPr>
          <p:cNvPr id="211971" name="Espaço Reservado para Conteúdo 2"/>
          <p:cNvSpPr>
            <a:spLocks noGrp="1"/>
          </p:cNvSpPr>
          <p:nvPr>
            <p:ph idx="1"/>
          </p:nvPr>
        </p:nvSpPr>
        <p:spPr/>
        <p:txBody>
          <a:bodyPr/>
          <a:lstStyle/>
          <a:p>
            <a:r>
              <a:rPr lang="pt-BR" altLang="pt-BR" sz="2400" dirty="0"/>
              <a:t>Cada grupo deve elicitar os requisitos para o seu sistema junto ao cliente.</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ítulo 1"/>
          <p:cNvSpPr>
            <a:spLocks noGrp="1"/>
          </p:cNvSpPr>
          <p:nvPr>
            <p:ph type="title"/>
          </p:nvPr>
        </p:nvSpPr>
        <p:spPr/>
        <p:txBody>
          <a:bodyPr/>
          <a:lstStyle/>
          <a:p>
            <a:r>
              <a:rPr lang="pt-BR" altLang="pt-BR"/>
              <a:t>Tutorial</a:t>
            </a:r>
          </a:p>
        </p:txBody>
      </p:sp>
      <p:sp>
        <p:nvSpPr>
          <p:cNvPr id="203779" name="Espaço Reservado para Conteúdo 2"/>
          <p:cNvSpPr>
            <a:spLocks noGrp="1"/>
          </p:cNvSpPr>
          <p:nvPr>
            <p:ph idx="1"/>
          </p:nvPr>
        </p:nvSpPr>
        <p:spPr/>
        <p:txBody>
          <a:bodyPr/>
          <a:lstStyle/>
          <a:p>
            <a:r>
              <a:rPr lang="pt-BR" altLang="pt-BR" sz="2400"/>
              <a:t>Trata-se de uma apresentação de um conjunto de informações acerca do problema ou das necessidades do software coordenada pelo próprio cliente ou usuário, em um formato similar a uma aula.</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1134449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ítulo 1"/>
          <p:cNvSpPr>
            <a:spLocks noGrp="1"/>
          </p:cNvSpPr>
          <p:nvPr>
            <p:ph type="title"/>
          </p:nvPr>
        </p:nvSpPr>
        <p:spPr/>
        <p:txBody>
          <a:bodyPr/>
          <a:lstStyle/>
          <a:p>
            <a:r>
              <a:rPr lang="pt-BR" altLang="pt-BR"/>
              <a:t>Leitura de documentos</a:t>
            </a:r>
          </a:p>
        </p:txBody>
      </p:sp>
      <p:sp>
        <p:nvSpPr>
          <p:cNvPr id="204803" name="Espaço Reservado para Conteúdo 2"/>
          <p:cNvSpPr>
            <a:spLocks noGrp="1"/>
          </p:cNvSpPr>
          <p:nvPr>
            <p:ph idx="1"/>
          </p:nvPr>
        </p:nvSpPr>
        <p:spPr/>
        <p:txBody>
          <a:bodyPr/>
          <a:lstStyle/>
          <a:p>
            <a:r>
              <a:rPr lang="pt-BR" altLang="pt-BR" sz="2400"/>
              <a:t>Pode-se optar pela leitura de documentos pertinentes à execução da tarefa em questão, de formulários a manuais;</a:t>
            </a:r>
          </a:p>
          <a:p>
            <a:r>
              <a:rPr lang="pt-BR" altLang="pt-BR" sz="2400" b="1"/>
              <a:t>Vantagens: </a:t>
            </a:r>
            <a:r>
              <a:rPr lang="pt-BR" altLang="pt-BR" sz="2400"/>
              <a:t>facilidade de acesso, volume de informações e acesso ao vocabulário da aplicação;</a:t>
            </a:r>
          </a:p>
          <a:p>
            <a:r>
              <a:rPr lang="pt-BR" altLang="pt-BR" sz="2400" b="1"/>
              <a:t>Desvantagens: </a:t>
            </a:r>
            <a:r>
              <a:rPr lang="pt-BR" altLang="pt-BR" sz="2400"/>
              <a:t>dispersão das informações e volume de trabalho.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371518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ítulo 1"/>
          <p:cNvSpPr>
            <a:spLocks noGrp="1"/>
          </p:cNvSpPr>
          <p:nvPr>
            <p:ph type="title"/>
          </p:nvPr>
        </p:nvSpPr>
        <p:spPr/>
        <p:txBody>
          <a:bodyPr/>
          <a:lstStyle/>
          <a:p>
            <a:r>
              <a:rPr lang="pt-BR" altLang="pt-BR"/>
              <a:t>Análise de protocolos</a:t>
            </a:r>
          </a:p>
        </p:txBody>
      </p:sp>
      <p:sp>
        <p:nvSpPr>
          <p:cNvPr id="205827" name="Espaço Reservado para Conteúdo 2"/>
          <p:cNvSpPr>
            <a:spLocks noGrp="1"/>
          </p:cNvSpPr>
          <p:nvPr>
            <p:ph idx="1"/>
          </p:nvPr>
        </p:nvSpPr>
        <p:spPr/>
        <p:txBody>
          <a:bodyPr/>
          <a:lstStyle/>
          <a:p>
            <a:r>
              <a:rPr lang="pt-BR" altLang="pt-BR" sz="2400" dirty="0"/>
              <a:t>Análise do trabalho realizado por uma pessoa por meio da comunicação verbal com a mesma, visando compreender todos os passos intrínsecos em sua execução;</a:t>
            </a:r>
          </a:p>
          <a:p>
            <a:r>
              <a:rPr lang="pt-BR" altLang="pt-BR" sz="2400" b="1" dirty="0"/>
              <a:t>Vantagem: </a:t>
            </a:r>
            <a:r>
              <a:rPr lang="pt-BR" altLang="pt-BR" sz="2400" dirty="0"/>
              <a:t>possibilidade de elicitar fatos não facilmente observáveis;</a:t>
            </a:r>
          </a:p>
          <a:p>
            <a:r>
              <a:rPr lang="pt-BR" altLang="pt-BR" sz="2400" b="1" dirty="0"/>
              <a:t>Desvantagem: </a:t>
            </a:r>
            <a:r>
              <a:rPr lang="pt-BR" altLang="pt-BR" sz="2400" dirty="0"/>
              <a:t>pode haver discrepância entre o que é falado e o que é realmente feito.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190221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ítulo 1"/>
          <p:cNvSpPr>
            <a:spLocks noGrp="1"/>
          </p:cNvSpPr>
          <p:nvPr>
            <p:ph type="title"/>
          </p:nvPr>
        </p:nvSpPr>
        <p:spPr/>
        <p:txBody>
          <a:bodyPr/>
          <a:lstStyle/>
          <a:p>
            <a:r>
              <a:rPr lang="pt-BR" altLang="pt-BR"/>
              <a:t>Observação e análise sociais</a:t>
            </a:r>
          </a:p>
        </p:txBody>
      </p:sp>
      <p:sp>
        <p:nvSpPr>
          <p:cNvPr id="206851" name="Espaço Reservado para Conteúdo 2"/>
          <p:cNvSpPr>
            <a:spLocks noGrp="1"/>
          </p:cNvSpPr>
          <p:nvPr>
            <p:ph idx="1"/>
          </p:nvPr>
        </p:nvSpPr>
        <p:spPr/>
        <p:txBody>
          <a:bodyPr/>
          <a:lstStyle/>
          <a:p>
            <a:r>
              <a:rPr lang="pt-BR" altLang="pt-BR" sz="2400"/>
              <a:t>É a observação de pessoas realizando a tarefa em si no ambiente de trabalho, com o intuito de coletar informações, compreendê-las e modelá-las;</a:t>
            </a:r>
          </a:p>
          <a:p>
            <a:r>
              <a:rPr lang="pt-BR" altLang="pt-BR" sz="2400" b="1"/>
              <a:t>Vantagem: </a:t>
            </a:r>
            <a:r>
              <a:rPr lang="pt-BR" altLang="pt-BR" sz="2400"/>
              <a:t>oferece uma visão mais completa e realista de como a tarefa é realizada;</a:t>
            </a:r>
          </a:p>
          <a:p>
            <a:r>
              <a:rPr lang="pt-BR" altLang="pt-BR" sz="2400" b="1"/>
              <a:t>Desvantagens: </a:t>
            </a:r>
            <a:r>
              <a:rPr lang="pt-BR" altLang="pt-BR" sz="2400"/>
              <a:t>pode consumir muito tempo e apresenta pouca sistematização em sua execução.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418358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ítulo 1"/>
          <p:cNvSpPr>
            <a:spLocks noGrp="1"/>
          </p:cNvSpPr>
          <p:nvPr>
            <p:ph type="title"/>
          </p:nvPr>
        </p:nvSpPr>
        <p:spPr/>
        <p:txBody>
          <a:bodyPr/>
          <a:lstStyle/>
          <a:p>
            <a:pPr eaLnBrk="1" hangingPunct="1"/>
            <a:r>
              <a:rPr lang="pt-BR" altLang="pt-BR"/>
              <a:t>Crise do software</a:t>
            </a:r>
          </a:p>
        </p:txBody>
      </p:sp>
      <p:sp>
        <p:nvSpPr>
          <p:cNvPr id="3" name="Espaço Reservado para Conteúdo 2"/>
          <p:cNvSpPr>
            <a:spLocks noGrp="1"/>
          </p:cNvSpPr>
          <p:nvPr>
            <p:ph idx="1"/>
          </p:nvPr>
        </p:nvSpPr>
        <p:spPr/>
        <p:txBody>
          <a:bodyPr rtlCol="0">
            <a:noAutofit/>
          </a:bodyPr>
          <a:lstStyle/>
          <a:p>
            <a:pPr eaLnBrk="1" fontAlgn="auto" hangingPunct="1">
              <a:spcAft>
                <a:spcPts val="0"/>
              </a:spcAft>
              <a:buFont typeface="Wingdings 3" charset="2"/>
              <a:buChar char=""/>
              <a:defRPr/>
            </a:pPr>
            <a:r>
              <a:rPr lang="pt-BR" sz="2800" dirty="0">
                <a:solidFill>
                  <a:schemeClr val="tx1">
                    <a:lumMod val="75000"/>
                    <a:lumOff val="25000"/>
                  </a:schemeClr>
                </a:solidFill>
              </a:rPr>
              <a:t>Refere-se a um conjunto de problemas encontrados no desenvolvimento de software;</a:t>
            </a:r>
          </a:p>
          <a:p>
            <a:pPr marL="0" indent="0" eaLnBrk="1" fontAlgn="auto" hangingPunct="1">
              <a:spcAft>
                <a:spcPts val="0"/>
              </a:spcAft>
              <a:buFont typeface="Wingdings 3" charset="2"/>
              <a:buNone/>
              <a:defRPr/>
            </a:pPr>
            <a:endParaRPr lang="pt-BR" sz="2800" dirty="0">
              <a:solidFill>
                <a:schemeClr val="tx1">
                  <a:lumMod val="75000"/>
                  <a:lumOff val="25000"/>
                </a:schemeClr>
              </a:solidFill>
            </a:endParaRPr>
          </a:p>
          <a:p>
            <a:pPr eaLnBrk="1" fontAlgn="auto" hangingPunct="1">
              <a:spcAft>
                <a:spcPts val="0"/>
              </a:spcAft>
              <a:buFont typeface="+mj-lt"/>
              <a:buAutoNum type="arabicPeriod"/>
              <a:defRPr/>
            </a:pPr>
            <a:r>
              <a:rPr lang="pt-BR" sz="2800" dirty="0">
                <a:solidFill>
                  <a:schemeClr val="tx1">
                    <a:lumMod val="75000"/>
                    <a:lumOff val="25000"/>
                  </a:schemeClr>
                </a:solidFill>
              </a:rPr>
              <a:t>As estimativas de prazo e de custo frequentemente são imprecisas;</a:t>
            </a:r>
          </a:p>
          <a:p>
            <a:pPr marL="400050" lvl="1" indent="0" eaLnBrk="1" fontAlgn="auto" hangingPunct="1">
              <a:spcAft>
                <a:spcPts val="0"/>
              </a:spcAft>
              <a:buFont typeface="Wingdings 3" charset="2"/>
              <a:buNone/>
              <a:defRPr/>
            </a:pPr>
            <a:r>
              <a:rPr lang="pt-BR" sz="2400" dirty="0">
                <a:solidFill>
                  <a:schemeClr val="tx1">
                    <a:lumMod val="75000"/>
                    <a:lumOff val="25000"/>
                  </a:schemeClr>
                </a:solidFill>
              </a:rPr>
              <a:t>Não dedicamos tempo para coletar dados sobre o processo de desenvolvimento de software. Sem nenhuma indicação sólida da produtividade, não podemos avaliar com precisão a eficácia de novas ferramentas, métodos ou padrões.</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ítulo 1"/>
          <p:cNvSpPr>
            <a:spLocks noGrp="1"/>
          </p:cNvSpPr>
          <p:nvPr>
            <p:ph type="title"/>
          </p:nvPr>
        </p:nvSpPr>
        <p:spPr/>
        <p:txBody>
          <a:bodyPr/>
          <a:lstStyle/>
          <a:p>
            <a:r>
              <a:rPr lang="pt-BR" altLang="pt-BR"/>
              <a:t>Cenários</a:t>
            </a:r>
          </a:p>
        </p:txBody>
      </p:sp>
      <p:sp>
        <p:nvSpPr>
          <p:cNvPr id="207875" name="Espaço Reservado para Conteúdo 2"/>
          <p:cNvSpPr>
            <a:spLocks noGrp="1"/>
          </p:cNvSpPr>
          <p:nvPr>
            <p:ph idx="1"/>
          </p:nvPr>
        </p:nvSpPr>
        <p:spPr/>
        <p:txBody>
          <a:bodyPr/>
          <a:lstStyle/>
          <a:p>
            <a:r>
              <a:rPr lang="pt-BR" altLang="pt-BR" sz="2400"/>
              <a:t>Cenários são estórias que explicam como um sistema poderá ser usado. Eles devem incluir:</a:t>
            </a:r>
          </a:p>
          <a:p>
            <a:pPr lvl="1"/>
            <a:r>
              <a:rPr lang="pt-BR" altLang="pt-BR" sz="2000"/>
              <a:t>Descrição do estado do sistema antes de começar o cenário;</a:t>
            </a:r>
          </a:p>
          <a:p>
            <a:pPr lvl="1"/>
            <a:r>
              <a:rPr lang="pt-BR" altLang="pt-BR" sz="2000"/>
              <a:t>Fluxo normal de eventos do cenário e possíveis exceções;</a:t>
            </a:r>
          </a:p>
          <a:p>
            <a:pPr lvl="1"/>
            <a:r>
              <a:rPr lang="pt-BR" altLang="pt-BR" sz="2000"/>
              <a:t>Descrição do estado do sistema ao final do cenário.</a:t>
            </a:r>
          </a:p>
          <a:p>
            <a:r>
              <a:rPr lang="pt-BR" altLang="pt-BR" sz="2400" b="1"/>
              <a:t>Vantagens: </a:t>
            </a:r>
            <a:r>
              <a:rPr lang="pt-BR" altLang="pt-BR" sz="2400"/>
              <a:t>expõem interações possíveis do sistema e revela as facilidades que o sistema pode precisar;</a:t>
            </a:r>
          </a:p>
          <a:p>
            <a:r>
              <a:rPr lang="pt-BR" altLang="pt-BR" sz="2400" b="1"/>
              <a:t>Desvantagens: </a:t>
            </a:r>
            <a:r>
              <a:rPr lang="pt-BR" altLang="pt-BR" sz="2400"/>
              <a:t>detalhes relevantes podem ser ignorados e dificuldade na elaboração ou validação dos cenários pelos clientes/usuários.</a:t>
            </a:r>
          </a:p>
        </p:txBody>
      </p:sp>
      <p:sp>
        <p:nvSpPr>
          <p:cNvPr id="207876" name="CaixaDeTexto 1"/>
          <p:cNvSpPr txBox="1">
            <a:spLocks noChangeArrowheads="1"/>
          </p:cNvSpPr>
          <p:nvPr/>
        </p:nvSpPr>
        <p:spPr bwMode="auto">
          <a:xfrm>
            <a:off x="6529388" y="6323013"/>
            <a:ext cx="2374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r" eaLnBrk="1" hangingPunct="1">
              <a:spcBef>
                <a:spcPct val="0"/>
              </a:spcBef>
              <a:buClrTx/>
              <a:buSzTx/>
              <a:buFontTx/>
              <a:buNone/>
            </a:pPr>
            <a:r>
              <a:rPr lang="pt-BR" altLang="pt-BR" sz="2400">
                <a:solidFill>
                  <a:schemeClr val="tx1"/>
                </a:solidFill>
                <a:latin typeface="Arial" panose="020B0604020202020204" pitchFamily="34" charset="0"/>
              </a:rPr>
              <a:t>(RAMOS, 2013)</a:t>
            </a:r>
          </a:p>
        </p:txBody>
      </p:sp>
      <p:grpSp>
        <p:nvGrpSpPr>
          <p:cNvPr id="5" name="Grupo 4"/>
          <p:cNvGrpSpPr/>
          <p:nvPr/>
        </p:nvGrpSpPr>
        <p:grpSpPr>
          <a:xfrm>
            <a:off x="0" y="0"/>
            <a:ext cx="12192000" cy="6858000"/>
            <a:chOff x="0" y="0"/>
            <a:chExt cx="12192000" cy="6858000"/>
          </a:xfrm>
        </p:grpSpPr>
        <p:sp>
          <p:nvSpPr>
            <p:cNvPr id="6" name="Retângulo 5"/>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7"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41737210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ítulo 1"/>
          <p:cNvSpPr>
            <a:spLocks noGrp="1"/>
          </p:cNvSpPr>
          <p:nvPr>
            <p:ph type="title"/>
          </p:nvPr>
        </p:nvSpPr>
        <p:spPr/>
        <p:txBody>
          <a:bodyPr/>
          <a:lstStyle/>
          <a:p>
            <a:r>
              <a:rPr lang="pt-BR" altLang="pt-BR"/>
              <a:t>Reúso de requisitos</a:t>
            </a:r>
          </a:p>
        </p:txBody>
      </p:sp>
      <p:sp>
        <p:nvSpPr>
          <p:cNvPr id="208899" name="Espaço Reservado para Conteúdo 2"/>
          <p:cNvSpPr>
            <a:spLocks noGrp="1"/>
          </p:cNvSpPr>
          <p:nvPr>
            <p:ph idx="1"/>
          </p:nvPr>
        </p:nvSpPr>
        <p:spPr/>
        <p:txBody>
          <a:bodyPr/>
          <a:lstStyle/>
          <a:p>
            <a:r>
              <a:rPr lang="pt-BR" altLang="pt-BR" sz="2400" dirty="0"/>
              <a:t>Reúso envolve considerar requisitos que foram desenvolvidos para um sistema e usá-los em sistemas diferentes, economizando tempo e esforço (requisitos reutilizados já foram analisados e validados);</a:t>
            </a:r>
          </a:p>
          <a:p>
            <a:r>
              <a:rPr lang="pt-BR" altLang="pt-BR" sz="2400" dirty="0"/>
              <a:t>Atualmente o reuso de requisitos é um processo informal. Contudo, um reuso mais sistemático economizaria muito esforço;</a:t>
            </a:r>
          </a:p>
          <a:p>
            <a:r>
              <a:rPr lang="pt-BR" altLang="pt-BR" sz="2400" b="1" dirty="0"/>
              <a:t>Vantagens: </a:t>
            </a:r>
            <a:r>
              <a:rPr lang="pt-BR" altLang="pt-BR" sz="2400" dirty="0"/>
              <a:t>produtividade e qualidade (componentes já validados);</a:t>
            </a:r>
          </a:p>
          <a:p>
            <a:r>
              <a:rPr lang="pt-BR" altLang="pt-BR" sz="2400" b="1" dirty="0"/>
              <a:t>Desvantagens: </a:t>
            </a:r>
            <a:r>
              <a:rPr lang="pt-BR" altLang="pt-BR" sz="2400" dirty="0"/>
              <a:t>dificuldade de se promover reutilização sem modificação.</a:t>
            </a:r>
          </a:p>
        </p:txBody>
      </p:sp>
      <p:sp>
        <p:nvSpPr>
          <p:cNvPr id="208900" name="CaixaDeTexto 1"/>
          <p:cNvSpPr txBox="1">
            <a:spLocks noChangeArrowheads="1"/>
          </p:cNvSpPr>
          <p:nvPr/>
        </p:nvSpPr>
        <p:spPr bwMode="auto">
          <a:xfrm>
            <a:off x="6529388" y="6323013"/>
            <a:ext cx="2374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r" eaLnBrk="1" hangingPunct="1">
              <a:spcBef>
                <a:spcPct val="0"/>
              </a:spcBef>
              <a:buClrTx/>
              <a:buSzTx/>
              <a:buFontTx/>
              <a:buNone/>
            </a:pPr>
            <a:r>
              <a:rPr lang="pt-BR" altLang="pt-BR" sz="2400">
                <a:solidFill>
                  <a:schemeClr val="tx1"/>
                </a:solidFill>
                <a:latin typeface="Arial" panose="020B0604020202020204" pitchFamily="34" charset="0"/>
              </a:rPr>
              <a:t>(RAMOS, 2013)</a:t>
            </a:r>
          </a:p>
        </p:txBody>
      </p:sp>
      <p:grpSp>
        <p:nvGrpSpPr>
          <p:cNvPr id="5" name="Grupo 4"/>
          <p:cNvGrpSpPr/>
          <p:nvPr/>
        </p:nvGrpSpPr>
        <p:grpSpPr>
          <a:xfrm>
            <a:off x="0" y="0"/>
            <a:ext cx="12192000" cy="6858000"/>
            <a:chOff x="0" y="0"/>
            <a:chExt cx="12192000" cy="6858000"/>
          </a:xfrm>
        </p:grpSpPr>
        <p:sp>
          <p:nvSpPr>
            <p:cNvPr id="6" name="Retângulo 5"/>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7"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2017649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ítulo 3"/>
          <p:cNvSpPr>
            <a:spLocks noGrp="1"/>
          </p:cNvSpPr>
          <p:nvPr>
            <p:ph type="ctrTitle"/>
          </p:nvPr>
        </p:nvSpPr>
        <p:spPr>
          <a:xfrm>
            <a:off x="1506538" y="2405063"/>
            <a:ext cx="7767637" cy="1646237"/>
          </a:xfrm>
        </p:spPr>
        <p:txBody>
          <a:bodyPr/>
          <a:lstStyle/>
          <a:p>
            <a:pPr eaLnBrk="1" hangingPunct="1"/>
            <a:r>
              <a:rPr lang="pt-BR" altLang="pt-BR"/>
              <a:t>Introdução à UML</a:t>
            </a:r>
          </a:p>
        </p:txBody>
      </p:sp>
      <p:sp>
        <p:nvSpPr>
          <p:cNvPr id="212995" name="Subtítulo 4"/>
          <p:cNvSpPr>
            <a:spLocks noGrp="1"/>
          </p:cNvSpPr>
          <p:nvPr>
            <p:ph type="subTitle" idx="1"/>
          </p:nvPr>
        </p:nvSpPr>
        <p:spPr>
          <a:xfrm>
            <a:off x="1506538" y="4051300"/>
            <a:ext cx="7767637" cy="1096963"/>
          </a:xfrm>
        </p:spPr>
        <p:txBody>
          <a:bodyPr/>
          <a:lstStyle/>
          <a:p>
            <a:pPr eaLnBrk="1" hangingPunct="1"/>
            <a:endParaRPr lang="pt-BR" altLang="pt-BR" sz="3600" dirty="0">
              <a:solidFill>
                <a:srgbClr val="7F7F7F"/>
              </a:solidFill>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ítulo 1"/>
          <p:cNvSpPr>
            <a:spLocks noGrp="1"/>
          </p:cNvSpPr>
          <p:nvPr>
            <p:ph type="title"/>
          </p:nvPr>
        </p:nvSpPr>
        <p:spPr/>
        <p:txBody>
          <a:bodyPr/>
          <a:lstStyle/>
          <a:p>
            <a:pPr eaLnBrk="1" hangingPunct="1"/>
            <a:r>
              <a:rPr lang="pt-BR" altLang="pt-BR" dirty="0"/>
              <a:t>Sumário</a:t>
            </a:r>
          </a:p>
        </p:txBody>
      </p:sp>
      <p:sp>
        <p:nvSpPr>
          <p:cNvPr id="214019" name="Espaço Reservado para Conteúdo 2"/>
          <p:cNvSpPr>
            <a:spLocks noGrp="1"/>
          </p:cNvSpPr>
          <p:nvPr>
            <p:ph idx="1"/>
          </p:nvPr>
        </p:nvSpPr>
        <p:spPr/>
        <p:txBody>
          <a:bodyPr/>
          <a:lstStyle/>
          <a:p>
            <a:pPr eaLnBrk="1" hangingPunct="1"/>
            <a:r>
              <a:rPr lang="en-US" altLang="pt-BR" sz="2400"/>
              <a:t>O que é UML?</a:t>
            </a:r>
          </a:p>
          <a:p>
            <a:pPr eaLnBrk="1" hangingPunct="1"/>
            <a:r>
              <a:rPr lang="en-US" altLang="pt-BR" sz="2400"/>
              <a:t>O que é um diagrama?</a:t>
            </a:r>
          </a:p>
          <a:p>
            <a:pPr eaLnBrk="1" hangingPunct="1"/>
            <a:r>
              <a:rPr lang="en-US" altLang="pt-BR" sz="2400"/>
              <a:t>Diagrama de casos de uso</a:t>
            </a:r>
          </a:p>
          <a:p>
            <a:pPr eaLnBrk="1" hangingPunct="1"/>
            <a:r>
              <a:rPr lang="en-US" altLang="pt-BR" sz="2400"/>
              <a:t>Descrição de caso de uso</a:t>
            </a:r>
          </a:p>
          <a:p>
            <a:pPr eaLnBrk="1" hangingPunct="1"/>
            <a:r>
              <a:rPr lang="en-US" altLang="pt-BR" sz="2400"/>
              <a:t>Diagrama de atividades</a:t>
            </a:r>
          </a:p>
          <a:p>
            <a:pPr eaLnBrk="1" hangingPunct="1"/>
            <a:r>
              <a:rPr lang="en-US" altLang="pt-BR" sz="2400"/>
              <a:t>Diagrama de classes</a:t>
            </a:r>
          </a:p>
          <a:p>
            <a:pPr eaLnBrk="1" hangingPunct="1"/>
            <a:r>
              <a:rPr lang="en-US" altLang="pt-BR" sz="2400"/>
              <a:t>Diagrama de sequência</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ítulo 1"/>
          <p:cNvSpPr>
            <a:spLocks noGrp="1"/>
          </p:cNvSpPr>
          <p:nvPr>
            <p:ph type="title"/>
          </p:nvPr>
        </p:nvSpPr>
        <p:spPr/>
        <p:txBody>
          <a:bodyPr/>
          <a:lstStyle/>
          <a:p>
            <a:pPr eaLnBrk="1" hangingPunct="1"/>
            <a:r>
              <a:rPr lang="en-US" altLang="pt-BR"/>
              <a:t>O que é UML?</a:t>
            </a:r>
          </a:p>
        </p:txBody>
      </p:sp>
      <p:sp>
        <p:nvSpPr>
          <p:cNvPr id="215043" name="Espaço Reservado para Conteúdo 2"/>
          <p:cNvSpPr>
            <a:spLocks noGrp="1"/>
          </p:cNvSpPr>
          <p:nvPr>
            <p:ph idx="1"/>
          </p:nvPr>
        </p:nvSpPr>
        <p:spPr/>
        <p:txBody>
          <a:bodyPr/>
          <a:lstStyle/>
          <a:p>
            <a:pPr eaLnBrk="1" hangingPunct="1"/>
            <a:r>
              <a:rPr lang="en-US" altLang="pt-BR" sz="2400" dirty="0"/>
              <a:t>UML (</a:t>
            </a:r>
            <a:r>
              <a:rPr lang="en-US" altLang="pt-BR" sz="2400" i="1" dirty="0"/>
              <a:t>Unified Modeling Language</a:t>
            </a:r>
            <a:r>
              <a:rPr lang="en-US" altLang="pt-BR" sz="2400" dirty="0"/>
              <a:t> – </a:t>
            </a:r>
            <a:r>
              <a:rPr lang="en-US" altLang="pt-BR" sz="2400" dirty="0" err="1"/>
              <a:t>Linguagem</a:t>
            </a:r>
            <a:r>
              <a:rPr lang="en-US" altLang="pt-BR" sz="2400" dirty="0"/>
              <a:t> de </a:t>
            </a:r>
            <a:r>
              <a:rPr lang="en-US" altLang="pt-BR" sz="2400" dirty="0" err="1"/>
              <a:t>Modelagem</a:t>
            </a:r>
            <a:r>
              <a:rPr lang="en-US" altLang="pt-BR" sz="2400" dirty="0"/>
              <a:t> </a:t>
            </a:r>
            <a:r>
              <a:rPr lang="en-US" altLang="pt-BR" sz="2400" dirty="0" err="1"/>
              <a:t>Unificada</a:t>
            </a:r>
            <a:r>
              <a:rPr lang="en-US" altLang="pt-BR" sz="2400" dirty="0"/>
              <a:t>) é </a:t>
            </a:r>
            <a:r>
              <a:rPr lang="en-US" altLang="pt-BR" sz="2400" dirty="0" err="1"/>
              <a:t>uma</a:t>
            </a:r>
            <a:r>
              <a:rPr lang="en-US" altLang="pt-BR" sz="2400" dirty="0"/>
              <a:t> </a:t>
            </a:r>
            <a:r>
              <a:rPr lang="en-US" altLang="pt-BR" sz="2400" dirty="0" err="1"/>
              <a:t>linguagem</a:t>
            </a:r>
            <a:r>
              <a:rPr lang="en-US" altLang="pt-BR" sz="2400" dirty="0"/>
              <a:t> </a:t>
            </a:r>
            <a:r>
              <a:rPr lang="en-US" altLang="pt-BR" sz="2400" dirty="0" err="1"/>
              <a:t>que</a:t>
            </a:r>
            <a:r>
              <a:rPr lang="en-US" altLang="pt-BR" sz="2400" dirty="0"/>
              <a:t> </a:t>
            </a:r>
            <a:r>
              <a:rPr lang="en-US" altLang="pt-BR" sz="2400" dirty="0" err="1"/>
              <a:t>integra</a:t>
            </a:r>
            <a:r>
              <a:rPr lang="en-US" altLang="pt-BR" sz="2400" dirty="0"/>
              <a:t> </a:t>
            </a:r>
            <a:r>
              <a:rPr lang="en-US" altLang="pt-BR" sz="2400" dirty="0" err="1"/>
              <a:t>elementos</a:t>
            </a:r>
            <a:r>
              <a:rPr lang="en-US" altLang="pt-BR" sz="2400" dirty="0"/>
              <a:t> </a:t>
            </a:r>
            <a:r>
              <a:rPr lang="en-US" altLang="pt-BR" sz="2400" dirty="0" err="1"/>
              <a:t>visuais</a:t>
            </a:r>
            <a:r>
              <a:rPr lang="en-US" altLang="pt-BR" sz="2400" dirty="0"/>
              <a:t> e </a:t>
            </a:r>
            <a:r>
              <a:rPr lang="en-US" altLang="pt-BR" sz="2400" dirty="0" err="1"/>
              <a:t>textuais</a:t>
            </a:r>
            <a:r>
              <a:rPr lang="en-US" altLang="pt-BR" sz="2400" dirty="0"/>
              <a:t> com o </a:t>
            </a:r>
            <a:r>
              <a:rPr lang="en-US" altLang="pt-BR" sz="2400" dirty="0" err="1"/>
              <a:t>objetivo</a:t>
            </a:r>
            <a:r>
              <a:rPr lang="en-US" altLang="pt-BR" sz="2400" dirty="0"/>
              <a:t> de </a:t>
            </a:r>
            <a:r>
              <a:rPr lang="en-US" altLang="pt-BR" sz="2400" dirty="0" err="1"/>
              <a:t>descrever</a:t>
            </a:r>
            <a:r>
              <a:rPr lang="en-US" altLang="pt-BR" sz="2400" dirty="0"/>
              <a:t>/</a:t>
            </a:r>
            <a:r>
              <a:rPr lang="en-US" altLang="pt-BR" sz="2400" dirty="0" err="1"/>
              <a:t>documentar</a:t>
            </a:r>
            <a:r>
              <a:rPr lang="en-US" altLang="pt-BR" sz="2400" dirty="0"/>
              <a:t> um </a:t>
            </a:r>
            <a:r>
              <a:rPr lang="en-US" altLang="pt-BR" sz="2400" dirty="0" err="1"/>
              <a:t>projeto</a:t>
            </a:r>
            <a:r>
              <a:rPr lang="en-US" altLang="pt-BR" sz="2400" dirty="0"/>
              <a:t> de software;</a:t>
            </a:r>
          </a:p>
          <a:p>
            <a:pPr eaLnBrk="1" hangingPunct="1"/>
            <a:r>
              <a:rPr lang="en-US" altLang="pt-BR" sz="2400" dirty="0"/>
              <a:t>A </a:t>
            </a:r>
            <a:r>
              <a:rPr lang="en-US" altLang="pt-BR" sz="2400" dirty="0" err="1"/>
              <a:t>compreensão</a:t>
            </a:r>
            <a:r>
              <a:rPr lang="en-US" altLang="pt-BR" sz="2400" dirty="0"/>
              <a:t> do “</a:t>
            </a:r>
            <a:r>
              <a:rPr lang="en-US" altLang="pt-BR" sz="2400" dirty="0" err="1"/>
              <a:t>vocabulário</a:t>
            </a:r>
            <a:r>
              <a:rPr lang="en-US" altLang="pt-BR" sz="2400" dirty="0"/>
              <a:t>” da UML </a:t>
            </a:r>
            <a:r>
              <a:rPr lang="en-US" altLang="pt-BR" sz="2400" dirty="0" err="1"/>
              <a:t>permite</a:t>
            </a:r>
            <a:r>
              <a:rPr lang="en-US" altLang="pt-BR" sz="2400" dirty="0"/>
              <a:t> </a:t>
            </a:r>
            <a:r>
              <a:rPr lang="en-US" altLang="pt-BR" sz="2400" dirty="0" err="1"/>
              <a:t>especificar</a:t>
            </a:r>
            <a:r>
              <a:rPr lang="en-US" altLang="pt-BR" sz="2400" dirty="0"/>
              <a:t> </a:t>
            </a:r>
            <a:r>
              <a:rPr lang="en-US" altLang="pt-BR" sz="2400" dirty="0" err="1"/>
              <a:t>ou</a:t>
            </a:r>
            <a:r>
              <a:rPr lang="en-US" altLang="pt-BR" sz="2400" dirty="0"/>
              <a:t> </a:t>
            </a:r>
            <a:r>
              <a:rPr lang="en-US" altLang="pt-BR" sz="2400" dirty="0" err="1"/>
              <a:t>compreender</a:t>
            </a:r>
            <a:r>
              <a:rPr lang="en-US" altLang="pt-BR" sz="2400" dirty="0"/>
              <a:t> </a:t>
            </a:r>
            <a:r>
              <a:rPr lang="en-US" altLang="pt-BR" sz="2400" dirty="0" err="1"/>
              <a:t>especificações</a:t>
            </a:r>
            <a:r>
              <a:rPr lang="en-US" altLang="pt-BR" sz="2400" dirty="0"/>
              <a:t> de um </a:t>
            </a:r>
            <a:r>
              <a:rPr lang="en-US" altLang="pt-BR" sz="2400" dirty="0" err="1"/>
              <a:t>projeto</a:t>
            </a:r>
            <a:r>
              <a:rPr lang="en-US" altLang="pt-BR" sz="2400" dirty="0"/>
              <a:t> de software </a:t>
            </a:r>
            <a:r>
              <a:rPr lang="en-US" altLang="pt-BR" sz="2400" dirty="0" err="1"/>
              <a:t>bem</a:t>
            </a:r>
            <a:r>
              <a:rPr lang="en-US" altLang="pt-BR" sz="2400" dirty="0"/>
              <a:t> </a:t>
            </a:r>
            <a:r>
              <a:rPr lang="en-US" altLang="pt-BR" sz="2400" dirty="0" err="1"/>
              <a:t>como</a:t>
            </a:r>
            <a:r>
              <a:rPr lang="en-US" altLang="pt-BR" sz="2400" dirty="0"/>
              <a:t> </a:t>
            </a:r>
            <a:r>
              <a:rPr lang="en-US" altLang="pt-BR" sz="2400" dirty="0" err="1"/>
              <a:t>explicar</a:t>
            </a:r>
            <a:r>
              <a:rPr lang="en-US" altLang="pt-BR" sz="2400" dirty="0"/>
              <a:t> o </a:t>
            </a:r>
            <a:r>
              <a:rPr lang="en-US" altLang="pt-BR" sz="2400" dirty="0" err="1"/>
              <a:t>mesmo</a:t>
            </a:r>
            <a:r>
              <a:rPr lang="en-US" altLang="pt-BR" sz="2400" dirty="0"/>
              <a:t> para outros </a:t>
            </a:r>
            <a:r>
              <a:rPr lang="en-US" altLang="pt-BR" sz="2400" dirty="0" err="1"/>
              <a:t>interessados</a:t>
            </a:r>
            <a:r>
              <a:rPr lang="en-US" altLang="pt-BR" sz="2400" dirty="0"/>
              <a:t>;</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ítulo 1"/>
          <p:cNvSpPr>
            <a:spLocks noGrp="1"/>
          </p:cNvSpPr>
          <p:nvPr>
            <p:ph type="title"/>
          </p:nvPr>
        </p:nvSpPr>
        <p:spPr/>
        <p:txBody>
          <a:bodyPr/>
          <a:lstStyle/>
          <a:p>
            <a:pPr eaLnBrk="1" hangingPunct="1"/>
            <a:r>
              <a:rPr lang="en-US" altLang="pt-BR" dirty="0"/>
              <a:t>O </a:t>
            </a:r>
            <a:r>
              <a:rPr lang="en-US" altLang="pt-BR" dirty="0" err="1"/>
              <a:t>que</a:t>
            </a:r>
            <a:r>
              <a:rPr lang="en-US" altLang="pt-BR" dirty="0"/>
              <a:t> é UML?</a:t>
            </a:r>
          </a:p>
        </p:txBody>
      </p:sp>
      <p:sp>
        <p:nvSpPr>
          <p:cNvPr id="215043" name="Espaço Reservado para Conteúdo 2"/>
          <p:cNvSpPr>
            <a:spLocks noGrp="1"/>
          </p:cNvSpPr>
          <p:nvPr>
            <p:ph idx="1"/>
          </p:nvPr>
        </p:nvSpPr>
        <p:spPr/>
        <p:txBody>
          <a:bodyPr/>
          <a:lstStyle/>
          <a:p>
            <a:pPr eaLnBrk="1" hangingPunct="1"/>
            <a:r>
              <a:rPr lang="en-US" altLang="pt-BR" sz="2400" dirty="0" err="1"/>
              <a:t>Desenvolvida</a:t>
            </a:r>
            <a:r>
              <a:rPr lang="en-US" altLang="pt-BR" sz="2400" dirty="0"/>
              <a:t> </a:t>
            </a:r>
            <a:r>
              <a:rPr lang="en-US" altLang="pt-BR" sz="2400" dirty="0" err="1"/>
              <a:t>por</a:t>
            </a:r>
            <a:r>
              <a:rPr lang="en-US" altLang="pt-BR" sz="2400" dirty="0"/>
              <a:t> Grady </a:t>
            </a:r>
            <a:r>
              <a:rPr lang="en-US" altLang="pt-BR" sz="2400" dirty="0" err="1"/>
              <a:t>Booch</a:t>
            </a:r>
            <a:r>
              <a:rPr lang="en-US" altLang="pt-BR" sz="2400" dirty="0"/>
              <a:t>, Jim </a:t>
            </a:r>
            <a:r>
              <a:rPr lang="en-US" altLang="pt-BR" sz="2400" dirty="0" err="1"/>
              <a:t>Rumbaugh</a:t>
            </a:r>
            <a:r>
              <a:rPr lang="en-US" altLang="pt-BR" sz="2400" dirty="0"/>
              <a:t> e </a:t>
            </a:r>
            <a:r>
              <a:rPr lang="en-US" altLang="pt-BR" sz="2400" dirty="0" err="1"/>
              <a:t>Ivar</a:t>
            </a:r>
            <a:r>
              <a:rPr lang="en-US" altLang="pt-BR" sz="2400" dirty="0"/>
              <a:t> Jacobson </a:t>
            </a:r>
            <a:r>
              <a:rPr lang="en-US" altLang="pt-BR" sz="2400" dirty="0" err="1"/>
              <a:t>na</a:t>
            </a:r>
            <a:r>
              <a:rPr lang="en-US" altLang="pt-BR" sz="2400" dirty="0"/>
              <a:t> </a:t>
            </a:r>
            <a:r>
              <a:rPr lang="en-US" altLang="pt-BR" sz="2400" dirty="0" err="1"/>
              <a:t>década</a:t>
            </a:r>
            <a:r>
              <a:rPr lang="en-US" altLang="pt-BR" sz="2400" dirty="0"/>
              <a:t> de 1990, </a:t>
            </a:r>
            <a:r>
              <a:rPr lang="en-US" altLang="pt-BR" sz="2400" dirty="0" err="1"/>
              <a:t>adota</a:t>
            </a:r>
            <a:r>
              <a:rPr lang="en-US" altLang="pt-BR" sz="2400" dirty="0"/>
              <a:t> </a:t>
            </a:r>
            <a:r>
              <a:rPr lang="en-US" altLang="pt-BR" sz="2400" dirty="0" err="1"/>
              <a:t>diversos</a:t>
            </a:r>
            <a:r>
              <a:rPr lang="en-US" altLang="pt-BR" sz="2400" dirty="0"/>
              <a:t> </a:t>
            </a:r>
            <a:r>
              <a:rPr lang="en-US" altLang="pt-BR" sz="2400" dirty="0" err="1"/>
              <a:t>conceitos</a:t>
            </a:r>
            <a:r>
              <a:rPr lang="en-US" altLang="pt-BR" sz="2400" dirty="0"/>
              <a:t> de </a:t>
            </a:r>
            <a:r>
              <a:rPr lang="en-US" altLang="pt-BR" sz="2400" dirty="0" err="1"/>
              <a:t>orientação</a:t>
            </a:r>
            <a:r>
              <a:rPr lang="en-US" altLang="pt-BR" sz="2400" dirty="0"/>
              <a:t> a </a:t>
            </a:r>
            <a:r>
              <a:rPr lang="en-US" altLang="pt-BR" sz="2400" dirty="0" err="1"/>
              <a:t>objetos</a:t>
            </a:r>
            <a:r>
              <a:rPr lang="en-US" altLang="pt-BR" sz="2400" dirty="0"/>
              <a:t>;</a:t>
            </a:r>
          </a:p>
          <a:p>
            <a:pPr eaLnBrk="1" hangingPunct="1"/>
            <a:r>
              <a:rPr lang="en-US" altLang="pt-BR" sz="2400" dirty="0"/>
              <a:t>É </a:t>
            </a:r>
            <a:r>
              <a:rPr lang="en-US" altLang="pt-BR" sz="2400" dirty="0" err="1"/>
              <a:t>mantida</a:t>
            </a:r>
            <a:r>
              <a:rPr lang="en-US" altLang="pt-BR" sz="2400" dirty="0"/>
              <a:t> </a:t>
            </a:r>
            <a:r>
              <a:rPr lang="en-US" altLang="pt-BR" sz="2400" dirty="0" err="1"/>
              <a:t>pela</a:t>
            </a:r>
            <a:r>
              <a:rPr lang="en-US" altLang="pt-BR" sz="2400" dirty="0"/>
              <a:t> </a:t>
            </a:r>
            <a:r>
              <a:rPr lang="en-US" altLang="pt-BR" sz="2400" i="1" dirty="0"/>
              <a:t>Object Management Group</a:t>
            </a:r>
            <a:r>
              <a:rPr lang="en-US" altLang="pt-BR" sz="2400" dirty="0"/>
              <a:t> (OMG);</a:t>
            </a:r>
          </a:p>
          <a:p>
            <a:pPr eaLnBrk="1" hangingPunct="1"/>
            <a:r>
              <a:rPr lang="en-US" altLang="pt-BR" sz="2400" dirty="0" err="1"/>
              <a:t>Atualmente</a:t>
            </a:r>
            <a:r>
              <a:rPr lang="en-US" altLang="pt-BR" sz="2400" dirty="0"/>
              <a:t> </a:t>
            </a:r>
            <a:r>
              <a:rPr lang="en-US" altLang="pt-BR" sz="2400" dirty="0" err="1"/>
              <a:t>na</a:t>
            </a:r>
            <a:r>
              <a:rPr lang="en-US" altLang="pt-BR" sz="2400" dirty="0"/>
              <a:t> </a:t>
            </a:r>
            <a:r>
              <a:rPr lang="en-US" altLang="pt-BR" sz="2400" dirty="0" err="1"/>
              <a:t>versão</a:t>
            </a:r>
            <a:r>
              <a:rPr lang="en-US" altLang="pt-BR" sz="2400" dirty="0"/>
              <a:t> 2.5.1, </a:t>
            </a:r>
            <a:r>
              <a:rPr lang="en-US" altLang="pt-BR" sz="2400" dirty="0" err="1"/>
              <a:t>fornece</a:t>
            </a:r>
            <a:r>
              <a:rPr lang="en-US" altLang="pt-BR" sz="2400" dirty="0"/>
              <a:t> 14 </a:t>
            </a:r>
            <a:r>
              <a:rPr lang="en-US" altLang="pt-BR" sz="2400" dirty="0" err="1"/>
              <a:t>tipos</a:t>
            </a:r>
            <a:r>
              <a:rPr lang="en-US" altLang="pt-BR" sz="2400" dirty="0"/>
              <a:t> de </a:t>
            </a:r>
            <a:r>
              <a:rPr lang="en-US" altLang="pt-BR" sz="2400" dirty="0" err="1"/>
              <a:t>diagramas</a:t>
            </a:r>
            <a:r>
              <a:rPr lang="en-US" altLang="pt-BR" sz="2400" dirty="0"/>
              <a:t> para </a:t>
            </a:r>
            <a:r>
              <a:rPr lang="en-US" altLang="pt-BR" sz="2400" dirty="0" err="1"/>
              <a:t>modelagem</a:t>
            </a:r>
            <a:r>
              <a:rPr lang="en-US" altLang="pt-BR" sz="2400" dirty="0"/>
              <a:t> de software.</a:t>
            </a:r>
          </a:p>
        </p:txBody>
      </p:sp>
    </p:spTree>
    <p:extLst>
      <p:ext uri="{BB962C8B-B14F-4D97-AF65-F5344CB8AC3E}">
        <p14:creationId xmlns:p14="http://schemas.microsoft.com/office/powerpoint/2010/main" val="152836871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ítulo 1"/>
          <p:cNvSpPr>
            <a:spLocks noGrp="1"/>
          </p:cNvSpPr>
          <p:nvPr>
            <p:ph type="title"/>
          </p:nvPr>
        </p:nvSpPr>
        <p:spPr/>
        <p:txBody>
          <a:bodyPr/>
          <a:lstStyle/>
          <a:p>
            <a:r>
              <a:rPr lang="pt-BR" altLang="pt-BR" dirty="0"/>
              <a:t>O que é um diagrama?</a:t>
            </a:r>
          </a:p>
        </p:txBody>
      </p:sp>
      <p:sp>
        <p:nvSpPr>
          <p:cNvPr id="216067" name="Espaço Reservado para Conteúdo 2"/>
          <p:cNvSpPr>
            <a:spLocks noGrp="1"/>
          </p:cNvSpPr>
          <p:nvPr>
            <p:ph idx="1"/>
          </p:nvPr>
        </p:nvSpPr>
        <p:spPr/>
        <p:txBody>
          <a:bodyPr/>
          <a:lstStyle/>
          <a:p>
            <a:r>
              <a:rPr lang="pt-BR" altLang="pt-BR" sz="2400" dirty="0"/>
              <a:t>Trata-se de uma representação visual, estruturada e simplificada de um conceito, ideia, produto etc.</a:t>
            </a:r>
          </a:p>
          <a:p>
            <a:pPr lvl="1"/>
            <a:r>
              <a:rPr lang="pt-BR" altLang="pt-BR" sz="2200" dirty="0"/>
              <a:t>Geralmente contendo entidades, relações e anotações.</a:t>
            </a:r>
          </a:p>
          <a:p>
            <a:r>
              <a:rPr lang="pt-BR" altLang="pt-BR" sz="2400" dirty="0"/>
              <a:t>Há inúmeros tipos de diagramas presentes na literatura (e não somente os diagramas da UML!);</a:t>
            </a:r>
          </a:p>
          <a:p>
            <a:pPr lvl="1"/>
            <a:r>
              <a:rPr lang="pt-BR" altLang="pt-BR" sz="2200" dirty="0"/>
              <a:t>Diagrama Entidade-Relacionamento.</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ítulo 1"/>
          <p:cNvSpPr>
            <a:spLocks noGrp="1"/>
          </p:cNvSpPr>
          <p:nvPr>
            <p:ph type="title"/>
          </p:nvPr>
        </p:nvSpPr>
        <p:spPr/>
        <p:txBody>
          <a:bodyPr/>
          <a:lstStyle/>
          <a:p>
            <a:r>
              <a:rPr lang="pt-BR" altLang="pt-BR" sz="3600" dirty="0"/>
              <a:t>Diagramas da UML</a:t>
            </a:r>
          </a:p>
        </p:txBody>
      </p:sp>
      <p:sp>
        <p:nvSpPr>
          <p:cNvPr id="216067" name="Espaço Reservado para Conteúdo 2"/>
          <p:cNvSpPr>
            <a:spLocks noGrp="1"/>
          </p:cNvSpPr>
          <p:nvPr>
            <p:ph sz="half" idx="1"/>
          </p:nvPr>
        </p:nvSpPr>
        <p:spPr>
          <a:xfrm>
            <a:off x="677334" y="1738648"/>
            <a:ext cx="4184035" cy="4302713"/>
          </a:xfrm>
        </p:spPr>
        <p:txBody>
          <a:bodyPr/>
          <a:lstStyle/>
          <a:p>
            <a:r>
              <a:rPr lang="pt-BR" altLang="pt-BR" sz="2400" dirty="0"/>
              <a:t>Diagramas Estruturais:</a:t>
            </a:r>
          </a:p>
          <a:p>
            <a:pPr lvl="1"/>
            <a:r>
              <a:rPr lang="pt-BR" altLang="pt-BR" sz="2000" u="sng" dirty="0"/>
              <a:t>Diagrama de Classes</a:t>
            </a:r>
            <a:r>
              <a:rPr lang="pt-BR" altLang="pt-BR" sz="2000" dirty="0"/>
              <a:t>;</a:t>
            </a:r>
          </a:p>
          <a:p>
            <a:pPr lvl="1"/>
            <a:r>
              <a:rPr lang="pt-BR" altLang="pt-BR" sz="2000" strike="sngStrike" dirty="0">
                <a:solidFill>
                  <a:schemeClr val="bg1">
                    <a:lumMod val="65000"/>
                  </a:schemeClr>
                </a:solidFill>
              </a:rPr>
              <a:t>Diagrama de Objetos;</a:t>
            </a:r>
          </a:p>
          <a:p>
            <a:pPr lvl="1"/>
            <a:r>
              <a:rPr lang="pt-BR" altLang="pt-BR" sz="2000" dirty="0"/>
              <a:t>Diagrama de Pacotes;</a:t>
            </a:r>
          </a:p>
          <a:p>
            <a:pPr lvl="1"/>
            <a:r>
              <a:rPr lang="pt-BR" altLang="pt-BR" sz="2000" dirty="0"/>
              <a:t>Diagrama de Estrutura Composta;</a:t>
            </a:r>
          </a:p>
          <a:p>
            <a:pPr lvl="1"/>
            <a:r>
              <a:rPr lang="pt-BR" altLang="pt-BR" sz="2000" dirty="0"/>
              <a:t>Diagrama de Componentes;</a:t>
            </a:r>
          </a:p>
          <a:p>
            <a:pPr lvl="1"/>
            <a:r>
              <a:rPr lang="pt-BR" altLang="pt-BR" sz="2000" dirty="0"/>
              <a:t>Diagrama de Implantação;</a:t>
            </a:r>
          </a:p>
          <a:p>
            <a:pPr lvl="1"/>
            <a:r>
              <a:rPr lang="pt-BR" altLang="pt-BR" sz="2000" dirty="0"/>
              <a:t>Diagrama de Perfil.</a:t>
            </a:r>
          </a:p>
        </p:txBody>
      </p:sp>
      <p:sp>
        <p:nvSpPr>
          <p:cNvPr id="2" name="Espaço Reservado para Conteúdo 1"/>
          <p:cNvSpPr>
            <a:spLocks noGrp="1"/>
          </p:cNvSpPr>
          <p:nvPr>
            <p:ph sz="half" idx="2"/>
          </p:nvPr>
        </p:nvSpPr>
        <p:spPr>
          <a:xfrm>
            <a:off x="5089970" y="1738649"/>
            <a:ext cx="4184034" cy="4302714"/>
          </a:xfrm>
        </p:spPr>
        <p:txBody>
          <a:bodyPr/>
          <a:lstStyle/>
          <a:p>
            <a:r>
              <a:rPr lang="pt-BR" altLang="pt-BR" sz="2400" dirty="0"/>
              <a:t>Diagramas Comportamentais:</a:t>
            </a:r>
          </a:p>
          <a:p>
            <a:pPr lvl="1"/>
            <a:r>
              <a:rPr lang="pt-BR" altLang="pt-BR" sz="2000" u="sng" dirty="0"/>
              <a:t>Diagrama de Casos de Uso</a:t>
            </a:r>
            <a:r>
              <a:rPr lang="pt-BR" altLang="pt-BR" sz="2000" dirty="0"/>
              <a:t>;</a:t>
            </a:r>
            <a:r>
              <a:rPr lang="pt-BR" altLang="pt-BR" sz="2000" dirty="0">
                <a:solidFill>
                  <a:srgbClr val="FF0000"/>
                </a:solidFill>
              </a:rPr>
              <a:t>*</a:t>
            </a:r>
          </a:p>
          <a:p>
            <a:pPr lvl="1"/>
            <a:r>
              <a:rPr lang="pt-BR" altLang="pt-BR" sz="2000" u="sng" dirty="0"/>
              <a:t>Diagrama de Atividades</a:t>
            </a:r>
            <a:r>
              <a:rPr lang="pt-BR" altLang="pt-BR" sz="2000" dirty="0"/>
              <a:t>;</a:t>
            </a:r>
          </a:p>
          <a:p>
            <a:pPr lvl="1"/>
            <a:r>
              <a:rPr lang="pt-BR" altLang="pt-BR" sz="2000" dirty="0"/>
              <a:t>Diagrama de Máquina de Estados;</a:t>
            </a:r>
          </a:p>
          <a:p>
            <a:pPr lvl="1"/>
            <a:r>
              <a:rPr lang="pt-BR" altLang="pt-BR" sz="2000" dirty="0"/>
              <a:t>Diagramas de Interação:</a:t>
            </a:r>
          </a:p>
          <a:p>
            <a:pPr lvl="2"/>
            <a:r>
              <a:rPr lang="pt-BR" altLang="pt-BR" sz="1800" dirty="0"/>
              <a:t>Diagrama de Sequência;</a:t>
            </a:r>
          </a:p>
          <a:p>
            <a:pPr lvl="2"/>
            <a:r>
              <a:rPr lang="pt-BR" altLang="pt-BR" sz="1800" dirty="0"/>
              <a:t>Diagrama de Comunicação;</a:t>
            </a:r>
          </a:p>
          <a:p>
            <a:pPr lvl="2"/>
            <a:r>
              <a:rPr lang="pt-BR" altLang="pt-BR" sz="1800" dirty="0"/>
              <a:t>Diagrama de Tempo;</a:t>
            </a:r>
          </a:p>
          <a:p>
            <a:pPr lvl="2"/>
            <a:r>
              <a:rPr lang="pt-BR" altLang="pt-BR" sz="1800" dirty="0"/>
              <a:t>Diagrama de Visão Geral da Interação.</a:t>
            </a:r>
          </a:p>
          <a:p>
            <a:endParaRPr lang="pt-BR" dirty="0"/>
          </a:p>
        </p:txBody>
      </p:sp>
    </p:spTree>
    <p:extLst>
      <p:ext uri="{BB962C8B-B14F-4D97-AF65-F5344CB8AC3E}">
        <p14:creationId xmlns:p14="http://schemas.microsoft.com/office/powerpoint/2010/main" val="424519062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ítulo 1"/>
          <p:cNvSpPr>
            <a:spLocks noGrp="1"/>
          </p:cNvSpPr>
          <p:nvPr>
            <p:ph type="title"/>
          </p:nvPr>
        </p:nvSpPr>
        <p:spPr/>
        <p:txBody>
          <a:bodyPr>
            <a:normAutofit/>
          </a:bodyPr>
          <a:lstStyle/>
          <a:p>
            <a:r>
              <a:rPr lang="pt-BR" altLang="pt-BR" dirty="0"/>
              <a:t>Diagrama de casos de uso</a:t>
            </a:r>
          </a:p>
        </p:txBody>
      </p:sp>
      <p:sp>
        <p:nvSpPr>
          <p:cNvPr id="217091" name="Espaço Reservado para Conteúdo 2"/>
          <p:cNvSpPr>
            <a:spLocks noGrp="1"/>
          </p:cNvSpPr>
          <p:nvPr>
            <p:ph idx="1"/>
          </p:nvPr>
        </p:nvSpPr>
        <p:spPr/>
        <p:txBody>
          <a:bodyPr/>
          <a:lstStyle/>
          <a:p>
            <a:r>
              <a:rPr lang="pt-BR" altLang="pt-BR" sz="2800" dirty="0"/>
              <a:t>Representa o sistema, os atores que interagem com o sistema e cada um dos casos de uso que os mesmos podem disparar.</a:t>
            </a:r>
            <a:endParaRPr lang="pt-BR" altLang="pt-BR" sz="2400"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ítulo 1"/>
          <p:cNvSpPr>
            <a:spLocks noGrp="1"/>
          </p:cNvSpPr>
          <p:nvPr>
            <p:ph type="title"/>
          </p:nvPr>
        </p:nvSpPr>
        <p:spPr/>
        <p:txBody>
          <a:bodyPr>
            <a:normAutofit/>
          </a:bodyPr>
          <a:lstStyle/>
          <a:p>
            <a:r>
              <a:rPr lang="pt-BR" altLang="pt-BR" dirty="0"/>
              <a:t>Diagrama de casos de uso</a:t>
            </a:r>
          </a:p>
        </p:txBody>
      </p:sp>
      <p:sp>
        <p:nvSpPr>
          <p:cNvPr id="218115" name="Espaço Reservado para Conteúdo 2"/>
          <p:cNvSpPr>
            <a:spLocks noGrp="1"/>
          </p:cNvSpPr>
          <p:nvPr>
            <p:ph idx="1"/>
          </p:nvPr>
        </p:nvSpPr>
        <p:spPr>
          <a:xfrm>
            <a:off x="677863" y="1558344"/>
            <a:ext cx="5568391" cy="4483681"/>
          </a:xfrm>
        </p:spPr>
        <p:txBody>
          <a:bodyPr/>
          <a:lstStyle/>
          <a:p>
            <a:r>
              <a:rPr lang="pt-BR" altLang="pt-BR" sz="2800" dirty="0"/>
              <a:t>Um diagrama de casos de uso pode representar cada componente da seguinte forma:</a:t>
            </a:r>
          </a:p>
          <a:p>
            <a:pPr lvl="1"/>
            <a:r>
              <a:rPr lang="pt-BR" altLang="pt-BR" sz="2400" dirty="0"/>
              <a:t>Sistema: grande retângulo contendo os casos de uso;</a:t>
            </a:r>
          </a:p>
        </p:txBody>
      </p:sp>
      <p:grpSp>
        <p:nvGrpSpPr>
          <p:cNvPr id="7" name="Grupo 6"/>
          <p:cNvGrpSpPr/>
          <p:nvPr/>
        </p:nvGrpSpPr>
        <p:grpSpPr>
          <a:xfrm>
            <a:off x="6357143" y="1743015"/>
            <a:ext cx="5838825" cy="5114985"/>
            <a:chOff x="6357143" y="1743015"/>
            <a:chExt cx="5838825" cy="5114985"/>
          </a:xfrm>
        </p:grpSpPr>
        <p:sp>
          <p:nvSpPr>
            <p:cNvPr id="8" name="CaixaDeTexto 3"/>
            <p:cNvSpPr txBox="1">
              <a:spLocks noChangeArrowheads="1"/>
            </p:cNvSpPr>
            <p:nvPr/>
          </p:nvSpPr>
          <p:spPr bwMode="auto">
            <a:xfrm>
              <a:off x="6357143" y="6457890"/>
              <a:ext cx="5834063" cy="400110"/>
            </a:xfrm>
            <a:prstGeom prst="rect">
              <a:avLst/>
            </a:prstGeom>
            <a:solidFill>
              <a:schemeClr val="bg1"/>
            </a:solidFill>
            <a:ln>
              <a:noFill/>
            </a:ln>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pt-BR" altLang="pt-BR" sz="2000" dirty="0">
                  <a:solidFill>
                    <a:schemeClr val="tx1"/>
                  </a:solidFill>
                  <a:latin typeface="Arial" panose="020B0604020202020204" pitchFamily="34" charset="0"/>
                </a:rPr>
                <a:t>Diagrama de casos de uso para uma clínica</a:t>
              </a:r>
            </a:p>
          </p:txBody>
        </p:sp>
        <p:pic>
          <p:nvPicPr>
            <p:cNvPr id="9" name="Imagem 8"/>
            <p:cNvPicPr>
              <a:picLocks noChangeAspect="1"/>
            </p:cNvPicPr>
            <p:nvPr/>
          </p:nvPicPr>
          <p:blipFill>
            <a:blip r:embed="rId2"/>
            <a:stretch>
              <a:fillRect/>
            </a:stretch>
          </p:blipFill>
          <p:spPr>
            <a:xfrm>
              <a:off x="6357143" y="1743015"/>
              <a:ext cx="5838825" cy="4714875"/>
            </a:xfrm>
            <a:prstGeom prst="rect">
              <a:avLst/>
            </a:prstGeom>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ítulo 1"/>
          <p:cNvSpPr>
            <a:spLocks noGrp="1"/>
          </p:cNvSpPr>
          <p:nvPr>
            <p:ph type="title"/>
          </p:nvPr>
        </p:nvSpPr>
        <p:spPr/>
        <p:txBody>
          <a:bodyPr/>
          <a:lstStyle/>
          <a:p>
            <a:pPr eaLnBrk="1" hangingPunct="1"/>
            <a:r>
              <a:rPr lang="pt-BR" altLang="pt-BR"/>
              <a:t>Crise do software</a:t>
            </a:r>
          </a:p>
        </p:txBody>
      </p:sp>
      <p:sp>
        <p:nvSpPr>
          <p:cNvPr id="21507" name="Espaço Reservado para Conteúdo 2"/>
          <p:cNvSpPr>
            <a:spLocks noGrp="1"/>
          </p:cNvSpPr>
          <p:nvPr>
            <p:ph idx="1"/>
          </p:nvPr>
        </p:nvSpPr>
        <p:spPr/>
        <p:txBody>
          <a:bodyPr/>
          <a:lstStyle/>
          <a:p>
            <a:pPr eaLnBrk="1" hangingPunct="1">
              <a:buFont typeface="Trebuchet MS" panose="020B0603020202020204" pitchFamily="34" charset="0"/>
              <a:buAutoNum type="arabicPeriod" startAt="2"/>
            </a:pPr>
            <a:r>
              <a:rPr lang="pt-BR" altLang="pt-BR" sz="2800" dirty="0"/>
              <a:t>A produtividade das pessoas da área de software não tem acompanhado a demanda de seus serviços;</a:t>
            </a:r>
          </a:p>
          <a:p>
            <a:pPr marL="400050" lvl="1" indent="0" eaLnBrk="1" hangingPunct="1">
              <a:buFont typeface="Wingdings 3" panose="05040102010807070707" pitchFamily="18" charset="2"/>
              <a:buNone/>
            </a:pPr>
            <a:r>
              <a:rPr lang="pt-BR" altLang="pt-BR" sz="2400" dirty="0"/>
              <a:t>Os projetos de desenvolvimento de software normalmente são efetuados apenas com um vago indício das exigências do cliente.</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ítulo 1"/>
          <p:cNvSpPr>
            <a:spLocks noGrp="1"/>
          </p:cNvSpPr>
          <p:nvPr>
            <p:ph type="title"/>
          </p:nvPr>
        </p:nvSpPr>
        <p:spPr/>
        <p:txBody>
          <a:bodyPr/>
          <a:lstStyle/>
          <a:p>
            <a:r>
              <a:rPr lang="pt-BR" altLang="pt-BR"/>
              <a:t>Diagrama de casos de uso</a:t>
            </a:r>
          </a:p>
        </p:txBody>
      </p:sp>
      <p:sp>
        <p:nvSpPr>
          <p:cNvPr id="218115" name="Espaço Reservado para Conteúdo 2"/>
          <p:cNvSpPr>
            <a:spLocks noGrp="1"/>
          </p:cNvSpPr>
          <p:nvPr>
            <p:ph idx="1"/>
          </p:nvPr>
        </p:nvSpPr>
        <p:spPr>
          <a:xfrm>
            <a:off x="677863" y="1558344"/>
            <a:ext cx="5568391" cy="4483681"/>
          </a:xfrm>
        </p:spPr>
        <p:txBody>
          <a:bodyPr/>
          <a:lstStyle/>
          <a:p>
            <a:r>
              <a:rPr lang="pt-BR" altLang="pt-BR" sz="2800" dirty="0"/>
              <a:t>Um diagrama de casos de uso pode representar cada componente da seguinte forma:</a:t>
            </a:r>
            <a:r>
              <a:rPr lang="pt-BR" altLang="pt-BR" sz="2400" dirty="0">
                <a:solidFill>
                  <a:schemeClr val="bg1">
                    <a:lumMod val="65000"/>
                  </a:schemeClr>
                </a:solidFill>
              </a:rPr>
              <a:t> (cont.)</a:t>
            </a:r>
            <a:endParaRPr lang="pt-BR" altLang="pt-BR" sz="2800" dirty="0">
              <a:solidFill>
                <a:schemeClr val="bg1">
                  <a:lumMod val="65000"/>
                </a:schemeClr>
              </a:solidFill>
            </a:endParaRPr>
          </a:p>
          <a:p>
            <a:pPr lvl="1"/>
            <a:r>
              <a:rPr lang="pt-BR" altLang="pt-BR" sz="2400" dirty="0"/>
              <a:t>Atores: bonecos, tanto para atores humanos quanto para dispositivos ou sistemas externos (alguns autores recomendam adoção de um retângulo pequeno para representar atores não-humanos);</a:t>
            </a:r>
          </a:p>
        </p:txBody>
      </p:sp>
      <p:grpSp>
        <p:nvGrpSpPr>
          <p:cNvPr id="7" name="Grupo 6"/>
          <p:cNvGrpSpPr/>
          <p:nvPr/>
        </p:nvGrpSpPr>
        <p:grpSpPr>
          <a:xfrm>
            <a:off x="6357143" y="1743015"/>
            <a:ext cx="5838825" cy="5114985"/>
            <a:chOff x="6357143" y="1743015"/>
            <a:chExt cx="5838825" cy="5114985"/>
          </a:xfrm>
        </p:grpSpPr>
        <p:sp>
          <p:nvSpPr>
            <p:cNvPr id="8" name="CaixaDeTexto 3"/>
            <p:cNvSpPr txBox="1">
              <a:spLocks noChangeArrowheads="1"/>
            </p:cNvSpPr>
            <p:nvPr/>
          </p:nvSpPr>
          <p:spPr bwMode="auto">
            <a:xfrm>
              <a:off x="6357143" y="6457890"/>
              <a:ext cx="5834063" cy="400110"/>
            </a:xfrm>
            <a:prstGeom prst="rect">
              <a:avLst/>
            </a:prstGeom>
            <a:solidFill>
              <a:schemeClr val="bg1"/>
            </a:solidFill>
            <a:ln>
              <a:noFill/>
            </a:ln>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pt-BR" altLang="pt-BR" sz="2000" dirty="0">
                  <a:solidFill>
                    <a:schemeClr val="tx1"/>
                  </a:solidFill>
                  <a:latin typeface="Arial" panose="020B0604020202020204" pitchFamily="34" charset="0"/>
                </a:rPr>
                <a:t>Diagrama de casos de uso para uma clínica</a:t>
              </a:r>
            </a:p>
          </p:txBody>
        </p:sp>
        <p:pic>
          <p:nvPicPr>
            <p:cNvPr id="9" name="Imagem 8"/>
            <p:cNvPicPr>
              <a:picLocks noChangeAspect="1"/>
            </p:cNvPicPr>
            <p:nvPr/>
          </p:nvPicPr>
          <p:blipFill>
            <a:blip r:embed="rId2"/>
            <a:stretch>
              <a:fillRect/>
            </a:stretch>
          </p:blipFill>
          <p:spPr>
            <a:xfrm>
              <a:off x="6357143" y="1743015"/>
              <a:ext cx="5838825" cy="4714875"/>
            </a:xfrm>
            <a:prstGeom prst="rect">
              <a:avLst/>
            </a:prstGeom>
          </p:spPr>
        </p:pic>
      </p:grpSp>
    </p:spTree>
    <p:extLst>
      <p:ext uri="{BB962C8B-B14F-4D97-AF65-F5344CB8AC3E}">
        <p14:creationId xmlns:p14="http://schemas.microsoft.com/office/powerpoint/2010/main" val="232147016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ítulo 1"/>
          <p:cNvSpPr>
            <a:spLocks noGrp="1"/>
          </p:cNvSpPr>
          <p:nvPr>
            <p:ph type="title"/>
          </p:nvPr>
        </p:nvSpPr>
        <p:spPr/>
        <p:txBody>
          <a:bodyPr/>
          <a:lstStyle/>
          <a:p>
            <a:r>
              <a:rPr lang="pt-BR" altLang="pt-BR"/>
              <a:t>Diagrama de casos de uso</a:t>
            </a:r>
          </a:p>
        </p:txBody>
      </p:sp>
      <p:sp>
        <p:nvSpPr>
          <p:cNvPr id="218115" name="Espaço Reservado para Conteúdo 2"/>
          <p:cNvSpPr>
            <a:spLocks noGrp="1"/>
          </p:cNvSpPr>
          <p:nvPr>
            <p:ph idx="1"/>
          </p:nvPr>
        </p:nvSpPr>
        <p:spPr>
          <a:xfrm>
            <a:off x="677863" y="1558344"/>
            <a:ext cx="5568391" cy="4483681"/>
          </a:xfrm>
        </p:spPr>
        <p:txBody>
          <a:bodyPr/>
          <a:lstStyle/>
          <a:p>
            <a:r>
              <a:rPr lang="pt-BR" altLang="pt-BR" sz="2800" dirty="0"/>
              <a:t>Um diagrama de casos de uso pode representar cada componente da seguinte forma:</a:t>
            </a:r>
            <a:r>
              <a:rPr lang="pt-BR" altLang="pt-BR" sz="2400" dirty="0">
                <a:solidFill>
                  <a:schemeClr val="bg1">
                    <a:lumMod val="65000"/>
                  </a:schemeClr>
                </a:solidFill>
              </a:rPr>
              <a:t> (cont.)</a:t>
            </a:r>
            <a:endParaRPr lang="pt-BR" altLang="pt-BR" sz="2800" dirty="0">
              <a:solidFill>
                <a:schemeClr val="bg1">
                  <a:lumMod val="65000"/>
                </a:schemeClr>
              </a:solidFill>
            </a:endParaRPr>
          </a:p>
          <a:p>
            <a:pPr lvl="1"/>
            <a:r>
              <a:rPr lang="pt-BR" altLang="pt-BR" sz="2400" dirty="0"/>
              <a:t>Casos de uso: elipses contendo dentro somente o nome do caso;</a:t>
            </a:r>
          </a:p>
        </p:txBody>
      </p:sp>
      <p:grpSp>
        <p:nvGrpSpPr>
          <p:cNvPr id="7" name="Grupo 6"/>
          <p:cNvGrpSpPr/>
          <p:nvPr/>
        </p:nvGrpSpPr>
        <p:grpSpPr>
          <a:xfrm>
            <a:off x="6357143" y="1743015"/>
            <a:ext cx="5838825" cy="5114985"/>
            <a:chOff x="6357143" y="1743015"/>
            <a:chExt cx="5838825" cy="5114985"/>
          </a:xfrm>
        </p:grpSpPr>
        <p:sp>
          <p:nvSpPr>
            <p:cNvPr id="8" name="CaixaDeTexto 3"/>
            <p:cNvSpPr txBox="1">
              <a:spLocks noChangeArrowheads="1"/>
            </p:cNvSpPr>
            <p:nvPr/>
          </p:nvSpPr>
          <p:spPr bwMode="auto">
            <a:xfrm>
              <a:off x="6357143" y="6457890"/>
              <a:ext cx="5834063" cy="400110"/>
            </a:xfrm>
            <a:prstGeom prst="rect">
              <a:avLst/>
            </a:prstGeom>
            <a:solidFill>
              <a:schemeClr val="bg1"/>
            </a:solidFill>
            <a:ln>
              <a:noFill/>
            </a:ln>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pt-BR" altLang="pt-BR" sz="2000" dirty="0">
                  <a:solidFill>
                    <a:schemeClr val="tx1"/>
                  </a:solidFill>
                  <a:latin typeface="Arial" panose="020B0604020202020204" pitchFamily="34" charset="0"/>
                </a:rPr>
                <a:t>Diagrama de casos de uso para uma clínica</a:t>
              </a:r>
            </a:p>
          </p:txBody>
        </p:sp>
        <p:pic>
          <p:nvPicPr>
            <p:cNvPr id="9" name="Imagem 8"/>
            <p:cNvPicPr>
              <a:picLocks noChangeAspect="1"/>
            </p:cNvPicPr>
            <p:nvPr/>
          </p:nvPicPr>
          <p:blipFill>
            <a:blip r:embed="rId2"/>
            <a:stretch>
              <a:fillRect/>
            </a:stretch>
          </p:blipFill>
          <p:spPr>
            <a:xfrm>
              <a:off x="6357143" y="1743015"/>
              <a:ext cx="5838825" cy="4714875"/>
            </a:xfrm>
            <a:prstGeom prst="rect">
              <a:avLst/>
            </a:prstGeom>
          </p:spPr>
        </p:pic>
      </p:grpSp>
    </p:spTree>
    <p:extLst>
      <p:ext uri="{BB962C8B-B14F-4D97-AF65-F5344CB8AC3E}">
        <p14:creationId xmlns:p14="http://schemas.microsoft.com/office/powerpoint/2010/main" val="193148025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ítulo 1"/>
          <p:cNvSpPr>
            <a:spLocks noGrp="1"/>
          </p:cNvSpPr>
          <p:nvPr>
            <p:ph type="title"/>
          </p:nvPr>
        </p:nvSpPr>
        <p:spPr/>
        <p:txBody>
          <a:bodyPr/>
          <a:lstStyle/>
          <a:p>
            <a:r>
              <a:rPr lang="pt-BR" altLang="pt-BR"/>
              <a:t>Diagrama de casos de uso</a:t>
            </a:r>
          </a:p>
        </p:txBody>
      </p:sp>
      <p:sp>
        <p:nvSpPr>
          <p:cNvPr id="218115" name="Espaço Reservado para Conteúdo 2"/>
          <p:cNvSpPr>
            <a:spLocks noGrp="1"/>
          </p:cNvSpPr>
          <p:nvPr>
            <p:ph idx="1"/>
          </p:nvPr>
        </p:nvSpPr>
        <p:spPr>
          <a:xfrm>
            <a:off x="677863" y="1558344"/>
            <a:ext cx="5568391" cy="4483681"/>
          </a:xfrm>
        </p:spPr>
        <p:txBody>
          <a:bodyPr/>
          <a:lstStyle/>
          <a:p>
            <a:r>
              <a:rPr lang="pt-BR" altLang="pt-BR" sz="2800" dirty="0"/>
              <a:t>Um diagrama de casos de uso pode representar cada componente da seguinte forma:</a:t>
            </a:r>
            <a:r>
              <a:rPr lang="pt-BR" altLang="pt-BR" sz="2400" dirty="0">
                <a:solidFill>
                  <a:schemeClr val="bg1">
                    <a:lumMod val="65000"/>
                  </a:schemeClr>
                </a:solidFill>
              </a:rPr>
              <a:t> (cont.)</a:t>
            </a:r>
            <a:endParaRPr lang="pt-BR" altLang="pt-BR" sz="2800" dirty="0">
              <a:solidFill>
                <a:schemeClr val="bg1">
                  <a:lumMod val="65000"/>
                </a:schemeClr>
              </a:solidFill>
            </a:endParaRPr>
          </a:p>
          <a:p>
            <a:pPr lvl="1"/>
            <a:r>
              <a:rPr lang="pt-BR" altLang="pt-BR" sz="2400" dirty="0"/>
              <a:t>Quem-faz-o-quê: setas ou simplesmente linhas retas;</a:t>
            </a:r>
          </a:p>
        </p:txBody>
      </p:sp>
      <p:grpSp>
        <p:nvGrpSpPr>
          <p:cNvPr id="7" name="Grupo 6"/>
          <p:cNvGrpSpPr/>
          <p:nvPr/>
        </p:nvGrpSpPr>
        <p:grpSpPr>
          <a:xfrm>
            <a:off x="6357143" y="1743015"/>
            <a:ext cx="5838825" cy="5114985"/>
            <a:chOff x="6357143" y="1743015"/>
            <a:chExt cx="5838825" cy="5114985"/>
          </a:xfrm>
        </p:grpSpPr>
        <p:sp>
          <p:nvSpPr>
            <p:cNvPr id="8" name="CaixaDeTexto 3"/>
            <p:cNvSpPr txBox="1">
              <a:spLocks noChangeArrowheads="1"/>
            </p:cNvSpPr>
            <p:nvPr/>
          </p:nvSpPr>
          <p:spPr bwMode="auto">
            <a:xfrm>
              <a:off x="6357143" y="6457890"/>
              <a:ext cx="5834063" cy="400110"/>
            </a:xfrm>
            <a:prstGeom prst="rect">
              <a:avLst/>
            </a:prstGeom>
            <a:solidFill>
              <a:schemeClr val="bg1"/>
            </a:solidFill>
            <a:ln>
              <a:noFill/>
            </a:ln>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pt-BR" altLang="pt-BR" sz="2000" dirty="0">
                  <a:solidFill>
                    <a:schemeClr val="tx1"/>
                  </a:solidFill>
                  <a:latin typeface="Arial" panose="020B0604020202020204" pitchFamily="34" charset="0"/>
                </a:rPr>
                <a:t>Diagrama de casos de uso para uma clínica</a:t>
              </a:r>
            </a:p>
          </p:txBody>
        </p:sp>
        <p:pic>
          <p:nvPicPr>
            <p:cNvPr id="9" name="Imagem 8"/>
            <p:cNvPicPr>
              <a:picLocks noChangeAspect="1"/>
            </p:cNvPicPr>
            <p:nvPr/>
          </p:nvPicPr>
          <p:blipFill>
            <a:blip r:embed="rId2"/>
            <a:stretch>
              <a:fillRect/>
            </a:stretch>
          </p:blipFill>
          <p:spPr>
            <a:xfrm>
              <a:off x="6357143" y="1743015"/>
              <a:ext cx="5838825" cy="4714875"/>
            </a:xfrm>
            <a:prstGeom prst="rect">
              <a:avLst/>
            </a:prstGeom>
          </p:spPr>
        </p:pic>
      </p:grpSp>
    </p:spTree>
    <p:extLst>
      <p:ext uri="{BB962C8B-B14F-4D97-AF65-F5344CB8AC3E}">
        <p14:creationId xmlns:p14="http://schemas.microsoft.com/office/powerpoint/2010/main" val="15440180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ítulo 1"/>
          <p:cNvSpPr>
            <a:spLocks noGrp="1"/>
          </p:cNvSpPr>
          <p:nvPr>
            <p:ph type="title"/>
          </p:nvPr>
        </p:nvSpPr>
        <p:spPr/>
        <p:txBody>
          <a:bodyPr/>
          <a:lstStyle/>
          <a:p>
            <a:r>
              <a:rPr lang="pt-BR" altLang="pt-BR"/>
              <a:t>Diagrama de casos de uso</a:t>
            </a:r>
          </a:p>
        </p:txBody>
      </p:sp>
      <p:sp>
        <p:nvSpPr>
          <p:cNvPr id="218115" name="Espaço Reservado para Conteúdo 2"/>
          <p:cNvSpPr>
            <a:spLocks noGrp="1"/>
          </p:cNvSpPr>
          <p:nvPr>
            <p:ph idx="1"/>
          </p:nvPr>
        </p:nvSpPr>
        <p:spPr>
          <a:xfrm>
            <a:off x="677863" y="1558344"/>
            <a:ext cx="5568391" cy="4483681"/>
          </a:xfrm>
        </p:spPr>
        <p:txBody>
          <a:bodyPr/>
          <a:lstStyle/>
          <a:p>
            <a:r>
              <a:rPr lang="pt-BR" altLang="pt-BR" sz="2800" dirty="0"/>
              <a:t>Um diagrama de casos de uso pode representar cada componente da seguinte forma:</a:t>
            </a:r>
            <a:r>
              <a:rPr lang="pt-BR" altLang="pt-BR" sz="2400" dirty="0">
                <a:solidFill>
                  <a:schemeClr val="bg1">
                    <a:lumMod val="65000"/>
                  </a:schemeClr>
                </a:solidFill>
              </a:rPr>
              <a:t> (cont.)</a:t>
            </a:r>
            <a:endParaRPr lang="pt-BR" altLang="pt-BR" sz="2800" dirty="0">
              <a:solidFill>
                <a:schemeClr val="bg1">
                  <a:lumMod val="65000"/>
                </a:schemeClr>
              </a:solidFill>
            </a:endParaRPr>
          </a:p>
          <a:p>
            <a:pPr lvl="1"/>
            <a:r>
              <a:rPr lang="pt-BR" altLang="pt-BR" sz="2400" dirty="0"/>
              <a:t>Relações entre casos de uso: setas pontilhadas, contendo uma notação descrevendo o tipo de relação (inclui, estende etc.).</a:t>
            </a:r>
          </a:p>
        </p:txBody>
      </p:sp>
      <p:grpSp>
        <p:nvGrpSpPr>
          <p:cNvPr id="7" name="Grupo 6"/>
          <p:cNvGrpSpPr/>
          <p:nvPr/>
        </p:nvGrpSpPr>
        <p:grpSpPr>
          <a:xfrm>
            <a:off x="6357143" y="1743015"/>
            <a:ext cx="5838825" cy="5114985"/>
            <a:chOff x="6357143" y="1743015"/>
            <a:chExt cx="5838825" cy="5114985"/>
          </a:xfrm>
        </p:grpSpPr>
        <p:sp>
          <p:nvSpPr>
            <p:cNvPr id="5" name="CaixaDeTexto 3"/>
            <p:cNvSpPr txBox="1">
              <a:spLocks noChangeArrowheads="1"/>
            </p:cNvSpPr>
            <p:nvPr/>
          </p:nvSpPr>
          <p:spPr bwMode="auto">
            <a:xfrm>
              <a:off x="6357143" y="6457890"/>
              <a:ext cx="5834063" cy="400110"/>
            </a:xfrm>
            <a:prstGeom prst="rect">
              <a:avLst/>
            </a:prstGeom>
            <a:solidFill>
              <a:schemeClr val="bg1"/>
            </a:solidFill>
            <a:ln>
              <a:noFill/>
            </a:ln>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pt-BR" altLang="pt-BR" sz="2000" dirty="0">
                  <a:solidFill>
                    <a:schemeClr val="tx1"/>
                  </a:solidFill>
                  <a:latin typeface="Arial" panose="020B0604020202020204" pitchFamily="34" charset="0"/>
                </a:rPr>
                <a:t>Diagrama de casos de uso para uma clínica</a:t>
              </a:r>
            </a:p>
          </p:txBody>
        </p:sp>
        <p:pic>
          <p:nvPicPr>
            <p:cNvPr id="6" name="Imagem 5"/>
            <p:cNvPicPr>
              <a:picLocks noChangeAspect="1"/>
            </p:cNvPicPr>
            <p:nvPr/>
          </p:nvPicPr>
          <p:blipFill>
            <a:blip r:embed="rId2"/>
            <a:stretch>
              <a:fillRect/>
            </a:stretch>
          </p:blipFill>
          <p:spPr>
            <a:xfrm>
              <a:off x="6357143" y="1743015"/>
              <a:ext cx="5838825" cy="4714875"/>
            </a:xfrm>
            <a:prstGeom prst="rect">
              <a:avLst/>
            </a:prstGeom>
          </p:spPr>
        </p:pic>
      </p:grpSp>
    </p:spTree>
    <p:extLst>
      <p:ext uri="{BB962C8B-B14F-4D97-AF65-F5344CB8AC3E}">
        <p14:creationId xmlns:p14="http://schemas.microsoft.com/office/powerpoint/2010/main" val="93818646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ítulo 1"/>
          <p:cNvSpPr>
            <a:spLocks noGrp="1"/>
          </p:cNvSpPr>
          <p:nvPr>
            <p:ph type="title"/>
          </p:nvPr>
        </p:nvSpPr>
        <p:spPr/>
        <p:txBody>
          <a:bodyPr/>
          <a:lstStyle/>
          <a:p>
            <a:r>
              <a:rPr lang="pt-BR" altLang="pt-BR"/>
              <a:t>Atividade em grupo</a:t>
            </a:r>
          </a:p>
        </p:txBody>
      </p:sp>
      <p:sp>
        <p:nvSpPr>
          <p:cNvPr id="220163" name="Espaço Reservado para Conteúdo 2"/>
          <p:cNvSpPr>
            <a:spLocks noGrp="1"/>
          </p:cNvSpPr>
          <p:nvPr>
            <p:ph idx="1"/>
          </p:nvPr>
        </p:nvSpPr>
        <p:spPr/>
        <p:txBody>
          <a:bodyPr/>
          <a:lstStyle/>
          <a:p>
            <a:r>
              <a:rPr lang="pt-BR" altLang="pt-BR" sz="2800" dirty="0"/>
              <a:t>Cada grupo deve modelar o diagrama de casos de uso para o seu sistema.</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ítulo 1"/>
          <p:cNvSpPr>
            <a:spLocks noGrp="1"/>
          </p:cNvSpPr>
          <p:nvPr>
            <p:ph type="title"/>
          </p:nvPr>
        </p:nvSpPr>
        <p:spPr/>
        <p:txBody>
          <a:bodyPr/>
          <a:lstStyle/>
          <a:p>
            <a:pPr eaLnBrk="1" hangingPunct="1"/>
            <a:r>
              <a:rPr lang="en-US" altLang="pt-BR"/>
              <a:t>Descrição de caso de uso</a:t>
            </a:r>
          </a:p>
        </p:txBody>
      </p:sp>
      <p:sp>
        <p:nvSpPr>
          <p:cNvPr id="221187" name="Espaço Reservado para Conteúdo 2"/>
          <p:cNvSpPr>
            <a:spLocks noGrp="1"/>
          </p:cNvSpPr>
          <p:nvPr>
            <p:ph idx="1"/>
          </p:nvPr>
        </p:nvSpPr>
        <p:spPr/>
        <p:txBody>
          <a:bodyPr/>
          <a:lstStyle/>
          <a:p>
            <a:pPr eaLnBrk="1" hangingPunct="1"/>
            <a:r>
              <a:rPr lang="en-US" altLang="pt-BR" sz="2400"/>
              <a:t>A descrição de um caso de uso detalha as condições necessárias para a execução de um caso de uso bem como cada passo executado pelo mesmo;</a:t>
            </a:r>
          </a:p>
          <a:p>
            <a:pPr eaLnBrk="1" hangingPunct="1"/>
            <a:r>
              <a:rPr lang="en-US" altLang="pt-BR" sz="2400"/>
              <a:t>Apesar de não ser padronizada pela UML, é importante que o engenheiro de software saiba como descrever um caso de uso e interpretar as informações de uma descrição.</a:t>
            </a:r>
            <a:endParaRPr lang="en-US" altLang="pt-BR" sz="200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ítulo 1"/>
          <p:cNvSpPr>
            <a:spLocks noGrp="1"/>
          </p:cNvSpPr>
          <p:nvPr>
            <p:ph type="title"/>
          </p:nvPr>
        </p:nvSpPr>
        <p:spPr/>
        <p:txBody>
          <a:bodyPr/>
          <a:lstStyle/>
          <a:p>
            <a:pPr eaLnBrk="1" hangingPunct="1"/>
            <a:r>
              <a:rPr lang="en-US" altLang="pt-BR"/>
              <a:t>Descrição de caso de uso</a:t>
            </a:r>
          </a:p>
        </p:txBody>
      </p:sp>
      <p:sp>
        <p:nvSpPr>
          <p:cNvPr id="222211" name="Espaço Reservado para Conteúdo 2"/>
          <p:cNvSpPr>
            <a:spLocks noGrp="1"/>
          </p:cNvSpPr>
          <p:nvPr>
            <p:ph idx="1"/>
          </p:nvPr>
        </p:nvSpPr>
        <p:spPr/>
        <p:txBody>
          <a:bodyPr/>
          <a:lstStyle/>
          <a:p>
            <a:pPr eaLnBrk="1" hangingPunct="1"/>
            <a:r>
              <a:rPr lang="en-US" altLang="pt-BR" sz="2400" dirty="0"/>
              <a:t>As </a:t>
            </a:r>
            <a:r>
              <a:rPr lang="en-US" altLang="pt-BR" sz="2400" dirty="0" err="1"/>
              <a:t>seguintes</a:t>
            </a:r>
            <a:r>
              <a:rPr lang="en-US" altLang="pt-BR" sz="2400" dirty="0"/>
              <a:t> </a:t>
            </a:r>
            <a:r>
              <a:rPr lang="en-US" altLang="pt-BR" sz="2400" dirty="0" err="1"/>
              <a:t>perguntas</a:t>
            </a:r>
            <a:r>
              <a:rPr lang="en-US" altLang="pt-BR" sz="2400" dirty="0"/>
              <a:t> </a:t>
            </a:r>
            <a:r>
              <a:rPr lang="en-US" altLang="pt-BR" sz="2400" dirty="0" err="1"/>
              <a:t>devem</a:t>
            </a:r>
            <a:r>
              <a:rPr lang="en-US" altLang="pt-BR" sz="2400" dirty="0"/>
              <a:t> </a:t>
            </a:r>
            <a:r>
              <a:rPr lang="en-US" altLang="pt-BR" sz="2400" dirty="0" err="1"/>
              <a:t>ser</a:t>
            </a:r>
            <a:r>
              <a:rPr lang="en-US" altLang="pt-BR" sz="2400" dirty="0"/>
              <a:t> </a:t>
            </a:r>
            <a:r>
              <a:rPr lang="en-US" altLang="pt-BR" sz="2400" dirty="0" err="1"/>
              <a:t>respondidas</a:t>
            </a:r>
            <a:r>
              <a:rPr lang="en-US" altLang="pt-BR" sz="2400" dirty="0"/>
              <a:t> </a:t>
            </a:r>
            <a:r>
              <a:rPr lang="en-US" altLang="pt-BR" sz="2400" dirty="0" err="1"/>
              <a:t>por</a:t>
            </a:r>
            <a:r>
              <a:rPr lang="en-US" altLang="pt-BR" sz="2400" dirty="0"/>
              <a:t> um </a:t>
            </a:r>
            <a:r>
              <a:rPr lang="en-US" altLang="pt-BR" sz="2400" dirty="0" err="1"/>
              <a:t>caso</a:t>
            </a:r>
            <a:r>
              <a:rPr lang="en-US" altLang="pt-BR" sz="2400" dirty="0"/>
              <a:t> de </a:t>
            </a:r>
            <a:r>
              <a:rPr lang="en-US" altLang="pt-BR" sz="2400" dirty="0" err="1"/>
              <a:t>uso</a:t>
            </a:r>
            <a:r>
              <a:rPr lang="en-US" altLang="pt-BR" sz="2400" dirty="0"/>
              <a:t>:</a:t>
            </a:r>
          </a:p>
          <a:p>
            <a:pPr lvl="1" eaLnBrk="1" hangingPunct="1"/>
            <a:r>
              <a:rPr lang="en-US" altLang="pt-BR" sz="2000" dirty="0" err="1"/>
              <a:t>Quais</a:t>
            </a:r>
            <a:r>
              <a:rPr lang="en-US" altLang="pt-BR" sz="2000" dirty="0"/>
              <a:t> </a:t>
            </a:r>
            <a:r>
              <a:rPr lang="en-US" altLang="pt-BR" sz="2000" dirty="0" err="1"/>
              <a:t>atores</a:t>
            </a:r>
            <a:r>
              <a:rPr lang="en-US" altLang="pt-BR" sz="2000" dirty="0"/>
              <a:t> </a:t>
            </a:r>
            <a:r>
              <a:rPr lang="en-US" altLang="pt-BR" sz="2000" dirty="0" err="1"/>
              <a:t>estão</a:t>
            </a:r>
            <a:r>
              <a:rPr lang="en-US" altLang="pt-BR" sz="2000" dirty="0"/>
              <a:t> </a:t>
            </a:r>
            <a:r>
              <a:rPr lang="en-US" altLang="pt-BR" sz="2000" dirty="0" err="1"/>
              <a:t>envolvidos</a:t>
            </a:r>
            <a:r>
              <a:rPr lang="en-US" altLang="pt-BR" sz="2000" dirty="0"/>
              <a:t>?</a:t>
            </a:r>
          </a:p>
          <a:p>
            <a:pPr lvl="1" eaLnBrk="1" hangingPunct="1"/>
            <a:r>
              <a:rPr lang="en-US" altLang="pt-BR" sz="2000" dirty="0"/>
              <a:t>O </a:t>
            </a:r>
            <a:r>
              <a:rPr lang="en-US" altLang="pt-BR" sz="2000" dirty="0" err="1"/>
              <a:t>que</a:t>
            </a:r>
            <a:r>
              <a:rPr lang="en-US" altLang="pt-BR" sz="2000" dirty="0"/>
              <a:t> um </a:t>
            </a:r>
            <a:r>
              <a:rPr lang="en-US" altLang="pt-BR" sz="2000" dirty="0" err="1"/>
              <a:t>ator</a:t>
            </a:r>
            <a:r>
              <a:rPr lang="en-US" altLang="pt-BR" sz="2000" dirty="0"/>
              <a:t> </a:t>
            </a:r>
            <a:r>
              <a:rPr lang="en-US" altLang="pt-BR" sz="2000" dirty="0" err="1"/>
              <a:t>deve</a:t>
            </a:r>
            <a:r>
              <a:rPr lang="en-US" altLang="pt-BR" sz="2000" dirty="0"/>
              <a:t> </a:t>
            </a:r>
            <a:r>
              <a:rPr lang="en-US" altLang="pt-BR" sz="2000" dirty="0" err="1"/>
              <a:t>fazer</a:t>
            </a:r>
            <a:r>
              <a:rPr lang="en-US" altLang="pt-BR" sz="2000" dirty="0"/>
              <a:t> para </a:t>
            </a:r>
            <a:r>
              <a:rPr lang="en-US" altLang="pt-BR" sz="2000" dirty="0" err="1"/>
              <a:t>executá</a:t>
            </a:r>
            <a:r>
              <a:rPr lang="en-US" altLang="pt-BR" sz="2000" dirty="0"/>
              <a:t>-lo?</a:t>
            </a:r>
          </a:p>
          <a:p>
            <a:pPr lvl="1" eaLnBrk="1" hangingPunct="1"/>
            <a:r>
              <a:rPr lang="en-US" altLang="pt-BR" sz="2000" dirty="0" err="1"/>
              <a:t>Que</a:t>
            </a:r>
            <a:r>
              <a:rPr lang="en-US" altLang="pt-BR" sz="2000" dirty="0"/>
              <a:t> </a:t>
            </a:r>
            <a:r>
              <a:rPr lang="en-US" altLang="pt-BR" sz="2000" dirty="0" err="1"/>
              <a:t>passos</a:t>
            </a:r>
            <a:r>
              <a:rPr lang="en-US" altLang="pt-BR" sz="2000" dirty="0"/>
              <a:t> </a:t>
            </a:r>
            <a:r>
              <a:rPr lang="en-US" altLang="pt-BR" sz="2000" dirty="0" err="1"/>
              <a:t>serão</a:t>
            </a:r>
            <a:r>
              <a:rPr lang="en-US" altLang="pt-BR" sz="2000" dirty="0"/>
              <a:t> </a:t>
            </a:r>
            <a:r>
              <a:rPr lang="en-US" altLang="pt-BR" sz="2000" dirty="0" err="1"/>
              <a:t>executados</a:t>
            </a:r>
            <a:r>
              <a:rPr lang="en-US" altLang="pt-BR" sz="2000" dirty="0"/>
              <a:t> </a:t>
            </a:r>
            <a:r>
              <a:rPr lang="en-US" altLang="pt-BR" sz="2000" dirty="0" err="1"/>
              <a:t>pelo</a:t>
            </a:r>
            <a:r>
              <a:rPr lang="en-US" altLang="pt-BR" sz="2000" dirty="0"/>
              <a:t> </a:t>
            </a:r>
            <a:r>
              <a:rPr lang="en-US" altLang="pt-BR" sz="2000" dirty="0" err="1"/>
              <a:t>ator</a:t>
            </a:r>
            <a:r>
              <a:rPr lang="en-US" altLang="pt-BR" sz="2000" dirty="0"/>
              <a:t>/</a:t>
            </a:r>
            <a:r>
              <a:rPr lang="en-US" altLang="pt-BR" sz="2000" dirty="0" err="1"/>
              <a:t>sistema</a:t>
            </a:r>
            <a:r>
              <a:rPr lang="en-US" altLang="pt-BR" sz="2000" dirty="0"/>
              <a:t>?</a:t>
            </a:r>
          </a:p>
          <a:p>
            <a:pPr lvl="1" eaLnBrk="1" hangingPunct="1"/>
            <a:r>
              <a:rPr lang="en-US" altLang="pt-BR" sz="2000" dirty="0" err="1"/>
              <a:t>Que</a:t>
            </a:r>
            <a:r>
              <a:rPr lang="en-US" altLang="pt-BR" sz="2000" dirty="0"/>
              <a:t> </a:t>
            </a:r>
            <a:r>
              <a:rPr lang="en-US" altLang="pt-BR" sz="2000" dirty="0" err="1"/>
              <a:t>exceções</a:t>
            </a:r>
            <a:r>
              <a:rPr lang="en-US" altLang="pt-BR" sz="2000" dirty="0"/>
              <a:t> </a:t>
            </a:r>
            <a:r>
              <a:rPr lang="en-US" altLang="pt-BR" sz="2000" dirty="0" err="1"/>
              <a:t>podem</a:t>
            </a:r>
            <a:r>
              <a:rPr lang="en-US" altLang="pt-BR" sz="2000" dirty="0"/>
              <a:t> </a:t>
            </a:r>
            <a:r>
              <a:rPr lang="en-US" altLang="pt-BR" sz="2000" dirty="0" err="1"/>
              <a:t>ocorrer</a:t>
            </a:r>
            <a:r>
              <a:rPr lang="en-US" altLang="pt-BR" sz="2000" dirty="0"/>
              <a:t> </a:t>
            </a:r>
            <a:r>
              <a:rPr lang="en-US" altLang="pt-BR" sz="2000" dirty="0" err="1"/>
              <a:t>durante</a:t>
            </a:r>
            <a:r>
              <a:rPr lang="en-US" altLang="pt-BR" sz="2000" dirty="0"/>
              <a:t> a </a:t>
            </a:r>
            <a:r>
              <a:rPr lang="en-US" altLang="pt-BR" sz="2000" dirty="0" err="1"/>
              <a:t>realização</a:t>
            </a:r>
            <a:r>
              <a:rPr lang="en-US" altLang="pt-BR" sz="2000" dirty="0"/>
              <a:t> dos </a:t>
            </a:r>
            <a:r>
              <a:rPr lang="en-US" altLang="pt-BR" sz="2000" dirty="0" err="1"/>
              <a:t>passos</a:t>
            </a:r>
            <a:r>
              <a:rPr lang="en-US" altLang="pt-BR" sz="2000" dirty="0"/>
              <a:t> </a:t>
            </a:r>
            <a:r>
              <a:rPr lang="en-US" altLang="pt-BR" sz="2000" dirty="0" err="1"/>
              <a:t>supracitados</a:t>
            </a:r>
            <a:r>
              <a:rPr lang="en-US" altLang="pt-BR" sz="2000" dirty="0"/>
              <a:t> e </a:t>
            </a:r>
            <a:r>
              <a:rPr lang="en-US" altLang="pt-BR" sz="2000" dirty="0" err="1"/>
              <a:t>como</a:t>
            </a:r>
            <a:r>
              <a:rPr lang="en-US" altLang="pt-BR" sz="2000" dirty="0"/>
              <a:t> o </a:t>
            </a:r>
            <a:r>
              <a:rPr lang="en-US" altLang="pt-BR" sz="2000" dirty="0" err="1"/>
              <a:t>sistema</a:t>
            </a:r>
            <a:r>
              <a:rPr lang="en-US" altLang="pt-BR" sz="2000" dirty="0"/>
              <a:t> </a:t>
            </a:r>
            <a:r>
              <a:rPr lang="en-US" altLang="pt-BR" sz="2000" dirty="0" err="1"/>
              <a:t>deve</a:t>
            </a:r>
            <a:r>
              <a:rPr lang="en-US" altLang="pt-BR" sz="2000" dirty="0"/>
              <a:t> </a:t>
            </a:r>
            <a:r>
              <a:rPr lang="en-US" altLang="pt-BR" sz="2000" dirty="0" err="1"/>
              <a:t>comportar</a:t>
            </a:r>
            <a:r>
              <a:rPr lang="en-US" altLang="pt-BR" sz="2000" dirty="0"/>
              <a:t>-se </a:t>
            </a:r>
            <a:r>
              <a:rPr lang="en-US" altLang="pt-BR" sz="2000" dirty="0" err="1"/>
              <a:t>diante</a:t>
            </a:r>
            <a:r>
              <a:rPr lang="en-US" altLang="pt-BR" sz="2000" dirty="0"/>
              <a:t> de </a:t>
            </a:r>
            <a:r>
              <a:rPr lang="en-US" altLang="pt-BR" sz="2000" dirty="0" err="1"/>
              <a:t>cada</a:t>
            </a:r>
            <a:r>
              <a:rPr lang="en-US" altLang="pt-BR" sz="2000" dirty="0"/>
              <a:t> </a:t>
            </a:r>
            <a:r>
              <a:rPr lang="en-US" altLang="pt-BR" sz="2000" dirty="0" err="1"/>
              <a:t>uma</a:t>
            </a:r>
            <a:r>
              <a:rPr lang="en-US" altLang="pt-BR" sz="2000" dirty="0"/>
              <a:t> </a:t>
            </a:r>
            <a:r>
              <a:rPr lang="en-US" altLang="pt-BR" sz="2000" dirty="0" err="1"/>
              <a:t>delas</a:t>
            </a:r>
            <a:r>
              <a:rPr lang="en-US" altLang="pt-BR" sz="2000" dirty="0"/>
              <a:t>?</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ítulo 1"/>
          <p:cNvSpPr>
            <a:spLocks noGrp="1"/>
          </p:cNvSpPr>
          <p:nvPr>
            <p:ph type="title"/>
          </p:nvPr>
        </p:nvSpPr>
        <p:spPr>
          <a:xfrm>
            <a:off x="677863" y="4296"/>
            <a:ext cx="8596312" cy="1320800"/>
          </a:xfrm>
        </p:spPr>
        <p:txBody>
          <a:bodyPr/>
          <a:lstStyle/>
          <a:p>
            <a:r>
              <a:rPr lang="pt-BR" altLang="pt-BR" dirty="0"/>
              <a:t>Exemplo de descrição de caso de uso</a:t>
            </a:r>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123785539"/>
              </p:ext>
            </p:extLst>
          </p:nvPr>
        </p:nvGraphicFramePr>
        <p:xfrm>
          <a:off x="819529" y="602042"/>
          <a:ext cx="11106307" cy="5684641"/>
        </p:xfrm>
        <a:graphic>
          <a:graphicData uri="http://schemas.openxmlformats.org/drawingml/2006/table">
            <a:tbl>
              <a:tblPr firstRow="1" bandRow="1">
                <a:tableStyleId>{5C22544A-7EE6-4342-B048-85BDC9FD1C3A}</a:tableStyleId>
              </a:tblPr>
              <a:tblGrid>
                <a:gridCol w="1640336">
                  <a:extLst>
                    <a:ext uri="{9D8B030D-6E8A-4147-A177-3AD203B41FA5}">
                      <a16:colId xmlns:a16="http://schemas.microsoft.com/office/drawing/2014/main" val="20000"/>
                    </a:ext>
                  </a:extLst>
                </a:gridCol>
                <a:gridCol w="9465971">
                  <a:extLst>
                    <a:ext uri="{9D8B030D-6E8A-4147-A177-3AD203B41FA5}">
                      <a16:colId xmlns:a16="http://schemas.microsoft.com/office/drawing/2014/main" val="20001"/>
                    </a:ext>
                  </a:extLst>
                </a:gridCol>
              </a:tblGrid>
              <a:tr h="370875">
                <a:tc>
                  <a:txBody>
                    <a:bodyPr/>
                    <a:lstStyle/>
                    <a:p>
                      <a:r>
                        <a:rPr lang="pt-BR" sz="1800" dirty="0"/>
                        <a:t>Caso de uso</a:t>
                      </a:r>
                    </a:p>
                  </a:txBody>
                  <a:tcPr marL="91444" marR="91444" marT="45724" marB="45724"/>
                </a:tc>
                <a:tc>
                  <a:txBody>
                    <a:bodyPr/>
                    <a:lstStyle/>
                    <a:p>
                      <a:r>
                        <a:rPr lang="pt-BR" sz="1800" dirty="0"/>
                        <a:t>Efetuar Empréstimo</a:t>
                      </a:r>
                    </a:p>
                  </a:txBody>
                  <a:tcPr marL="91444" marR="91444" marT="45724" marB="45724"/>
                </a:tc>
                <a:extLst>
                  <a:ext uri="{0D108BD9-81ED-4DB2-BD59-A6C34878D82A}">
                    <a16:rowId xmlns:a16="http://schemas.microsoft.com/office/drawing/2014/main" val="10000"/>
                  </a:ext>
                </a:extLst>
              </a:tr>
              <a:tr h="370875">
                <a:tc>
                  <a:txBody>
                    <a:bodyPr/>
                    <a:lstStyle/>
                    <a:p>
                      <a:r>
                        <a:rPr lang="pt-BR" sz="1800" dirty="0"/>
                        <a:t>Ator primário</a:t>
                      </a:r>
                    </a:p>
                  </a:txBody>
                  <a:tcPr marL="91444" marR="91444" marT="45724" marB="45724"/>
                </a:tc>
                <a:tc>
                  <a:txBody>
                    <a:bodyPr/>
                    <a:lstStyle/>
                    <a:p>
                      <a:r>
                        <a:rPr lang="pt-BR" sz="1800" dirty="0"/>
                        <a:t>Bibliotecário</a:t>
                      </a:r>
                    </a:p>
                  </a:txBody>
                  <a:tcPr marL="91444" marR="91444" marT="45724" marB="45724"/>
                </a:tc>
                <a:extLst>
                  <a:ext uri="{0D108BD9-81ED-4DB2-BD59-A6C34878D82A}">
                    <a16:rowId xmlns:a16="http://schemas.microsoft.com/office/drawing/2014/main" val="10001"/>
                  </a:ext>
                </a:extLst>
              </a:tr>
              <a:tr h="370875">
                <a:tc>
                  <a:txBody>
                    <a:bodyPr/>
                    <a:lstStyle/>
                    <a:p>
                      <a:r>
                        <a:rPr lang="pt-BR" sz="1800" dirty="0"/>
                        <a:t>Disparador</a:t>
                      </a:r>
                    </a:p>
                  </a:txBody>
                  <a:tcPr marL="91444" marR="91444" marT="45724" marB="45724"/>
                </a:tc>
                <a:tc>
                  <a:txBody>
                    <a:bodyPr/>
                    <a:lstStyle/>
                    <a:p>
                      <a:r>
                        <a:rPr lang="pt-BR" sz="1800" dirty="0"/>
                        <a:t>Ator clica na</a:t>
                      </a:r>
                      <a:r>
                        <a:rPr lang="pt-BR" sz="1800" baseline="0" dirty="0"/>
                        <a:t> opção “Efetuar Empréstimo”.</a:t>
                      </a:r>
                      <a:endParaRPr lang="pt-BR" sz="1800" dirty="0"/>
                    </a:p>
                  </a:txBody>
                  <a:tcPr marL="91444" marR="91444" marT="45724" marB="45724"/>
                </a:tc>
                <a:extLst>
                  <a:ext uri="{0D108BD9-81ED-4DB2-BD59-A6C34878D82A}">
                    <a16:rowId xmlns:a16="http://schemas.microsoft.com/office/drawing/2014/main" val="10002"/>
                  </a:ext>
                </a:extLst>
              </a:tr>
              <a:tr h="1310764">
                <a:tc>
                  <a:txBody>
                    <a:bodyPr/>
                    <a:lstStyle/>
                    <a:p>
                      <a:r>
                        <a:rPr lang="pt-BR" sz="1800" dirty="0"/>
                        <a:t>Cenário</a:t>
                      </a:r>
                    </a:p>
                  </a:txBody>
                  <a:tcPr marL="91444" marR="91444" marT="45724" marB="45724"/>
                </a:tc>
                <a:tc>
                  <a:txBody>
                    <a:bodyPr/>
                    <a:lstStyle/>
                    <a:p>
                      <a:pPr marL="342900" indent="-342900">
                        <a:buAutoNum type="arabicPeriod"/>
                      </a:pPr>
                      <a:r>
                        <a:rPr lang="pt-BR" sz="1800" dirty="0"/>
                        <a:t>Sistema</a:t>
                      </a:r>
                      <a:r>
                        <a:rPr lang="pt-BR" sz="1800" baseline="0" dirty="0"/>
                        <a:t> exibe formulário para empréstimo com campos para informar ID do leitor e dos livros e os botões “Efetuar” e “Cancelar”;</a:t>
                      </a:r>
                    </a:p>
                    <a:p>
                      <a:pPr marL="342900" indent="-342900">
                        <a:buAutoNum type="arabicPeriod"/>
                      </a:pPr>
                      <a:r>
                        <a:rPr lang="pt-BR" sz="1800" baseline="0" dirty="0"/>
                        <a:t>Bibliotecário informa ID do leitor;</a:t>
                      </a:r>
                    </a:p>
                    <a:p>
                      <a:pPr marL="342900" indent="-342900">
                        <a:buAutoNum type="arabicPeriod"/>
                      </a:pPr>
                      <a:r>
                        <a:rPr lang="pt-BR" sz="1800" baseline="0" dirty="0"/>
                        <a:t>Sistema exibe dados do leitor;</a:t>
                      </a:r>
                    </a:p>
                    <a:p>
                      <a:pPr marL="342900" indent="-342900">
                        <a:buAutoNum type="arabicPeriod"/>
                      </a:pPr>
                      <a:r>
                        <a:rPr lang="pt-BR" sz="1800" baseline="0" dirty="0"/>
                        <a:t>Bibliotecário informa ID de cada livro;</a:t>
                      </a:r>
                    </a:p>
                    <a:p>
                      <a:pPr marL="342900" indent="-342900">
                        <a:buAutoNum type="arabicPeriod"/>
                      </a:pPr>
                      <a:r>
                        <a:rPr lang="pt-BR" sz="1800" baseline="0" dirty="0"/>
                        <a:t>Sistema adiciona à lista dados de cada livro;</a:t>
                      </a:r>
                    </a:p>
                    <a:p>
                      <a:pPr marL="342900" indent="-342900">
                        <a:buAutoNum type="arabicPeriod"/>
                      </a:pPr>
                      <a:r>
                        <a:rPr lang="pt-BR" sz="1800" baseline="0" dirty="0"/>
                        <a:t>Bibliotecário clica em “Efetuar”;</a:t>
                      </a:r>
                    </a:p>
                    <a:p>
                      <a:pPr marL="342900" indent="-342900">
                        <a:buAutoNum type="arabicPeriod"/>
                      </a:pPr>
                      <a:r>
                        <a:rPr lang="pt-BR" sz="1800" baseline="0" dirty="0"/>
                        <a:t>Sistema valida os dados, registra o empréstimo no Banco de Dados e imprime extrato.</a:t>
                      </a:r>
                      <a:endParaRPr lang="pt-BR" sz="1800" dirty="0"/>
                    </a:p>
                  </a:txBody>
                  <a:tcPr marL="91444" marR="91444" marT="45724" marB="45724"/>
                </a:tc>
                <a:extLst>
                  <a:ext uri="{0D108BD9-81ED-4DB2-BD59-A6C34878D82A}">
                    <a16:rowId xmlns:a16="http://schemas.microsoft.com/office/drawing/2014/main" val="10003"/>
                  </a:ext>
                </a:extLst>
              </a:tr>
              <a:tr h="131076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t>Exceções</a:t>
                      </a:r>
                    </a:p>
                  </a:txBody>
                  <a:tcPr marL="91444" marR="91444" marT="45724" marB="45724"/>
                </a:tc>
                <a:tc>
                  <a:txBody>
                    <a:bodyPr/>
                    <a:lstStyle/>
                    <a:p>
                      <a:pPr marL="0" indent="0">
                        <a:buNone/>
                      </a:pPr>
                      <a:r>
                        <a:rPr lang="pt-BR" sz="1800" dirty="0"/>
                        <a:t>3a. ID do</a:t>
                      </a:r>
                      <a:r>
                        <a:rPr lang="pt-BR" sz="1800" baseline="0" dirty="0"/>
                        <a:t> leitor inválida: Sistema exibe mensagem “ID do leitor inválida” e retorna para o campo ID do leitor;</a:t>
                      </a:r>
                    </a:p>
                    <a:p>
                      <a:pPr marL="0" indent="0">
                        <a:buNone/>
                      </a:pPr>
                      <a:r>
                        <a:rPr lang="pt-BR" sz="1800" baseline="0" dirty="0"/>
                        <a:t>3b. Leitor com empréstimo atrasado: Sistema exibe mensagem “Leitor com empréstimo pendente”;</a:t>
                      </a:r>
                    </a:p>
                    <a:p>
                      <a:pPr marL="0" indent="0">
                        <a:buNone/>
                      </a:pPr>
                      <a:r>
                        <a:rPr lang="pt-BR" sz="1800" baseline="0" dirty="0"/>
                        <a:t>3c. Leitor já atingiu máximo de empréstimos: Sistema exibe mensagem “Leitor já atingiu máximo de empréstimos simultâneos”;</a:t>
                      </a:r>
                    </a:p>
                    <a:p>
                      <a:pPr marL="0" indent="0">
                        <a:buNone/>
                      </a:pPr>
                      <a:r>
                        <a:rPr lang="pt-BR" sz="1800" baseline="0" dirty="0"/>
                        <a:t>5a. ID do livro inválida: Sistema exibe mensagem “ID do livro inválido” e retorna para o campo ID do livro.</a:t>
                      </a:r>
                      <a:endParaRPr lang="pt-BR" sz="1800" dirty="0"/>
                    </a:p>
                  </a:txBody>
                  <a:tcPr marL="91444" marR="91444" marT="45724" marB="45724"/>
                </a:tc>
                <a:extLst>
                  <a:ext uri="{0D108BD9-81ED-4DB2-BD59-A6C34878D82A}">
                    <a16:rowId xmlns:a16="http://schemas.microsoft.com/office/drawing/2014/main" val="10004"/>
                  </a:ext>
                </a:extLst>
              </a:tr>
            </a:tbl>
          </a:graphicData>
        </a:graphic>
      </p:graphicFrame>
      <p:sp>
        <p:nvSpPr>
          <p:cNvPr id="2" name="CaixaDeTexto 1"/>
          <p:cNvSpPr txBox="1"/>
          <p:nvPr/>
        </p:nvSpPr>
        <p:spPr>
          <a:xfrm>
            <a:off x="3013655" y="6284886"/>
            <a:ext cx="6107762" cy="461665"/>
          </a:xfrm>
          <a:prstGeom prst="rect">
            <a:avLst/>
          </a:prstGeom>
          <a:noFill/>
        </p:spPr>
        <p:txBody>
          <a:bodyPr wrap="none" rtlCol="0">
            <a:spAutoFit/>
          </a:bodyPr>
          <a:lstStyle/>
          <a:p>
            <a:r>
              <a:rPr lang="pt-BR" sz="2400" dirty="0"/>
              <a:t>Que outras exceções podem ser incluídas?</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ítulo 1"/>
          <p:cNvSpPr>
            <a:spLocks noGrp="1"/>
          </p:cNvSpPr>
          <p:nvPr>
            <p:ph type="title"/>
          </p:nvPr>
        </p:nvSpPr>
        <p:spPr/>
        <p:txBody>
          <a:bodyPr/>
          <a:lstStyle/>
          <a:p>
            <a:r>
              <a:rPr lang="pt-BR" altLang="pt-BR"/>
              <a:t>Atividade em grupo</a:t>
            </a:r>
          </a:p>
        </p:txBody>
      </p:sp>
      <p:sp>
        <p:nvSpPr>
          <p:cNvPr id="225283" name="Espaço Reservado para Conteúdo 2"/>
          <p:cNvSpPr>
            <a:spLocks noGrp="1"/>
          </p:cNvSpPr>
          <p:nvPr>
            <p:ph idx="1"/>
          </p:nvPr>
        </p:nvSpPr>
        <p:spPr/>
        <p:txBody>
          <a:bodyPr/>
          <a:lstStyle/>
          <a:p>
            <a:r>
              <a:rPr lang="pt-BR" altLang="pt-BR" sz="2800" dirty="0"/>
              <a:t>Cada grupo deve elaborar a descrição para três casos de uso de seu sistema.</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ítulo 1"/>
          <p:cNvSpPr>
            <a:spLocks noGrp="1"/>
          </p:cNvSpPr>
          <p:nvPr>
            <p:ph type="title"/>
          </p:nvPr>
        </p:nvSpPr>
        <p:spPr/>
        <p:txBody>
          <a:bodyPr/>
          <a:lstStyle/>
          <a:p>
            <a:pPr eaLnBrk="1" hangingPunct="1"/>
            <a:r>
              <a:rPr lang="en-US" altLang="pt-BR"/>
              <a:t>Diagrama de atividades</a:t>
            </a:r>
          </a:p>
        </p:txBody>
      </p:sp>
      <p:sp>
        <p:nvSpPr>
          <p:cNvPr id="226307" name="Espaço Reservado para Conteúdo 2"/>
          <p:cNvSpPr>
            <a:spLocks noGrp="1"/>
          </p:cNvSpPr>
          <p:nvPr>
            <p:ph idx="1"/>
          </p:nvPr>
        </p:nvSpPr>
        <p:spPr/>
        <p:txBody>
          <a:bodyPr/>
          <a:lstStyle/>
          <a:p>
            <a:pPr eaLnBrk="1" hangingPunct="1"/>
            <a:r>
              <a:rPr lang="en-US" altLang="pt-BR" sz="2800" dirty="0"/>
              <a:t>“O </a:t>
            </a:r>
            <a:r>
              <a:rPr lang="en-US" altLang="pt-BR" sz="2800" dirty="0" err="1"/>
              <a:t>diagrama</a:t>
            </a:r>
            <a:r>
              <a:rPr lang="en-US" altLang="pt-BR" sz="2800" dirty="0"/>
              <a:t> de </a:t>
            </a:r>
            <a:r>
              <a:rPr lang="en-US" altLang="pt-BR" sz="2800" dirty="0" err="1"/>
              <a:t>atividades</a:t>
            </a:r>
            <a:r>
              <a:rPr lang="en-US" altLang="pt-BR" sz="2800" dirty="0"/>
              <a:t> </a:t>
            </a:r>
            <a:r>
              <a:rPr lang="en-US" altLang="pt-BR" sz="2800" dirty="0" err="1"/>
              <a:t>mostra</a:t>
            </a:r>
            <a:r>
              <a:rPr lang="en-US" altLang="pt-BR" sz="2800" dirty="0"/>
              <a:t> o </a:t>
            </a:r>
            <a:r>
              <a:rPr lang="en-US" altLang="pt-BR" sz="2800" dirty="0" err="1"/>
              <a:t>comportamento</a:t>
            </a:r>
            <a:r>
              <a:rPr lang="en-US" altLang="pt-BR" sz="2800" dirty="0"/>
              <a:t> </a:t>
            </a:r>
            <a:r>
              <a:rPr lang="en-US" altLang="pt-BR" sz="2800" dirty="0" err="1"/>
              <a:t>dinâmico</a:t>
            </a:r>
            <a:r>
              <a:rPr lang="en-US" altLang="pt-BR" sz="2800" dirty="0"/>
              <a:t> de um </a:t>
            </a:r>
            <a:r>
              <a:rPr lang="en-US" altLang="pt-BR" sz="2800" dirty="0" err="1"/>
              <a:t>sistema</a:t>
            </a:r>
            <a:r>
              <a:rPr lang="en-US" altLang="pt-BR" sz="2800" dirty="0"/>
              <a:t> </a:t>
            </a:r>
            <a:r>
              <a:rPr lang="en-US" altLang="pt-BR" sz="2800" dirty="0" err="1"/>
              <a:t>ou</a:t>
            </a:r>
            <a:r>
              <a:rPr lang="en-US" altLang="pt-BR" sz="2800" dirty="0"/>
              <a:t> parte de um </a:t>
            </a:r>
            <a:r>
              <a:rPr lang="en-US" altLang="pt-BR" sz="2800" dirty="0" err="1"/>
              <a:t>sistema</a:t>
            </a:r>
            <a:r>
              <a:rPr lang="en-US" altLang="pt-BR" sz="2800" dirty="0"/>
              <a:t> </a:t>
            </a:r>
            <a:r>
              <a:rPr lang="en-US" altLang="pt-BR" sz="2800" dirty="0" err="1"/>
              <a:t>através</a:t>
            </a:r>
            <a:r>
              <a:rPr lang="en-US" altLang="pt-BR" sz="2800" dirty="0"/>
              <a:t> do </a:t>
            </a:r>
            <a:r>
              <a:rPr lang="en-US" altLang="pt-BR" sz="2800" dirty="0" err="1"/>
              <a:t>fluxo</a:t>
            </a:r>
            <a:r>
              <a:rPr lang="en-US" altLang="pt-BR" sz="2800" dirty="0"/>
              <a:t> de </a:t>
            </a:r>
            <a:r>
              <a:rPr lang="en-US" altLang="pt-BR" sz="2800" dirty="0" err="1"/>
              <a:t>controle</a:t>
            </a:r>
            <a:r>
              <a:rPr lang="en-US" altLang="pt-BR" sz="2800" dirty="0"/>
              <a:t> entre </a:t>
            </a:r>
            <a:r>
              <a:rPr lang="en-US" altLang="pt-BR" sz="2800" dirty="0" err="1"/>
              <a:t>ações</a:t>
            </a:r>
            <a:r>
              <a:rPr lang="en-US" altLang="pt-BR" sz="2800" dirty="0"/>
              <a:t> </a:t>
            </a:r>
            <a:r>
              <a:rPr lang="en-US" altLang="pt-BR" sz="2800" dirty="0" err="1"/>
              <a:t>que</a:t>
            </a:r>
            <a:r>
              <a:rPr lang="en-US" altLang="pt-BR" sz="2800" dirty="0"/>
              <a:t> o </a:t>
            </a:r>
            <a:r>
              <a:rPr lang="en-US" altLang="pt-BR" sz="2800" dirty="0" err="1"/>
              <a:t>sistema</a:t>
            </a:r>
            <a:r>
              <a:rPr lang="en-US" altLang="pt-BR" sz="2800" dirty="0"/>
              <a:t> </a:t>
            </a:r>
            <a:r>
              <a:rPr lang="en-US" altLang="pt-BR" sz="2800" dirty="0" err="1"/>
              <a:t>executa</a:t>
            </a:r>
            <a:r>
              <a:rPr lang="en-US" altLang="pt-BR" sz="2800" dirty="0"/>
              <a:t>” (PRESSMAN, 2011, p. 737);</a:t>
            </a:r>
            <a:endParaRPr lang="en-US" altLang="pt-BR"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ítulo 1"/>
          <p:cNvSpPr>
            <a:spLocks noGrp="1"/>
          </p:cNvSpPr>
          <p:nvPr>
            <p:ph type="title"/>
          </p:nvPr>
        </p:nvSpPr>
        <p:spPr/>
        <p:txBody>
          <a:bodyPr/>
          <a:lstStyle/>
          <a:p>
            <a:pPr eaLnBrk="1" hangingPunct="1"/>
            <a:r>
              <a:rPr lang="pt-BR" altLang="pt-BR"/>
              <a:t>Crise do software</a:t>
            </a:r>
          </a:p>
        </p:txBody>
      </p:sp>
      <p:sp>
        <p:nvSpPr>
          <p:cNvPr id="22531" name="Espaço Reservado para Conteúdo 2"/>
          <p:cNvSpPr>
            <a:spLocks noGrp="1"/>
          </p:cNvSpPr>
          <p:nvPr>
            <p:ph idx="1"/>
          </p:nvPr>
        </p:nvSpPr>
        <p:spPr/>
        <p:txBody>
          <a:bodyPr/>
          <a:lstStyle/>
          <a:p>
            <a:pPr eaLnBrk="1" hangingPunct="1">
              <a:buFont typeface="Trebuchet MS" panose="020B0603020202020204" pitchFamily="34" charset="0"/>
              <a:buAutoNum type="arabicPeriod" startAt="3"/>
            </a:pPr>
            <a:r>
              <a:rPr lang="pt-BR" altLang="pt-BR" sz="2800" dirty="0"/>
              <a:t>A qualidade de software às vezes é menos que adequada;</a:t>
            </a:r>
          </a:p>
          <a:p>
            <a:pPr marL="400050" lvl="1" indent="0" eaLnBrk="1" hangingPunct="1">
              <a:buFont typeface="Wingdings 3" panose="05040102010807070707" pitchFamily="18" charset="2"/>
              <a:buNone/>
            </a:pPr>
            <a:r>
              <a:rPr lang="pt-BR" altLang="pt-BR" sz="2400" dirty="0"/>
              <a:t>Só recentemente começam a surgir conceitos quantitativos sólidos de garantia de qualidade de software.</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ítulo 1"/>
          <p:cNvSpPr>
            <a:spLocks noGrp="1"/>
          </p:cNvSpPr>
          <p:nvPr>
            <p:ph type="title"/>
          </p:nvPr>
        </p:nvSpPr>
        <p:spPr/>
        <p:txBody>
          <a:bodyPr/>
          <a:lstStyle/>
          <a:p>
            <a:pPr eaLnBrk="1" hangingPunct="1"/>
            <a:r>
              <a:rPr lang="en-US" altLang="pt-BR"/>
              <a:t>Diagrama de atividades</a:t>
            </a:r>
          </a:p>
        </p:txBody>
      </p:sp>
      <p:sp>
        <p:nvSpPr>
          <p:cNvPr id="226307" name="Espaço Reservado para Conteúdo 2"/>
          <p:cNvSpPr>
            <a:spLocks noGrp="1"/>
          </p:cNvSpPr>
          <p:nvPr>
            <p:ph idx="1"/>
          </p:nvPr>
        </p:nvSpPr>
        <p:spPr>
          <a:xfrm>
            <a:off x="677863" y="1930400"/>
            <a:ext cx="7010981" cy="4111625"/>
          </a:xfrm>
        </p:spPr>
        <p:txBody>
          <a:bodyPr/>
          <a:lstStyle/>
          <a:p>
            <a:pPr eaLnBrk="1" hangingPunct="1"/>
            <a:r>
              <a:rPr lang="en-US" altLang="pt-BR" sz="2800" dirty="0" err="1"/>
              <a:t>Componentes</a:t>
            </a:r>
            <a:r>
              <a:rPr lang="en-US" altLang="pt-BR" sz="2800" dirty="0"/>
              <a:t>:</a:t>
            </a:r>
          </a:p>
          <a:p>
            <a:pPr lvl="1" eaLnBrk="1" hangingPunct="1"/>
            <a:r>
              <a:rPr lang="en-US" altLang="pt-BR" sz="2400" dirty="0" err="1"/>
              <a:t>Nó</a:t>
            </a:r>
            <a:r>
              <a:rPr lang="en-US" altLang="pt-BR" sz="2400" dirty="0"/>
              <a:t> </a:t>
            </a:r>
            <a:r>
              <a:rPr lang="en-US" altLang="pt-BR" sz="2400" dirty="0" err="1"/>
              <a:t>inicial</a:t>
            </a:r>
            <a:r>
              <a:rPr lang="en-US" altLang="pt-BR" sz="2400" dirty="0"/>
              <a:t>: </a:t>
            </a:r>
            <a:r>
              <a:rPr lang="en-US" altLang="pt-BR" sz="2400" dirty="0" err="1"/>
              <a:t>círculo</a:t>
            </a:r>
            <a:r>
              <a:rPr lang="en-US" altLang="pt-BR" sz="2400" dirty="0"/>
              <a:t> </a:t>
            </a:r>
            <a:r>
              <a:rPr lang="en-US" altLang="pt-BR" sz="2400" dirty="0" err="1"/>
              <a:t>preto</a:t>
            </a:r>
            <a:r>
              <a:rPr lang="en-US" altLang="pt-BR" sz="2400" dirty="0"/>
              <a:t>;</a:t>
            </a:r>
          </a:p>
          <a:p>
            <a:pPr lvl="1" eaLnBrk="1" hangingPunct="1"/>
            <a:r>
              <a:rPr lang="en-US" altLang="pt-BR" sz="2400" dirty="0" err="1"/>
              <a:t>Nó</a:t>
            </a:r>
            <a:r>
              <a:rPr lang="en-US" altLang="pt-BR" sz="2400" dirty="0"/>
              <a:t> final: </a:t>
            </a:r>
            <a:r>
              <a:rPr lang="en-US" altLang="pt-BR" sz="2400" dirty="0" err="1"/>
              <a:t>círculo</a:t>
            </a:r>
            <a:r>
              <a:rPr lang="en-US" altLang="pt-BR" sz="2400" dirty="0"/>
              <a:t> </a:t>
            </a:r>
            <a:r>
              <a:rPr lang="en-US" altLang="pt-BR" sz="2400" dirty="0" err="1"/>
              <a:t>preto</a:t>
            </a:r>
            <a:r>
              <a:rPr lang="en-US" altLang="pt-BR" sz="2400" dirty="0"/>
              <a:t> </a:t>
            </a:r>
            <a:r>
              <a:rPr lang="en-US" altLang="pt-BR" sz="2400" dirty="0" err="1"/>
              <a:t>envolvido</a:t>
            </a:r>
            <a:r>
              <a:rPr lang="en-US" altLang="pt-BR" sz="2400" dirty="0"/>
              <a:t> </a:t>
            </a:r>
            <a:r>
              <a:rPr lang="en-US" altLang="pt-BR" sz="2400" dirty="0" err="1"/>
              <a:t>por</a:t>
            </a:r>
            <a:r>
              <a:rPr lang="en-US" altLang="pt-BR" sz="2400" dirty="0"/>
              <a:t> </a:t>
            </a:r>
            <a:r>
              <a:rPr lang="en-US" altLang="pt-BR" sz="2400" dirty="0" err="1"/>
              <a:t>uma</a:t>
            </a:r>
            <a:r>
              <a:rPr lang="en-US" altLang="pt-BR" sz="2400" dirty="0"/>
              <a:t> </a:t>
            </a:r>
            <a:r>
              <a:rPr lang="en-US" altLang="pt-BR" sz="2400" dirty="0" err="1"/>
              <a:t>circunferência</a:t>
            </a:r>
            <a:r>
              <a:rPr lang="en-US" altLang="pt-BR" sz="2400" dirty="0"/>
              <a:t> </a:t>
            </a:r>
            <a:r>
              <a:rPr lang="en-US" altLang="pt-BR" sz="2400" dirty="0" err="1"/>
              <a:t>preta</a:t>
            </a:r>
            <a:r>
              <a:rPr lang="en-US" altLang="pt-BR" sz="2400" dirty="0"/>
              <a:t>;</a:t>
            </a:r>
          </a:p>
          <a:p>
            <a:pPr lvl="1" eaLnBrk="1" hangingPunct="1"/>
            <a:r>
              <a:rPr lang="en-US" altLang="pt-BR" sz="2400" dirty="0" err="1"/>
              <a:t>Nó</a:t>
            </a:r>
            <a:r>
              <a:rPr lang="en-US" altLang="pt-BR" sz="2400" dirty="0"/>
              <a:t> </a:t>
            </a:r>
            <a:r>
              <a:rPr lang="en-US" altLang="pt-BR" sz="2400" dirty="0" err="1"/>
              <a:t>ação</a:t>
            </a:r>
            <a:r>
              <a:rPr lang="en-US" altLang="pt-BR" sz="2400" dirty="0"/>
              <a:t>: </a:t>
            </a:r>
            <a:r>
              <a:rPr lang="en-US" altLang="pt-BR" sz="2400" dirty="0" err="1"/>
              <a:t>retângulo</a:t>
            </a:r>
            <a:r>
              <a:rPr lang="en-US" altLang="pt-BR" sz="2400" dirty="0"/>
              <a:t> </a:t>
            </a:r>
            <a:r>
              <a:rPr lang="en-US" altLang="pt-BR" sz="2400" dirty="0" err="1"/>
              <a:t>arredondado</a:t>
            </a:r>
            <a:r>
              <a:rPr lang="en-US" altLang="pt-BR" sz="2400" dirty="0"/>
              <a:t>;</a:t>
            </a:r>
          </a:p>
          <a:p>
            <a:pPr lvl="1" eaLnBrk="1" hangingPunct="1"/>
            <a:r>
              <a:rPr lang="en-US" altLang="pt-BR" sz="2400" dirty="0" err="1"/>
              <a:t>Nó</a:t>
            </a:r>
            <a:r>
              <a:rPr lang="en-US" altLang="pt-BR" sz="2400" dirty="0"/>
              <a:t> </a:t>
            </a:r>
            <a:r>
              <a:rPr lang="en-US" altLang="pt-BR" sz="2400" dirty="0" err="1"/>
              <a:t>decisão</a:t>
            </a:r>
            <a:r>
              <a:rPr lang="en-US" altLang="pt-BR" sz="2400" dirty="0"/>
              <a:t>: </a:t>
            </a:r>
            <a:r>
              <a:rPr lang="en-US" altLang="pt-BR" sz="2400" dirty="0" err="1"/>
              <a:t>losângulo</a:t>
            </a:r>
            <a:r>
              <a:rPr lang="en-US" altLang="pt-BR" sz="2400" dirty="0"/>
              <a:t>;</a:t>
            </a:r>
          </a:p>
          <a:p>
            <a:pPr lvl="1" eaLnBrk="1" hangingPunct="1"/>
            <a:r>
              <a:rPr lang="en-US" altLang="pt-BR" sz="2400" dirty="0" err="1"/>
              <a:t>Início</a:t>
            </a:r>
            <a:r>
              <a:rPr lang="en-US" altLang="pt-BR" sz="2400" dirty="0"/>
              <a:t> (</a:t>
            </a:r>
            <a:r>
              <a:rPr lang="en-US" altLang="pt-BR" sz="2400" i="1" dirty="0"/>
              <a:t>fork</a:t>
            </a:r>
            <a:r>
              <a:rPr lang="en-US" altLang="pt-BR" sz="2400" dirty="0"/>
              <a:t>) </a:t>
            </a:r>
            <a:r>
              <a:rPr lang="en-US" altLang="pt-BR" sz="2400" dirty="0" err="1"/>
              <a:t>ou</a:t>
            </a:r>
            <a:r>
              <a:rPr lang="en-US" altLang="pt-BR" sz="2400" dirty="0"/>
              <a:t> </a:t>
            </a:r>
            <a:r>
              <a:rPr lang="en-US" altLang="pt-BR" sz="2400" dirty="0" err="1"/>
              <a:t>fim</a:t>
            </a:r>
            <a:r>
              <a:rPr lang="en-US" altLang="pt-BR" sz="2400" dirty="0"/>
              <a:t> (</a:t>
            </a:r>
            <a:r>
              <a:rPr lang="en-US" altLang="pt-BR" sz="2400" dirty="0" err="1"/>
              <a:t>junção</a:t>
            </a:r>
            <a:r>
              <a:rPr lang="en-US" altLang="pt-BR" sz="2400" dirty="0"/>
              <a:t>/</a:t>
            </a:r>
            <a:r>
              <a:rPr lang="en-US" altLang="pt-BR" sz="2400" i="1" dirty="0"/>
              <a:t>join</a:t>
            </a:r>
            <a:r>
              <a:rPr lang="en-US" altLang="pt-BR" sz="2400" dirty="0"/>
              <a:t>) de </a:t>
            </a:r>
            <a:r>
              <a:rPr lang="en-US" altLang="pt-BR" sz="2400" dirty="0" err="1"/>
              <a:t>atividades</a:t>
            </a:r>
            <a:r>
              <a:rPr lang="en-US" altLang="pt-BR" sz="2400" dirty="0"/>
              <a:t> </a:t>
            </a:r>
            <a:r>
              <a:rPr lang="en-US" altLang="pt-BR" sz="2400" dirty="0" err="1"/>
              <a:t>concorrentes</a:t>
            </a:r>
            <a:r>
              <a:rPr lang="en-US" altLang="pt-BR" sz="2400" dirty="0"/>
              <a:t>: </a:t>
            </a:r>
            <a:r>
              <a:rPr lang="en-US" altLang="pt-BR" sz="2400" dirty="0" err="1"/>
              <a:t>uma</a:t>
            </a:r>
            <a:r>
              <a:rPr lang="en-US" altLang="pt-BR" sz="2400" dirty="0"/>
              <a:t> </a:t>
            </a:r>
            <a:r>
              <a:rPr lang="en-US" altLang="pt-BR" sz="2400" dirty="0" err="1"/>
              <a:t>barra</a:t>
            </a:r>
            <a:r>
              <a:rPr lang="en-US" altLang="pt-BR" sz="2400" dirty="0"/>
              <a:t> horizontal </a:t>
            </a:r>
            <a:r>
              <a:rPr lang="en-US" altLang="pt-BR" sz="2400" dirty="0" err="1"/>
              <a:t>preta</a:t>
            </a:r>
            <a:r>
              <a:rPr lang="en-US" altLang="pt-BR" sz="2400" dirty="0"/>
              <a:t>;</a:t>
            </a:r>
          </a:p>
          <a:p>
            <a:pPr lvl="1" eaLnBrk="1" hangingPunct="1"/>
            <a:r>
              <a:rPr lang="en-US" altLang="pt-BR" sz="2400" dirty="0" err="1"/>
              <a:t>Fluxo</a:t>
            </a:r>
            <a:r>
              <a:rPr lang="en-US" altLang="pt-BR" sz="2400" dirty="0"/>
              <a:t>: seta com </a:t>
            </a:r>
            <a:r>
              <a:rPr lang="en-US" altLang="pt-BR" sz="2400" dirty="0" err="1"/>
              <a:t>linha</a:t>
            </a:r>
            <a:r>
              <a:rPr lang="en-US" altLang="pt-BR" sz="2400" dirty="0"/>
              <a:t> </a:t>
            </a:r>
            <a:r>
              <a:rPr lang="en-US" altLang="pt-BR" sz="2400" dirty="0" err="1"/>
              <a:t>sólida</a:t>
            </a:r>
            <a:r>
              <a:rPr lang="en-US" altLang="pt-BR" sz="2400" dirty="0"/>
              <a:t>.</a:t>
            </a:r>
          </a:p>
        </p:txBody>
      </p:sp>
      <p:grpSp>
        <p:nvGrpSpPr>
          <p:cNvPr id="2" name="Grupo 1"/>
          <p:cNvGrpSpPr/>
          <p:nvPr/>
        </p:nvGrpSpPr>
        <p:grpSpPr>
          <a:xfrm>
            <a:off x="7688844" y="152230"/>
            <a:ext cx="4503156" cy="6712429"/>
            <a:chOff x="7688844" y="152230"/>
            <a:chExt cx="4503156" cy="6712429"/>
          </a:xfrm>
        </p:grpSpPr>
        <p:pic>
          <p:nvPicPr>
            <p:cNvPr id="4" name="Espaço Reservado para Conteúdo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88844" y="152230"/>
              <a:ext cx="4503156" cy="6312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4"/>
            <p:cNvSpPr txBox="1">
              <a:spLocks noChangeArrowheads="1"/>
            </p:cNvSpPr>
            <p:nvPr/>
          </p:nvSpPr>
          <p:spPr bwMode="auto">
            <a:xfrm>
              <a:off x="7688844" y="6464549"/>
              <a:ext cx="4503156" cy="400110"/>
            </a:xfrm>
            <a:prstGeom prst="rect">
              <a:avLst/>
            </a:prstGeom>
            <a:solidFill>
              <a:schemeClr val="bg1"/>
            </a:solidFill>
            <a:ln>
              <a:noFill/>
            </a:ln>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pt-BR" altLang="pt-BR" sz="2000" dirty="0">
                  <a:solidFill>
                    <a:schemeClr val="tx1"/>
                  </a:solidFill>
                  <a:latin typeface="Arial" panose="020B0604020202020204" pitchFamily="34" charset="0"/>
                </a:rPr>
                <a:t>Diagrama de atividades para cozinhar</a:t>
              </a:r>
            </a:p>
          </p:txBody>
        </p:sp>
      </p:grpSp>
    </p:spTree>
    <p:extLst>
      <p:ext uri="{BB962C8B-B14F-4D97-AF65-F5344CB8AC3E}">
        <p14:creationId xmlns:p14="http://schemas.microsoft.com/office/powerpoint/2010/main" val="81006375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ítulo 1"/>
          <p:cNvSpPr>
            <a:spLocks noGrp="1"/>
          </p:cNvSpPr>
          <p:nvPr>
            <p:ph type="title"/>
          </p:nvPr>
        </p:nvSpPr>
        <p:spPr>
          <a:xfrm>
            <a:off x="677863" y="198626"/>
            <a:ext cx="8596312" cy="1731774"/>
          </a:xfrm>
        </p:spPr>
        <p:txBody>
          <a:bodyPr/>
          <a:lstStyle/>
          <a:p>
            <a:r>
              <a:rPr lang="pt-BR" altLang="pt-BR" dirty="0"/>
              <a:t>Diagrama de atividades com raias</a:t>
            </a:r>
          </a:p>
        </p:txBody>
      </p:sp>
      <p:sp>
        <p:nvSpPr>
          <p:cNvPr id="228355" name="Espaço Reservado para Conteúdo 2"/>
          <p:cNvSpPr>
            <a:spLocks noGrp="1"/>
          </p:cNvSpPr>
          <p:nvPr>
            <p:ph idx="1"/>
          </p:nvPr>
        </p:nvSpPr>
        <p:spPr>
          <a:xfrm>
            <a:off x="677863" y="1661376"/>
            <a:ext cx="6611579" cy="4380650"/>
          </a:xfrm>
        </p:spPr>
        <p:txBody>
          <a:bodyPr/>
          <a:lstStyle/>
          <a:p>
            <a:r>
              <a:rPr lang="pt-BR" altLang="pt-BR" sz="2400" dirty="0"/>
              <a:t>Quando há mais de um participante na execução das ações em um diagrama de atividades, pode ser confuso determinar quem é responsável pelo que;</a:t>
            </a:r>
          </a:p>
          <a:p>
            <a:endParaRPr lang="pt-BR" altLang="pt-BR" sz="2400" dirty="0"/>
          </a:p>
          <a:p>
            <a:r>
              <a:rPr lang="pt-BR" altLang="pt-BR" sz="2400" dirty="0"/>
              <a:t>Nesses casos, podem-se adotar raias (</a:t>
            </a:r>
            <a:r>
              <a:rPr lang="pt-BR" altLang="pt-BR" sz="2400" i="1" dirty="0" err="1"/>
              <a:t>swimlanes</a:t>
            </a:r>
            <a:r>
              <a:rPr lang="pt-BR" altLang="pt-BR" sz="2400" dirty="0"/>
              <a:t>) no diagrama de atividades, onde cada raia pertence a um participante (geralmente um ator ou o sistema) e todas as ações presentes nela são executadas pelo seu mesmo.</a:t>
            </a:r>
          </a:p>
        </p:txBody>
      </p:sp>
      <p:pic>
        <p:nvPicPr>
          <p:cNvPr id="4" name="Espaço Reservado para Conteúdo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15213" y="900296"/>
            <a:ext cx="4776787"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4"/>
          <p:cNvSpPr txBox="1">
            <a:spLocks noChangeArrowheads="1"/>
          </p:cNvSpPr>
          <p:nvPr/>
        </p:nvSpPr>
        <p:spPr bwMode="auto">
          <a:xfrm>
            <a:off x="7415213" y="6155055"/>
            <a:ext cx="4776786" cy="707886"/>
          </a:xfrm>
          <a:prstGeom prst="rect">
            <a:avLst/>
          </a:prstGeom>
          <a:solidFill>
            <a:schemeClr val="bg1"/>
          </a:solidFill>
          <a:ln>
            <a:noFill/>
          </a:ln>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pt-BR" altLang="pt-BR" sz="2000" dirty="0">
                <a:solidFill>
                  <a:schemeClr val="tx1"/>
                </a:solidFill>
                <a:latin typeface="Arial" panose="020B0604020202020204" pitchFamily="34" charset="0"/>
              </a:rPr>
              <a:t>Diagrama de atividades para cozinhar (com raias)</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0402" name="Título 1"/>
          <p:cNvSpPr>
            <a:spLocks noGrp="1"/>
          </p:cNvSpPr>
          <p:nvPr>
            <p:ph type="title"/>
          </p:nvPr>
        </p:nvSpPr>
        <p:spPr>
          <a:xfrm>
            <a:off x="677863" y="619125"/>
            <a:ext cx="7308850" cy="1320800"/>
          </a:xfrm>
        </p:spPr>
        <p:txBody>
          <a:bodyPr/>
          <a:lstStyle/>
          <a:p>
            <a:r>
              <a:rPr lang="pt-BR" altLang="pt-BR" dirty="0"/>
              <a:t>Exemplo de diagrama de atividades para um </a:t>
            </a:r>
            <a:r>
              <a:rPr lang="pt-BR" altLang="pt-BR" i="1" dirty="0"/>
              <a:t>software</a:t>
            </a:r>
          </a:p>
        </p:txBody>
      </p:sp>
      <p:pic>
        <p:nvPicPr>
          <p:cNvPr id="230403"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883400" y="4763"/>
            <a:ext cx="4202113" cy="6831012"/>
          </a:xfrm>
          <a:solidFill>
            <a:schemeClr val="bg1"/>
          </a:solidFill>
        </p:spPr>
      </p:pic>
      <p:sp>
        <p:nvSpPr>
          <p:cNvPr id="230404" name="CaixaDeTexto 4"/>
          <p:cNvSpPr txBox="1">
            <a:spLocks noChangeArrowheads="1"/>
          </p:cNvSpPr>
          <p:nvPr/>
        </p:nvSpPr>
        <p:spPr bwMode="auto">
          <a:xfrm>
            <a:off x="1780113" y="5635446"/>
            <a:ext cx="51043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pt-BR" altLang="pt-BR" sz="2400" dirty="0">
                <a:solidFill>
                  <a:schemeClr val="tx1"/>
                </a:solidFill>
                <a:latin typeface="Arial" panose="020B0604020202020204" pitchFamily="34" charset="0"/>
              </a:rPr>
              <a:t>Diagrama de atividades para criação e execução de um projeto educativo (SANTOS, 2014)</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ítulo 1"/>
          <p:cNvSpPr>
            <a:spLocks noGrp="1"/>
          </p:cNvSpPr>
          <p:nvPr>
            <p:ph type="title"/>
          </p:nvPr>
        </p:nvSpPr>
        <p:spPr/>
        <p:txBody>
          <a:bodyPr/>
          <a:lstStyle/>
          <a:p>
            <a:r>
              <a:rPr lang="pt-BR" altLang="pt-BR"/>
              <a:t>Atividade em grupo</a:t>
            </a:r>
          </a:p>
        </p:txBody>
      </p:sp>
      <p:sp>
        <p:nvSpPr>
          <p:cNvPr id="231427" name="Espaço Reservado para Conteúdo 2"/>
          <p:cNvSpPr>
            <a:spLocks noGrp="1"/>
          </p:cNvSpPr>
          <p:nvPr>
            <p:ph idx="1"/>
          </p:nvPr>
        </p:nvSpPr>
        <p:spPr/>
        <p:txBody>
          <a:bodyPr/>
          <a:lstStyle/>
          <a:p>
            <a:r>
              <a:rPr lang="pt-BR" altLang="pt-BR" sz="2800" dirty="0"/>
              <a:t>Cada grupo de desenhar o diagrama de atividades para dois casos de uso de seu sistema.</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ítulo 1"/>
          <p:cNvSpPr>
            <a:spLocks noGrp="1"/>
          </p:cNvSpPr>
          <p:nvPr>
            <p:ph type="title"/>
          </p:nvPr>
        </p:nvSpPr>
        <p:spPr/>
        <p:txBody>
          <a:bodyPr/>
          <a:lstStyle/>
          <a:p>
            <a:pPr eaLnBrk="1" hangingPunct="1"/>
            <a:r>
              <a:rPr lang="en-US" altLang="pt-BR"/>
              <a:t>Diagrama de classes</a:t>
            </a:r>
          </a:p>
        </p:txBody>
      </p:sp>
      <p:sp>
        <p:nvSpPr>
          <p:cNvPr id="232451" name="Espaço Reservado para Conteúdo 2"/>
          <p:cNvSpPr>
            <a:spLocks noGrp="1"/>
          </p:cNvSpPr>
          <p:nvPr>
            <p:ph idx="1"/>
          </p:nvPr>
        </p:nvSpPr>
        <p:spPr/>
        <p:txBody>
          <a:bodyPr/>
          <a:lstStyle/>
          <a:p>
            <a:pPr eaLnBrk="1" hangingPunct="1"/>
            <a:r>
              <a:rPr lang="en-US" altLang="pt-BR" sz="2400" dirty="0" err="1"/>
              <a:t>Permite</a:t>
            </a:r>
            <a:r>
              <a:rPr lang="en-US" altLang="pt-BR" sz="2400" dirty="0"/>
              <a:t> </a:t>
            </a:r>
            <a:r>
              <a:rPr lang="en-US" altLang="pt-BR" sz="2400" dirty="0" err="1"/>
              <a:t>modelar</a:t>
            </a:r>
            <a:r>
              <a:rPr lang="en-US" altLang="pt-BR" sz="2400" dirty="0"/>
              <a:t> classes (e </a:t>
            </a:r>
            <a:r>
              <a:rPr lang="en-US" altLang="pt-BR" sz="2400" dirty="0" err="1"/>
              <a:t>seus</a:t>
            </a:r>
            <a:r>
              <a:rPr lang="en-US" altLang="pt-BR" sz="2400" dirty="0"/>
              <a:t> </a:t>
            </a:r>
            <a:r>
              <a:rPr lang="en-US" altLang="pt-BR" sz="2400" dirty="0" err="1"/>
              <a:t>atributos</a:t>
            </a:r>
            <a:r>
              <a:rPr lang="en-US" altLang="pt-BR" sz="2400" dirty="0"/>
              <a:t> e </a:t>
            </a:r>
            <a:r>
              <a:rPr lang="en-US" altLang="pt-BR" sz="2400" dirty="0" err="1"/>
              <a:t>métodos</a:t>
            </a:r>
            <a:r>
              <a:rPr lang="en-US" altLang="pt-BR" sz="2400" dirty="0"/>
              <a:t>) e </a:t>
            </a:r>
            <a:r>
              <a:rPr lang="en-US" altLang="pt-BR" sz="2400" dirty="0" err="1"/>
              <a:t>suas</a:t>
            </a:r>
            <a:r>
              <a:rPr lang="en-US" altLang="pt-BR" sz="2400" dirty="0"/>
              <a:t> </a:t>
            </a:r>
            <a:r>
              <a:rPr lang="en-US" altLang="pt-BR" sz="2400" dirty="0" err="1"/>
              <a:t>relações</a:t>
            </a:r>
            <a:r>
              <a:rPr lang="en-US" altLang="pt-BR" sz="2400" dirty="0"/>
              <a:t> com </a:t>
            </a:r>
            <a:r>
              <a:rPr lang="en-US" altLang="pt-BR" sz="2400" dirty="0" err="1"/>
              <a:t>outras</a:t>
            </a:r>
            <a:r>
              <a:rPr lang="en-US" altLang="pt-BR" sz="2400" dirty="0"/>
              <a:t> classes </a:t>
            </a:r>
            <a:r>
              <a:rPr lang="en-US" altLang="pt-BR" sz="2400" dirty="0" err="1"/>
              <a:t>em</a:t>
            </a:r>
            <a:r>
              <a:rPr lang="en-US" altLang="pt-BR" sz="2400" dirty="0"/>
              <a:t> um </a:t>
            </a:r>
            <a:r>
              <a:rPr lang="en-US" altLang="pt-BR" sz="2400" dirty="0" err="1"/>
              <a:t>sistema</a:t>
            </a:r>
            <a:r>
              <a:rPr lang="en-US" altLang="pt-BR" sz="2400" dirty="0"/>
              <a:t>;</a:t>
            </a:r>
          </a:p>
          <a:p>
            <a:pPr eaLnBrk="1" hangingPunct="1"/>
            <a:r>
              <a:rPr lang="en-US" altLang="pt-BR" sz="2400" dirty="0" err="1"/>
              <a:t>Fornece</a:t>
            </a:r>
            <a:r>
              <a:rPr lang="en-US" altLang="pt-BR" sz="2400" dirty="0"/>
              <a:t> </a:t>
            </a:r>
            <a:r>
              <a:rPr lang="en-US" altLang="pt-BR" sz="2400" dirty="0" err="1"/>
              <a:t>uma</a:t>
            </a:r>
            <a:r>
              <a:rPr lang="en-US" altLang="pt-BR" sz="2400" dirty="0"/>
              <a:t> </a:t>
            </a:r>
            <a:r>
              <a:rPr lang="en-US" altLang="pt-BR" sz="2400" dirty="0" err="1"/>
              <a:t>visão</a:t>
            </a:r>
            <a:r>
              <a:rPr lang="en-US" altLang="pt-BR" sz="2400" dirty="0"/>
              <a:t> </a:t>
            </a:r>
            <a:r>
              <a:rPr lang="en-US" altLang="pt-BR" sz="2400" dirty="0" err="1"/>
              <a:t>estática</a:t>
            </a:r>
            <a:r>
              <a:rPr lang="en-US" altLang="pt-BR" sz="2400" dirty="0"/>
              <a:t> (</a:t>
            </a:r>
            <a:r>
              <a:rPr lang="en-US" altLang="pt-BR" sz="2400" dirty="0" err="1"/>
              <a:t>estrutural</a:t>
            </a:r>
            <a:r>
              <a:rPr lang="en-US" altLang="pt-BR" sz="2400" dirty="0"/>
              <a:t>) de um </a:t>
            </a:r>
            <a:r>
              <a:rPr lang="en-US" altLang="pt-BR" sz="2400" dirty="0" err="1"/>
              <a:t>sistema</a:t>
            </a:r>
            <a:r>
              <a:rPr lang="en-US" altLang="pt-BR" sz="2400" dirty="0"/>
              <a:t>, mas </a:t>
            </a:r>
            <a:r>
              <a:rPr lang="en-US" altLang="pt-BR" sz="2400" dirty="0" err="1"/>
              <a:t>não</a:t>
            </a:r>
            <a:r>
              <a:rPr lang="en-US" altLang="pt-BR" sz="2400" dirty="0"/>
              <a:t> </a:t>
            </a:r>
            <a:r>
              <a:rPr lang="en-US" altLang="pt-BR" sz="2400" dirty="0" err="1"/>
              <a:t>fornece</a:t>
            </a:r>
            <a:r>
              <a:rPr lang="en-US" altLang="pt-BR" sz="2400" dirty="0"/>
              <a:t> </a:t>
            </a:r>
            <a:r>
              <a:rPr lang="en-US" altLang="pt-BR" sz="2400" dirty="0" err="1"/>
              <a:t>uma</a:t>
            </a:r>
            <a:r>
              <a:rPr lang="en-US" altLang="pt-BR" sz="2400" dirty="0"/>
              <a:t> </a:t>
            </a:r>
            <a:r>
              <a:rPr lang="en-US" altLang="pt-BR" sz="2400" dirty="0" err="1"/>
              <a:t>visão</a:t>
            </a:r>
            <a:r>
              <a:rPr lang="en-US" altLang="pt-BR" sz="2400" dirty="0"/>
              <a:t> </a:t>
            </a:r>
            <a:r>
              <a:rPr lang="en-US" altLang="pt-BR" sz="2400" dirty="0" err="1"/>
              <a:t>dinâmica</a:t>
            </a:r>
            <a:r>
              <a:rPr lang="en-US" altLang="pt-BR" sz="2400" dirty="0"/>
              <a:t> (</a:t>
            </a:r>
            <a:r>
              <a:rPr lang="en-US" altLang="pt-BR" sz="2400" dirty="0" err="1"/>
              <a:t>comportamental</a:t>
            </a:r>
            <a:r>
              <a:rPr lang="en-US" altLang="pt-BR" sz="2400" dirty="0"/>
              <a:t>) do </a:t>
            </a:r>
            <a:r>
              <a:rPr lang="en-US" altLang="pt-BR" sz="2400" dirty="0" err="1"/>
              <a:t>sistema</a:t>
            </a:r>
            <a:r>
              <a:rPr lang="en-US" altLang="pt-BR" sz="2400" dirty="0"/>
              <a:t>;</a:t>
            </a:r>
          </a:p>
          <a:p>
            <a:pPr lvl="1" eaLnBrk="1" hangingPunct="1"/>
            <a:r>
              <a:rPr lang="en-US" altLang="pt-BR" sz="2200" dirty="0" err="1"/>
              <a:t>Por</a:t>
            </a:r>
            <a:r>
              <a:rPr lang="en-US" altLang="pt-BR" sz="2200" dirty="0"/>
              <a:t> </a:t>
            </a:r>
            <a:r>
              <a:rPr lang="en-US" altLang="pt-BR" sz="2200" dirty="0" err="1"/>
              <a:t>exemplo</a:t>
            </a:r>
            <a:r>
              <a:rPr lang="en-US" altLang="pt-BR" sz="2200" dirty="0"/>
              <a:t>, </a:t>
            </a:r>
            <a:r>
              <a:rPr lang="en-US" altLang="pt-BR" sz="2200" dirty="0" err="1"/>
              <a:t>não</a:t>
            </a:r>
            <a:r>
              <a:rPr lang="en-US" altLang="pt-BR" sz="2200" dirty="0"/>
              <a:t> </a:t>
            </a:r>
            <a:r>
              <a:rPr lang="en-US" altLang="pt-BR" sz="2200" dirty="0" err="1"/>
              <a:t>explica</a:t>
            </a:r>
            <a:r>
              <a:rPr lang="en-US" altLang="pt-BR" sz="2200" dirty="0"/>
              <a:t> </a:t>
            </a:r>
            <a:r>
              <a:rPr lang="en-US" altLang="pt-BR" sz="2200" dirty="0" err="1"/>
              <a:t>como</a:t>
            </a:r>
            <a:r>
              <a:rPr lang="en-US" altLang="pt-BR" sz="2200" dirty="0"/>
              <a:t> a </a:t>
            </a:r>
            <a:r>
              <a:rPr lang="en-US" altLang="pt-BR" sz="2200" dirty="0" err="1"/>
              <a:t>comunicação</a:t>
            </a:r>
            <a:r>
              <a:rPr lang="en-US" altLang="pt-BR" sz="2200" dirty="0"/>
              <a:t> é </a:t>
            </a:r>
            <a:r>
              <a:rPr lang="en-US" altLang="pt-BR" sz="2200" dirty="0" err="1"/>
              <a:t>feita</a:t>
            </a:r>
            <a:r>
              <a:rPr lang="en-US" altLang="pt-BR" sz="2200" dirty="0"/>
              <a:t> entre </a:t>
            </a:r>
            <a:r>
              <a:rPr lang="en-US" altLang="pt-BR" sz="2200" dirty="0" err="1"/>
              <a:t>os</a:t>
            </a:r>
            <a:r>
              <a:rPr lang="en-US" altLang="pt-BR" sz="2200" dirty="0"/>
              <a:t> </a:t>
            </a:r>
            <a:r>
              <a:rPr lang="en-US" altLang="pt-BR" sz="2200" dirty="0" err="1"/>
              <a:t>objetos</a:t>
            </a:r>
            <a:r>
              <a:rPr lang="en-US" altLang="pt-BR" sz="2200" dirty="0"/>
              <a:t>.</a:t>
            </a:r>
          </a:p>
          <a:p>
            <a:pPr eaLnBrk="1" hangingPunct="1"/>
            <a:r>
              <a:rPr lang="en-US" altLang="pt-BR" sz="2400" dirty="0" err="1"/>
              <a:t>Principais</a:t>
            </a:r>
            <a:r>
              <a:rPr lang="en-US" altLang="pt-BR" sz="2400" dirty="0"/>
              <a:t> </a:t>
            </a:r>
            <a:r>
              <a:rPr lang="en-US" altLang="pt-BR" sz="2400" dirty="0" err="1"/>
              <a:t>elementos</a:t>
            </a:r>
            <a:r>
              <a:rPr lang="en-US" altLang="pt-BR" sz="2400" dirty="0"/>
              <a:t> </a:t>
            </a:r>
            <a:r>
              <a:rPr lang="en-US" altLang="pt-BR" sz="2400" dirty="0" err="1"/>
              <a:t>são</a:t>
            </a:r>
            <a:r>
              <a:rPr lang="en-US" altLang="pt-BR" sz="2400" dirty="0"/>
              <a:t> classes, interfaces e </a:t>
            </a:r>
            <a:r>
              <a:rPr lang="en-US" altLang="pt-BR" sz="2400" dirty="0" err="1"/>
              <a:t>suas</a:t>
            </a:r>
            <a:r>
              <a:rPr lang="en-US" altLang="pt-BR" sz="2400" dirty="0"/>
              <a:t> </a:t>
            </a:r>
            <a:r>
              <a:rPr lang="en-US" altLang="pt-BR" sz="2400" dirty="0" err="1"/>
              <a:t>associações</a:t>
            </a:r>
            <a:r>
              <a:rPr lang="en-US" altLang="pt-BR" sz="2400" dirty="0"/>
              <a:t>.</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ítulo 1"/>
          <p:cNvSpPr>
            <a:spLocks noGrp="1"/>
          </p:cNvSpPr>
          <p:nvPr>
            <p:ph type="title"/>
          </p:nvPr>
        </p:nvSpPr>
        <p:spPr/>
        <p:txBody>
          <a:bodyPr/>
          <a:lstStyle/>
          <a:p>
            <a:r>
              <a:rPr lang="pt-BR" altLang="pt-BR" dirty="0"/>
              <a:t>Diagrama de classes</a:t>
            </a:r>
          </a:p>
        </p:txBody>
      </p:sp>
      <p:grpSp>
        <p:nvGrpSpPr>
          <p:cNvPr id="233475" name="Group 4"/>
          <p:cNvGrpSpPr>
            <a:grpSpLocks/>
          </p:cNvGrpSpPr>
          <p:nvPr/>
        </p:nvGrpSpPr>
        <p:grpSpPr bwMode="auto">
          <a:xfrm>
            <a:off x="1816100" y="2797175"/>
            <a:ext cx="2641600" cy="2770188"/>
            <a:chOff x="755" y="2327"/>
            <a:chExt cx="1165" cy="1745"/>
          </a:xfrm>
        </p:grpSpPr>
        <p:sp>
          <p:nvSpPr>
            <p:cNvPr id="233493" name="Text Box 5"/>
            <p:cNvSpPr txBox="1">
              <a:spLocks noChangeArrowheads="1"/>
            </p:cNvSpPr>
            <p:nvPr/>
          </p:nvSpPr>
          <p:spPr bwMode="auto">
            <a:xfrm>
              <a:off x="755" y="2327"/>
              <a:ext cx="1165"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pt-BR" altLang="pt-BR">
                  <a:solidFill>
                    <a:schemeClr val="tx1"/>
                  </a:solidFill>
                  <a:latin typeface="Arial" panose="020B0604020202020204" pitchFamily="34" charset="0"/>
                </a:rPr>
                <a:t>Cao</a:t>
              </a:r>
              <a:endParaRPr lang="en-US" altLang="pt-BR">
                <a:solidFill>
                  <a:schemeClr val="tx1"/>
                </a:solidFill>
                <a:latin typeface="Arial" panose="020B0604020202020204" pitchFamily="34" charset="0"/>
              </a:endParaRPr>
            </a:p>
          </p:txBody>
        </p:sp>
        <p:sp>
          <p:nvSpPr>
            <p:cNvPr id="233494" name="Text Box 6"/>
            <p:cNvSpPr txBox="1">
              <a:spLocks noChangeArrowheads="1"/>
            </p:cNvSpPr>
            <p:nvPr/>
          </p:nvSpPr>
          <p:spPr bwMode="auto">
            <a:xfrm>
              <a:off x="755" y="2563"/>
              <a:ext cx="1165" cy="7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pt-BR" altLang="pt-BR">
                  <a:solidFill>
                    <a:schemeClr val="tx1"/>
                  </a:solidFill>
                  <a:latin typeface="Arial" panose="020B0604020202020204" pitchFamily="34" charset="0"/>
                </a:rPr>
                <a:t>+ nome : String;</a:t>
              </a:r>
            </a:p>
            <a:p>
              <a:pPr eaLnBrk="1" hangingPunct="1">
                <a:spcBef>
                  <a:spcPct val="0"/>
                </a:spcBef>
                <a:buClrTx/>
                <a:buSzTx/>
                <a:buFontTx/>
                <a:buNone/>
              </a:pPr>
              <a:r>
                <a:rPr lang="pt-BR" altLang="pt-BR">
                  <a:solidFill>
                    <a:schemeClr val="tx1"/>
                  </a:solidFill>
                  <a:latin typeface="Arial" panose="020B0604020202020204" pitchFamily="34" charset="0"/>
                </a:rPr>
                <a:t>+ patas : int;</a:t>
              </a:r>
            </a:p>
            <a:p>
              <a:pPr eaLnBrk="1" hangingPunct="1">
                <a:spcBef>
                  <a:spcPct val="0"/>
                </a:spcBef>
                <a:buClrTx/>
                <a:buSzTx/>
                <a:buFontTx/>
                <a:buNone/>
              </a:pPr>
              <a:r>
                <a:rPr lang="pt-BR" altLang="pt-BR">
                  <a:solidFill>
                    <a:schemeClr val="tx1"/>
                  </a:solidFill>
                  <a:latin typeface="Arial" panose="020B0604020202020204" pitchFamily="34" charset="0"/>
                </a:rPr>
                <a:t>+ orelhas : int;</a:t>
              </a:r>
            </a:p>
            <a:p>
              <a:pPr eaLnBrk="1" hangingPunct="1">
                <a:spcBef>
                  <a:spcPct val="0"/>
                </a:spcBef>
                <a:buClrTx/>
                <a:buSzTx/>
                <a:buFontTx/>
                <a:buNone/>
              </a:pPr>
              <a:r>
                <a:rPr lang="pt-BR" altLang="pt-BR">
                  <a:solidFill>
                    <a:schemeClr val="tx1"/>
                  </a:solidFill>
                  <a:latin typeface="Arial" panose="020B0604020202020204" pitchFamily="34" charset="0"/>
                </a:rPr>
                <a:t>+ cauda : int;</a:t>
              </a:r>
              <a:endParaRPr lang="en-US" altLang="pt-BR">
                <a:solidFill>
                  <a:schemeClr val="tx1"/>
                </a:solidFill>
                <a:latin typeface="Arial" panose="020B0604020202020204" pitchFamily="34" charset="0"/>
              </a:endParaRPr>
            </a:p>
          </p:txBody>
        </p:sp>
        <p:sp>
          <p:nvSpPr>
            <p:cNvPr id="233495" name="Text Box 7"/>
            <p:cNvSpPr txBox="1">
              <a:spLocks noChangeArrowheads="1"/>
            </p:cNvSpPr>
            <p:nvPr/>
          </p:nvSpPr>
          <p:spPr bwMode="auto">
            <a:xfrm>
              <a:off x="755" y="3316"/>
              <a:ext cx="1165" cy="7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pt-BR" altLang="pt-BR">
                  <a:solidFill>
                    <a:schemeClr val="tx1"/>
                  </a:solidFill>
                  <a:latin typeface="Arial" panose="020B0604020202020204" pitchFamily="34" charset="0"/>
                </a:rPr>
                <a:t>+ correr() : void;</a:t>
              </a:r>
            </a:p>
            <a:p>
              <a:pPr eaLnBrk="1" hangingPunct="1">
                <a:spcBef>
                  <a:spcPct val="0"/>
                </a:spcBef>
                <a:buClrTx/>
                <a:buSzTx/>
                <a:buFontTx/>
                <a:buNone/>
              </a:pPr>
              <a:r>
                <a:rPr lang="pt-BR" altLang="pt-BR">
                  <a:solidFill>
                    <a:schemeClr val="tx1"/>
                  </a:solidFill>
                  <a:latin typeface="Arial" panose="020B0604020202020204" pitchFamily="34" charset="0"/>
                </a:rPr>
                <a:t>+ latir() : void;</a:t>
              </a:r>
            </a:p>
            <a:p>
              <a:pPr eaLnBrk="1" hangingPunct="1">
                <a:spcBef>
                  <a:spcPct val="0"/>
                </a:spcBef>
                <a:buClrTx/>
                <a:buSzTx/>
                <a:buFontTx/>
                <a:buNone/>
              </a:pPr>
              <a:r>
                <a:rPr lang="pt-BR" altLang="pt-BR">
                  <a:solidFill>
                    <a:schemeClr val="tx1"/>
                  </a:solidFill>
                  <a:latin typeface="Arial" panose="020B0604020202020204" pitchFamily="34" charset="0"/>
                </a:rPr>
                <a:t>+ comer() : void;</a:t>
              </a:r>
            </a:p>
            <a:p>
              <a:pPr eaLnBrk="1" hangingPunct="1">
                <a:spcBef>
                  <a:spcPct val="0"/>
                </a:spcBef>
                <a:buClrTx/>
                <a:buSzTx/>
                <a:buFontTx/>
                <a:buNone/>
              </a:pPr>
              <a:r>
                <a:rPr lang="pt-BR" altLang="pt-BR">
                  <a:solidFill>
                    <a:schemeClr val="tx1"/>
                  </a:solidFill>
                  <a:latin typeface="Arial" panose="020B0604020202020204" pitchFamily="34" charset="0"/>
                </a:rPr>
                <a:t>+ dormir() : void;</a:t>
              </a:r>
              <a:endParaRPr lang="en-US" altLang="pt-BR">
                <a:solidFill>
                  <a:schemeClr val="tx1"/>
                </a:solidFill>
                <a:latin typeface="Arial" panose="020B0604020202020204" pitchFamily="34" charset="0"/>
              </a:endParaRPr>
            </a:p>
          </p:txBody>
        </p:sp>
      </p:grpSp>
      <p:sp>
        <p:nvSpPr>
          <p:cNvPr id="233476" name="AutoShape 11"/>
          <p:cNvSpPr>
            <a:spLocks/>
          </p:cNvSpPr>
          <p:nvPr/>
        </p:nvSpPr>
        <p:spPr bwMode="auto">
          <a:xfrm>
            <a:off x="1511300" y="2887663"/>
            <a:ext cx="203200" cy="228600"/>
          </a:xfrm>
          <a:prstGeom prst="leftBrace">
            <a:avLst>
              <a:gd name="adj1" fmla="val 937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pt-BR" altLang="pt-BR">
              <a:solidFill>
                <a:schemeClr val="tx1"/>
              </a:solidFill>
              <a:latin typeface="Arial" panose="020B0604020202020204" pitchFamily="34" charset="0"/>
            </a:endParaRPr>
          </a:p>
        </p:txBody>
      </p:sp>
      <p:sp>
        <p:nvSpPr>
          <p:cNvPr id="233477" name="AutoShape 12"/>
          <p:cNvSpPr>
            <a:spLocks/>
          </p:cNvSpPr>
          <p:nvPr/>
        </p:nvSpPr>
        <p:spPr bwMode="auto">
          <a:xfrm>
            <a:off x="1511300" y="3268663"/>
            <a:ext cx="203200" cy="1066800"/>
          </a:xfrm>
          <a:prstGeom prst="leftBrace">
            <a:avLst>
              <a:gd name="adj1" fmla="val 4375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pt-BR" altLang="pt-BR">
              <a:solidFill>
                <a:schemeClr val="tx1"/>
              </a:solidFill>
              <a:latin typeface="Arial" panose="020B0604020202020204" pitchFamily="34" charset="0"/>
            </a:endParaRPr>
          </a:p>
        </p:txBody>
      </p:sp>
      <p:sp>
        <p:nvSpPr>
          <p:cNvPr id="233478" name="AutoShape 13"/>
          <p:cNvSpPr>
            <a:spLocks/>
          </p:cNvSpPr>
          <p:nvPr/>
        </p:nvSpPr>
        <p:spPr bwMode="auto">
          <a:xfrm>
            <a:off x="1511300" y="4487863"/>
            <a:ext cx="203200" cy="1066800"/>
          </a:xfrm>
          <a:prstGeom prst="leftBrace">
            <a:avLst>
              <a:gd name="adj1" fmla="val 4375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pt-BR" altLang="pt-BR">
              <a:solidFill>
                <a:schemeClr val="tx1"/>
              </a:solidFill>
              <a:latin typeface="Arial" panose="020B0604020202020204" pitchFamily="34" charset="0"/>
            </a:endParaRPr>
          </a:p>
        </p:txBody>
      </p:sp>
      <p:sp>
        <p:nvSpPr>
          <p:cNvPr id="233479" name="Text Box 14"/>
          <p:cNvSpPr txBox="1">
            <a:spLocks noChangeArrowheads="1"/>
          </p:cNvSpPr>
          <p:nvPr/>
        </p:nvSpPr>
        <p:spPr bwMode="auto">
          <a:xfrm>
            <a:off x="452438" y="2811463"/>
            <a:ext cx="10588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r" eaLnBrk="1" hangingPunct="1">
              <a:spcBef>
                <a:spcPct val="0"/>
              </a:spcBef>
              <a:buClrTx/>
              <a:buSzTx/>
              <a:buFontTx/>
              <a:buNone/>
            </a:pPr>
            <a:r>
              <a:rPr lang="pt-BR" altLang="pt-BR">
                <a:solidFill>
                  <a:schemeClr val="tx1"/>
                </a:solidFill>
                <a:latin typeface="Arial" panose="020B0604020202020204" pitchFamily="34" charset="0"/>
              </a:rPr>
              <a:t>Nome</a:t>
            </a:r>
            <a:endParaRPr lang="en-US" altLang="pt-BR">
              <a:solidFill>
                <a:schemeClr val="tx1"/>
              </a:solidFill>
              <a:latin typeface="Arial" panose="020B0604020202020204" pitchFamily="34" charset="0"/>
            </a:endParaRPr>
          </a:p>
        </p:txBody>
      </p:sp>
      <p:sp>
        <p:nvSpPr>
          <p:cNvPr id="233480" name="Text Box 15"/>
          <p:cNvSpPr txBox="1">
            <a:spLocks noChangeArrowheads="1"/>
          </p:cNvSpPr>
          <p:nvPr/>
        </p:nvSpPr>
        <p:spPr bwMode="auto">
          <a:xfrm>
            <a:off x="63500" y="358775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r" eaLnBrk="1" hangingPunct="1">
              <a:spcBef>
                <a:spcPct val="0"/>
              </a:spcBef>
              <a:buClrTx/>
              <a:buSzTx/>
              <a:buFontTx/>
              <a:buNone/>
            </a:pPr>
            <a:r>
              <a:rPr lang="pt-BR" altLang="pt-BR">
                <a:solidFill>
                  <a:schemeClr val="tx1"/>
                </a:solidFill>
                <a:latin typeface="Arial" panose="020B0604020202020204" pitchFamily="34" charset="0"/>
              </a:rPr>
              <a:t>Atributos</a:t>
            </a:r>
            <a:endParaRPr lang="en-US" altLang="pt-BR">
              <a:solidFill>
                <a:schemeClr val="tx1"/>
              </a:solidFill>
              <a:latin typeface="Arial" panose="020B0604020202020204" pitchFamily="34" charset="0"/>
            </a:endParaRPr>
          </a:p>
        </p:txBody>
      </p:sp>
      <p:sp>
        <p:nvSpPr>
          <p:cNvPr id="233481" name="Text Box 16"/>
          <p:cNvSpPr txBox="1">
            <a:spLocks noChangeArrowheads="1"/>
          </p:cNvSpPr>
          <p:nvPr/>
        </p:nvSpPr>
        <p:spPr bwMode="auto">
          <a:xfrm>
            <a:off x="96838" y="4806950"/>
            <a:ext cx="14144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r" eaLnBrk="1" hangingPunct="1">
              <a:spcBef>
                <a:spcPct val="0"/>
              </a:spcBef>
              <a:buClrTx/>
              <a:buSzTx/>
              <a:buFontTx/>
              <a:buNone/>
            </a:pPr>
            <a:r>
              <a:rPr lang="pt-BR" altLang="pt-BR">
                <a:solidFill>
                  <a:schemeClr val="tx1"/>
                </a:solidFill>
                <a:latin typeface="Arial" panose="020B0604020202020204" pitchFamily="34" charset="0"/>
              </a:rPr>
              <a:t>Métodos</a:t>
            </a:r>
            <a:endParaRPr lang="en-US" altLang="pt-BR">
              <a:solidFill>
                <a:schemeClr val="tx1"/>
              </a:solidFill>
              <a:latin typeface="Arial" panose="020B0604020202020204" pitchFamily="34" charset="0"/>
            </a:endParaRPr>
          </a:p>
        </p:txBody>
      </p:sp>
      <p:sp>
        <p:nvSpPr>
          <p:cNvPr id="233482" name="CaixaDeTexto 13"/>
          <p:cNvSpPr txBox="1">
            <a:spLocks noChangeArrowheads="1"/>
          </p:cNvSpPr>
          <p:nvPr/>
        </p:nvSpPr>
        <p:spPr bwMode="auto">
          <a:xfrm>
            <a:off x="2547938" y="5565775"/>
            <a:ext cx="1284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pt-BR" altLang="pt-BR" sz="2800">
                <a:solidFill>
                  <a:schemeClr val="tx1"/>
                </a:solidFill>
                <a:latin typeface="Arial" panose="020B0604020202020204" pitchFamily="34" charset="0"/>
              </a:rPr>
              <a:t>Classe</a:t>
            </a:r>
          </a:p>
        </p:txBody>
      </p:sp>
      <p:sp>
        <p:nvSpPr>
          <p:cNvPr id="233483" name="Text Box 5"/>
          <p:cNvSpPr txBox="1">
            <a:spLocks noChangeArrowheads="1"/>
          </p:cNvSpPr>
          <p:nvPr/>
        </p:nvSpPr>
        <p:spPr bwMode="auto">
          <a:xfrm>
            <a:off x="5949950" y="3235325"/>
            <a:ext cx="2641600"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pt-BR" altLang="pt-BR">
                <a:solidFill>
                  <a:schemeClr val="tx1"/>
                </a:solidFill>
                <a:latin typeface="Arial" panose="020B0604020202020204" pitchFamily="34" charset="0"/>
              </a:rPr>
              <a:t>&lt;&lt;interface&gt;&gt;</a:t>
            </a:r>
          </a:p>
          <a:p>
            <a:pPr algn="ctr" eaLnBrk="1" hangingPunct="1">
              <a:spcBef>
                <a:spcPct val="0"/>
              </a:spcBef>
              <a:buClrTx/>
              <a:buSzTx/>
              <a:buFontTx/>
              <a:buNone/>
            </a:pPr>
            <a:r>
              <a:rPr lang="pt-BR" altLang="pt-BR">
                <a:solidFill>
                  <a:schemeClr val="tx1"/>
                </a:solidFill>
                <a:latin typeface="Arial" panose="020B0604020202020204" pitchFamily="34" charset="0"/>
              </a:rPr>
              <a:t>Animal</a:t>
            </a:r>
            <a:endParaRPr lang="en-US" altLang="pt-BR">
              <a:solidFill>
                <a:schemeClr val="tx1"/>
              </a:solidFill>
              <a:latin typeface="Arial" panose="020B0604020202020204" pitchFamily="34" charset="0"/>
            </a:endParaRPr>
          </a:p>
        </p:txBody>
      </p:sp>
      <p:sp>
        <p:nvSpPr>
          <p:cNvPr id="233484" name="Text Box 7"/>
          <p:cNvSpPr txBox="1">
            <a:spLocks noChangeArrowheads="1"/>
          </p:cNvSpPr>
          <p:nvPr/>
        </p:nvSpPr>
        <p:spPr bwMode="auto">
          <a:xfrm>
            <a:off x="5949950" y="3881438"/>
            <a:ext cx="2641600" cy="923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pt-BR" altLang="pt-BR">
                <a:solidFill>
                  <a:schemeClr val="tx1"/>
                </a:solidFill>
                <a:latin typeface="Arial" panose="020B0604020202020204" pitchFamily="34" charset="0"/>
              </a:rPr>
              <a:t>+ correr() : void;</a:t>
            </a:r>
          </a:p>
          <a:p>
            <a:pPr eaLnBrk="1" hangingPunct="1">
              <a:spcBef>
                <a:spcPct val="0"/>
              </a:spcBef>
              <a:buClrTx/>
              <a:buSzTx/>
              <a:buFontTx/>
              <a:buNone/>
            </a:pPr>
            <a:r>
              <a:rPr lang="pt-BR" altLang="pt-BR">
                <a:solidFill>
                  <a:schemeClr val="tx1"/>
                </a:solidFill>
                <a:latin typeface="Arial" panose="020B0604020202020204" pitchFamily="34" charset="0"/>
              </a:rPr>
              <a:t>+ comer() : void;</a:t>
            </a:r>
          </a:p>
          <a:p>
            <a:pPr eaLnBrk="1" hangingPunct="1">
              <a:spcBef>
                <a:spcPct val="0"/>
              </a:spcBef>
              <a:buClrTx/>
              <a:buSzTx/>
              <a:buFontTx/>
              <a:buNone/>
            </a:pPr>
            <a:r>
              <a:rPr lang="pt-BR" altLang="pt-BR">
                <a:solidFill>
                  <a:schemeClr val="tx1"/>
                </a:solidFill>
                <a:latin typeface="Arial" panose="020B0604020202020204" pitchFamily="34" charset="0"/>
              </a:rPr>
              <a:t>+ dormir() : void;</a:t>
            </a:r>
            <a:endParaRPr lang="en-US" altLang="pt-BR">
              <a:solidFill>
                <a:schemeClr val="tx1"/>
              </a:solidFill>
              <a:latin typeface="Arial" panose="020B0604020202020204" pitchFamily="34" charset="0"/>
            </a:endParaRPr>
          </a:p>
        </p:txBody>
      </p:sp>
      <p:sp>
        <p:nvSpPr>
          <p:cNvPr id="233485" name="AutoShape 11"/>
          <p:cNvSpPr>
            <a:spLocks/>
          </p:cNvSpPr>
          <p:nvPr/>
        </p:nvSpPr>
        <p:spPr bwMode="auto">
          <a:xfrm>
            <a:off x="5645150" y="3568923"/>
            <a:ext cx="203200" cy="228600"/>
          </a:xfrm>
          <a:prstGeom prst="leftBrace">
            <a:avLst>
              <a:gd name="adj1" fmla="val 937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pt-BR" altLang="pt-BR">
              <a:solidFill>
                <a:schemeClr val="tx1"/>
              </a:solidFill>
              <a:latin typeface="Arial" panose="020B0604020202020204" pitchFamily="34" charset="0"/>
            </a:endParaRPr>
          </a:p>
        </p:txBody>
      </p:sp>
      <p:sp>
        <p:nvSpPr>
          <p:cNvPr id="233486" name="AutoShape 13"/>
          <p:cNvSpPr>
            <a:spLocks/>
          </p:cNvSpPr>
          <p:nvPr/>
        </p:nvSpPr>
        <p:spPr bwMode="auto">
          <a:xfrm>
            <a:off x="5645150" y="3921125"/>
            <a:ext cx="203200" cy="884238"/>
          </a:xfrm>
          <a:prstGeom prst="leftBrace">
            <a:avLst>
              <a:gd name="adj1" fmla="val 43717"/>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pt-BR" altLang="pt-BR">
              <a:solidFill>
                <a:schemeClr val="tx1"/>
              </a:solidFill>
              <a:latin typeface="Arial" panose="020B0604020202020204" pitchFamily="34" charset="0"/>
            </a:endParaRPr>
          </a:p>
        </p:txBody>
      </p:sp>
      <p:sp>
        <p:nvSpPr>
          <p:cNvPr id="233487" name="Text Box 14"/>
          <p:cNvSpPr txBox="1">
            <a:spLocks noChangeArrowheads="1"/>
          </p:cNvSpPr>
          <p:nvPr/>
        </p:nvSpPr>
        <p:spPr bwMode="auto">
          <a:xfrm>
            <a:off x="4586288" y="3492723"/>
            <a:ext cx="1058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r" eaLnBrk="1" hangingPunct="1">
              <a:spcBef>
                <a:spcPct val="0"/>
              </a:spcBef>
              <a:buClrTx/>
              <a:buSzTx/>
              <a:buFontTx/>
              <a:buNone/>
            </a:pPr>
            <a:r>
              <a:rPr lang="pt-BR" altLang="pt-BR">
                <a:solidFill>
                  <a:schemeClr val="tx1"/>
                </a:solidFill>
                <a:latin typeface="Arial" panose="020B0604020202020204" pitchFamily="34" charset="0"/>
              </a:rPr>
              <a:t>Nome</a:t>
            </a:r>
            <a:endParaRPr lang="en-US" altLang="pt-BR">
              <a:solidFill>
                <a:schemeClr val="tx1"/>
              </a:solidFill>
              <a:latin typeface="Arial" panose="020B0604020202020204" pitchFamily="34" charset="0"/>
            </a:endParaRPr>
          </a:p>
        </p:txBody>
      </p:sp>
      <p:sp>
        <p:nvSpPr>
          <p:cNvPr id="233488" name="Text Box 16"/>
          <p:cNvSpPr txBox="1">
            <a:spLocks noChangeArrowheads="1"/>
          </p:cNvSpPr>
          <p:nvPr/>
        </p:nvSpPr>
        <p:spPr bwMode="auto">
          <a:xfrm>
            <a:off x="4256088" y="4137025"/>
            <a:ext cx="14144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r" eaLnBrk="1" hangingPunct="1">
              <a:spcBef>
                <a:spcPct val="0"/>
              </a:spcBef>
              <a:buClrTx/>
              <a:buSzTx/>
              <a:buFontTx/>
              <a:buNone/>
            </a:pPr>
            <a:r>
              <a:rPr lang="pt-BR" altLang="pt-BR">
                <a:solidFill>
                  <a:schemeClr val="tx1"/>
                </a:solidFill>
                <a:latin typeface="Arial" panose="020B0604020202020204" pitchFamily="34" charset="0"/>
              </a:rPr>
              <a:t>Métodos</a:t>
            </a:r>
            <a:endParaRPr lang="en-US" altLang="pt-BR">
              <a:solidFill>
                <a:schemeClr val="tx1"/>
              </a:solidFill>
              <a:latin typeface="Arial" panose="020B0604020202020204" pitchFamily="34" charset="0"/>
            </a:endParaRPr>
          </a:p>
        </p:txBody>
      </p:sp>
      <p:sp>
        <p:nvSpPr>
          <p:cNvPr id="233489" name="CaixaDeTexto 24"/>
          <p:cNvSpPr txBox="1">
            <a:spLocks noChangeArrowheads="1"/>
          </p:cNvSpPr>
          <p:nvPr/>
        </p:nvSpPr>
        <p:spPr bwMode="auto">
          <a:xfrm>
            <a:off x="6513513" y="4819650"/>
            <a:ext cx="1584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pt-BR" altLang="pt-BR" sz="2800">
                <a:solidFill>
                  <a:schemeClr val="tx1"/>
                </a:solidFill>
                <a:latin typeface="Arial" panose="020B0604020202020204" pitchFamily="34" charset="0"/>
              </a:rPr>
              <a:t>Interface</a:t>
            </a:r>
          </a:p>
        </p:txBody>
      </p:sp>
      <p:cxnSp>
        <p:nvCxnSpPr>
          <p:cNvPr id="27" name="Conector de seta reta 26"/>
          <p:cNvCxnSpPr/>
          <p:nvPr/>
        </p:nvCxnSpPr>
        <p:spPr>
          <a:xfrm flipV="1">
            <a:off x="9051925" y="3614738"/>
            <a:ext cx="1495425" cy="1190625"/>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3491" name="CaixaDeTexto 27"/>
          <p:cNvSpPr txBox="1">
            <a:spLocks noChangeArrowheads="1"/>
          </p:cNvSpPr>
          <p:nvPr/>
        </p:nvSpPr>
        <p:spPr bwMode="auto">
          <a:xfrm>
            <a:off x="8763000" y="4830763"/>
            <a:ext cx="20240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pt-BR" altLang="pt-BR" sz="2800">
                <a:solidFill>
                  <a:schemeClr val="tx1"/>
                </a:solidFill>
                <a:latin typeface="Arial" panose="020B0604020202020204" pitchFamily="34" charset="0"/>
              </a:rPr>
              <a:t>Associação</a:t>
            </a:r>
          </a:p>
        </p:txBody>
      </p:sp>
      <p:sp>
        <p:nvSpPr>
          <p:cNvPr id="233492" name="CaixaDeTexto 28"/>
          <p:cNvSpPr txBox="1">
            <a:spLocks noChangeArrowheads="1"/>
          </p:cNvSpPr>
          <p:nvPr/>
        </p:nvSpPr>
        <p:spPr bwMode="auto">
          <a:xfrm>
            <a:off x="9372600" y="3800475"/>
            <a:ext cx="598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pt-BR" altLang="pt-BR" sz="2000">
                <a:solidFill>
                  <a:schemeClr val="tx1"/>
                </a:solidFill>
                <a:latin typeface="Arial" panose="020B0604020202020204" pitchFamily="34" charset="0"/>
              </a:rPr>
              <a:t>usa</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p:cNvSpPr>
          <p:nvPr>
            <p:ph type="title"/>
          </p:nvPr>
        </p:nvSpPr>
        <p:spPr>
          <a:xfrm>
            <a:off x="677863" y="609600"/>
            <a:ext cx="8597900" cy="1320800"/>
          </a:xfrm>
        </p:spPr>
        <p:txBody>
          <a:bodyPr>
            <a:normAutofit/>
          </a:bodyPr>
          <a:lstStyle/>
          <a:p>
            <a:pPr eaLnBrk="1" hangingPunct="1"/>
            <a:r>
              <a:rPr lang="pt-BR" altLang="pt-BR" dirty="0"/>
              <a:t>Orientação a Objetos</a:t>
            </a:r>
            <a:endParaRPr lang="en-US" altLang="pt-BR" dirty="0"/>
          </a:p>
        </p:txBody>
      </p:sp>
      <p:sp>
        <p:nvSpPr>
          <p:cNvPr id="234499" name="Rectangle 3"/>
          <p:cNvSpPr>
            <a:spLocks noGrp="1"/>
          </p:cNvSpPr>
          <p:nvPr>
            <p:ph type="body" idx="1"/>
          </p:nvPr>
        </p:nvSpPr>
        <p:spPr>
          <a:xfrm>
            <a:off x="609600" y="1609860"/>
            <a:ext cx="10517746" cy="4909963"/>
          </a:xfrm>
          <a:solidFill>
            <a:schemeClr val="bg1"/>
          </a:solidFill>
        </p:spPr>
        <p:txBody>
          <a:bodyPr/>
          <a:lstStyle/>
          <a:p>
            <a:pPr eaLnBrk="1" hangingPunct="1"/>
            <a:r>
              <a:rPr lang="pt-BR" altLang="pt-BR" sz="2400" dirty="0"/>
              <a:t>No mundo real, pessoas, animais e coisas (objetos) podem ser agrupados segundo suas similaridades (classes), possuem características próprias (atributos) e podem executar determinadas ações (métodos).</a:t>
            </a:r>
          </a:p>
        </p:txBody>
      </p:sp>
      <p:sp>
        <p:nvSpPr>
          <p:cNvPr id="234500" name="Rectangle 4"/>
          <p:cNvSpPr>
            <a:spLocks noChangeArrowheads="1"/>
          </p:cNvSpPr>
          <p:nvPr/>
        </p:nvSpPr>
        <p:spPr bwMode="auto">
          <a:xfrm>
            <a:off x="609600" y="3581400"/>
            <a:ext cx="5456349" cy="2743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endParaRPr lang="en-US" altLang="pt-BR">
              <a:solidFill>
                <a:schemeClr val="tx1"/>
              </a:solidFill>
              <a:latin typeface="Arial" panose="020B0604020202020204" pitchFamily="34" charset="0"/>
            </a:endParaRPr>
          </a:p>
        </p:txBody>
      </p:sp>
      <p:sp>
        <p:nvSpPr>
          <p:cNvPr id="234501" name="Text Box 5"/>
          <p:cNvSpPr txBox="1">
            <a:spLocks noChangeArrowheads="1"/>
          </p:cNvSpPr>
          <p:nvPr/>
        </p:nvSpPr>
        <p:spPr bwMode="auto">
          <a:xfrm>
            <a:off x="6138863" y="3452097"/>
            <a:ext cx="4988483" cy="3170099"/>
          </a:xfrm>
          <a:prstGeom prst="rect">
            <a:avLst/>
          </a:prstGeom>
          <a:solidFill>
            <a:schemeClr val="bg1"/>
          </a:solidFill>
          <a:ln>
            <a:noFill/>
          </a:ln>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pt-BR" altLang="pt-BR" sz="2000" dirty="0">
                <a:solidFill>
                  <a:schemeClr val="tx1"/>
                </a:solidFill>
                <a:latin typeface="Arial" panose="020B0604020202020204" pitchFamily="34" charset="0"/>
              </a:rPr>
              <a:t>Todos os cães possuem (características):</a:t>
            </a:r>
          </a:p>
          <a:p>
            <a:pPr eaLnBrk="1" hangingPunct="1">
              <a:spcBef>
                <a:spcPct val="0"/>
              </a:spcBef>
              <a:buClrTx/>
              <a:buSzTx/>
              <a:buFontTx/>
              <a:buNone/>
            </a:pPr>
            <a:r>
              <a:rPr lang="pt-BR" altLang="pt-BR" sz="2000" dirty="0">
                <a:solidFill>
                  <a:schemeClr val="tx1"/>
                </a:solidFill>
                <a:latin typeface="Arial" panose="020B0604020202020204" pitchFamily="34" charset="0"/>
              </a:rPr>
              <a:t>   - nome;</a:t>
            </a:r>
          </a:p>
          <a:p>
            <a:pPr eaLnBrk="1" hangingPunct="1">
              <a:spcBef>
                <a:spcPct val="0"/>
              </a:spcBef>
              <a:buClrTx/>
              <a:buSzTx/>
              <a:buFontTx/>
              <a:buNone/>
            </a:pPr>
            <a:r>
              <a:rPr lang="pt-BR" altLang="pt-BR" sz="2000" dirty="0">
                <a:solidFill>
                  <a:schemeClr val="tx1"/>
                </a:solidFill>
                <a:latin typeface="Arial" panose="020B0604020202020204" pitchFamily="34" charset="0"/>
              </a:rPr>
              <a:t>   - patas;</a:t>
            </a:r>
          </a:p>
          <a:p>
            <a:pPr eaLnBrk="1" hangingPunct="1">
              <a:spcBef>
                <a:spcPct val="0"/>
              </a:spcBef>
              <a:buClrTx/>
              <a:buSzTx/>
              <a:buFontTx/>
              <a:buNone/>
            </a:pPr>
            <a:r>
              <a:rPr lang="pt-BR" altLang="pt-BR" sz="2000" dirty="0">
                <a:solidFill>
                  <a:schemeClr val="tx1"/>
                </a:solidFill>
                <a:latin typeface="Arial" panose="020B0604020202020204" pitchFamily="34" charset="0"/>
              </a:rPr>
              <a:t>   - orelhas;</a:t>
            </a:r>
          </a:p>
          <a:p>
            <a:pPr eaLnBrk="1" hangingPunct="1">
              <a:spcBef>
                <a:spcPct val="0"/>
              </a:spcBef>
              <a:buClrTx/>
              <a:buSzTx/>
              <a:buFontTx/>
              <a:buNone/>
            </a:pPr>
            <a:r>
              <a:rPr lang="pt-BR" altLang="pt-BR" sz="2000" dirty="0">
                <a:solidFill>
                  <a:schemeClr val="tx1"/>
                </a:solidFill>
                <a:latin typeface="Arial" panose="020B0604020202020204" pitchFamily="34" charset="0"/>
              </a:rPr>
              <a:t>   - cauda.</a:t>
            </a:r>
          </a:p>
          <a:p>
            <a:pPr eaLnBrk="1" hangingPunct="1">
              <a:spcBef>
                <a:spcPct val="0"/>
              </a:spcBef>
              <a:buClrTx/>
              <a:buSzTx/>
              <a:buFontTx/>
              <a:buNone/>
            </a:pPr>
            <a:r>
              <a:rPr lang="pt-BR" altLang="pt-BR" sz="2000" dirty="0">
                <a:solidFill>
                  <a:schemeClr val="tx1"/>
                </a:solidFill>
                <a:latin typeface="Arial" panose="020B0604020202020204" pitchFamily="34" charset="0"/>
              </a:rPr>
              <a:t>Todos os cães podem (ações):</a:t>
            </a:r>
          </a:p>
          <a:p>
            <a:pPr eaLnBrk="1" hangingPunct="1">
              <a:spcBef>
                <a:spcPct val="0"/>
              </a:spcBef>
              <a:buClrTx/>
              <a:buSzTx/>
              <a:buFontTx/>
              <a:buNone/>
            </a:pPr>
            <a:r>
              <a:rPr lang="pt-BR" altLang="pt-BR" sz="2000" dirty="0">
                <a:solidFill>
                  <a:schemeClr val="tx1"/>
                </a:solidFill>
                <a:latin typeface="Arial" panose="020B0604020202020204" pitchFamily="34" charset="0"/>
              </a:rPr>
              <a:t>   - correr;</a:t>
            </a:r>
          </a:p>
          <a:p>
            <a:pPr eaLnBrk="1" hangingPunct="1">
              <a:spcBef>
                <a:spcPct val="0"/>
              </a:spcBef>
              <a:buClrTx/>
              <a:buSzTx/>
              <a:buFontTx/>
              <a:buNone/>
            </a:pPr>
            <a:r>
              <a:rPr lang="pt-BR" altLang="pt-BR" sz="2000" dirty="0">
                <a:solidFill>
                  <a:schemeClr val="tx1"/>
                </a:solidFill>
                <a:latin typeface="Arial" panose="020B0604020202020204" pitchFamily="34" charset="0"/>
              </a:rPr>
              <a:t>   - latir;</a:t>
            </a:r>
          </a:p>
          <a:p>
            <a:pPr eaLnBrk="1" hangingPunct="1">
              <a:spcBef>
                <a:spcPct val="0"/>
              </a:spcBef>
              <a:buClrTx/>
              <a:buSzTx/>
              <a:buFontTx/>
              <a:buNone/>
            </a:pPr>
            <a:r>
              <a:rPr lang="pt-BR" altLang="pt-BR" sz="2000" dirty="0">
                <a:solidFill>
                  <a:schemeClr val="tx1"/>
                </a:solidFill>
                <a:latin typeface="Arial" panose="020B0604020202020204" pitchFamily="34" charset="0"/>
              </a:rPr>
              <a:t>   - comer;</a:t>
            </a:r>
          </a:p>
          <a:p>
            <a:pPr eaLnBrk="1" hangingPunct="1">
              <a:spcBef>
                <a:spcPct val="0"/>
              </a:spcBef>
              <a:buClrTx/>
              <a:buSzTx/>
              <a:buFontTx/>
              <a:buNone/>
            </a:pPr>
            <a:r>
              <a:rPr lang="pt-BR" altLang="pt-BR" sz="2000" dirty="0">
                <a:solidFill>
                  <a:schemeClr val="tx1"/>
                </a:solidFill>
                <a:latin typeface="Arial" panose="020B0604020202020204" pitchFamily="34" charset="0"/>
              </a:rPr>
              <a:t>   - dormir.</a:t>
            </a:r>
            <a:endParaRPr lang="en-US" altLang="pt-BR" sz="2000" dirty="0">
              <a:solidFill>
                <a:schemeClr val="tx1"/>
              </a:solidFill>
              <a:latin typeface="Arial" panose="020B0604020202020204" pitchFamily="34" charset="0"/>
            </a:endParaRPr>
          </a:p>
        </p:txBody>
      </p:sp>
      <p:sp>
        <p:nvSpPr>
          <p:cNvPr id="234502" name="Text Box 6"/>
          <p:cNvSpPr txBox="1">
            <a:spLocks noChangeArrowheads="1"/>
          </p:cNvSpPr>
          <p:nvPr/>
        </p:nvSpPr>
        <p:spPr bwMode="auto">
          <a:xfrm>
            <a:off x="855663" y="3390900"/>
            <a:ext cx="955675"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pt-BR" altLang="pt-BR">
                <a:solidFill>
                  <a:schemeClr val="tx1"/>
                </a:solidFill>
                <a:latin typeface="Arial" panose="020B0604020202020204" pitchFamily="34" charset="0"/>
              </a:rPr>
              <a:t>Cães</a:t>
            </a:r>
            <a:endParaRPr lang="en-US" altLang="pt-BR">
              <a:solidFill>
                <a:schemeClr val="tx1"/>
              </a:solidFill>
              <a:latin typeface="Arial" panose="020B0604020202020204" pitchFamily="34" charset="0"/>
            </a:endParaRPr>
          </a:p>
        </p:txBody>
      </p:sp>
      <p:pic>
        <p:nvPicPr>
          <p:cNvPr id="234503" name="Picture 7" descr="cachorro-cao-cognicao-latido-size-5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3810000"/>
            <a:ext cx="5080000" cy="214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4504" name="Text Box 8"/>
          <p:cNvSpPr txBox="1">
            <a:spLocks noChangeArrowheads="1"/>
          </p:cNvSpPr>
          <p:nvPr/>
        </p:nvSpPr>
        <p:spPr bwMode="auto">
          <a:xfrm>
            <a:off x="1016000" y="5881688"/>
            <a:ext cx="4921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pt-BR" altLang="pt-BR">
                <a:solidFill>
                  <a:schemeClr val="tx1"/>
                </a:solidFill>
                <a:latin typeface="Arial" panose="020B0604020202020204" pitchFamily="34" charset="0"/>
              </a:rPr>
              <a:t>Rex,    Johny,         Lily,        Boris,   Hulk,  Tico</a:t>
            </a:r>
            <a:endParaRPr lang="en-US" altLang="pt-BR">
              <a:solidFill>
                <a:schemeClr val="tx1"/>
              </a:solidFill>
              <a:latin typeface="Arial" panose="020B0604020202020204" pitchFamily="34" charset="0"/>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p:cNvSpPr>
          <p:nvPr>
            <p:ph type="title"/>
          </p:nvPr>
        </p:nvSpPr>
        <p:spPr>
          <a:xfrm>
            <a:off x="677863" y="609600"/>
            <a:ext cx="8597900" cy="1320800"/>
          </a:xfrm>
        </p:spPr>
        <p:txBody>
          <a:bodyPr>
            <a:normAutofit/>
          </a:bodyPr>
          <a:lstStyle/>
          <a:p>
            <a:pPr eaLnBrk="1" hangingPunct="1"/>
            <a:r>
              <a:rPr lang="pt-BR" altLang="pt-BR" dirty="0"/>
              <a:t>Orientação a Objetos</a:t>
            </a:r>
            <a:endParaRPr lang="en-US" altLang="pt-BR" dirty="0"/>
          </a:p>
        </p:txBody>
      </p:sp>
      <p:sp>
        <p:nvSpPr>
          <p:cNvPr id="235523" name="Rectangle 3"/>
          <p:cNvSpPr>
            <a:spLocks noGrp="1"/>
          </p:cNvSpPr>
          <p:nvPr>
            <p:ph type="body" idx="1"/>
          </p:nvPr>
        </p:nvSpPr>
        <p:spPr>
          <a:xfrm>
            <a:off x="677863" y="2160588"/>
            <a:ext cx="8597900" cy="3881437"/>
          </a:xfrm>
        </p:spPr>
        <p:txBody>
          <a:bodyPr/>
          <a:lstStyle/>
          <a:p>
            <a:pPr eaLnBrk="1" hangingPunct="1"/>
            <a:r>
              <a:rPr lang="pt-BR" altLang="pt-BR" sz="2400" dirty="0"/>
              <a:t>Em desenvolvimento de software orientado a objetos, podemos representar as informações e partes do sistema por meio de classes...</a:t>
            </a:r>
            <a:endParaRPr lang="en-US" altLang="pt-BR" sz="2400" dirty="0"/>
          </a:p>
        </p:txBody>
      </p:sp>
      <p:grpSp>
        <p:nvGrpSpPr>
          <p:cNvPr id="235524" name="Group 4"/>
          <p:cNvGrpSpPr>
            <a:grpSpLocks/>
          </p:cNvGrpSpPr>
          <p:nvPr/>
        </p:nvGrpSpPr>
        <p:grpSpPr bwMode="auto">
          <a:xfrm>
            <a:off x="2743200" y="3416300"/>
            <a:ext cx="2641600" cy="2770188"/>
            <a:chOff x="755" y="2327"/>
            <a:chExt cx="1165" cy="1745"/>
          </a:xfrm>
        </p:grpSpPr>
        <p:sp>
          <p:nvSpPr>
            <p:cNvPr id="235534" name="Text Box 5"/>
            <p:cNvSpPr txBox="1">
              <a:spLocks noChangeArrowheads="1"/>
            </p:cNvSpPr>
            <p:nvPr/>
          </p:nvSpPr>
          <p:spPr bwMode="auto">
            <a:xfrm>
              <a:off x="755" y="2327"/>
              <a:ext cx="1165"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pt-BR" altLang="pt-BR">
                  <a:solidFill>
                    <a:schemeClr val="tx1"/>
                  </a:solidFill>
                  <a:latin typeface="Arial" panose="020B0604020202020204" pitchFamily="34" charset="0"/>
                </a:rPr>
                <a:t>Cao</a:t>
              </a:r>
              <a:endParaRPr lang="en-US" altLang="pt-BR">
                <a:solidFill>
                  <a:schemeClr val="tx1"/>
                </a:solidFill>
                <a:latin typeface="Arial" panose="020B0604020202020204" pitchFamily="34" charset="0"/>
              </a:endParaRPr>
            </a:p>
          </p:txBody>
        </p:sp>
        <p:sp>
          <p:nvSpPr>
            <p:cNvPr id="235535" name="Text Box 6"/>
            <p:cNvSpPr txBox="1">
              <a:spLocks noChangeArrowheads="1"/>
            </p:cNvSpPr>
            <p:nvPr/>
          </p:nvSpPr>
          <p:spPr bwMode="auto">
            <a:xfrm>
              <a:off x="755" y="2563"/>
              <a:ext cx="1165" cy="7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pt-BR" altLang="pt-BR" dirty="0">
                  <a:solidFill>
                    <a:schemeClr val="tx1"/>
                  </a:solidFill>
                  <a:latin typeface="Arial" panose="020B0604020202020204" pitchFamily="34" charset="0"/>
                </a:rPr>
                <a:t>+ nome : </a:t>
              </a:r>
              <a:r>
                <a:rPr lang="pt-BR" altLang="pt-BR" dirty="0" err="1">
                  <a:solidFill>
                    <a:schemeClr val="tx1"/>
                  </a:solidFill>
                  <a:latin typeface="Arial" panose="020B0604020202020204" pitchFamily="34" charset="0"/>
                </a:rPr>
                <a:t>String</a:t>
              </a:r>
              <a:r>
                <a:rPr lang="pt-BR" altLang="pt-BR" dirty="0">
                  <a:solidFill>
                    <a:schemeClr val="tx1"/>
                  </a:solidFill>
                  <a:latin typeface="Arial" panose="020B0604020202020204" pitchFamily="34" charset="0"/>
                </a:rPr>
                <a:t>;</a:t>
              </a:r>
            </a:p>
            <a:p>
              <a:pPr eaLnBrk="1" hangingPunct="1">
                <a:spcBef>
                  <a:spcPct val="0"/>
                </a:spcBef>
                <a:buClrTx/>
                <a:buSzTx/>
                <a:buFontTx/>
                <a:buNone/>
              </a:pPr>
              <a:r>
                <a:rPr lang="pt-BR" altLang="pt-BR" dirty="0">
                  <a:solidFill>
                    <a:schemeClr val="tx1"/>
                  </a:solidFill>
                  <a:latin typeface="Arial" panose="020B0604020202020204" pitchFamily="34" charset="0"/>
                </a:rPr>
                <a:t>+ patas : </a:t>
              </a:r>
              <a:r>
                <a:rPr lang="pt-BR" altLang="pt-BR" dirty="0" err="1">
                  <a:solidFill>
                    <a:schemeClr val="tx1"/>
                  </a:solidFill>
                  <a:latin typeface="Arial" panose="020B0604020202020204" pitchFamily="34" charset="0"/>
                </a:rPr>
                <a:t>int</a:t>
              </a:r>
              <a:r>
                <a:rPr lang="pt-BR" altLang="pt-BR" dirty="0">
                  <a:solidFill>
                    <a:schemeClr val="tx1"/>
                  </a:solidFill>
                  <a:latin typeface="Arial" panose="020B0604020202020204" pitchFamily="34" charset="0"/>
                </a:rPr>
                <a:t>;</a:t>
              </a:r>
            </a:p>
            <a:p>
              <a:pPr eaLnBrk="1" hangingPunct="1">
                <a:spcBef>
                  <a:spcPct val="0"/>
                </a:spcBef>
                <a:buClrTx/>
                <a:buSzTx/>
                <a:buFontTx/>
                <a:buNone/>
              </a:pPr>
              <a:r>
                <a:rPr lang="pt-BR" altLang="pt-BR" dirty="0">
                  <a:solidFill>
                    <a:schemeClr val="tx1"/>
                  </a:solidFill>
                  <a:latin typeface="Arial" panose="020B0604020202020204" pitchFamily="34" charset="0"/>
                </a:rPr>
                <a:t>+ orelhas : </a:t>
              </a:r>
              <a:r>
                <a:rPr lang="pt-BR" altLang="pt-BR" dirty="0" err="1">
                  <a:solidFill>
                    <a:schemeClr val="tx1"/>
                  </a:solidFill>
                  <a:latin typeface="Arial" panose="020B0604020202020204" pitchFamily="34" charset="0"/>
                </a:rPr>
                <a:t>int</a:t>
              </a:r>
              <a:r>
                <a:rPr lang="pt-BR" altLang="pt-BR" dirty="0">
                  <a:solidFill>
                    <a:schemeClr val="tx1"/>
                  </a:solidFill>
                  <a:latin typeface="Arial" panose="020B0604020202020204" pitchFamily="34" charset="0"/>
                </a:rPr>
                <a:t>;</a:t>
              </a:r>
            </a:p>
            <a:p>
              <a:pPr eaLnBrk="1" hangingPunct="1">
                <a:spcBef>
                  <a:spcPct val="0"/>
                </a:spcBef>
                <a:buClrTx/>
                <a:buSzTx/>
                <a:buFontTx/>
                <a:buNone/>
              </a:pPr>
              <a:r>
                <a:rPr lang="pt-BR" altLang="pt-BR" dirty="0">
                  <a:solidFill>
                    <a:schemeClr val="tx1"/>
                  </a:solidFill>
                  <a:latin typeface="Arial" panose="020B0604020202020204" pitchFamily="34" charset="0"/>
                </a:rPr>
                <a:t>+ cauda : </a:t>
              </a:r>
              <a:r>
                <a:rPr lang="pt-BR" altLang="pt-BR" dirty="0" err="1">
                  <a:solidFill>
                    <a:schemeClr val="tx1"/>
                  </a:solidFill>
                  <a:latin typeface="Arial" panose="020B0604020202020204" pitchFamily="34" charset="0"/>
                </a:rPr>
                <a:t>boolean</a:t>
              </a:r>
              <a:r>
                <a:rPr lang="pt-BR" altLang="pt-BR" dirty="0">
                  <a:solidFill>
                    <a:schemeClr val="tx1"/>
                  </a:solidFill>
                  <a:latin typeface="Arial" panose="020B0604020202020204" pitchFamily="34" charset="0"/>
                </a:rPr>
                <a:t>;</a:t>
              </a:r>
              <a:endParaRPr lang="en-US" altLang="pt-BR" dirty="0">
                <a:solidFill>
                  <a:schemeClr val="tx1"/>
                </a:solidFill>
                <a:latin typeface="Arial" panose="020B0604020202020204" pitchFamily="34" charset="0"/>
              </a:endParaRPr>
            </a:p>
          </p:txBody>
        </p:sp>
        <p:sp>
          <p:nvSpPr>
            <p:cNvPr id="235536" name="Text Box 7"/>
            <p:cNvSpPr txBox="1">
              <a:spLocks noChangeArrowheads="1"/>
            </p:cNvSpPr>
            <p:nvPr/>
          </p:nvSpPr>
          <p:spPr bwMode="auto">
            <a:xfrm>
              <a:off x="755" y="3316"/>
              <a:ext cx="1165" cy="7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pt-BR" altLang="pt-BR">
                  <a:solidFill>
                    <a:schemeClr val="tx1"/>
                  </a:solidFill>
                  <a:latin typeface="Arial" panose="020B0604020202020204" pitchFamily="34" charset="0"/>
                </a:rPr>
                <a:t>+ correr() : void;</a:t>
              </a:r>
            </a:p>
            <a:p>
              <a:pPr eaLnBrk="1" hangingPunct="1">
                <a:spcBef>
                  <a:spcPct val="0"/>
                </a:spcBef>
                <a:buClrTx/>
                <a:buSzTx/>
                <a:buFontTx/>
                <a:buNone/>
              </a:pPr>
              <a:r>
                <a:rPr lang="pt-BR" altLang="pt-BR">
                  <a:solidFill>
                    <a:schemeClr val="tx1"/>
                  </a:solidFill>
                  <a:latin typeface="Arial" panose="020B0604020202020204" pitchFamily="34" charset="0"/>
                </a:rPr>
                <a:t>+ latir() : void;</a:t>
              </a:r>
            </a:p>
            <a:p>
              <a:pPr eaLnBrk="1" hangingPunct="1">
                <a:spcBef>
                  <a:spcPct val="0"/>
                </a:spcBef>
                <a:buClrTx/>
                <a:buSzTx/>
                <a:buFontTx/>
                <a:buNone/>
              </a:pPr>
              <a:r>
                <a:rPr lang="pt-BR" altLang="pt-BR">
                  <a:solidFill>
                    <a:schemeClr val="tx1"/>
                  </a:solidFill>
                  <a:latin typeface="Arial" panose="020B0604020202020204" pitchFamily="34" charset="0"/>
                </a:rPr>
                <a:t>+ comer() : void;</a:t>
              </a:r>
            </a:p>
            <a:p>
              <a:pPr eaLnBrk="1" hangingPunct="1">
                <a:spcBef>
                  <a:spcPct val="0"/>
                </a:spcBef>
                <a:buClrTx/>
                <a:buSzTx/>
                <a:buFontTx/>
                <a:buNone/>
              </a:pPr>
              <a:r>
                <a:rPr lang="pt-BR" altLang="pt-BR">
                  <a:solidFill>
                    <a:schemeClr val="tx1"/>
                  </a:solidFill>
                  <a:latin typeface="Arial" panose="020B0604020202020204" pitchFamily="34" charset="0"/>
                </a:rPr>
                <a:t>+ dormir() : void;</a:t>
              </a:r>
              <a:endParaRPr lang="en-US" altLang="pt-BR">
                <a:solidFill>
                  <a:schemeClr val="tx1"/>
                </a:solidFill>
                <a:latin typeface="Arial" panose="020B0604020202020204" pitchFamily="34" charset="0"/>
              </a:endParaRPr>
            </a:p>
          </p:txBody>
        </p:sp>
      </p:grpSp>
      <p:sp>
        <p:nvSpPr>
          <p:cNvPr id="235525" name="Text Box 8"/>
          <p:cNvSpPr txBox="1">
            <a:spLocks noChangeArrowheads="1"/>
          </p:cNvSpPr>
          <p:nvPr/>
        </p:nvSpPr>
        <p:spPr bwMode="auto">
          <a:xfrm>
            <a:off x="2532063" y="6211888"/>
            <a:ext cx="2998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pt-BR" altLang="pt-BR" sz="2400" i="1">
                <a:solidFill>
                  <a:schemeClr val="tx1"/>
                </a:solidFill>
                <a:latin typeface="Arial" panose="020B0604020202020204" pitchFamily="34" charset="0"/>
              </a:rPr>
              <a:t>Classe Cao em UML</a:t>
            </a:r>
            <a:endParaRPr lang="en-US" altLang="pt-BR" sz="2400" i="1">
              <a:solidFill>
                <a:schemeClr val="tx1"/>
              </a:solidFill>
              <a:latin typeface="Arial" panose="020B0604020202020204" pitchFamily="34" charset="0"/>
            </a:endParaRPr>
          </a:p>
        </p:txBody>
      </p:sp>
      <p:sp>
        <p:nvSpPr>
          <p:cNvPr id="235526" name="Text Box 9"/>
          <p:cNvSpPr txBox="1">
            <a:spLocks noChangeArrowheads="1"/>
          </p:cNvSpPr>
          <p:nvPr/>
        </p:nvSpPr>
        <p:spPr bwMode="auto">
          <a:xfrm>
            <a:off x="6076168" y="3048000"/>
            <a:ext cx="2901950" cy="3206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pt-BR" altLang="pt-BR" sz="1700" dirty="0" err="1">
                <a:solidFill>
                  <a:schemeClr val="tx1"/>
                </a:solidFill>
                <a:latin typeface="Arial" panose="020B0604020202020204" pitchFamily="34" charset="0"/>
              </a:rPr>
              <a:t>public</a:t>
            </a:r>
            <a:r>
              <a:rPr lang="pt-BR" altLang="pt-BR" sz="1700" dirty="0">
                <a:solidFill>
                  <a:schemeClr val="tx1"/>
                </a:solidFill>
                <a:latin typeface="Arial" panose="020B0604020202020204" pitchFamily="34" charset="0"/>
              </a:rPr>
              <a:t> </a:t>
            </a:r>
            <a:r>
              <a:rPr lang="pt-BR" altLang="pt-BR" sz="1700" dirty="0" err="1">
                <a:solidFill>
                  <a:schemeClr val="tx1"/>
                </a:solidFill>
                <a:latin typeface="Arial" panose="020B0604020202020204" pitchFamily="34" charset="0"/>
              </a:rPr>
              <a:t>class</a:t>
            </a:r>
            <a:r>
              <a:rPr lang="pt-BR" altLang="pt-BR" sz="1700" dirty="0">
                <a:solidFill>
                  <a:schemeClr val="tx1"/>
                </a:solidFill>
                <a:latin typeface="Arial" panose="020B0604020202020204" pitchFamily="34" charset="0"/>
              </a:rPr>
              <a:t> </a:t>
            </a:r>
            <a:r>
              <a:rPr lang="pt-BR" altLang="pt-BR" sz="1700" dirty="0" err="1">
                <a:solidFill>
                  <a:schemeClr val="tx1"/>
                </a:solidFill>
                <a:latin typeface="Arial" panose="020B0604020202020204" pitchFamily="34" charset="0"/>
              </a:rPr>
              <a:t>Cao</a:t>
            </a:r>
            <a:r>
              <a:rPr lang="pt-BR" altLang="pt-BR" sz="1700" dirty="0">
                <a:solidFill>
                  <a:schemeClr val="tx1"/>
                </a:solidFill>
                <a:latin typeface="Arial" panose="020B0604020202020204" pitchFamily="34" charset="0"/>
              </a:rPr>
              <a:t> {</a:t>
            </a:r>
          </a:p>
          <a:p>
            <a:pPr eaLnBrk="1" hangingPunct="1">
              <a:spcBef>
                <a:spcPct val="0"/>
              </a:spcBef>
              <a:buClrTx/>
              <a:buSzTx/>
              <a:buFontTx/>
              <a:buNone/>
            </a:pPr>
            <a:endParaRPr lang="pt-BR" altLang="pt-BR" sz="1700" dirty="0">
              <a:solidFill>
                <a:schemeClr val="tx1"/>
              </a:solidFill>
              <a:latin typeface="Arial" panose="020B0604020202020204" pitchFamily="34" charset="0"/>
            </a:endParaRPr>
          </a:p>
          <a:p>
            <a:pPr eaLnBrk="1" hangingPunct="1">
              <a:spcBef>
                <a:spcPct val="0"/>
              </a:spcBef>
              <a:buClrTx/>
              <a:buSzTx/>
              <a:buFontTx/>
              <a:buNone/>
            </a:pPr>
            <a:r>
              <a:rPr lang="pt-BR" altLang="pt-BR" sz="1700" dirty="0">
                <a:solidFill>
                  <a:schemeClr val="tx1"/>
                </a:solidFill>
                <a:latin typeface="Arial" panose="020B0604020202020204" pitchFamily="34" charset="0"/>
              </a:rPr>
              <a:t>   </a:t>
            </a:r>
            <a:r>
              <a:rPr lang="pt-BR" altLang="pt-BR" sz="1700" dirty="0" err="1">
                <a:solidFill>
                  <a:schemeClr val="tx1"/>
                </a:solidFill>
                <a:latin typeface="Arial" panose="020B0604020202020204" pitchFamily="34" charset="0"/>
              </a:rPr>
              <a:t>public</a:t>
            </a:r>
            <a:r>
              <a:rPr lang="pt-BR" altLang="pt-BR" sz="1700" dirty="0">
                <a:solidFill>
                  <a:schemeClr val="tx1"/>
                </a:solidFill>
                <a:latin typeface="Arial" panose="020B0604020202020204" pitchFamily="34" charset="0"/>
              </a:rPr>
              <a:t> </a:t>
            </a:r>
            <a:r>
              <a:rPr lang="pt-BR" altLang="pt-BR" sz="1700" dirty="0" err="1">
                <a:solidFill>
                  <a:schemeClr val="tx1"/>
                </a:solidFill>
                <a:latin typeface="Arial" panose="020B0604020202020204" pitchFamily="34" charset="0"/>
              </a:rPr>
              <a:t>String</a:t>
            </a:r>
            <a:r>
              <a:rPr lang="pt-BR" altLang="pt-BR" sz="1700" dirty="0">
                <a:solidFill>
                  <a:schemeClr val="tx1"/>
                </a:solidFill>
                <a:latin typeface="Arial" panose="020B0604020202020204" pitchFamily="34" charset="0"/>
              </a:rPr>
              <a:t> nome;</a:t>
            </a:r>
          </a:p>
          <a:p>
            <a:pPr eaLnBrk="1" hangingPunct="1">
              <a:spcBef>
                <a:spcPct val="0"/>
              </a:spcBef>
              <a:buClrTx/>
              <a:buSzTx/>
              <a:buFontTx/>
              <a:buNone/>
            </a:pPr>
            <a:r>
              <a:rPr lang="pt-BR" altLang="pt-BR" sz="1700" dirty="0">
                <a:solidFill>
                  <a:schemeClr val="tx1"/>
                </a:solidFill>
                <a:latin typeface="Arial" panose="020B0604020202020204" pitchFamily="34" charset="0"/>
              </a:rPr>
              <a:t>   </a:t>
            </a:r>
            <a:r>
              <a:rPr lang="pt-BR" altLang="pt-BR" sz="1700" dirty="0" err="1">
                <a:solidFill>
                  <a:schemeClr val="tx1"/>
                </a:solidFill>
                <a:latin typeface="Arial" panose="020B0604020202020204" pitchFamily="34" charset="0"/>
              </a:rPr>
              <a:t>public</a:t>
            </a:r>
            <a:r>
              <a:rPr lang="pt-BR" altLang="pt-BR" sz="1700" dirty="0">
                <a:solidFill>
                  <a:schemeClr val="tx1"/>
                </a:solidFill>
                <a:latin typeface="Arial" panose="020B0604020202020204" pitchFamily="34" charset="0"/>
              </a:rPr>
              <a:t> </a:t>
            </a:r>
            <a:r>
              <a:rPr lang="pt-BR" altLang="pt-BR" sz="1700" dirty="0" err="1">
                <a:solidFill>
                  <a:schemeClr val="tx1"/>
                </a:solidFill>
                <a:latin typeface="Arial" panose="020B0604020202020204" pitchFamily="34" charset="0"/>
              </a:rPr>
              <a:t>int</a:t>
            </a:r>
            <a:r>
              <a:rPr lang="pt-BR" altLang="pt-BR" sz="1700" dirty="0">
                <a:solidFill>
                  <a:schemeClr val="tx1"/>
                </a:solidFill>
                <a:latin typeface="Arial" panose="020B0604020202020204" pitchFamily="34" charset="0"/>
              </a:rPr>
              <a:t> patas;</a:t>
            </a:r>
          </a:p>
          <a:p>
            <a:pPr eaLnBrk="1" hangingPunct="1">
              <a:spcBef>
                <a:spcPct val="0"/>
              </a:spcBef>
              <a:buClrTx/>
              <a:buSzTx/>
              <a:buFontTx/>
              <a:buNone/>
            </a:pPr>
            <a:r>
              <a:rPr lang="pt-BR" altLang="pt-BR" sz="1700" dirty="0">
                <a:solidFill>
                  <a:schemeClr val="tx1"/>
                </a:solidFill>
                <a:latin typeface="Arial" panose="020B0604020202020204" pitchFamily="34" charset="0"/>
              </a:rPr>
              <a:t>   </a:t>
            </a:r>
            <a:r>
              <a:rPr lang="pt-BR" altLang="pt-BR" sz="1700" dirty="0" err="1">
                <a:solidFill>
                  <a:schemeClr val="tx1"/>
                </a:solidFill>
                <a:latin typeface="Arial" panose="020B0604020202020204" pitchFamily="34" charset="0"/>
              </a:rPr>
              <a:t>public</a:t>
            </a:r>
            <a:r>
              <a:rPr lang="pt-BR" altLang="pt-BR" sz="1700" dirty="0">
                <a:solidFill>
                  <a:schemeClr val="tx1"/>
                </a:solidFill>
                <a:latin typeface="Arial" panose="020B0604020202020204" pitchFamily="34" charset="0"/>
              </a:rPr>
              <a:t> </a:t>
            </a:r>
            <a:r>
              <a:rPr lang="pt-BR" altLang="pt-BR" sz="1700" dirty="0" err="1">
                <a:solidFill>
                  <a:schemeClr val="tx1"/>
                </a:solidFill>
                <a:latin typeface="Arial" panose="020B0604020202020204" pitchFamily="34" charset="0"/>
              </a:rPr>
              <a:t>int</a:t>
            </a:r>
            <a:r>
              <a:rPr lang="pt-BR" altLang="pt-BR" sz="1700" dirty="0">
                <a:solidFill>
                  <a:schemeClr val="tx1"/>
                </a:solidFill>
                <a:latin typeface="Arial" panose="020B0604020202020204" pitchFamily="34" charset="0"/>
              </a:rPr>
              <a:t> orelhas;</a:t>
            </a:r>
          </a:p>
          <a:p>
            <a:pPr eaLnBrk="1" hangingPunct="1">
              <a:spcBef>
                <a:spcPct val="0"/>
              </a:spcBef>
              <a:buClrTx/>
              <a:buSzTx/>
              <a:buFontTx/>
              <a:buNone/>
            </a:pPr>
            <a:r>
              <a:rPr lang="pt-BR" altLang="pt-BR" sz="1700" dirty="0">
                <a:solidFill>
                  <a:schemeClr val="tx1"/>
                </a:solidFill>
                <a:latin typeface="Arial" panose="020B0604020202020204" pitchFamily="34" charset="0"/>
              </a:rPr>
              <a:t>   </a:t>
            </a:r>
            <a:r>
              <a:rPr lang="pt-BR" altLang="pt-BR" sz="1700" dirty="0" err="1">
                <a:solidFill>
                  <a:schemeClr val="tx1"/>
                </a:solidFill>
                <a:latin typeface="Arial" panose="020B0604020202020204" pitchFamily="34" charset="0"/>
              </a:rPr>
              <a:t>public</a:t>
            </a:r>
            <a:r>
              <a:rPr lang="pt-BR" altLang="pt-BR" sz="1700" dirty="0">
                <a:solidFill>
                  <a:schemeClr val="tx1"/>
                </a:solidFill>
                <a:latin typeface="Arial" panose="020B0604020202020204" pitchFamily="34" charset="0"/>
              </a:rPr>
              <a:t> </a:t>
            </a:r>
            <a:r>
              <a:rPr lang="pt-BR" altLang="pt-BR" sz="1700" dirty="0" err="1">
                <a:solidFill>
                  <a:schemeClr val="tx1"/>
                </a:solidFill>
                <a:latin typeface="Arial" panose="020B0604020202020204" pitchFamily="34" charset="0"/>
              </a:rPr>
              <a:t>boolean</a:t>
            </a:r>
            <a:r>
              <a:rPr lang="pt-BR" altLang="pt-BR" sz="1700" dirty="0">
                <a:solidFill>
                  <a:schemeClr val="tx1"/>
                </a:solidFill>
                <a:latin typeface="Arial" panose="020B0604020202020204" pitchFamily="34" charset="0"/>
              </a:rPr>
              <a:t> cauda;</a:t>
            </a:r>
          </a:p>
          <a:p>
            <a:pPr eaLnBrk="1" hangingPunct="1">
              <a:spcBef>
                <a:spcPct val="0"/>
              </a:spcBef>
              <a:buClrTx/>
              <a:buSzTx/>
              <a:buFontTx/>
              <a:buNone/>
            </a:pPr>
            <a:endParaRPr lang="pt-BR" altLang="pt-BR" sz="1700" dirty="0">
              <a:solidFill>
                <a:schemeClr val="tx1"/>
              </a:solidFill>
              <a:latin typeface="Arial" panose="020B0604020202020204" pitchFamily="34" charset="0"/>
            </a:endParaRPr>
          </a:p>
          <a:p>
            <a:pPr eaLnBrk="1" hangingPunct="1">
              <a:spcBef>
                <a:spcPct val="0"/>
              </a:spcBef>
              <a:buClrTx/>
              <a:buSzTx/>
              <a:buFontTx/>
              <a:buNone/>
            </a:pPr>
            <a:r>
              <a:rPr lang="pt-BR" altLang="pt-BR" sz="1700" dirty="0">
                <a:solidFill>
                  <a:schemeClr val="tx1"/>
                </a:solidFill>
                <a:latin typeface="Arial" panose="020B0604020202020204" pitchFamily="34" charset="0"/>
              </a:rPr>
              <a:t>   </a:t>
            </a:r>
            <a:r>
              <a:rPr lang="pt-BR" altLang="pt-BR" sz="1700" dirty="0" err="1">
                <a:solidFill>
                  <a:schemeClr val="tx1"/>
                </a:solidFill>
                <a:latin typeface="Arial" panose="020B0604020202020204" pitchFamily="34" charset="0"/>
              </a:rPr>
              <a:t>public</a:t>
            </a:r>
            <a:r>
              <a:rPr lang="pt-BR" altLang="pt-BR" sz="1700" dirty="0">
                <a:solidFill>
                  <a:schemeClr val="tx1"/>
                </a:solidFill>
                <a:latin typeface="Arial" panose="020B0604020202020204" pitchFamily="34" charset="0"/>
              </a:rPr>
              <a:t> </a:t>
            </a:r>
            <a:r>
              <a:rPr lang="pt-BR" altLang="pt-BR" sz="1700" dirty="0" err="1">
                <a:solidFill>
                  <a:schemeClr val="tx1"/>
                </a:solidFill>
                <a:latin typeface="Arial" panose="020B0604020202020204" pitchFamily="34" charset="0"/>
              </a:rPr>
              <a:t>void</a:t>
            </a:r>
            <a:r>
              <a:rPr lang="pt-BR" altLang="pt-BR" sz="1700" dirty="0">
                <a:solidFill>
                  <a:schemeClr val="tx1"/>
                </a:solidFill>
                <a:latin typeface="Arial" panose="020B0604020202020204" pitchFamily="34" charset="0"/>
              </a:rPr>
              <a:t> correr() {</a:t>
            </a:r>
          </a:p>
          <a:p>
            <a:pPr eaLnBrk="1" hangingPunct="1">
              <a:spcBef>
                <a:spcPct val="0"/>
              </a:spcBef>
              <a:buClrTx/>
              <a:buSzTx/>
              <a:buFontTx/>
              <a:buNone/>
            </a:pPr>
            <a:r>
              <a:rPr lang="pt-BR" altLang="pt-BR" sz="1700" dirty="0">
                <a:solidFill>
                  <a:schemeClr val="tx1"/>
                </a:solidFill>
                <a:latin typeface="Arial" panose="020B0604020202020204" pitchFamily="34" charset="0"/>
              </a:rPr>
              <a:t>      ...</a:t>
            </a:r>
          </a:p>
          <a:p>
            <a:pPr eaLnBrk="1" hangingPunct="1">
              <a:spcBef>
                <a:spcPct val="0"/>
              </a:spcBef>
              <a:buClrTx/>
              <a:buSzTx/>
              <a:buFontTx/>
              <a:buNone/>
            </a:pPr>
            <a:r>
              <a:rPr lang="pt-BR" altLang="pt-BR" sz="1700" dirty="0">
                <a:solidFill>
                  <a:schemeClr val="tx1"/>
                </a:solidFill>
                <a:latin typeface="Arial" panose="020B0604020202020204" pitchFamily="34" charset="0"/>
              </a:rPr>
              <a:t>   }</a:t>
            </a:r>
          </a:p>
          <a:p>
            <a:pPr eaLnBrk="1" hangingPunct="1">
              <a:spcBef>
                <a:spcPct val="0"/>
              </a:spcBef>
              <a:buClrTx/>
              <a:buSzTx/>
              <a:buFontTx/>
              <a:buNone/>
            </a:pPr>
            <a:r>
              <a:rPr lang="pt-BR" altLang="pt-BR" sz="1700" dirty="0">
                <a:solidFill>
                  <a:schemeClr val="tx1"/>
                </a:solidFill>
                <a:latin typeface="Arial" panose="020B0604020202020204" pitchFamily="34" charset="0"/>
              </a:rPr>
              <a:t>   ...</a:t>
            </a:r>
          </a:p>
          <a:p>
            <a:pPr eaLnBrk="1" hangingPunct="1">
              <a:spcBef>
                <a:spcPct val="0"/>
              </a:spcBef>
              <a:buClrTx/>
              <a:buSzTx/>
              <a:buFontTx/>
              <a:buNone/>
            </a:pPr>
            <a:r>
              <a:rPr lang="pt-BR" altLang="pt-BR" sz="1700" dirty="0">
                <a:solidFill>
                  <a:schemeClr val="tx1"/>
                </a:solidFill>
                <a:latin typeface="Arial" panose="020B0604020202020204" pitchFamily="34" charset="0"/>
              </a:rPr>
              <a:t>}</a:t>
            </a:r>
            <a:endParaRPr lang="en-US" altLang="pt-BR" sz="1700" dirty="0">
              <a:solidFill>
                <a:schemeClr val="tx1"/>
              </a:solidFill>
              <a:latin typeface="Arial" panose="020B0604020202020204" pitchFamily="34" charset="0"/>
            </a:endParaRPr>
          </a:p>
        </p:txBody>
      </p:sp>
      <p:sp>
        <p:nvSpPr>
          <p:cNvPr id="235527" name="Text Box 10"/>
          <p:cNvSpPr txBox="1">
            <a:spLocks noChangeArrowheads="1"/>
          </p:cNvSpPr>
          <p:nvPr/>
        </p:nvSpPr>
        <p:spPr bwMode="auto">
          <a:xfrm>
            <a:off x="6024652" y="6254750"/>
            <a:ext cx="2998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pt-BR" altLang="pt-BR" sz="2400" i="1" dirty="0">
                <a:solidFill>
                  <a:schemeClr val="tx1"/>
                </a:solidFill>
                <a:latin typeface="Arial" panose="020B0604020202020204" pitchFamily="34" charset="0"/>
              </a:rPr>
              <a:t>Classe </a:t>
            </a:r>
            <a:r>
              <a:rPr lang="pt-BR" altLang="pt-BR" sz="2400" i="1" dirty="0" err="1">
                <a:solidFill>
                  <a:schemeClr val="tx1"/>
                </a:solidFill>
                <a:latin typeface="Arial" panose="020B0604020202020204" pitchFamily="34" charset="0"/>
              </a:rPr>
              <a:t>Cao</a:t>
            </a:r>
            <a:r>
              <a:rPr lang="pt-BR" altLang="pt-BR" sz="2400" i="1" dirty="0">
                <a:solidFill>
                  <a:schemeClr val="tx1"/>
                </a:solidFill>
                <a:latin typeface="Arial" panose="020B0604020202020204" pitchFamily="34" charset="0"/>
              </a:rPr>
              <a:t> em Java</a:t>
            </a:r>
            <a:endParaRPr lang="en-US" altLang="pt-BR" sz="2400" i="1" dirty="0">
              <a:solidFill>
                <a:schemeClr val="tx1"/>
              </a:solidFill>
              <a:latin typeface="Arial" panose="020B0604020202020204" pitchFamily="34" charset="0"/>
            </a:endParaRPr>
          </a:p>
        </p:txBody>
      </p:sp>
      <p:sp>
        <p:nvSpPr>
          <p:cNvPr id="235528" name="AutoShape 11"/>
          <p:cNvSpPr>
            <a:spLocks/>
          </p:cNvSpPr>
          <p:nvPr/>
        </p:nvSpPr>
        <p:spPr bwMode="auto">
          <a:xfrm>
            <a:off x="2438400" y="3505200"/>
            <a:ext cx="203200" cy="228600"/>
          </a:xfrm>
          <a:prstGeom prst="leftBrace">
            <a:avLst>
              <a:gd name="adj1" fmla="val 937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pt-BR" altLang="pt-BR">
              <a:solidFill>
                <a:schemeClr val="tx1"/>
              </a:solidFill>
              <a:latin typeface="Arial" panose="020B0604020202020204" pitchFamily="34" charset="0"/>
            </a:endParaRPr>
          </a:p>
        </p:txBody>
      </p:sp>
      <p:sp>
        <p:nvSpPr>
          <p:cNvPr id="235529" name="AutoShape 12"/>
          <p:cNvSpPr>
            <a:spLocks/>
          </p:cNvSpPr>
          <p:nvPr/>
        </p:nvSpPr>
        <p:spPr bwMode="auto">
          <a:xfrm>
            <a:off x="2438400" y="3886200"/>
            <a:ext cx="203200" cy="1066800"/>
          </a:xfrm>
          <a:prstGeom prst="leftBrace">
            <a:avLst>
              <a:gd name="adj1" fmla="val 4375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pt-BR" altLang="pt-BR">
              <a:solidFill>
                <a:schemeClr val="tx1"/>
              </a:solidFill>
              <a:latin typeface="Arial" panose="020B0604020202020204" pitchFamily="34" charset="0"/>
            </a:endParaRPr>
          </a:p>
        </p:txBody>
      </p:sp>
      <p:sp>
        <p:nvSpPr>
          <p:cNvPr id="235530" name="AutoShape 13"/>
          <p:cNvSpPr>
            <a:spLocks/>
          </p:cNvSpPr>
          <p:nvPr/>
        </p:nvSpPr>
        <p:spPr bwMode="auto">
          <a:xfrm>
            <a:off x="2438400" y="5105400"/>
            <a:ext cx="203200" cy="1066800"/>
          </a:xfrm>
          <a:prstGeom prst="leftBrace">
            <a:avLst>
              <a:gd name="adj1" fmla="val 4375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pt-BR" altLang="pt-BR">
              <a:solidFill>
                <a:schemeClr val="tx1"/>
              </a:solidFill>
              <a:latin typeface="Arial" panose="020B0604020202020204" pitchFamily="34" charset="0"/>
            </a:endParaRPr>
          </a:p>
        </p:txBody>
      </p:sp>
      <p:sp>
        <p:nvSpPr>
          <p:cNvPr id="235531" name="Text Box 14"/>
          <p:cNvSpPr txBox="1">
            <a:spLocks noChangeArrowheads="1"/>
          </p:cNvSpPr>
          <p:nvPr/>
        </p:nvSpPr>
        <p:spPr bwMode="auto">
          <a:xfrm>
            <a:off x="1379538" y="3429000"/>
            <a:ext cx="1058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r" eaLnBrk="1" hangingPunct="1">
              <a:spcBef>
                <a:spcPct val="0"/>
              </a:spcBef>
              <a:buClrTx/>
              <a:buSzTx/>
              <a:buFontTx/>
              <a:buNone/>
            </a:pPr>
            <a:r>
              <a:rPr lang="pt-BR" altLang="pt-BR">
                <a:solidFill>
                  <a:schemeClr val="tx1"/>
                </a:solidFill>
                <a:latin typeface="Arial" panose="020B0604020202020204" pitchFamily="34" charset="0"/>
              </a:rPr>
              <a:t>Nome</a:t>
            </a:r>
            <a:endParaRPr lang="en-US" altLang="pt-BR">
              <a:solidFill>
                <a:schemeClr val="tx1"/>
              </a:solidFill>
              <a:latin typeface="Arial" panose="020B0604020202020204" pitchFamily="34" charset="0"/>
            </a:endParaRPr>
          </a:p>
        </p:txBody>
      </p:sp>
      <p:sp>
        <p:nvSpPr>
          <p:cNvPr id="235532" name="Text Box 15"/>
          <p:cNvSpPr txBox="1">
            <a:spLocks noChangeArrowheads="1"/>
          </p:cNvSpPr>
          <p:nvPr/>
        </p:nvSpPr>
        <p:spPr bwMode="auto">
          <a:xfrm>
            <a:off x="990600" y="4205288"/>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r" eaLnBrk="1" hangingPunct="1">
              <a:spcBef>
                <a:spcPct val="0"/>
              </a:spcBef>
              <a:buClrTx/>
              <a:buSzTx/>
              <a:buFontTx/>
              <a:buNone/>
            </a:pPr>
            <a:r>
              <a:rPr lang="pt-BR" altLang="pt-BR">
                <a:solidFill>
                  <a:schemeClr val="tx1"/>
                </a:solidFill>
                <a:latin typeface="Arial" panose="020B0604020202020204" pitchFamily="34" charset="0"/>
              </a:rPr>
              <a:t>Atributos</a:t>
            </a:r>
            <a:endParaRPr lang="en-US" altLang="pt-BR">
              <a:solidFill>
                <a:schemeClr val="tx1"/>
              </a:solidFill>
              <a:latin typeface="Arial" panose="020B0604020202020204" pitchFamily="34" charset="0"/>
            </a:endParaRPr>
          </a:p>
        </p:txBody>
      </p:sp>
      <p:sp>
        <p:nvSpPr>
          <p:cNvPr id="235533" name="Text Box 16"/>
          <p:cNvSpPr txBox="1">
            <a:spLocks noChangeArrowheads="1"/>
          </p:cNvSpPr>
          <p:nvPr/>
        </p:nvSpPr>
        <p:spPr bwMode="auto">
          <a:xfrm>
            <a:off x="1023938" y="5424488"/>
            <a:ext cx="1414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r" eaLnBrk="1" hangingPunct="1">
              <a:spcBef>
                <a:spcPct val="0"/>
              </a:spcBef>
              <a:buClrTx/>
              <a:buSzTx/>
              <a:buFontTx/>
              <a:buNone/>
            </a:pPr>
            <a:r>
              <a:rPr lang="pt-BR" altLang="pt-BR">
                <a:solidFill>
                  <a:schemeClr val="tx1"/>
                </a:solidFill>
                <a:latin typeface="Arial" panose="020B0604020202020204" pitchFamily="34" charset="0"/>
              </a:rPr>
              <a:t>Métodos</a:t>
            </a:r>
            <a:endParaRPr lang="en-US" altLang="pt-BR">
              <a:solidFill>
                <a:schemeClr val="tx1"/>
              </a:solidFill>
              <a:latin typeface="Arial" panose="020B0604020202020204" pitchFamily="34" charset="0"/>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p:cNvSpPr>
          <p:nvPr>
            <p:ph type="title"/>
          </p:nvPr>
        </p:nvSpPr>
        <p:spPr>
          <a:xfrm>
            <a:off x="677863" y="609600"/>
            <a:ext cx="8597900" cy="1320800"/>
          </a:xfrm>
        </p:spPr>
        <p:txBody>
          <a:bodyPr>
            <a:normAutofit/>
          </a:bodyPr>
          <a:lstStyle/>
          <a:p>
            <a:pPr eaLnBrk="1" hangingPunct="1"/>
            <a:r>
              <a:rPr lang="pt-BR" altLang="pt-BR" dirty="0"/>
              <a:t>Orientação a Objetos</a:t>
            </a:r>
            <a:endParaRPr lang="en-US" altLang="pt-BR" dirty="0"/>
          </a:p>
        </p:txBody>
      </p:sp>
      <p:sp>
        <p:nvSpPr>
          <p:cNvPr id="236547" name="Rectangle 3"/>
          <p:cNvSpPr>
            <a:spLocks noGrp="1"/>
          </p:cNvSpPr>
          <p:nvPr>
            <p:ph type="body" idx="1"/>
          </p:nvPr>
        </p:nvSpPr>
        <p:spPr>
          <a:xfrm>
            <a:off x="677863" y="2160588"/>
            <a:ext cx="9226550" cy="3881437"/>
          </a:xfrm>
        </p:spPr>
        <p:txBody>
          <a:bodyPr/>
          <a:lstStyle/>
          <a:p>
            <a:pPr eaLnBrk="1" hangingPunct="1"/>
            <a:r>
              <a:rPr lang="pt-BR" altLang="pt-BR" sz="2400" dirty="0"/>
              <a:t>... que serão instanciadas (ou não!) pelo programa!</a:t>
            </a:r>
          </a:p>
          <a:p>
            <a:pPr lvl="1" eaLnBrk="1" hangingPunct="1"/>
            <a:r>
              <a:rPr lang="pt-BR" altLang="pt-BR" sz="2400" dirty="0"/>
              <a:t>Instanciar uma classe quer dizer criar um objeto (instância) da mesma.</a:t>
            </a:r>
            <a:endParaRPr lang="en-US" altLang="pt-BR" sz="2400" dirty="0"/>
          </a:p>
        </p:txBody>
      </p:sp>
      <p:sp>
        <p:nvSpPr>
          <p:cNvPr id="236548" name="Text Box 4"/>
          <p:cNvSpPr txBox="1">
            <a:spLocks noChangeArrowheads="1"/>
          </p:cNvSpPr>
          <p:nvPr/>
        </p:nvSpPr>
        <p:spPr bwMode="auto">
          <a:xfrm>
            <a:off x="3140457" y="3276600"/>
            <a:ext cx="4149725" cy="3206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pt-BR" altLang="pt-BR" sz="1700">
                <a:solidFill>
                  <a:schemeClr val="tx1"/>
                </a:solidFill>
                <a:latin typeface="Arial" panose="020B0604020202020204" pitchFamily="34" charset="0"/>
              </a:rPr>
              <a:t>public class Application {</a:t>
            </a:r>
          </a:p>
          <a:p>
            <a:pPr eaLnBrk="1" hangingPunct="1">
              <a:spcBef>
                <a:spcPct val="0"/>
              </a:spcBef>
              <a:buClrTx/>
              <a:buSzTx/>
              <a:buFontTx/>
              <a:buNone/>
            </a:pPr>
            <a:r>
              <a:rPr lang="pt-BR" altLang="pt-BR" sz="1700">
                <a:solidFill>
                  <a:schemeClr val="tx1"/>
                </a:solidFill>
                <a:latin typeface="Arial" panose="020B0604020202020204" pitchFamily="34" charset="0"/>
              </a:rPr>
              <a:t>   public Cao cao1;</a:t>
            </a:r>
          </a:p>
          <a:p>
            <a:pPr eaLnBrk="1" hangingPunct="1">
              <a:spcBef>
                <a:spcPct val="0"/>
              </a:spcBef>
              <a:buClrTx/>
              <a:buSzTx/>
              <a:buFontTx/>
              <a:buNone/>
            </a:pPr>
            <a:r>
              <a:rPr lang="pt-BR" altLang="pt-BR" sz="1700">
                <a:solidFill>
                  <a:schemeClr val="tx1"/>
                </a:solidFill>
                <a:latin typeface="Arial" panose="020B0604020202020204" pitchFamily="34" charset="0"/>
              </a:rPr>
              <a:t>   public Cao cao2;</a:t>
            </a:r>
          </a:p>
          <a:p>
            <a:pPr eaLnBrk="1" hangingPunct="1">
              <a:spcBef>
                <a:spcPct val="0"/>
              </a:spcBef>
              <a:buClrTx/>
              <a:buSzTx/>
              <a:buFontTx/>
              <a:buNone/>
            </a:pPr>
            <a:endParaRPr lang="pt-BR" altLang="pt-BR" sz="1700">
              <a:solidFill>
                <a:schemeClr val="tx1"/>
              </a:solidFill>
              <a:latin typeface="Arial" panose="020B0604020202020204" pitchFamily="34" charset="0"/>
            </a:endParaRPr>
          </a:p>
          <a:p>
            <a:pPr eaLnBrk="1" hangingPunct="1">
              <a:spcBef>
                <a:spcPct val="0"/>
              </a:spcBef>
              <a:buClrTx/>
              <a:buSzTx/>
              <a:buFontTx/>
              <a:buNone/>
            </a:pPr>
            <a:r>
              <a:rPr lang="pt-BR" altLang="pt-BR" sz="1700">
                <a:solidFill>
                  <a:schemeClr val="tx1"/>
                </a:solidFill>
                <a:latin typeface="Arial" panose="020B0604020202020204" pitchFamily="34" charset="0"/>
              </a:rPr>
              <a:t>   public static void main(String[] args) {</a:t>
            </a:r>
          </a:p>
          <a:p>
            <a:pPr eaLnBrk="1" hangingPunct="1">
              <a:spcBef>
                <a:spcPct val="0"/>
              </a:spcBef>
              <a:buClrTx/>
              <a:buSzTx/>
              <a:buFontTx/>
              <a:buNone/>
            </a:pPr>
            <a:r>
              <a:rPr lang="pt-BR" altLang="pt-BR" sz="1700">
                <a:solidFill>
                  <a:schemeClr val="tx1"/>
                </a:solidFill>
                <a:latin typeface="Arial" panose="020B0604020202020204" pitchFamily="34" charset="0"/>
              </a:rPr>
              <a:t>      cao1 = new Cao();</a:t>
            </a:r>
          </a:p>
          <a:p>
            <a:pPr eaLnBrk="1" hangingPunct="1">
              <a:spcBef>
                <a:spcPct val="0"/>
              </a:spcBef>
              <a:buClrTx/>
              <a:buSzTx/>
              <a:buFontTx/>
              <a:buNone/>
            </a:pPr>
            <a:r>
              <a:rPr lang="pt-BR" altLang="pt-BR" sz="1700">
                <a:solidFill>
                  <a:schemeClr val="tx1"/>
                </a:solidFill>
                <a:latin typeface="Arial" panose="020B0604020202020204" pitchFamily="34" charset="0"/>
              </a:rPr>
              <a:t>      cao1.nome = “Rex”;</a:t>
            </a:r>
          </a:p>
          <a:p>
            <a:pPr eaLnBrk="1" hangingPunct="1">
              <a:spcBef>
                <a:spcPct val="0"/>
              </a:spcBef>
              <a:buClrTx/>
              <a:buSzTx/>
              <a:buFontTx/>
              <a:buNone/>
            </a:pPr>
            <a:r>
              <a:rPr lang="pt-BR" altLang="pt-BR" sz="1700">
                <a:solidFill>
                  <a:schemeClr val="tx1"/>
                </a:solidFill>
                <a:latin typeface="Arial" panose="020B0604020202020204" pitchFamily="34" charset="0"/>
              </a:rPr>
              <a:t>      cao2 = new Cao();</a:t>
            </a:r>
          </a:p>
          <a:p>
            <a:pPr eaLnBrk="1" hangingPunct="1">
              <a:spcBef>
                <a:spcPct val="0"/>
              </a:spcBef>
              <a:buClrTx/>
              <a:buSzTx/>
              <a:buFontTx/>
              <a:buNone/>
            </a:pPr>
            <a:r>
              <a:rPr lang="pt-BR" altLang="pt-BR" sz="1700">
                <a:solidFill>
                  <a:schemeClr val="tx1"/>
                </a:solidFill>
                <a:latin typeface="Arial" panose="020B0604020202020204" pitchFamily="34" charset="0"/>
              </a:rPr>
              <a:t>      cao2.nome = “Johny”;</a:t>
            </a:r>
          </a:p>
          <a:p>
            <a:pPr eaLnBrk="1" hangingPunct="1">
              <a:spcBef>
                <a:spcPct val="0"/>
              </a:spcBef>
              <a:buClrTx/>
              <a:buSzTx/>
              <a:buFontTx/>
              <a:buNone/>
            </a:pPr>
            <a:r>
              <a:rPr lang="pt-BR" altLang="pt-BR" sz="1700">
                <a:solidFill>
                  <a:schemeClr val="tx1"/>
                </a:solidFill>
                <a:latin typeface="Arial" panose="020B0604020202020204" pitchFamily="34" charset="0"/>
              </a:rPr>
              <a:t>   }</a:t>
            </a:r>
          </a:p>
          <a:p>
            <a:pPr eaLnBrk="1" hangingPunct="1">
              <a:spcBef>
                <a:spcPct val="0"/>
              </a:spcBef>
              <a:buClrTx/>
              <a:buSzTx/>
              <a:buFontTx/>
              <a:buNone/>
            </a:pPr>
            <a:r>
              <a:rPr lang="pt-BR" altLang="pt-BR" sz="1700">
                <a:solidFill>
                  <a:schemeClr val="tx1"/>
                </a:solidFill>
                <a:latin typeface="Arial" panose="020B0604020202020204" pitchFamily="34" charset="0"/>
              </a:rPr>
              <a:t>   ...</a:t>
            </a:r>
          </a:p>
          <a:p>
            <a:pPr eaLnBrk="1" hangingPunct="1">
              <a:spcBef>
                <a:spcPct val="0"/>
              </a:spcBef>
              <a:buClrTx/>
              <a:buSzTx/>
              <a:buFontTx/>
              <a:buNone/>
            </a:pPr>
            <a:r>
              <a:rPr lang="pt-BR" altLang="pt-BR" sz="1700">
                <a:solidFill>
                  <a:schemeClr val="tx1"/>
                </a:solidFill>
                <a:latin typeface="Arial" panose="020B0604020202020204" pitchFamily="34" charset="0"/>
              </a:rPr>
              <a:t>}</a:t>
            </a:r>
            <a:endParaRPr lang="en-US" altLang="pt-BR" sz="1700">
              <a:solidFill>
                <a:schemeClr val="tx1"/>
              </a:solidFill>
              <a:latin typeface="Arial" panose="020B0604020202020204" pitchFamily="34" charset="0"/>
            </a:endParaRPr>
          </a:p>
        </p:txBody>
      </p:sp>
      <p:sp>
        <p:nvSpPr>
          <p:cNvPr id="236549" name="Text Box 5"/>
          <p:cNvSpPr txBox="1">
            <a:spLocks noChangeArrowheads="1"/>
          </p:cNvSpPr>
          <p:nvPr/>
        </p:nvSpPr>
        <p:spPr bwMode="auto">
          <a:xfrm>
            <a:off x="2235200" y="6418263"/>
            <a:ext cx="764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pt-BR" altLang="pt-BR" sz="2400" i="1">
                <a:solidFill>
                  <a:schemeClr val="tx1"/>
                </a:solidFill>
                <a:latin typeface="Arial" panose="020B0604020202020204" pitchFamily="34" charset="0"/>
              </a:rPr>
              <a:t>Programa em Java instanciando objetos da classe Cao</a:t>
            </a:r>
            <a:endParaRPr lang="en-US" altLang="pt-BR" sz="2400" i="1">
              <a:solidFill>
                <a:schemeClr val="tx1"/>
              </a:solidFill>
              <a:latin typeface="Arial" panose="020B0604020202020204" pitchFamily="34" charset="0"/>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p:cNvSpPr>
          <p:nvPr>
            <p:ph type="title"/>
          </p:nvPr>
        </p:nvSpPr>
        <p:spPr>
          <a:xfrm>
            <a:off x="677863" y="609600"/>
            <a:ext cx="8597900" cy="1320800"/>
          </a:xfrm>
        </p:spPr>
        <p:txBody>
          <a:bodyPr>
            <a:normAutofit/>
          </a:bodyPr>
          <a:lstStyle/>
          <a:p>
            <a:pPr eaLnBrk="1" hangingPunct="1"/>
            <a:r>
              <a:rPr lang="pt-BR" altLang="pt-BR" dirty="0"/>
              <a:t>Exercício</a:t>
            </a:r>
            <a:endParaRPr lang="en-US" altLang="pt-BR" dirty="0"/>
          </a:p>
        </p:txBody>
      </p:sp>
      <p:sp>
        <p:nvSpPr>
          <p:cNvPr id="237571" name="Rectangle 3"/>
          <p:cNvSpPr>
            <a:spLocks noGrp="1"/>
          </p:cNvSpPr>
          <p:nvPr>
            <p:ph type="body" idx="1"/>
          </p:nvPr>
        </p:nvSpPr>
        <p:spPr>
          <a:xfrm>
            <a:off x="677863" y="2160588"/>
            <a:ext cx="8597900" cy="3881437"/>
          </a:xfrm>
        </p:spPr>
        <p:txBody>
          <a:bodyPr/>
          <a:lstStyle/>
          <a:p>
            <a:pPr eaLnBrk="1" hangingPunct="1"/>
            <a:r>
              <a:rPr lang="pt-BR" altLang="pt-BR" sz="2800" dirty="0"/>
              <a:t>Identifique as classes presentes em uma partida de futebol e desenhe-as como classes UML.</a:t>
            </a:r>
            <a:endParaRPr lang="en-US" altLang="pt-BR"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ítulo 1"/>
          <p:cNvSpPr>
            <a:spLocks noGrp="1"/>
          </p:cNvSpPr>
          <p:nvPr>
            <p:ph type="title"/>
          </p:nvPr>
        </p:nvSpPr>
        <p:spPr/>
        <p:txBody>
          <a:bodyPr/>
          <a:lstStyle/>
          <a:p>
            <a:pPr eaLnBrk="1" hangingPunct="1"/>
            <a:r>
              <a:rPr lang="pt-BR" altLang="pt-BR"/>
              <a:t>Crise do software</a:t>
            </a:r>
          </a:p>
        </p:txBody>
      </p:sp>
      <p:sp>
        <p:nvSpPr>
          <p:cNvPr id="23555" name="Espaço Reservado para Conteúdo 2"/>
          <p:cNvSpPr>
            <a:spLocks noGrp="1"/>
          </p:cNvSpPr>
          <p:nvPr>
            <p:ph idx="1"/>
          </p:nvPr>
        </p:nvSpPr>
        <p:spPr/>
        <p:txBody>
          <a:bodyPr/>
          <a:lstStyle/>
          <a:p>
            <a:pPr eaLnBrk="1" hangingPunct="1">
              <a:buFont typeface="Trebuchet MS" panose="020B0603020202020204" pitchFamily="34" charset="0"/>
              <a:buAutoNum type="arabicPeriod" startAt="4"/>
            </a:pPr>
            <a:r>
              <a:rPr lang="pt-BR" altLang="pt-BR" sz="2800" dirty="0"/>
              <a:t>O software existente é muito difícil de manter;</a:t>
            </a:r>
          </a:p>
          <a:p>
            <a:pPr marL="400050" lvl="1" indent="0" eaLnBrk="1" hangingPunct="1">
              <a:buFont typeface="Wingdings 3" panose="05040102010807070707" pitchFamily="18" charset="2"/>
              <a:buNone/>
            </a:pPr>
            <a:r>
              <a:rPr lang="pt-BR" altLang="pt-BR" sz="2400" dirty="0"/>
              <a:t>Facilidade de manutenção não foi enfatizada como um critério importante, assim tal tarefa torna-se muito dispendiosa.</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p:cNvSpPr>
          <p:nvPr>
            <p:ph type="title"/>
          </p:nvPr>
        </p:nvSpPr>
        <p:spPr>
          <a:xfrm>
            <a:off x="677863" y="609600"/>
            <a:ext cx="8597900" cy="1320800"/>
          </a:xfrm>
        </p:spPr>
        <p:txBody>
          <a:bodyPr/>
          <a:lstStyle/>
          <a:p>
            <a:pPr eaLnBrk="1" hangingPunct="1"/>
            <a:r>
              <a:rPr lang="pt-BR" altLang="pt-BR" dirty="0"/>
              <a:t>Um pouco de Análise e Projeto Orientado a Objetos</a:t>
            </a:r>
            <a:endParaRPr lang="en-US" altLang="pt-BR" dirty="0"/>
          </a:p>
        </p:txBody>
      </p:sp>
      <p:sp>
        <p:nvSpPr>
          <p:cNvPr id="238595" name="Rectangle 3"/>
          <p:cNvSpPr>
            <a:spLocks noGrp="1"/>
          </p:cNvSpPr>
          <p:nvPr>
            <p:ph type="body" idx="1"/>
          </p:nvPr>
        </p:nvSpPr>
        <p:spPr>
          <a:xfrm>
            <a:off x="677863" y="2160588"/>
            <a:ext cx="8597900" cy="3881437"/>
          </a:xfrm>
        </p:spPr>
        <p:txBody>
          <a:bodyPr/>
          <a:lstStyle/>
          <a:p>
            <a:pPr eaLnBrk="1" hangingPunct="1"/>
            <a:r>
              <a:rPr lang="pt-BR" altLang="pt-BR" sz="2800" dirty="0"/>
              <a:t>A modelagem de requisitos concentra-se primeiro sobre classes extraídas diretamente do enunciado do problema;</a:t>
            </a:r>
          </a:p>
          <a:p>
            <a:pPr lvl="1" eaLnBrk="1" hangingPunct="1"/>
            <a:r>
              <a:rPr lang="pt-BR" altLang="pt-BR" sz="2400" dirty="0"/>
              <a:t>Tipicamente representam itens que devem ser armazenados em base de dados;</a:t>
            </a:r>
          </a:p>
          <a:p>
            <a:pPr eaLnBrk="1" hangingPunct="1"/>
            <a:r>
              <a:rPr lang="pt-BR" altLang="pt-BR" sz="2800" dirty="0"/>
              <a:t>O projeto refina e amplia o conjunto de classes de entidade, desenvolvendo ou refinando:</a:t>
            </a:r>
          </a:p>
          <a:p>
            <a:pPr lvl="1" eaLnBrk="1" hangingPunct="1"/>
            <a:r>
              <a:rPr lang="pt-BR" altLang="pt-BR" sz="2400" dirty="0"/>
              <a:t>Classes controladoras;</a:t>
            </a:r>
          </a:p>
          <a:p>
            <a:pPr lvl="1" eaLnBrk="1" hangingPunct="1"/>
            <a:r>
              <a:rPr lang="pt-BR" altLang="pt-BR" sz="2400" dirty="0"/>
              <a:t>Classes de </a:t>
            </a:r>
            <a:r>
              <a:rPr lang="pt-BR" altLang="pt-BR" sz="2400" i="1" dirty="0"/>
              <a:t>front-end</a:t>
            </a:r>
            <a:r>
              <a:rPr lang="pt-BR" altLang="pt-BR" sz="2400" dirty="0"/>
              <a:t>.</a:t>
            </a:r>
          </a:p>
        </p:txBody>
      </p:sp>
      <p:sp>
        <p:nvSpPr>
          <p:cNvPr id="238596" name="Text Box 4"/>
          <p:cNvSpPr txBox="1">
            <a:spLocks noChangeArrowheads="1"/>
          </p:cNvSpPr>
          <p:nvPr/>
        </p:nvSpPr>
        <p:spPr bwMode="auto">
          <a:xfrm>
            <a:off x="5248275" y="6251575"/>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pt-BR" altLang="pt-BR" sz="2400">
                <a:solidFill>
                  <a:schemeClr val="tx1"/>
                </a:solidFill>
                <a:latin typeface="Arial" panose="020B0604020202020204" pitchFamily="34" charset="0"/>
              </a:rPr>
              <a:t>(PRESSMAN, 2011, p. 746)</a:t>
            </a:r>
            <a:endParaRPr lang="en-US" altLang="pt-BR" sz="2400">
              <a:solidFill>
                <a:schemeClr val="tx1"/>
              </a:solidFill>
              <a:latin typeface="Arial" panose="020B0604020202020204" pitchFamily="34" charset="0"/>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p:cNvSpPr>
          <p:nvPr>
            <p:ph type="title"/>
          </p:nvPr>
        </p:nvSpPr>
        <p:spPr>
          <a:xfrm>
            <a:off x="677863" y="609600"/>
            <a:ext cx="8597900" cy="1320800"/>
          </a:xfrm>
        </p:spPr>
        <p:txBody>
          <a:bodyPr/>
          <a:lstStyle/>
          <a:p>
            <a:pPr eaLnBrk="1" hangingPunct="1"/>
            <a:r>
              <a:rPr lang="pt-BR" altLang="pt-BR"/>
              <a:t>Estudo de Caso - Sistema de Biblioteca</a:t>
            </a:r>
            <a:endParaRPr lang="en-US" altLang="pt-BR"/>
          </a:p>
        </p:txBody>
      </p:sp>
      <p:sp>
        <p:nvSpPr>
          <p:cNvPr id="239619" name="Rectangle 3"/>
          <p:cNvSpPr>
            <a:spLocks noGrp="1"/>
          </p:cNvSpPr>
          <p:nvPr>
            <p:ph type="body" idx="1"/>
          </p:nvPr>
        </p:nvSpPr>
        <p:spPr>
          <a:xfrm>
            <a:off x="677863" y="2160588"/>
            <a:ext cx="8597900" cy="3881437"/>
          </a:xfrm>
        </p:spPr>
        <p:txBody>
          <a:bodyPr/>
          <a:lstStyle/>
          <a:p>
            <a:pPr eaLnBrk="1" hangingPunct="1"/>
            <a:endParaRPr lang="pt-BR" altLang="pt-BR" sz="2800"/>
          </a:p>
          <a:p>
            <a:pPr eaLnBrk="1" hangingPunct="1"/>
            <a:endParaRPr lang="pt-BR" altLang="pt-BR" sz="2800"/>
          </a:p>
          <a:p>
            <a:pPr eaLnBrk="1" hangingPunct="1"/>
            <a:r>
              <a:rPr lang="pt-BR" altLang="pt-BR" sz="2800"/>
              <a:t>Um sistema para controlar entrada e saída de livros emprestados bem como o pagamento de multas.</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p:cNvSpPr>
          <p:nvPr>
            <p:ph type="title"/>
          </p:nvPr>
        </p:nvSpPr>
        <p:spPr>
          <a:xfrm>
            <a:off x="677863" y="609600"/>
            <a:ext cx="8597900" cy="1320800"/>
          </a:xfrm>
        </p:spPr>
        <p:txBody>
          <a:bodyPr/>
          <a:lstStyle/>
          <a:p>
            <a:pPr eaLnBrk="1" hangingPunct="1"/>
            <a:r>
              <a:rPr lang="pt-BR" altLang="pt-BR"/>
              <a:t>Estudo de Caso - Sistema de Biblioteca</a:t>
            </a:r>
            <a:endParaRPr lang="en-US" altLang="pt-BR"/>
          </a:p>
        </p:txBody>
      </p:sp>
      <p:sp>
        <p:nvSpPr>
          <p:cNvPr id="240643" name="Rectangle 3"/>
          <p:cNvSpPr>
            <a:spLocks noGrp="1"/>
          </p:cNvSpPr>
          <p:nvPr>
            <p:ph type="body" idx="1"/>
          </p:nvPr>
        </p:nvSpPr>
        <p:spPr>
          <a:xfrm>
            <a:off x="677863" y="2160588"/>
            <a:ext cx="8597900" cy="3881437"/>
          </a:xfrm>
        </p:spPr>
        <p:txBody>
          <a:bodyPr/>
          <a:lstStyle/>
          <a:p>
            <a:pPr eaLnBrk="1" hangingPunct="1"/>
            <a:r>
              <a:rPr lang="pt-BR" altLang="pt-BR" sz="3200" dirty="0"/>
              <a:t>O sistema deve gerenciar:</a:t>
            </a:r>
          </a:p>
          <a:p>
            <a:pPr lvl="1" eaLnBrk="1" hangingPunct="1"/>
            <a:r>
              <a:rPr lang="pt-BR" altLang="pt-BR" sz="2800" dirty="0"/>
              <a:t>Livros;</a:t>
            </a:r>
          </a:p>
          <a:p>
            <a:pPr lvl="1" eaLnBrk="1" hangingPunct="1"/>
            <a:r>
              <a:rPr lang="pt-BR" altLang="pt-BR" sz="2800" dirty="0"/>
              <a:t>Usuários;</a:t>
            </a:r>
          </a:p>
          <a:p>
            <a:pPr lvl="1" eaLnBrk="1" hangingPunct="1"/>
            <a:r>
              <a:rPr lang="pt-BR" altLang="pt-BR" sz="2800" dirty="0"/>
              <a:t>Empréstimos;</a:t>
            </a:r>
          </a:p>
          <a:p>
            <a:pPr lvl="1" eaLnBrk="1" hangingPunct="1"/>
            <a:r>
              <a:rPr lang="pt-BR" altLang="pt-BR" sz="2800" dirty="0"/>
              <a:t>Multas.</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p:cNvSpPr>
          <p:nvPr>
            <p:ph type="title"/>
          </p:nvPr>
        </p:nvSpPr>
        <p:spPr>
          <a:xfrm>
            <a:off x="677863" y="609600"/>
            <a:ext cx="8597900" cy="1320800"/>
          </a:xfrm>
        </p:spPr>
        <p:txBody>
          <a:bodyPr/>
          <a:lstStyle/>
          <a:p>
            <a:pPr eaLnBrk="1" hangingPunct="1"/>
            <a:r>
              <a:rPr lang="pt-BR" altLang="pt-BR"/>
              <a:t>Estudo de Caso - Sistema de Biblioteca</a:t>
            </a:r>
            <a:endParaRPr lang="en-US" altLang="pt-BR"/>
          </a:p>
        </p:txBody>
      </p:sp>
      <p:sp>
        <p:nvSpPr>
          <p:cNvPr id="241667" name="Rectangle 3"/>
          <p:cNvSpPr>
            <a:spLocks noGrp="1"/>
          </p:cNvSpPr>
          <p:nvPr>
            <p:ph type="body" idx="1"/>
          </p:nvPr>
        </p:nvSpPr>
        <p:spPr>
          <a:xfrm>
            <a:off x="677863" y="2160588"/>
            <a:ext cx="8597900" cy="3881437"/>
          </a:xfrm>
        </p:spPr>
        <p:txBody>
          <a:bodyPr/>
          <a:lstStyle/>
          <a:p>
            <a:pPr eaLnBrk="1" hangingPunct="1"/>
            <a:r>
              <a:rPr lang="pt-BR" altLang="pt-BR" sz="3200" dirty="0"/>
              <a:t>O sistema deve gerenciar:</a:t>
            </a:r>
          </a:p>
          <a:p>
            <a:pPr lvl="1" eaLnBrk="1" hangingPunct="1"/>
            <a:r>
              <a:rPr lang="pt-BR" altLang="pt-BR" sz="2800" dirty="0"/>
              <a:t>Livros;</a:t>
            </a:r>
          </a:p>
          <a:p>
            <a:pPr lvl="1" eaLnBrk="1" hangingPunct="1"/>
            <a:r>
              <a:rPr lang="pt-BR" altLang="pt-BR" sz="2800" dirty="0"/>
              <a:t>Usuários;</a:t>
            </a:r>
          </a:p>
          <a:p>
            <a:pPr lvl="1" eaLnBrk="1" hangingPunct="1"/>
            <a:r>
              <a:rPr lang="pt-BR" altLang="pt-BR" sz="2800" dirty="0"/>
              <a:t>Empréstimos;</a:t>
            </a:r>
          </a:p>
          <a:p>
            <a:pPr lvl="1" eaLnBrk="1" hangingPunct="1"/>
            <a:r>
              <a:rPr lang="pt-BR" altLang="pt-BR" sz="2800" dirty="0"/>
              <a:t>Multas.</a:t>
            </a:r>
          </a:p>
        </p:txBody>
      </p:sp>
      <p:sp>
        <p:nvSpPr>
          <p:cNvPr id="241669" name="Text Box 5"/>
          <p:cNvSpPr txBox="1">
            <a:spLocks noChangeArrowheads="1"/>
          </p:cNvSpPr>
          <p:nvPr/>
        </p:nvSpPr>
        <p:spPr bwMode="auto">
          <a:xfrm>
            <a:off x="6090834" y="6265863"/>
            <a:ext cx="5389966" cy="457200"/>
          </a:xfrm>
          <a:prstGeom prst="rect">
            <a:avLst/>
          </a:prstGeom>
          <a:solidFill>
            <a:schemeClr val="bg1"/>
          </a:solidFill>
          <a:ln>
            <a:noFill/>
          </a:ln>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pt-BR" altLang="pt-BR" sz="2400" i="1" dirty="0">
                <a:solidFill>
                  <a:schemeClr val="tx1"/>
                </a:solidFill>
                <a:latin typeface="Arial" panose="020B0604020202020204" pitchFamily="34" charset="0"/>
              </a:rPr>
              <a:t>Representações das classes em UML</a:t>
            </a:r>
            <a:endParaRPr lang="en-US" altLang="pt-BR" sz="2400" i="1" dirty="0">
              <a:solidFill>
                <a:schemeClr val="tx1"/>
              </a:solidFill>
              <a:latin typeface="Arial" panose="020B0604020202020204" pitchFamily="34" charset="0"/>
            </a:endParaRPr>
          </a:p>
        </p:txBody>
      </p:sp>
      <p:pic>
        <p:nvPicPr>
          <p:cNvPr id="8" name="Imagem 7"/>
          <p:cNvPicPr>
            <a:picLocks noChangeAspect="1"/>
          </p:cNvPicPr>
          <p:nvPr/>
        </p:nvPicPr>
        <p:blipFill rotWithShape="1">
          <a:blip r:embed="rId2" cstate="print">
            <a:extLst>
              <a:ext uri="{28A0092B-C50C-407E-A947-70E740481C1C}">
                <a14:useLocalDpi xmlns:a14="http://schemas.microsoft.com/office/drawing/2010/main" val="0"/>
              </a:ext>
            </a:extLst>
          </a:blip>
          <a:srcRect l="4511" t="4513" r="4356" b="4637"/>
          <a:stretch/>
        </p:blipFill>
        <p:spPr>
          <a:xfrm>
            <a:off x="6199322" y="1099073"/>
            <a:ext cx="5281478" cy="5173141"/>
          </a:xfrm>
          <a:prstGeom prst="rect">
            <a:avLst/>
          </a:prstGeom>
        </p:spPr>
      </p:pic>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p:cNvSpPr>
          <p:nvPr>
            <p:ph type="title"/>
          </p:nvPr>
        </p:nvSpPr>
        <p:spPr>
          <a:xfrm>
            <a:off x="677863" y="609600"/>
            <a:ext cx="8597900" cy="1320800"/>
          </a:xfrm>
        </p:spPr>
        <p:txBody>
          <a:bodyPr/>
          <a:lstStyle/>
          <a:p>
            <a:pPr eaLnBrk="1" hangingPunct="1"/>
            <a:r>
              <a:rPr lang="pt-BR" altLang="pt-BR"/>
              <a:t>Estudo de Caso - Sistema de Biblioteca</a:t>
            </a:r>
            <a:endParaRPr lang="en-US" altLang="pt-BR"/>
          </a:p>
        </p:txBody>
      </p:sp>
      <p:sp>
        <p:nvSpPr>
          <p:cNvPr id="242691" name="Text Box 3"/>
          <p:cNvSpPr txBox="1">
            <a:spLocks noChangeArrowheads="1"/>
          </p:cNvSpPr>
          <p:nvPr/>
        </p:nvSpPr>
        <p:spPr bwMode="auto">
          <a:xfrm>
            <a:off x="2282420" y="6354942"/>
            <a:ext cx="7672388" cy="457200"/>
          </a:xfrm>
          <a:prstGeom prst="rect">
            <a:avLst/>
          </a:prstGeom>
          <a:solidFill>
            <a:schemeClr val="bg1"/>
          </a:solidFill>
          <a:ln>
            <a:noFill/>
          </a:ln>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pt-BR" altLang="pt-BR" sz="2400" i="1" dirty="0">
                <a:solidFill>
                  <a:schemeClr val="tx1"/>
                </a:solidFill>
                <a:latin typeface="Arial" panose="020B0604020202020204" pitchFamily="34" charset="0"/>
              </a:rPr>
              <a:t>1ª Representação em classes do Sistema de Biblioteca</a:t>
            </a:r>
            <a:endParaRPr lang="en-US" altLang="pt-BR" sz="2400" i="1" dirty="0">
              <a:solidFill>
                <a:schemeClr val="tx1"/>
              </a:solidFill>
              <a:latin typeface="Arial" panose="020B0604020202020204" pitchFamily="34" charset="0"/>
            </a:endParaRP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6" y="1229217"/>
            <a:ext cx="12052515" cy="5133224"/>
          </a:xfrm>
          <a:prstGeom prst="rect">
            <a:avLst/>
          </a:prstGeom>
        </p:spPr>
      </p:pic>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6" name="Text Box 4"/>
          <p:cNvSpPr txBox="1">
            <a:spLocks noChangeArrowheads="1"/>
          </p:cNvSpPr>
          <p:nvPr/>
        </p:nvSpPr>
        <p:spPr bwMode="auto">
          <a:xfrm>
            <a:off x="263471" y="1219633"/>
            <a:ext cx="11329261" cy="5509200"/>
          </a:xfrm>
          <a:prstGeom prst="rect">
            <a:avLst/>
          </a:prstGeom>
          <a:solidFill>
            <a:schemeClr val="bg1"/>
          </a:solidFill>
          <a:ln w="9525">
            <a:solidFill>
              <a:schemeClr val="tx1"/>
            </a:solidFill>
            <a:miter lim="800000"/>
            <a:headEnd/>
            <a:tailEnd/>
          </a:ln>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pt-BR" altLang="pt-BR" sz="1600" dirty="0" err="1">
                <a:solidFill>
                  <a:schemeClr val="tx1"/>
                </a:solidFill>
                <a:latin typeface="Arial" panose="020B0604020202020204" pitchFamily="34" charset="0"/>
              </a:rPr>
              <a:t>public</a:t>
            </a: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class</a:t>
            </a:r>
            <a:r>
              <a:rPr lang="pt-BR" altLang="pt-BR" sz="1600" dirty="0">
                <a:solidFill>
                  <a:schemeClr val="tx1"/>
                </a:solidFill>
                <a:latin typeface="Arial" panose="020B0604020202020204" pitchFamily="34" charset="0"/>
              </a:rPr>
              <a:t> Sistema {</a:t>
            </a:r>
          </a:p>
          <a:p>
            <a:pPr eaLnBrk="1" hangingPunct="1">
              <a:spcBef>
                <a:spcPct val="0"/>
              </a:spcBef>
              <a:buClrTx/>
              <a:buSzTx/>
              <a:buFontTx/>
              <a:buNone/>
            </a:pPr>
            <a:endParaRPr lang="pt-BR" altLang="pt-BR" sz="1600" dirty="0">
              <a:solidFill>
                <a:schemeClr val="tx1"/>
              </a:solidFill>
              <a:latin typeface="Arial" panose="020B0604020202020204" pitchFamily="34" charset="0"/>
            </a:endParaRPr>
          </a:p>
          <a:p>
            <a:pPr eaLnBrk="1" hangingPunct="1">
              <a:spcBef>
                <a:spcPct val="0"/>
              </a:spcBef>
              <a:buClrTx/>
              <a:buSzTx/>
              <a:buFontTx/>
              <a:buNone/>
            </a:pP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public</a:t>
            </a: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ArrayList</a:t>
            </a:r>
            <a:r>
              <a:rPr lang="pt-BR" altLang="pt-BR" sz="1600" dirty="0">
                <a:solidFill>
                  <a:schemeClr val="tx1"/>
                </a:solidFill>
                <a:latin typeface="Arial" panose="020B0604020202020204" pitchFamily="34" charset="0"/>
              </a:rPr>
              <a:t>&lt;Livro&gt; livros = new </a:t>
            </a:r>
            <a:r>
              <a:rPr lang="pt-BR" altLang="pt-BR" sz="1600" dirty="0" err="1">
                <a:solidFill>
                  <a:schemeClr val="tx1"/>
                </a:solidFill>
                <a:latin typeface="Arial" panose="020B0604020202020204" pitchFamily="34" charset="0"/>
              </a:rPr>
              <a:t>ArrayList</a:t>
            </a:r>
            <a:r>
              <a:rPr lang="pt-BR" altLang="pt-BR" sz="1600" dirty="0">
                <a:solidFill>
                  <a:schemeClr val="tx1"/>
                </a:solidFill>
                <a:latin typeface="Arial" panose="020B0604020202020204" pitchFamily="34" charset="0"/>
              </a:rPr>
              <a:t>&lt;Livro&gt;();</a:t>
            </a:r>
          </a:p>
          <a:p>
            <a:pPr eaLnBrk="1" hangingPunct="1">
              <a:spcBef>
                <a:spcPct val="0"/>
              </a:spcBef>
              <a:buClrTx/>
              <a:buSzTx/>
              <a:buFontTx/>
              <a:buNone/>
            </a:pP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public</a:t>
            </a: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ArrayList</a:t>
            </a:r>
            <a:r>
              <a:rPr lang="pt-BR" altLang="pt-BR" sz="1600" dirty="0">
                <a:solidFill>
                  <a:schemeClr val="tx1"/>
                </a:solidFill>
                <a:latin typeface="Arial" panose="020B0604020202020204" pitchFamily="34" charset="0"/>
              </a:rPr>
              <a:t>&lt;</a:t>
            </a:r>
            <a:r>
              <a:rPr lang="pt-BR" altLang="pt-BR" sz="1600" dirty="0" err="1">
                <a:solidFill>
                  <a:schemeClr val="tx1"/>
                </a:solidFill>
                <a:latin typeface="Arial" panose="020B0604020202020204" pitchFamily="34" charset="0"/>
              </a:rPr>
              <a:t>Usuario</a:t>
            </a:r>
            <a:r>
              <a:rPr lang="pt-BR" altLang="pt-BR" sz="1600" dirty="0">
                <a:solidFill>
                  <a:schemeClr val="tx1"/>
                </a:solidFill>
                <a:latin typeface="Arial" panose="020B0604020202020204" pitchFamily="34" charset="0"/>
              </a:rPr>
              <a:t>&gt; </a:t>
            </a:r>
            <a:r>
              <a:rPr lang="pt-BR" altLang="pt-BR" sz="1600" dirty="0" err="1">
                <a:solidFill>
                  <a:schemeClr val="tx1"/>
                </a:solidFill>
                <a:latin typeface="Arial" panose="020B0604020202020204" pitchFamily="34" charset="0"/>
              </a:rPr>
              <a:t>usuarios</a:t>
            </a:r>
            <a:r>
              <a:rPr lang="pt-BR" altLang="pt-BR" sz="1600" dirty="0">
                <a:solidFill>
                  <a:schemeClr val="tx1"/>
                </a:solidFill>
                <a:latin typeface="Arial" panose="020B0604020202020204" pitchFamily="34" charset="0"/>
              </a:rPr>
              <a:t> = new </a:t>
            </a:r>
            <a:r>
              <a:rPr lang="pt-BR" altLang="pt-BR" sz="1600" dirty="0" err="1">
                <a:solidFill>
                  <a:schemeClr val="tx1"/>
                </a:solidFill>
                <a:latin typeface="Arial" panose="020B0604020202020204" pitchFamily="34" charset="0"/>
              </a:rPr>
              <a:t>ArrayList</a:t>
            </a:r>
            <a:r>
              <a:rPr lang="pt-BR" altLang="pt-BR" sz="1600" dirty="0">
                <a:solidFill>
                  <a:schemeClr val="tx1"/>
                </a:solidFill>
                <a:latin typeface="Arial" panose="020B0604020202020204" pitchFamily="34" charset="0"/>
              </a:rPr>
              <a:t>&lt;</a:t>
            </a:r>
            <a:r>
              <a:rPr lang="pt-BR" altLang="pt-BR" sz="1600" dirty="0" err="1">
                <a:solidFill>
                  <a:schemeClr val="tx1"/>
                </a:solidFill>
                <a:latin typeface="Arial" panose="020B0604020202020204" pitchFamily="34" charset="0"/>
              </a:rPr>
              <a:t>Usuario</a:t>
            </a:r>
            <a:r>
              <a:rPr lang="pt-BR" altLang="pt-BR" sz="1600" dirty="0">
                <a:solidFill>
                  <a:schemeClr val="tx1"/>
                </a:solidFill>
                <a:latin typeface="Arial" panose="020B0604020202020204" pitchFamily="34" charset="0"/>
              </a:rPr>
              <a:t>&gt;();</a:t>
            </a:r>
          </a:p>
          <a:p>
            <a:pPr eaLnBrk="1" hangingPunct="1">
              <a:spcBef>
                <a:spcPct val="0"/>
              </a:spcBef>
              <a:buClrTx/>
              <a:buSzTx/>
              <a:buFontTx/>
              <a:buNone/>
            </a:pP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public</a:t>
            </a: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ArrayList</a:t>
            </a:r>
            <a:r>
              <a:rPr lang="pt-BR" altLang="pt-BR" sz="1600" dirty="0">
                <a:solidFill>
                  <a:schemeClr val="tx1"/>
                </a:solidFill>
                <a:latin typeface="Arial" panose="020B0604020202020204" pitchFamily="34" charset="0"/>
              </a:rPr>
              <a:t>&lt;</a:t>
            </a:r>
            <a:r>
              <a:rPr lang="pt-BR" altLang="pt-BR" sz="1600" dirty="0" err="1">
                <a:solidFill>
                  <a:schemeClr val="tx1"/>
                </a:solidFill>
                <a:latin typeface="Arial" panose="020B0604020202020204" pitchFamily="34" charset="0"/>
              </a:rPr>
              <a:t>Emprestimo</a:t>
            </a:r>
            <a:r>
              <a:rPr lang="pt-BR" altLang="pt-BR" sz="1600" dirty="0">
                <a:solidFill>
                  <a:schemeClr val="tx1"/>
                </a:solidFill>
                <a:latin typeface="Arial" panose="020B0604020202020204" pitchFamily="34" charset="0"/>
              </a:rPr>
              <a:t>&gt; </a:t>
            </a:r>
            <a:r>
              <a:rPr lang="pt-BR" altLang="pt-BR" sz="1600" dirty="0" err="1">
                <a:solidFill>
                  <a:schemeClr val="tx1"/>
                </a:solidFill>
                <a:latin typeface="Arial" panose="020B0604020202020204" pitchFamily="34" charset="0"/>
              </a:rPr>
              <a:t>emprestimos</a:t>
            </a:r>
            <a:r>
              <a:rPr lang="pt-BR" altLang="pt-BR" sz="1600" dirty="0">
                <a:solidFill>
                  <a:schemeClr val="tx1"/>
                </a:solidFill>
                <a:latin typeface="Arial" panose="020B0604020202020204" pitchFamily="34" charset="0"/>
              </a:rPr>
              <a:t> = new </a:t>
            </a:r>
            <a:r>
              <a:rPr lang="pt-BR" altLang="pt-BR" sz="1600" dirty="0" err="1">
                <a:solidFill>
                  <a:schemeClr val="tx1"/>
                </a:solidFill>
                <a:latin typeface="Arial" panose="020B0604020202020204" pitchFamily="34" charset="0"/>
              </a:rPr>
              <a:t>ArrayList</a:t>
            </a:r>
            <a:r>
              <a:rPr lang="pt-BR" altLang="pt-BR" sz="1600" dirty="0">
                <a:solidFill>
                  <a:schemeClr val="tx1"/>
                </a:solidFill>
                <a:latin typeface="Arial" panose="020B0604020202020204" pitchFamily="34" charset="0"/>
              </a:rPr>
              <a:t>&lt;</a:t>
            </a:r>
            <a:r>
              <a:rPr lang="pt-BR" altLang="pt-BR" sz="1600" dirty="0" err="1">
                <a:solidFill>
                  <a:schemeClr val="tx1"/>
                </a:solidFill>
                <a:latin typeface="Arial" panose="020B0604020202020204" pitchFamily="34" charset="0"/>
              </a:rPr>
              <a:t>Emprestimo</a:t>
            </a:r>
            <a:r>
              <a:rPr lang="pt-BR" altLang="pt-BR" sz="1600" dirty="0">
                <a:solidFill>
                  <a:schemeClr val="tx1"/>
                </a:solidFill>
                <a:latin typeface="Arial" panose="020B0604020202020204" pitchFamily="34" charset="0"/>
              </a:rPr>
              <a:t>();</a:t>
            </a:r>
          </a:p>
          <a:p>
            <a:pPr eaLnBrk="1" hangingPunct="1">
              <a:spcBef>
                <a:spcPct val="0"/>
              </a:spcBef>
              <a:buClrTx/>
              <a:buSzTx/>
              <a:buFontTx/>
              <a:buNone/>
            </a:pP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public</a:t>
            </a: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ArrayList</a:t>
            </a:r>
            <a:r>
              <a:rPr lang="pt-BR" altLang="pt-BR" sz="1600" dirty="0">
                <a:solidFill>
                  <a:schemeClr val="tx1"/>
                </a:solidFill>
                <a:latin typeface="Arial" panose="020B0604020202020204" pitchFamily="34" charset="0"/>
              </a:rPr>
              <a:t>&lt;Multa&gt; multas = new </a:t>
            </a:r>
            <a:r>
              <a:rPr lang="pt-BR" altLang="pt-BR" sz="1600" dirty="0" err="1">
                <a:solidFill>
                  <a:schemeClr val="tx1"/>
                </a:solidFill>
                <a:latin typeface="Arial" panose="020B0604020202020204" pitchFamily="34" charset="0"/>
              </a:rPr>
              <a:t>ArrayList</a:t>
            </a:r>
            <a:r>
              <a:rPr lang="pt-BR" altLang="pt-BR" sz="1600" dirty="0">
                <a:solidFill>
                  <a:schemeClr val="tx1"/>
                </a:solidFill>
                <a:latin typeface="Arial" panose="020B0604020202020204" pitchFamily="34" charset="0"/>
              </a:rPr>
              <a:t>&lt;Multa&gt;();</a:t>
            </a:r>
          </a:p>
          <a:p>
            <a:pPr eaLnBrk="1" hangingPunct="1">
              <a:spcBef>
                <a:spcPct val="0"/>
              </a:spcBef>
              <a:buClrTx/>
              <a:buSzTx/>
              <a:buFontTx/>
              <a:buNone/>
            </a:pPr>
            <a:endParaRPr lang="pt-BR" altLang="pt-BR" sz="1600" dirty="0">
              <a:solidFill>
                <a:schemeClr val="tx1"/>
              </a:solidFill>
              <a:latin typeface="Arial" panose="020B0604020202020204" pitchFamily="34" charset="0"/>
            </a:endParaRPr>
          </a:p>
          <a:p>
            <a:pPr eaLnBrk="1" hangingPunct="1">
              <a:spcBef>
                <a:spcPct val="0"/>
              </a:spcBef>
              <a:buClrTx/>
              <a:buSzTx/>
              <a:buFontTx/>
              <a:buNone/>
            </a:pP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public</a:t>
            </a: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static</a:t>
            </a: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void</a:t>
            </a: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main</a:t>
            </a:r>
            <a:r>
              <a:rPr lang="pt-BR" altLang="pt-BR" sz="1600" dirty="0">
                <a:solidFill>
                  <a:schemeClr val="tx1"/>
                </a:solidFill>
                <a:latin typeface="Arial" panose="020B0604020202020204" pitchFamily="34" charset="0"/>
              </a:rPr>
              <a:t>(</a:t>
            </a:r>
            <a:r>
              <a:rPr lang="pt-BR" altLang="pt-BR" sz="1600" dirty="0" err="1">
                <a:solidFill>
                  <a:schemeClr val="tx1"/>
                </a:solidFill>
                <a:latin typeface="Arial" panose="020B0604020202020204" pitchFamily="34" charset="0"/>
              </a:rPr>
              <a:t>String</a:t>
            </a: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args</a:t>
            </a:r>
            <a:r>
              <a:rPr lang="pt-BR" altLang="pt-BR" sz="1600" dirty="0">
                <a:solidFill>
                  <a:schemeClr val="tx1"/>
                </a:solidFill>
                <a:latin typeface="Arial" panose="020B0604020202020204" pitchFamily="34" charset="0"/>
              </a:rPr>
              <a:t>) {</a:t>
            </a:r>
          </a:p>
          <a:p>
            <a:pPr eaLnBrk="1" hangingPunct="1">
              <a:spcBef>
                <a:spcPct val="0"/>
              </a:spcBef>
              <a:buClrTx/>
              <a:buSzTx/>
              <a:buFontTx/>
              <a:buNone/>
            </a:pPr>
            <a:r>
              <a:rPr lang="pt-BR" altLang="pt-BR" sz="1600" dirty="0">
                <a:solidFill>
                  <a:schemeClr val="tx1"/>
                </a:solidFill>
                <a:latin typeface="Arial" panose="020B0604020202020204" pitchFamily="34" charset="0"/>
              </a:rPr>
              <a:t>      ...</a:t>
            </a:r>
          </a:p>
          <a:p>
            <a:pPr eaLnBrk="1" hangingPunct="1">
              <a:spcBef>
                <a:spcPct val="0"/>
              </a:spcBef>
              <a:buClrTx/>
              <a:buSzTx/>
              <a:buFontTx/>
              <a:buNone/>
            </a:pPr>
            <a:r>
              <a:rPr lang="pt-BR" altLang="pt-BR" sz="1600" dirty="0">
                <a:solidFill>
                  <a:schemeClr val="tx1"/>
                </a:solidFill>
                <a:latin typeface="Arial" panose="020B0604020202020204" pitchFamily="34" charset="0"/>
              </a:rPr>
              <a:t>   }</a:t>
            </a:r>
          </a:p>
          <a:p>
            <a:pPr eaLnBrk="1" hangingPunct="1">
              <a:spcBef>
                <a:spcPct val="0"/>
              </a:spcBef>
              <a:buClrTx/>
              <a:buSzTx/>
              <a:buFontTx/>
              <a:buNone/>
            </a:pPr>
            <a:endParaRPr lang="pt-BR" altLang="pt-BR" sz="1600" dirty="0">
              <a:solidFill>
                <a:schemeClr val="tx1"/>
              </a:solidFill>
              <a:latin typeface="Arial" panose="020B0604020202020204" pitchFamily="34" charset="0"/>
            </a:endParaRPr>
          </a:p>
          <a:p>
            <a:pPr eaLnBrk="1" hangingPunct="1">
              <a:spcBef>
                <a:spcPct val="0"/>
              </a:spcBef>
              <a:buClrTx/>
              <a:buSzTx/>
              <a:buFontTx/>
              <a:buNone/>
            </a:pP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public</a:t>
            </a: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boolean</a:t>
            </a: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adicionarLivro</a:t>
            </a:r>
            <a:r>
              <a:rPr lang="pt-BR" altLang="pt-BR" sz="1600" dirty="0">
                <a:solidFill>
                  <a:schemeClr val="tx1"/>
                </a:solidFill>
                <a:latin typeface="Arial" panose="020B0604020202020204" pitchFamily="34" charset="0"/>
              </a:rPr>
              <a:t>(</a:t>
            </a:r>
            <a:r>
              <a:rPr lang="pt-BR" altLang="pt-BR" sz="1600" dirty="0" err="1">
                <a:solidFill>
                  <a:schemeClr val="tx1"/>
                </a:solidFill>
                <a:latin typeface="Arial" panose="020B0604020202020204" pitchFamily="34" charset="0"/>
              </a:rPr>
              <a:t>String</a:t>
            </a:r>
            <a:r>
              <a:rPr lang="pt-BR" altLang="pt-BR" sz="1600" dirty="0">
                <a:solidFill>
                  <a:schemeClr val="tx1"/>
                </a:solidFill>
                <a:latin typeface="Arial" panose="020B0604020202020204" pitchFamily="34" charset="0"/>
              </a:rPr>
              <a:t> nome, </a:t>
            </a:r>
            <a:r>
              <a:rPr lang="pt-BR" altLang="pt-BR" sz="1600" dirty="0" err="1">
                <a:solidFill>
                  <a:schemeClr val="tx1"/>
                </a:solidFill>
                <a:latin typeface="Arial" panose="020B0604020202020204" pitchFamily="34" charset="0"/>
              </a:rPr>
              <a:t>String</a:t>
            </a:r>
            <a:r>
              <a:rPr lang="pt-BR" altLang="pt-BR" sz="1600" dirty="0">
                <a:solidFill>
                  <a:schemeClr val="tx1"/>
                </a:solidFill>
                <a:latin typeface="Arial" panose="020B0604020202020204" pitchFamily="34" charset="0"/>
              </a:rPr>
              <a:t>[] autores, </a:t>
            </a:r>
            <a:r>
              <a:rPr lang="pt-BR" altLang="pt-BR" sz="1600" dirty="0" err="1">
                <a:solidFill>
                  <a:schemeClr val="tx1"/>
                </a:solidFill>
                <a:latin typeface="Arial" panose="020B0604020202020204" pitchFamily="34" charset="0"/>
              </a:rPr>
              <a:t>int</a:t>
            </a: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anoPublicacao</a:t>
            </a: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String</a:t>
            </a:r>
            <a:r>
              <a:rPr lang="pt-BR" altLang="pt-BR" sz="1600" dirty="0">
                <a:solidFill>
                  <a:schemeClr val="tx1"/>
                </a:solidFill>
                <a:latin typeface="Arial" panose="020B0604020202020204" pitchFamily="34" charset="0"/>
              </a:rPr>
              <a:t> editora) {</a:t>
            </a:r>
          </a:p>
          <a:p>
            <a:pPr eaLnBrk="1" hangingPunct="1">
              <a:spcBef>
                <a:spcPct val="0"/>
              </a:spcBef>
              <a:buClrTx/>
              <a:buSzTx/>
              <a:buFontTx/>
              <a:buNone/>
            </a:pPr>
            <a:r>
              <a:rPr lang="pt-BR" altLang="pt-BR" sz="1600" dirty="0">
                <a:solidFill>
                  <a:schemeClr val="tx1"/>
                </a:solidFill>
                <a:latin typeface="Arial" panose="020B0604020202020204" pitchFamily="34" charset="0"/>
              </a:rPr>
              <a:t>      Livro </a:t>
            </a:r>
            <a:r>
              <a:rPr lang="pt-BR" altLang="pt-BR" sz="1600" dirty="0" err="1">
                <a:solidFill>
                  <a:schemeClr val="tx1"/>
                </a:solidFill>
                <a:latin typeface="Arial" panose="020B0604020202020204" pitchFamily="34" charset="0"/>
              </a:rPr>
              <a:t>obj</a:t>
            </a:r>
            <a:r>
              <a:rPr lang="pt-BR" altLang="pt-BR" sz="1600" dirty="0">
                <a:solidFill>
                  <a:schemeClr val="tx1"/>
                </a:solidFill>
                <a:latin typeface="Arial" panose="020B0604020202020204" pitchFamily="34" charset="0"/>
              </a:rPr>
              <a:t> = new Livro();</a:t>
            </a:r>
          </a:p>
          <a:p>
            <a:pPr eaLnBrk="1" hangingPunct="1">
              <a:spcBef>
                <a:spcPct val="0"/>
              </a:spcBef>
              <a:buClrTx/>
              <a:buSzTx/>
              <a:buFontTx/>
              <a:buNone/>
            </a:pP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obj.nome</a:t>
            </a:r>
            <a:r>
              <a:rPr lang="pt-BR" altLang="pt-BR" sz="1600" dirty="0">
                <a:solidFill>
                  <a:schemeClr val="tx1"/>
                </a:solidFill>
                <a:latin typeface="Arial" panose="020B0604020202020204" pitchFamily="34" charset="0"/>
              </a:rPr>
              <a:t> = nome;</a:t>
            </a:r>
          </a:p>
          <a:p>
            <a:pPr eaLnBrk="1" hangingPunct="1">
              <a:spcBef>
                <a:spcPct val="0"/>
              </a:spcBef>
              <a:buClrTx/>
              <a:buSzTx/>
              <a:buFontTx/>
              <a:buNone/>
            </a:pP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obj.autores</a:t>
            </a:r>
            <a:r>
              <a:rPr lang="pt-BR" altLang="pt-BR" sz="1600" dirty="0">
                <a:solidFill>
                  <a:schemeClr val="tx1"/>
                </a:solidFill>
                <a:latin typeface="Arial" panose="020B0604020202020204" pitchFamily="34" charset="0"/>
              </a:rPr>
              <a:t> = autores;</a:t>
            </a:r>
          </a:p>
          <a:p>
            <a:pPr eaLnBrk="1" hangingPunct="1">
              <a:spcBef>
                <a:spcPct val="0"/>
              </a:spcBef>
              <a:buClrTx/>
              <a:buSzTx/>
              <a:buFontTx/>
              <a:buNone/>
            </a:pP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obj.anoPublicacao</a:t>
            </a:r>
            <a:r>
              <a:rPr lang="pt-BR" altLang="pt-BR" sz="1600" dirty="0">
                <a:solidFill>
                  <a:schemeClr val="tx1"/>
                </a:solidFill>
                <a:latin typeface="Arial" panose="020B0604020202020204" pitchFamily="34" charset="0"/>
              </a:rPr>
              <a:t> = </a:t>
            </a:r>
            <a:r>
              <a:rPr lang="pt-BR" altLang="pt-BR" sz="1600" dirty="0" err="1">
                <a:solidFill>
                  <a:schemeClr val="tx1"/>
                </a:solidFill>
                <a:latin typeface="Arial" panose="020B0604020202020204" pitchFamily="34" charset="0"/>
              </a:rPr>
              <a:t>anoPublicacao</a:t>
            </a:r>
            <a:r>
              <a:rPr lang="pt-BR" altLang="pt-BR" sz="1600" dirty="0">
                <a:solidFill>
                  <a:schemeClr val="tx1"/>
                </a:solidFill>
                <a:latin typeface="Arial" panose="020B0604020202020204" pitchFamily="34" charset="0"/>
              </a:rPr>
              <a:t>;</a:t>
            </a:r>
          </a:p>
          <a:p>
            <a:pPr eaLnBrk="1" hangingPunct="1">
              <a:spcBef>
                <a:spcPct val="0"/>
              </a:spcBef>
              <a:buClrTx/>
              <a:buSzTx/>
              <a:buFontTx/>
              <a:buNone/>
            </a:pP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obj.editora</a:t>
            </a:r>
            <a:r>
              <a:rPr lang="pt-BR" altLang="pt-BR" sz="1600" dirty="0">
                <a:solidFill>
                  <a:schemeClr val="tx1"/>
                </a:solidFill>
                <a:latin typeface="Arial" panose="020B0604020202020204" pitchFamily="34" charset="0"/>
              </a:rPr>
              <a:t> = editora;</a:t>
            </a:r>
          </a:p>
          <a:p>
            <a:pPr eaLnBrk="1" hangingPunct="1">
              <a:spcBef>
                <a:spcPct val="0"/>
              </a:spcBef>
              <a:buClrTx/>
              <a:buSzTx/>
              <a:buFontTx/>
              <a:buNone/>
            </a:pP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livros.add</a:t>
            </a: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obj</a:t>
            </a:r>
            <a:r>
              <a:rPr lang="pt-BR" altLang="pt-BR" sz="1600" dirty="0">
                <a:solidFill>
                  <a:schemeClr val="tx1"/>
                </a:solidFill>
                <a:latin typeface="Arial" panose="020B0604020202020204" pitchFamily="34" charset="0"/>
              </a:rPr>
              <a:t> );</a:t>
            </a:r>
          </a:p>
          <a:p>
            <a:pPr eaLnBrk="1" hangingPunct="1">
              <a:spcBef>
                <a:spcPct val="0"/>
              </a:spcBef>
              <a:buClrTx/>
              <a:buSzTx/>
              <a:buFontTx/>
              <a:buNone/>
            </a:pP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return</a:t>
            </a:r>
            <a:r>
              <a:rPr lang="pt-BR" altLang="pt-BR" sz="1600" dirty="0">
                <a:solidFill>
                  <a:schemeClr val="tx1"/>
                </a:solidFill>
                <a:latin typeface="Arial" panose="020B0604020202020204" pitchFamily="34" charset="0"/>
              </a:rPr>
              <a:t> </a:t>
            </a:r>
            <a:r>
              <a:rPr lang="pt-BR" altLang="pt-BR" sz="1600" dirty="0" err="1">
                <a:solidFill>
                  <a:schemeClr val="tx1"/>
                </a:solidFill>
                <a:latin typeface="Arial" panose="020B0604020202020204" pitchFamily="34" charset="0"/>
              </a:rPr>
              <a:t>true</a:t>
            </a:r>
            <a:r>
              <a:rPr lang="pt-BR" altLang="pt-BR" sz="1600" dirty="0">
                <a:solidFill>
                  <a:schemeClr val="tx1"/>
                </a:solidFill>
                <a:latin typeface="Arial" panose="020B0604020202020204" pitchFamily="34" charset="0"/>
              </a:rPr>
              <a:t>;</a:t>
            </a:r>
          </a:p>
          <a:p>
            <a:pPr eaLnBrk="1" hangingPunct="1">
              <a:spcBef>
                <a:spcPct val="0"/>
              </a:spcBef>
              <a:buClrTx/>
              <a:buSzTx/>
              <a:buFontTx/>
              <a:buNone/>
            </a:pPr>
            <a:r>
              <a:rPr lang="pt-BR" altLang="pt-BR" sz="1600" dirty="0">
                <a:solidFill>
                  <a:schemeClr val="tx1"/>
                </a:solidFill>
                <a:latin typeface="Arial" panose="020B0604020202020204" pitchFamily="34" charset="0"/>
              </a:rPr>
              <a:t>   }</a:t>
            </a:r>
          </a:p>
          <a:p>
            <a:pPr eaLnBrk="1" hangingPunct="1">
              <a:spcBef>
                <a:spcPct val="0"/>
              </a:spcBef>
              <a:buClrTx/>
              <a:buSzTx/>
              <a:buFontTx/>
              <a:buNone/>
            </a:pPr>
            <a:r>
              <a:rPr lang="pt-BR" altLang="pt-BR" sz="1600" dirty="0">
                <a:solidFill>
                  <a:schemeClr val="tx1"/>
                </a:solidFill>
                <a:latin typeface="Arial" panose="020B0604020202020204" pitchFamily="34" charset="0"/>
              </a:rPr>
              <a:t>   ...</a:t>
            </a:r>
          </a:p>
          <a:p>
            <a:pPr eaLnBrk="1" hangingPunct="1">
              <a:spcBef>
                <a:spcPct val="0"/>
              </a:spcBef>
              <a:buClrTx/>
              <a:buSzTx/>
              <a:buFontTx/>
              <a:buNone/>
            </a:pPr>
            <a:r>
              <a:rPr lang="pt-BR" altLang="pt-BR" sz="1600" dirty="0">
                <a:solidFill>
                  <a:schemeClr val="tx1"/>
                </a:solidFill>
                <a:latin typeface="Arial" panose="020B0604020202020204" pitchFamily="34" charset="0"/>
              </a:rPr>
              <a:t>}</a:t>
            </a:r>
            <a:endParaRPr lang="en-US" altLang="pt-BR" sz="1600" dirty="0">
              <a:solidFill>
                <a:schemeClr val="tx1"/>
              </a:solidFill>
              <a:latin typeface="Arial" panose="020B0604020202020204" pitchFamily="34" charset="0"/>
            </a:endParaRPr>
          </a:p>
        </p:txBody>
      </p:sp>
      <p:sp>
        <p:nvSpPr>
          <p:cNvPr id="243714" name="Rectangle 2"/>
          <p:cNvSpPr>
            <a:spLocks noGrp="1"/>
          </p:cNvSpPr>
          <p:nvPr>
            <p:ph type="title"/>
          </p:nvPr>
        </p:nvSpPr>
        <p:spPr>
          <a:xfrm>
            <a:off x="677863" y="609600"/>
            <a:ext cx="8597900" cy="1320800"/>
          </a:xfrm>
        </p:spPr>
        <p:txBody>
          <a:bodyPr/>
          <a:lstStyle/>
          <a:p>
            <a:pPr eaLnBrk="1" hangingPunct="1"/>
            <a:r>
              <a:rPr lang="pt-BR" altLang="pt-BR"/>
              <a:t>Estudo de Caso - Sistema de Biblioteca</a:t>
            </a:r>
            <a:endParaRPr lang="en-US" altLang="pt-BR"/>
          </a:p>
        </p:txBody>
      </p:sp>
      <p:sp>
        <p:nvSpPr>
          <p:cNvPr id="243715" name="Text Box 3"/>
          <p:cNvSpPr txBox="1">
            <a:spLocks noChangeArrowheads="1"/>
          </p:cNvSpPr>
          <p:nvPr/>
        </p:nvSpPr>
        <p:spPr bwMode="auto">
          <a:xfrm>
            <a:off x="1460499" y="6264573"/>
            <a:ext cx="8768381" cy="461962"/>
          </a:xfrm>
          <a:prstGeom prst="rect">
            <a:avLst/>
          </a:prstGeom>
          <a:solidFill>
            <a:schemeClr val="bg1"/>
          </a:solidFill>
          <a:ln>
            <a:noFill/>
          </a:ln>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pt-BR" altLang="pt-BR" sz="2400" i="1" dirty="0">
                <a:solidFill>
                  <a:schemeClr val="tx1"/>
                </a:solidFill>
                <a:latin typeface="Arial" panose="020B0604020202020204" pitchFamily="34" charset="0"/>
              </a:rPr>
              <a:t>Esboço em Java da classe Sistema da 1ª Representação</a:t>
            </a:r>
            <a:endParaRPr lang="en-US" altLang="pt-BR" sz="2400" i="1" dirty="0">
              <a:solidFill>
                <a:schemeClr val="tx1"/>
              </a:solidFill>
              <a:latin typeface="Arial" panose="020B0604020202020204" pitchFamily="34" charset="0"/>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p:cNvSpPr>
          <p:nvPr>
            <p:ph type="title"/>
          </p:nvPr>
        </p:nvSpPr>
        <p:spPr>
          <a:xfrm>
            <a:off x="677863" y="0"/>
            <a:ext cx="8597900" cy="1320800"/>
          </a:xfrm>
        </p:spPr>
        <p:txBody>
          <a:bodyPr/>
          <a:lstStyle/>
          <a:p>
            <a:pPr eaLnBrk="1" hangingPunct="1"/>
            <a:r>
              <a:rPr lang="pt-BR" altLang="pt-BR" dirty="0"/>
              <a:t>Estudo de Caso - Sistema de Biblioteca</a:t>
            </a:r>
            <a:endParaRPr lang="en-US" altLang="pt-BR" dirty="0"/>
          </a:p>
        </p:txBody>
      </p:sp>
      <p:sp>
        <p:nvSpPr>
          <p:cNvPr id="244739" name="Text Box 3"/>
          <p:cNvSpPr txBox="1">
            <a:spLocks noChangeArrowheads="1"/>
          </p:cNvSpPr>
          <p:nvPr/>
        </p:nvSpPr>
        <p:spPr bwMode="auto">
          <a:xfrm>
            <a:off x="2741613" y="6401793"/>
            <a:ext cx="7672387" cy="457200"/>
          </a:xfrm>
          <a:prstGeom prst="rect">
            <a:avLst/>
          </a:prstGeom>
          <a:solidFill>
            <a:schemeClr val="bg1"/>
          </a:solidFill>
          <a:ln>
            <a:noFill/>
          </a:ln>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pt-BR" altLang="pt-BR" sz="2400" i="1" dirty="0">
                <a:solidFill>
                  <a:schemeClr val="tx1"/>
                </a:solidFill>
                <a:latin typeface="Arial" panose="020B0604020202020204" pitchFamily="34" charset="0"/>
              </a:rPr>
              <a:t>2ª Representação em classes do Sistema de Biblioteca</a:t>
            </a:r>
            <a:endParaRPr lang="en-US" altLang="pt-BR" sz="2400" i="1" dirty="0">
              <a:solidFill>
                <a:schemeClr val="tx1"/>
              </a:solidFill>
              <a:latin typeface="Arial" panose="020B0604020202020204" pitchFamily="34" charset="0"/>
            </a:endParaRPr>
          </a:p>
        </p:txBody>
      </p:sp>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414" y="544656"/>
            <a:ext cx="10414000" cy="5850297"/>
          </a:xfrm>
          <a:prstGeom prst="rect">
            <a:avLst/>
          </a:prstGeom>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p:cNvSpPr>
          <p:nvPr>
            <p:ph type="title"/>
          </p:nvPr>
        </p:nvSpPr>
        <p:spPr>
          <a:xfrm>
            <a:off x="677863" y="609600"/>
            <a:ext cx="8597900" cy="1320800"/>
          </a:xfrm>
        </p:spPr>
        <p:txBody>
          <a:bodyPr/>
          <a:lstStyle/>
          <a:p>
            <a:pPr eaLnBrk="1" hangingPunct="1"/>
            <a:r>
              <a:rPr lang="pt-BR" altLang="pt-BR"/>
              <a:t>Estudo de Caso - Sistema de Biblioteca</a:t>
            </a:r>
            <a:endParaRPr lang="en-US" altLang="pt-BR"/>
          </a:p>
        </p:txBody>
      </p:sp>
      <p:sp>
        <p:nvSpPr>
          <p:cNvPr id="245763" name="Text Box 3"/>
          <p:cNvSpPr txBox="1">
            <a:spLocks noChangeArrowheads="1"/>
          </p:cNvSpPr>
          <p:nvPr/>
        </p:nvSpPr>
        <p:spPr bwMode="auto">
          <a:xfrm>
            <a:off x="1634077" y="6311067"/>
            <a:ext cx="8018462" cy="461962"/>
          </a:xfrm>
          <a:prstGeom prst="rect">
            <a:avLst/>
          </a:prstGeom>
          <a:solidFill>
            <a:schemeClr val="bg1"/>
          </a:solidFill>
          <a:ln>
            <a:noFill/>
          </a:ln>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pt-BR" altLang="pt-BR" sz="2400" i="1" dirty="0">
                <a:solidFill>
                  <a:schemeClr val="tx1"/>
                </a:solidFill>
                <a:latin typeface="Arial" panose="020B0604020202020204" pitchFamily="34" charset="0"/>
              </a:rPr>
              <a:t>Esboço em Java da classe Sistema da 2ª Representação</a:t>
            </a:r>
            <a:endParaRPr lang="en-US" altLang="pt-BR" sz="2400" i="1" dirty="0">
              <a:solidFill>
                <a:schemeClr val="tx1"/>
              </a:solidFill>
              <a:latin typeface="Arial" panose="020B0604020202020204" pitchFamily="34" charset="0"/>
            </a:endParaRPr>
          </a:p>
        </p:txBody>
      </p:sp>
      <p:sp>
        <p:nvSpPr>
          <p:cNvPr id="245764" name="Text Box 4"/>
          <p:cNvSpPr txBox="1">
            <a:spLocks noChangeArrowheads="1"/>
          </p:cNvSpPr>
          <p:nvPr/>
        </p:nvSpPr>
        <p:spPr bwMode="auto">
          <a:xfrm>
            <a:off x="224860" y="1217732"/>
            <a:ext cx="11631343" cy="5078313"/>
          </a:xfrm>
          <a:prstGeom prst="rect">
            <a:avLst/>
          </a:prstGeom>
          <a:solidFill>
            <a:schemeClr val="bg1"/>
          </a:solidFill>
          <a:ln w="9525">
            <a:solidFill>
              <a:schemeClr val="tx1"/>
            </a:solidFill>
            <a:miter lim="800000"/>
            <a:headEnd/>
            <a:tailEnd/>
          </a:ln>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pt-BR" altLang="pt-BR" dirty="0" err="1">
                <a:solidFill>
                  <a:schemeClr val="tx1"/>
                </a:solidFill>
                <a:latin typeface="Arial" panose="020B0604020202020204" pitchFamily="34" charset="0"/>
              </a:rPr>
              <a:t>public</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class</a:t>
            </a:r>
            <a:r>
              <a:rPr lang="pt-BR" altLang="pt-BR" dirty="0">
                <a:solidFill>
                  <a:schemeClr val="tx1"/>
                </a:solidFill>
                <a:latin typeface="Arial" panose="020B0604020202020204" pitchFamily="34" charset="0"/>
              </a:rPr>
              <a:t> Sistema {</a:t>
            </a:r>
          </a:p>
          <a:p>
            <a:pPr eaLnBrk="1" hangingPunct="1">
              <a:spcBef>
                <a:spcPct val="0"/>
              </a:spcBef>
              <a:buClrTx/>
              <a:buSzTx/>
              <a:buFontTx/>
              <a:buNone/>
            </a:pPr>
            <a:endParaRPr lang="pt-BR" altLang="pt-BR" dirty="0">
              <a:solidFill>
                <a:schemeClr val="tx1"/>
              </a:solidFill>
              <a:latin typeface="Arial" panose="020B0604020202020204" pitchFamily="34" charset="0"/>
            </a:endParaRPr>
          </a:p>
          <a:p>
            <a:pPr eaLnBrk="1" hangingPunct="1">
              <a:spcBef>
                <a:spcPct val="0"/>
              </a:spcBef>
              <a:buClrTx/>
              <a:buSzTx/>
              <a:buFontTx/>
              <a:buNone/>
            </a:pP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public</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GerLivro</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gerLivro</a:t>
            </a:r>
            <a:r>
              <a:rPr lang="pt-BR" altLang="pt-BR" dirty="0">
                <a:solidFill>
                  <a:schemeClr val="tx1"/>
                </a:solidFill>
                <a:latin typeface="Arial" panose="020B0604020202020204" pitchFamily="34" charset="0"/>
              </a:rPr>
              <a:t> = new </a:t>
            </a:r>
            <a:r>
              <a:rPr lang="pt-BR" altLang="pt-BR" dirty="0" err="1">
                <a:solidFill>
                  <a:schemeClr val="tx1"/>
                </a:solidFill>
                <a:latin typeface="Arial" panose="020B0604020202020204" pitchFamily="34" charset="0"/>
              </a:rPr>
              <a:t>GerLivro</a:t>
            </a:r>
            <a:r>
              <a:rPr lang="pt-BR" altLang="pt-BR" dirty="0">
                <a:solidFill>
                  <a:schemeClr val="tx1"/>
                </a:solidFill>
                <a:latin typeface="Arial" panose="020B0604020202020204" pitchFamily="34" charset="0"/>
              </a:rPr>
              <a:t>();</a:t>
            </a:r>
          </a:p>
          <a:p>
            <a:pPr eaLnBrk="1" hangingPunct="1">
              <a:spcBef>
                <a:spcPct val="0"/>
              </a:spcBef>
              <a:buClrTx/>
              <a:buSzTx/>
              <a:buFontTx/>
              <a:buNone/>
            </a:pP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public</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GerUsuario</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gerUsuario</a:t>
            </a:r>
            <a:r>
              <a:rPr lang="pt-BR" altLang="pt-BR" dirty="0">
                <a:solidFill>
                  <a:schemeClr val="tx1"/>
                </a:solidFill>
                <a:latin typeface="Arial" panose="020B0604020202020204" pitchFamily="34" charset="0"/>
              </a:rPr>
              <a:t> = new </a:t>
            </a:r>
            <a:r>
              <a:rPr lang="pt-BR" altLang="pt-BR" dirty="0" err="1">
                <a:solidFill>
                  <a:schemeClr val="tx1"/>
                </a:solidFill>
                <a:latin typeface="Arial" panose="020B0604020202020204" pitchFamily="34" charset="0"/>
              </a:rPr>
              <a:t>GerUsuario</a:t>
            </a:r>
            <a:r>
              <a:rPr lang="pt-BR" altLang="pt-BR" dirty="0">
                <a:solidFill>
                  <a:schemeClr val="tx1"/>
                </a:solidFill>
                <a:latin typeface="Arial" panose="020B0604020202020204" pitchFamily="34" charset="0"/>
              </a:rPr>
              <a:t>();</a:t>
            </a:r>
          </a:p>
          <a:p>
            <a:pPr eaLnBrk="1" hangingPunct="1">
              <a:spcBef>
                <a:spcPct val="0"/>
              </a:spcBef>
              <a:buClrTx/>
              <a:buSzTx/>
              <a:buFontTx/>
              <a:buNone/>
            </a:pP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public</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GerEmprestimo</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gerEmprestimo</a:t>
            </a:r>
            <a:r>
              <a:rPr lang="pt-BR" altLang="pt-BR" dirty="0">
                <a:solidFill>
                  <a:schemeClr val="tx1"/>
                </a:solidFill>
                <a:latin typeface="Arial" panose="020B0604020202020204" pitchFamily="34" charset="0"/>
              </a:rPr>
              <a:t> = new </a:t>
            </a:r>
            <a:r>
              <a:rPr lang="pt-BR" altLang="pt-BR" dirty="0" err="1">
                <a:solidFill>
                  <a:schemeClr val="tx1"/>
                </a:solidFill>
                <a:latin typeface="Arial" panose="020B0604020202020204" pitchFamily="34" charset="0"/>
              </a:rPr>
              <a:t>GerEmprestimo</a:t>
            </a:r>
            <a:r>
              <a:rPr lang="pt-BR" altLang="pt-BR" dirty="0">
                <a:solidFill>
                  <a:schemeClr val="tx1"/>
                </a:solidFill>
                <a:latin typeface="Arial" panose="020B0604020202020204" pitchFamily="34" charset="0"/>
              </a:rPr>
              <a:t>();</a:t>
            </a:r>
          </a:p>
          <a:p>
            <a:pPr eaLnBrk="1" hangingPunct="1">
              <a:spcBef>
                <a:spcPct val="0"/>
              </a:spcBef>
              <a:buClrTx/>
              <a:buSzTx/>
              <a:buFontTx/>
              <a:buNone/>
            </a:pP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public</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GerMulta</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gerMulta</a:t>
            </a:r>
            <a:r>
              <a:rPr lang="pt-BR" altLang="pt-BR" dirty="0">
                <a:solidFill>
                  <a:schemeClr val="tx1"/>
                </a:solidFill>
                <a:latin typeface="Arial" panose="020B0604020202020204" pitchFamily="34" charset="0"/>
              </a:rPr>
              <a:t> = new </a:t>
            </a:r>
            <a:r>
              <a:rPr lang="pt-BR" altLang="pt-BR" dirty="0" err="1">
                <a:solidFill>
                  <a:schemeClr val="tx1"/>
                </a:solidFill>
                <a:latin typeface="Arial" panose="020B0604020202020204" pitchFamily="34" charset="0"/>
              </a:rPr>
              <a:t>GerMulta</a:t>
            </a:r>
            <a:r>
              <a:rPr lang="pt-BR" altLang="pt-BR" dirty="0">
                <a:solidFill>
                  <a:schemeClr val="tx1"/>
                </a:solidFill>
                <a:latin typeface="Arial" panose="020B0604020202020204" pitchFamily="34" charset="0"/>
              </a:rPr>
              <a:t>();</a:t>
            </a:r>
          </a:p>
          <a:p>
            <a:pPr eaLnBrk="1" hangingPunct="1">
              <a:spcBef>
                <a:spcPct val="0"/>
              </a:spcBef>
              <a:buClrTx/>
              <a:buSzTx/>
              <a:buFontTx/>
              <a:buNone/>
            </a:pPr>
            <a:endParaRPr lang="pt-BR" altLang="pt-BR" dirty="0">
              <a:solidFill>
                <a:schemeClr val="tx1"/>
              </a:solidFill>
              <a:latin typeface="Arial" panose="020B0604020202020204" pitchFamily="34" charset="0"/>
            </a:endParaRPr>
          </a:p>
          <a:p>
            <a:pPr eaLnBrk="1" hangingPunct="1">
              <a:spcBef>
                <a:spcPct val="0"/>
              </a:spcBef>
              <a:buClrTx/>
              <a:buSzTx/>
              <a:buFontTx/>
              <a:buNone/>
            </a:pP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public</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static</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void</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main</a:t>
            </a:r>
            <a:r>
              <a:rPr lang="pt-BR" altLang="pt-BR" dirty="0">
                <a:solidFill>
                  <a:schemeClr val="tx1"/>
                </a:solidFill>
                <a:latin typeface="Arial" panose="020B0604020202020204" pitchFamily="34" charset="0"/>
              </a:rPr>
              <a:t>(</a:t>
            </a:r>
            <a:r>
              <a:rPr lang="pt-BR" altLang="pt-BR" dirty="0" err="1">
                <a:solidFill>
                  <a:schemeClr val="tx1"/>
                </a:solidFill>
                <a:latin typeface="Arial" panose="020B0604020202020204" pitchFamily="34" charset="0"/>
              </a:rPr>
              <a:t>String</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args</a:t>
            </a:r>
            <a:r>
              <a:rPr lang="pt-BR" altLang="pt-BR" dirty="0">
                <a:solidFill>
                  <a:schemeClr val="tx1"/>
                </a:solidFill>
                <a:latin typeface="Arial" panose="020B0604020202020204" pitchFamily="34" charset="0"/>
              </a:rPr>
              <a:t>) {</a:t>
            </a:r>
          </a:p>
          <a:p>
            <a:pPr eaLnBrk="1" hangingPunct="1">
              <a:spcBef>
                <a:spcPct val="0"/>
              </a:spcBef>
              <a:buClrTx/>
              <a:buSzTx/>
              <a:buFontTx/>
              <a:buNone/>
            </a:pPr>
            <a:r>
              <a:rPr lang="pt-BR" altLang="pt-BR" dirty="0">
                <a:solidFill>
                  <a:schemeClr val="tx1"/>
                </a:solidFill>
                <a:latin typeface="Arial" panose="020B0604020202020204" pitchFamily="34" charset="0"/>
              </a:rPr>
              <a:t>      ...</a:t>
            </a:r>
          </a:p>
          <a:p>
            <a:pPr eaLnBrk="1" hangingPunct="1">
              <a:spcBef>
                <a:spcPct val="0"/>
              </a:spcBef>
              <a:buClrTx/>
              <a:buSzTx/>
              <a:buFontTx/>
              <a:buNone/>
            </a:pPr>
            <a:r>
              <a:rPr lang="pt-BR" altLang="pt-BR" dirty="0">
                <a:solidFill>
                  <a:schemeClr val="tx1"/>
                </a:solidFill>
                <a:latin typeface="Arial" panose="020B0604020202020204" pitchFamily="34" charset="0"/>
              </a:rPr>
              <a:t>      Livro </a:t>
            </a:r>
            <a:r>
              <a:rPr lang="pt-BR" altLang="pt-BR" dirty="0" err="1">
                <a:solidFill>
                  <a:schemeClr val="tx1"/>
                </a:solidFill>
                <a:latin typeface="Arial" panose="020B0604020202020204" pitchFamily="34" charset="0"/>
              </a:rPr>
              <a:t>livro</a:t>
            </a:r>
            <a:r>
              <a:rPr lang="pt-BR" altLang="pt-BR" dirty="0">
                <a:solidFill>
                  <a:schemeClr val="tx1"/>
                </a:solidFill>
                <a:latin typeface="Arial" panose="020B0604020202020204" pitchFamily="34" charset="0"/>
              </a:rPr>
              <a:t> = new Livro(“Engenharia de Software”, {“Carlos Andrade, “Thiago Moura”}, 2015, “Editora IFS”);</a:t>
            </a:r>
          </a:p>
          <a:p>
            <a:pPr eaLnBrk="1" hangingPunct="1">
              <a:spcBef>
                <a:spcPct val="0"/>
              </a:spcBef>
              <a:buClrTx/>
              <a:buSzTx/>
              <a:buFontTx/>
              <a:buNone/>
            </a:pP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livroDao.adicionar</a:t>
            </a:r>
            <a:r>
              <a:rPr lang="pt-BR" altLang="pt-BR" dirty="0">
                <a:solidFill>
                  <a:schemeClr val="tx1"/>
                </a:solidFill>
                <a:latin typeface="Arial" panose="020B0604020202020204" pitchFamily="34" charset="0"/>
              </a:rPr>
              <a:t>( livro );</a:t>
            </a:r>
          </a:p>
          <a:p>
            <a:pPr eaLnBrk="1" hangingPunct="1">
              <a:spcBef>
                <a:spcPct val="0"/>
              </a:spcBef>
              <a:buClrTx/>
              <a:buSzTx/>
              <a:buFontTx/>
              <a:buNone/>
            </a:pPr>
            <a:r>
              <a:rPr lang="pt-BR" altLang="pt-BR" dirty="0">
                <a:solidFill>
                  <a:schemeClr val="tx1"/>
                </a:solidFill>
                <a:latin typeface="Arial" panose="020B0604020202020204" pitchFamily="34" charset="0"/>
              </a:rPr>
              <a:t>      ...</a:t>
            </a:r>
          </a:p>
          <a:p>
            <a:pPr eaLnBrk="1" hangingPunct="1">
              <a:spcBef>
                <a:spcPct val="0"/>
              </a:spcBef>
              <a:buClrTx/>
              <a:buSzTx/>
              <a:buFontTx/>
              <a:buNone/>
            </a:pP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Usuario</a:t>
            </a:r>
            <a:r>
              <a:rPr lang="pt-BR" altLang="pt-BR" dirty="0">
                <a:solidFill>
                  <a:schemeClr val="tx1"/>
                </a:solidFill>
                <a:latin typeface="Arial" panose="020B0604020202020204" pitchFamily="34" charset="0"/>
              </a:rPr>
              <a:t> leitor = </a:t>
            </a:r>
            <a:r>
              <a:rPr lang="pt-BR" altLang="pt-BR" dirty="0" err="1">
                <a:solidFill>
                  <a:schemeClr val="tx1"/>
                </a:solidFill>
                <a:latin typeface="Arial" panose="020B0604020202020204" pitchFamily="34" charset="0"/>
              </a:rPr>
              <a:t>usuarioDao.pegar</a:t>
            </a:r>
            <a:r>
              <a:rPr lang="pt-BR" altLang="pt-BR" dirty="0">
                <a:solidFill>
                  <a:schemeClr val="tx1"/>
                </a:solidFill>
                <a:latin typeface="Arial" panose="020B0604020202020204" pitchFamily="34" charset="0"/>
              </a:rPr>
              <a:t>(57);</a:t>
            </a:r>
          </a:p>
          <a:p>
            <a:pPr eaLnBrk="1" hangingPunct="1">
              <a:spcBef>
                <a:spcPct val="0"/>
              </a:spcBef>
              <a:buClrTx/>
              <a:buSzTx/>
              <a:buFontTx/>
              <a:buNone/>
            </a:pPr>
            <a:r>
              <a:rPr lang="pt-BR" altLang="pt-BR" dirty="0">
                <a:solidFill>
                  <a:schemeClr val="tx1"/>
                </a:solidFill>
                <a:latin typeface="Arial" panose="020B0604020202020204" pitchFamily="34" charset="0"/>
              </a:rPr>
              <a:t>      ...</a:t>
            </a:r>
          </a:p>
          <a:p>
            <a:pPr eaLnBrk="1" hangingPunct="1">
              <a:spcBef>
                <a:spcPct val="0"/>
              </a:spcBef>
              <a:buClrTx/>
              <a:buSzTx/>
              <a:buFontTx/>
              <a:buNone/>
            </a:pPr>
            <a:r>
              <a:rPr lang="pt-BR" altLang="pt-BR" dirty="0">
                <a:solidFill>
                  <a:schemeClr val="tx1"/>
                </a:solidFill>
                <a:latin typeface="Arial" panose="020B0604020202020204" pitchFamily="34" charset="0"/>
              </a:rPr>
              <a:t>   }</a:t>
            </a:r>
          </a:p>
          <a:p>
            <a:pPr eaLnBrk="1" hangingPunct="1">
              <a:spcBef>
                <a:spcPct val="0"/>
              </a:spcBef>
              <a:buClrTx/>
              <a:buSzTx/>
              <a:buFontTx/>
              <a:buNone/>
            </a:pPr>
            <a:endParaRPr lang="pt-BR" altLang="pt-BR" dirty="0">
              <a:solidFill>
                <a:schemeClr val="tx1"/>
              </a:solidFill>
              <a:latin typeface="Arial" panose="020B0604020202020204" pitchFamily="34" charset="0"/>
            </a:endParaRPr>
          </a:p>
          <a:p>
            <a:pPr eaLnBrk="1" hangingPunct="1">
              <a:spcBef>
                <a:spcPct val="0"/>
              </a:spcBef>
              <a:buClrTx/>
              <a:buSzTx/>
              <a:buFontTx/>
              <a:buNone/>
            </a:pPr>
            <a:endParaRPr lang="pt-BR" altLang="pt-BR" dirty="0">
              <a:solidFill>
                <a:schemeClr val="tx1"/>
              </a:solidFill>
              <a:latin typeface="Arial" panose="020B0604020202020204" pitchFamily="34" charset="0"/>
            </a:endParaRPr>
          </a:p>
          <a:p>
            <a:pPr eaLnBrk="1" hangingPunct="1">
              <a:spcBef>
                <a:spcPct val="0"/>
              </a:spcBef>
              <a:buClrTx/>
              <a:buSzTx/>
              <a:buFontTx/>
              <a:buNone/>
            </a:pPr>
            <a:r>
              <a:rPr lang="pt-BR" altLang="pt-BR" dirty="0">
                <a:solidFill>
                  <a:schemeClr val="tx1"/>
                </a:solidFill>
                <a:latin typeface="Arial" panose="020B0604020202020204" pitchFamily="34" charset="0"/>
              </a:rPr>
              <a:t>}</a:t>
            </a:r>
            <a:endParaRPr lang="en-US" altLang="pt-BR" dirty="0">
              <a:solidFill>
                <a:schemeClr val="tx1"/>
              </a:solidFill>
              <a:latin typeface="Arial" panose="020B0604020202020204" pitchFamily="34" charset="0"/>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ítulo 1"/>
          <p:cNvSpPr>
            <a:spLocks noGrp="1"/>
          </p:cNvSpPr>
          <p:nvPr>
            <p:ph type="title"/>
          </p:nvPr>
        </p:nvSpPr>
        <p:spPr/>
        <p:txBody>
          <a:bodyPr/>
          <a:lstStyle/>
          <a:p>
            <a:r>
              <a:rPr lang="pt-BR" altLang="pt-BR"/>
              <a:t>Atividade em grupo</a:t>
            </a:r>
          </a:p>
        </p:txBody>
      </p:sp>
      <p:sp>
        <p:nvSpPr>
          <p:cNvPr id="247811" name="Espaço Reservado para Conteúdo 2"/>
          <p:cNvSpPr>
            <a:spLocks noGrp="1"/>
          </p:cNvSpPr>
          <p:nvPr>
            <p:ph idx="1"/>
          </p:nvPr>
        </p:nvSpPr>
        <p:spPr/>
        <p:txBody>
          <a:bodyPr/>
          <a:lstStyle/>
          <a:p>
            <a:r>
              <a:rPr lang="pt-BR" altLang="pt-BR" sz="2800" dirty="0"/>
              <a:t>Cada grupo deve elaborar o diagrama de classes para o seu sistema.</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Título 1"/>
          <p:cNvSpPr>
            <a:spLocks noGrp="1"/>
          </p:cNvSpPr>
          <p:nvPr>
            <p:ph type="title"/>
          </p:nvPr>
        </p:nvSpPr>
        <p:spPr/>
        <p:txBody>
          <a:bodyPr/>
          <a:lstStyle/>
          <a:p>
            <a:r>
              <a:rPr lang="pt-BR" altLang="pt-BR"/>
              <a:t>Diagrama de sequência</a:t>
            </a:r>
          </a:p>
        </p:txBody>
      </p:sp>
      <p:sp>
        <p:nvSpPr>
          <p:cNvPr id="248835" name="Espaço Reservado para Conteúdo 2"/>
          <p:cNvSpPr>
            <a:spLocks noGrp="1"/>
          </p:cNvSpPr>
          <p:nvPr>
            <p:ph idx="1"/>
          </p:nvPr>
        </p:nvSpPr>
        <p:spPr/>
        <p:txBody>
          <a:bodyPr/>
          <a:lstStyle/>
          <a:p>
            <a:r>
              <a:rPr lang="pt-BR" altLang="pt-BR" sz="2800" dirty="0"/>
              <a:t>Em contraste com o diagrama de classes, o diagrama de sequência representa a comunicação dinâmica (fluxo de invocação) entre objetos durante a execução de uma tarefa;</a:t>
            </a:r>
          </a:p>
          <a:p>
            <a:pPr lvl="1"/>
            <a:r>
              <a:rPr lang="pt-BR" altLang="pt-BR" sz="2400" dirty="0"/>
              <a:t>Apresenta a ordem em que as mensagens são enviadas entre os objetos.</a:t>
            </a:r>
            <a:endParaRPr lang="pt-BR" altLang="pt-BR" sz="2800" dirty="0"/>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ítulo 1"/>
          <p:cNvSpPr>
            <a:spLocks noGrp="1"/>
          </p:cNvSpPr>
          <p:nvPr>
            <p:ph type="title"/>
          </p:nvPr>
        </p:nvSpPr>
        <p:spPr/>
        <p:txBody>
          <a:bodyPr/>
          <a:lstStyle/>
          <a:p>
            <a:pPr eaLnBrk="1" hangingPunct="1"/>
            <a:r>
              <a:rPr lang="pt-BR" altLang="pt-BR"/>
              <a:t>Conteúdo do Curso</a:t>
            </a:r>
          </a:p>
        </p:txBody>
      </p:sp>
      <p:sp>
        <p:nvSpPr>
          <p:cNvPr id="3" name="Espaço Reservado para Conteúdo 2"/>
          <p:cNvSpPr>
            <a:spLocks noGrp="1"/>
          </p:cNvSpPr>
          <p:nvPr>
            <p:ph idx="1"/>
          </p:nvPr>
        </p:nvSpPr>
        <p:spPr>
          <a:xfrm>
            <a:off x="677863" y="2160588"/>
            <a:ext cx="8596312" cy="4286707"/>
          </a:xfrm>
        </p:spPr>
        <p:txBody>
          <a:bodyPr rtlCol="0">
            <a:normAutofit fontScale="85000" lnSpcReduction="20000"/>
          </a:bodyPr>
          <a:lstStyle/>
          <a:p>
            <a:pPr eaLnBrk="1" fontAlgn="auto" hangingPunct="1">
              <a:spcAft>
                <a:spcPts val="0"/>
              </a:spcAft>
              <a:buFont typeface="Wingdings 3" charset="2"/>
              <a:buChar char=""/>
              <a:defRPr/>
            </a:pPr>
            <a:r>
              <a:rPr lang="pt-BR" sz="2800" dirty="0">
                <a:solidFill>
                  <a:schemeClr val="tx1">
                    <a:lumMod val="75000"/>
                    <a:lumOff val="25000"/>
                  </a:schemeClr>
                </a:solidFill>
              </a:rPr>
              <a:t>Introdução à Engenharia de Software</a:t>
            </a:r>
          </a:p>
          <a:p>
            <a:pPr eaLnBrk="1" fontAlgn="auto" hangingPunct="1">
              <a:spcAft>
                <a:spcPts val="0"/>
              </a:spcAft>
              <a:buFont typeface="Wingdings 3" charset="2"/>
              <a:buChar char=""/>
              <a:defRPr/>
            </a:pPr>
            <a:r>
              <a:rPr lang="pt-BR" sz="2800" dirty="0">
                <a:solidFill>
                  <a:schemeClr val="tx1">
                    <a:lumMod val="75000"/>
                    <a:lumOff val="25000"/>
                  </a:schemeClr>
                </a:solidFill>
              </a:rPr>
              <a:t>Modelos de Processo</a:t>
            </a:r>
          </a:p>
          <a:p>
            <a:pPr eaLnBrk="1" fontAlgn="auto" hangingPunct="1">
              <a:spcAft>
                <a:spcPts val="0"/>
              </a:spcAft>
              <a:buFont typeface="Wingdings 3" charset="2"/>
              <a:buChar char=""/>
              <a:defRPr/>
            </a:pPr>
            <a:r>
              <a:rPr lang="pt-BR" sz="2800" dirty="0">
                <a:solidFill>
                  <a:schemeClr val="tx1">
                    <a:lumMod val="75000"/>
                    <a:lumOff val="25000"/>
                  </a:schemeClr>
                </a:solidFill>
              </a:rPr>
              <a:t>Desenvolvimento Ágil</a:t>
            </a:r>
          </a:p>
          <a:p>
            <a:pPr eaLnBrk="1" fontAlgn="auto" hangingPunct="1">
              <a:spcAft>
                <a:spcPts val="0"/>
              </a:spcAft>
              <a:buFont typeface="Wingdings 3" charset="2"/>
              <a:buChar char=""/>
              <a:defRPr/>
            </a:pPr>
            <a:r>
              <a:rPr lang="pt-BR" sz="2800" dirty="0">
                <a:solidFill>
                  <a:schemeClr val="tx1">
                    <a:lumMod val="75000"/>
                    <a:lumOff val="25000"/>
                  </a:schemeClr>
                </a:solidFill>
              </a:rPr>
              <a:t>Técnicas de Elicitação de Requisitos</a:t>
            </a:r>
          </a:p>
          <a:p>
            <a:pPr eaLnBrk="1" fontAlgn="auto" hangingPunct="1">
              <a:spcAft>
                <a:spcPts val="0"/>
              </a:spcAft>
              <a:buFont typeface="Wingdings 3" charset="2"/>
              <a:buChar char=""/>
              <a:defRPr/>
            </a:pPr>
            <a:r>
              <a:rPr lang="pt-BR" sz="2800" dirty="0" err="1">
                <a:solidFill>
                  <a:schemeClr val="tx1">
                    <a:lumMod val="75000"/>
                    <a:lumOff val="25000"/>
                  </a:schemeClr>
                </a:solidFill>
              </a:rPr>
              <a:t>Unified</a:t>
            </a:r>
            <a:r>
              <a:rPr lang="pt-BR" sz="2800" dirty="0">
                <a:solidFill>
                  <a:schemeClr val="tx1">
                    <a:lumMod val="75000"/>
                    <a:lumOff val="25000"/>
                  </a:schemeClr>
                </a:solidFill>
              </a:rPr>
              <a:t> </a:t>
            </a:r>
            <a:r>
              <a:rPr lang="pt-BR" sz="2800" dirty="0" err="1">
                <a:solidFill>
                  <a:schemeClr val="tx1">
                    <a:lumMod val="75000"/>
                    <a:lumOff val="25000"/>
                  </a:schemeClr>
                </a:solidFill>
              </a:rPr>
              <a:t>Modeling</a:t>
            </a:r>
            <a:r>
              <a:rPr lang="pt-BR" sz="2800" dirty="0">
                <a:solidFill>
                  <a:schemeClr val="tx1">
                    <a:lumMod val="75000"/>
                    <a:lumOff val="25000"/>
                  </a:schemeClr>
                </a:solidFill>
              </a:rPr>
              <a:t> </a:t>
            </a:r>
            <a:r>
              <a:rPr lang="pt-BR" sz="2800" dirty="0" err="1">
                <a:solidFill>
                  <a:schemeClr val="tx1">
                    <a:lumMod val="75000"/>
                    <a:lumOff val="25000"/>
                  </a:schemeClr>
                </a:solidFill>
              </a:rPr>
              <a:t>Language</a:t>
            </a:r>
            <a:r>
              <a:rPr lang="pt-BR" sz="2800" dirty="0">
                <a:solidFill>
                  <a:schemeClr val="tx1">
                    <a:lumMod val="75000"/>
                    <a:lumOff val="25000"/>
                  </a:schemeClr>
                </a:solidFill>
              </a:rPr>
              <a:t> (UML)</a:t>
            </a:r>
          </a:p>
          <a:p>
            <a:pPr eaLnBrk="1" fontAlgn="auto" hangingPunct="1">
              <a:spcAft>
                <a:spcPts val="0"/>
              </a:spcAft>
              <a:buFont typeface="Wingdings 3" charset="2"/>
              <a:buChar char=""/>
              <a:defRPr/>
            </a:pPr>
            <a:r>
              <a:rPr lang="pt-BR" sz="2800" dirty="0">
                <a:solidFill>
                  <a:schemeClr val="tx1">
                    <a:lumMod val="75000"/>
                    <a:lumOff val="25000"/>
                  </a:schemeClr>
                </a:solidFill>
              </a:rPr>
              <a:t>Gestão de Projetos</a:t>
            </a:r>
          </a:p>
          <a:p>
            <a:pPr eaLnBrk="1" fontAlgn="auto" hangingPunct="1">
              <a:spcAft>
                <a:spcPts val="0"/>
              </a:spcAft>
              <a:buFont typeface="Wingdings 3" charset="2"/>
              <a:buChar char=""/>
              <a:defRPr/>
            </a:pPr>
            <a:endParaRPr lang="pt-BR" sz="2800" dirty="0">
              <a:solidFill>
                <a:schemeClr val="tx1">
                  <a:lumMod val="75000"/>
                  <a:lumOff val="25000"/>
                </a:schemeClr>
              </a:solidFill>
            </a:endParaRPr>
          </a:p>
          <a:p>
            <a:pPr marL="0" indent="0" eaLnBrk="1" fontAlgn="auto" hangingPunct="1">
              <a:spcAft>
                <a:spcPts val="0"/>
              </a:spcAft>
              <a:buNone/>
              <a:defRPr/>
            </a:pPr>
            <a:r>
              <a:rPr lang="pt-BR" sz="2800" b="1" dirty="0">
                <a:solidFill>
                  <a:schemeClr val="tx1">
                    <a:lumMod val="75000"/>
                    <a:lumOff val="25000"/>
                  </a:schemeClr>
                </a:solidFill>
              </a:rPr>
              <a:t>Extras</a:t>
            </a:r>
          </a:p>
          <a:p>
            <a:pPr eaLnBrk="1" fontAlgn="auto" hangingPunct="1">
              <a:spcAft>
                <a:spcPts val="0"/>
              </a:spcAft>
              <a:buFont typeface="Wingdings 3" charset="2"/>
              <a:buChar char=""/>
              <a:defRPr/>
            </a:pPr>
            <a:r>
              <a:rPr lang="pt-BR" sz="2800" dirty="0">
                <a:solidFill>
                  <a:schemeClr val="tx1">
                    <a:lumMod val="75000"/>
                    <a:lumOff val="25000"/>
                  </a:schemeClr>
                </a:solidFill>
              </a:rPr>
              <a:t>Princípios na prática de Engenharia de Software</a:t>
            </a:r>
          </a:p>
          <a:p>
            <a:pPr eaLnBrk="1" fontAlgn="auto" hangingPunct="1">
              <a:spcAft>
                <a:spcPts val="0"/>
              </a:spcAft>
              <a:buFont typeface="Wingdings 3" charset="2"/>
              <a:buChar char=""/>
              <a:defRPr/>
            </a:pPr>
            <a:r>
              <a:rPr lang="pt-BR" sz="2800" dirty="0">
                <a:solidFill>
                  <a:schemeClr val="tx1">
                    <a:lumMod val="75000"/>
                    <a:lumOff val="25000"/>
                  </a:schemeClr>
                </a:solidFill>
              </a:rPr>
              <a:t>Teste de Software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ítulo 1"/>
          <p:cNvSpPr>
            <a:spLocks noGrp="1"/>
          </p:cNvSpPr>
          <p:nvPr>
            <p:ph type="title"/>
          </p:nvPr>
        </p:nvSpPr>
        <p:spPr/>
        <p:txBody>
          <a:bodyPr/>
          <a:lstStyle/>
          <a:p>
            <a:pPr eaLnBrk="1" hangingPunct="1"/>
            <a:r>
              <a:rPr lang="pt-BR" altLang="pt-BR"/>
              <a:t>Crise do software</a:t>
            </a:r>
          </a:p>
        </p:txBody>
      </p:sp>
      <p:sp>
        <p:nvSpPr>
          <p:cNvPr id="24579" name="Espaço Reservado para Conteúdo 2"/>
          <p:cNvSpPr>
            <a:spLocks noGrp="1"/>
          </p:cNvSpPr>
          <p:nvPr>
            <p:ph idx="1"/>
          </p:nvPr>
        </p:nvSpPr>
        <p:spPr/>
        <p:txBody>
          <a:bodyPr/>
          <a:lstStyle/>
          <a:p>
            <a:pPr marL="0" indent="0" eaLnBrk="1" hangingPunct="1">
              <a:buFont typeface="Wingdings 3" panose="05040102010807070707" pitchFamily="18" charset="2"/>
              <a:buNone/>
            </a:pPr>
            <a:r>
              <a:rPr lang="pt-BR" altLang="pt-BR" sz="3600"/>
              <a:t>	Estimativas de prazo e de custo</a:t>
            </a:r>
          </a:p>
          <a:p>
            <a:pPr marL="0" indent="0" eaLnBrk="1" hangingPunct="1">
              <a:buFont typeface="Wingdings 3" panose="05040102010807070707" pitchFamily="18" charset="2"/>
              <a:buNone/>
            </a:pPr>
            <a:r>
              <a:rPr lang="pt-BR" altLang="pt-BR" sz="3600"/>
              <a:t>	Produtividade das pessoas</a:t>
            </a:r>
          </a:p>
          <a:p>
            <a:pPr marL="0" indent="0" eaLnBrk="1" hangingPunct="1">
              <a:buFont typeface="Wingdings 3" panose="05040102010807070707" pitchFamily="18" charset="2"/>
              <a:buNone/>
            </a:pPr>
            <a:r>
              <a:rPr lang="pt-BR" altLang="pt-BR" sz="3600"/>
              <a:t>	Qualidade de software</a:t>
            </a:r>
          </a:p>
          <a:p>
            <a:pPr marL="0" indent="0" eaLnBrk="1" hangingPunct="1">
              <a:buFont typeface="Wingdings 3" panose="05040102010807070707" pitchFamily="18" charset="2"/>
              <a:buNone/>
            </a:pPr>
            <a:r>
              <a:rPr lang="pt-BR" altLang="pt-BR" sz="3600"/>
              <a:t>	Software difícil de manter</a:t>
            </a:r>
          </a:p>
        </p:txBody>
      </p:sp>
      <p:sp>
        <p:nvSpPr>
          <p:cNvPr id="4" name="Seta para baixo 3"/>
          <p:cNvSpPr/>
          <p:nvPr/>
        </p:nvSpPr>
        <p:spPr>
          <a:xfrm>
            <a:off x="677863" y="2986088"/>
            <a:ext cx="377825" cy="55245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a:p>
        </p:txBody>
      </p:sp>
      <p:sp>
        <p:nvSpPr>
          <p:cNvPr id="6" name="Seta para baixo 5"/>
          <p:cNvSpPr/>
          <p:nvPr/>
        </p:nvSpPr>
        <p:spPr>
          <a:xfrm>
            <a:off x="677863" y="3643313"/>
            <a:ext cx="377825" cy="55245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a:p>
        </p:txBody>
      </p:sp>
      <p:sp>
        <p:nvSpPr>
          <p:cNvPr id="7" name="Seta para baixo 6"/>
          <p:cNvSpPr/>
          <p:nvPr/>
        </p:nvSpPr>
        <p:spPr>
          <a:xfrm flipV="1">
            <a:off x="709613" y="2205038"/>
            <a:ext cx="346075" cy="5508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a:p>
        </p:txBody>
      </p:sp>
      <p:sp>
        <p:nvSpPr>
          <p:cNvPr id="8" name="Seta para baixo 7"/>
          <p:cNvSpPr/>
          <p:nvPr/>
        </p:nvSpPr>
        <p:spPr>
          <a:xfrm flipV="1">
            <a:off x="704850" y="4265613"/>
            <a:ext cx="346075" cy="5508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ítulo 1"/>
          <p:cNvSpPr>
            <a:spLocks noGrp="1"/>
          </p:cNvSpPr>
          <p:nvPr>
            <p:ph type="title"/>
          </p:nvPr>
        </p:nvSpPr>
        <p:spPr/>
        <p:txBody>
          <a:bodyPr/>
          <a:lstStyle/>
          <a:p>
            <a:r>
              <a:rPr lang="pt-BR" altLang="pt-BR"/>
              <a:t>Diagrama de sequência</a:t>
            </a:r>
          </a:p>
        </p:txBody>
      </p:sp>
      <p:sp>
        <p:nvSpPr>
          <p:cNvPr id="249859" name="Espaço Reservado para Conteúdo 2"/>
          <p:cNvSpPr>
            <a:spLocks noGrp="1"/>
          </p:cNvSpPr>
          <p:nvPr>
            <p:ph idx="1"/>
          </p:nvPr>
        </p:nvSpPr>
        <p:spPr/>
        <p:txBody>
          <a:bodyPr/>
          <a:lstStyle/>
          <a:p>
            <a:r>
              <a:rPr lang="pt-BR" altLang="pt-BR" sz="2800"/>
              <a:t>Cada objeto é representado por uma caixa contendo seu nome (opcional) e o seu tipo e uma linha vertical representando o tempo durante a execução da tarefa;</a:t>
            </a:r>
          </a:p>
          <a:p>
            <a:r>
              <a:rPr lang="pt-BR" altLang="pt-BR" sz="2800"/>
              <a:t>Cada mensagem entre objetos é representada por uma seta de linha sólida ou tracejada.</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Título 1"/>
          <p:cNvSpPr>
            <a:spLocks noGrp="1"/>
          </p:cNvSpPr>
          <p:nvPr>
            <p:ph type="title"/>
          </p:nvPr>
        </p:nvSpPr>
        <p:spPr/>
        <p:txBody>
          <a:bodyPr/>
          <a:lstStyle/>
          <a:p>
            <a:r>
              <a:rPr lang="pt-BR" altLang="pt-BR"/>
              <a:t>Diagrama de sequência</a:t>
            </a:r>
          </a:p>
        </p:txBody>
      </p:sp>
      <p:pic>
        <p:nvPicPr>
          <p:cNvPr id="250883" name="Imagem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6225" y="1779588"/>
            <a:ext cx="6110288" cy="411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Título 1"/>
          <p:cNvSpPr>
            <a:spLocks noGrp="1"/>
          </p:cNvSpPr>
          <p:nvPr>
            <p:ph type="title"/>
          </p:nvPr>
        </p:nvSpPr>
        <p:spPr/>
        <p:txBody>
          <a:bodyPr/>
          <a:lstStyle/>
          <a:p>
            <a:r>
              <a:rPr lang="pt-BR" altLang="pt-BR"/>
              <a:t>Exemplo de diagrama de sequência</a:t>
            </a:r>
          </a:p>
        </p:txBody>
      </p:sp>
      <p:sp>
        <p:nvSpPr>
          <p:cNvPr id="251908" name="CaixaDeTexto 4"/>
          <p:cNvSpPr txBox="1">
            <a:spLocks noChangeArrowheads="1"/>
          </p:cNvSpPr>
          <p:nvPr/>
        </p:nvSpPr>
        <p:spPr bwMode="auto">
          <a:xfrm>
            <a:off x="677863" y="6194425"/>
            <a:ext cx="9210055" cy="707886"/>
          </a:xfrm>
          <a:prstGeom prst="rect">
            <a:avLst/>
          </a:prstGeom>
          <a:solidFill>
            <a:schemeClr val="bg1"/>
          </a:solidFill>
          <a:ln>
            <a:noFill/>
          </a:ln>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pt-BR" altLang="pt-BR" sz="2000" dirty="0">
                <a:solidFill>
                  <a:schemeClr val="tx1"/>
                </a:solidFill>
                <a:latin typeface="Arial" panose="020B0604020202020204" pitchFamily="34" charset="0"/>
              </a:rPr>
              <a:t>Exemplo de diagrama de sequência para a tarefa “Gerar Empréstimo” de um sistema de biblioteca</a:t>
            </a:r>
          </a:p>
        </p:txBody>
      </p:sp>
      <p:pic>
        <p:nvPicPr>
          <p:cNvPr id="3" name="Imagem 2"/>
          <p:cNvPicPr>
            <a:picLocks noChangeAspect="1"/>
          </p:cNvPicPr>
          <p:nvPr/>
        </p:nvPicPr>
        <p:blipFill>
          <a:blip r:embed="rId2"/>
          <a:stretch>
            <a:fillRect/>
          </a:stretch>
        </p:blipFill>
        <p:spPr>
          <a:xfrm>
            <a:off x="677863" y="1261884"/>
            <a:ext cx="9210056" cy="4932541"/>
          </a:xfrm>
          <a:prstGeom prst="rect">
            <a:avLst/>
          </a:prstGeom>
        </p:spPr>
      </p:pic>
      <p:grpSp>
        <p:nvGrpSpPr>
          <p:cNvPr id="7" name="Grupo 6"/>
          <p:cNvGrpSpPr/>
          <p:nvPr/>
        </p:nvGrpSpPr>
        <p:grpSpPr>
          <a:xfrm>
            <a:off x="0" y="0"/>
            <a:ext cx="12192000" cy="6858000"/>
            <a:chOff x="0" y="0"/>
            <a:chExt cx="12192000" cy="6858000"/>
          </a:xfrm>
        </p:grpSpPr>
        <p:sp>
          <p:nvSpPr>
            <p:cNvPr id="8" name="Retângulo 7"/>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9" name="Picture 4" descr="http://r69.cooltext.com/rendered/cooltext29308164472655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ítulo 3"/>
          <p:cNvSpPr>
            <a:spLocks noGrp="1"/>
          </p:cNvSpPr>
          <p:nvPr>
            <p:ph type="ctrTitle"/>
          </p:nvPr>
        </p:nvSpPr>
        <p:spPr>
          <a:xfrm>
            <a:off x="1506538" y="2405063"/>
            <a:ext cx="7767637" cy="1646237"/>
          </a:xfrm>
        </p:spPr>
        <p:txBody>
          <a:bodyPr/>
          <a:lstStyle/>
          <a:p>
            <a:pPr eaLnBrk="1" hangingPunct="1"/>
            <a:r>
              <a:rPr lang="pt-BR" altLang="pt-BR" sz="4800"/>
              <a:t>Gestão de Projetos</a:t>
            </a:r>
          </a:p>
        </p:txBody>
      </p:sp>
      <p:sp>
        <p:nvSpPr>
          <p:cNvPr id="253955" name="Subtítulo 4"/>
          <p:cNvSpPr>
            <a:spLocks noGrp="1"/>
          </p:cNvSpPr>
          <p:nvPr>
            <p:ph type="subTitle" idx="1"/>
          </p:nvPr>
        </p:nvSpPr>
        <p:spPr>
          <a:xfrm>
            <a:off x="1506538" y="4051300"/>
            <a:ext cx="7767637" cy="1096963"/>
          </a:xfrm>
        </p:spPr>
        <p:txBody>
          <a:bodyPr/>
          <a:lstStyle/>
          <a:p>
            <a:pPr eaLnBrk="1" hangingPunct="1"/>
            <a:r>
              <a:rPr lang="pt-BR" altLang="pt-BR" sz="3600" dirty="0">
                <a:solidFill>
                  <a:srgbClr val="7F7F7F"/>
                </a:solidFill>
              </a:rPr>
              <a:t>Parte 06</a:t>
            </a:r>
          </a:p>
        </p:txBody>
      </p:sp>
    </p:spTree>
    <p:extLst>
      <p:ext uri="{BB962C8B-B14F-4D97-AF65-F5344CB8AC3E}">
        <p14:creationId xmlns:p14="http://schemas.microsoft.com/office/powerpoint/2010/main" val="365110064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ítulo 1"/>
          <p:cNvSpPr>
            <a:spLocks noGrp="1"/>
          </p:cNvSpPr>
          <p:nvPr>
            <p:ph type="title"/>
          </p:nvPr>
        </p:nvSpPr>
        <p:spPr/>
        <p:txBody>
          <a:bodyPr/>
          <a:lstStyle/>
          <a:p>
            <a:pPr eaLnBrk="1" hangingPunct="1"/>
            <a:r>
              <a:rPr lang="pt-BR" altLang="pt-BR"/>
              <a:t>Sumário</a:t>
            </a:r>
          </a:p>
        </p:txBody>
      </p:sp>
      <p:sp>
        <p:nvSpPr>
          <p:cNvPr id="254979" name="Espaço Reservado para Conteúdo 2"/>
          <p:cNvSpPr>
            <a:spLocks noGrp="1"/>
          </p:cNvSpPr>
          <p:nvPr>
            <p:ph idx="1"/>
          </p:nvPr>
        </p:nvSpPr>
        <p:spPr/>
        <p:txBody>
          <a:bodyPr/>
          <a:lstStyle/>
          <a:p>
            <a:pPr eaLnBrk="1" hangingPunct="1"/>
            <a:r>
              <a:rPr lang="en-US" altLang="pt-BR" sz="3200" dirty="0" err="1"/>
              <a:t>Introdução</a:t>
            </a:r>
            <a:r>
              <a:rPr lang="en-US" altLang="pt-BR" sz="3200" dirty="0"/>
              <a:t> à </a:t>
            </a:r>
            <a:r>
              <a:rPr lang="en-US" altLang="pt-BR" sz="3200" dirty="0" err="1"/>
              <a:t>Gestão</a:t>
            </a:r>
            <a:r>
              <a:rPr lang="en-US" altLang="pt-BR" sz="3200" dirty="0"/>
              <a:t> de </a:t>
            </a:r>
            <a:r>
              <a:rPr lang="en-US" altLang="pt-BR" sz="3200" dirty="0" err="1"/>
              <a:t>Projetos</a:t>
            </a:r>
            <a:endParaRPr lang="en-US" altLang="pt-BR" sz="3200" dirty="0"/>
          </a:p>
          <a:p>
            <a:pPr eaLnBrk="1" hangingPunct="1"/>
            <a:r>
              <a:rPr lang="en-US" altLang="pt-BR" sz="3200" dirty="0" err="1"/>
              <a:t>Algumas</a:t>
            </a:r>
            <a:r>
              <a:rPr lang="en-US" altLang="pt-BR" sz="3200" dirty="0"/>
              <a:t> </a:t>
            </a:r>
            <a:r>
              <a:rPr lang="en-US" altLang="pt-BR" sz="3200" dirty="0" err="1"/>
              <a:t>abordagens</a:t>
            </a:r>
            <a:r>
              <a:rPr lang="en-US" altLang="pt-BR" sz="3200" dirty="0"/>
              <a:t> de </a:t>
            </a:r>
            <a:r>
              <a:rPr lang="en-US" altLang="pt-BR" sz="3200" dirty="0" err="1"/>
              <a:t>Gestão</a:t>
            </a:r>
            <a:r>
              <a:rPr lang="en-US" altLang="pt-BR" sz="3200" dirty="0"/>
              <a:t> de </a:t>
            </a:r>
            <a:r>
              <a:rPr lang="en-US" altLang="pt-BR" sz="3200" dirty="0" err="1"/>
              <a:t>Projetos</a:t>
            </a:r>
            <a:endParaRPr lang="en-US" altLang="pt-BR" sz="3200" dirty="0"/>
          </a:p>
          <a:p>
            <a:pPr lvl="1" eaLnBrk="1" hangingPunct="1"/>
            <a:r>
              <a:rPr lang="en-US" altLang="pt-BR" sz="2800" i="1" u="sng" dirty="0"/>
              <a:t>Lean Thinking</a:t>
            </a:r>
            <a:r>
              <a:rPr lang="en-US" altLang="pt-BR" sz="2800" u="sng" dirty="0"/>
              <a:t> (</a:t>
            </a:r>
            <a:r>
              <a:rPr lang="en-US" altLang="pt-BR" sz="2800" u="sng" dirty="0" err="1"/>
              <a:t>Kanban</a:t>
            </a:r>
            <a:r>
              <a:rPr lang="en-US" altLang="pt-BR" sz="2800" u="sng" dirty="0"/>
              <a:t>)</a:t>
            </a:r>
          </a:p>
          <a:p>
            <a:pPr lvl="1" eaLnBrk="1" hangingPunct="1"/>
            <a:r>
              <a:rPr lang="en-US" altLang="pt-BR" sz="2800" u="sng" dirty="0" err="1"/>
              <a:t>Métodos</a:t>
            </a:r>
            <a:r>
              <a:rPr lang="en-US" altLang="pt-BR" sz="2800" u="sng" dirty="0"/>
              <a:t> </a:t>
            </a:r>
            <a:r>
              <a:rPr lang="en-US" altLang="pt-BR" sz="2800" u="sng" dirty="0" err="1"/>
              <a:t>Ágeis</a:t>
            </a:r>
            <a:r>
              <a:rPr lang="en-US" altLang="pt-BR" sz="2800" u="sng" dirty="0"/>
              <a:t> (Scrum)</a:t>
            </a:r>
            <a:endParaRPr lang="en-US" altLang="pt-BR" sz="2800" dirty="0"/>
          </a:p>
        </p:txBody>
      </p:sp>
    </p:spTree>
    <p:extLst>
      <p:ext uri="{BB962C8B-B14F-4D97-AF65-F5344CB8AC3E}">
        <p14:creationId xmlns:p14="http://schemas.microsoft.com/office/powerpoint/2010/main" val="289251839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ítulo 1"/>
          <p:cNvSpPr>
            <a:spLocks noGrp="1"/>
          </p:cNvSpPr>
          <p:nvPr>
            <p:ph type="title"/>
          </p:nvPr>
        </p:nvSpPr>
        <p:spPr/>
        <p:txBody>
          <a:bodyPr/>
          <a:lstStyle/>
          <a:p>
            <a:pPr eaLnBrk="1" hangingPunct="1"/>
            <a:r>
              <a:rPr lang="en-US" altLang="pt-BR"/>
              <a:t>Uma breve introdução</a:t>
            </a:r>
          </a:p>
        </p:txBody>
      </p:sp>
      <p:sp>
        <p:nvSpPr>
          <p:cNvPr id="256003" name="Espaço Reservado para Conteúdo 2"/>
          <p:cNvSpPr>
            <a:spLocks noGrp="1"/>
          </p:cNvSpPr>
          <p:nvPr>
            <p:ph idx="1"/>
          </p:nvPr>
        </p:nvSpPr>
        <p:spPr/>
        <p:txBody>
          <a:bodyPr/>
          <a:lstStyle/>
          <a:p>
            <a:pPr eaLnBrk="1" hangingPunct="1"/>
            <a:r>
              <a:rPr lang="pt-BR" altLang="pt-BR" sz="2800" dirty="0"/>
              <a:t>Originária da década de 1950, a disciplina de gestão de projetos visa à “aplicação de conhecimentos, habilidades, ferramentas e técnicas às atividades de um projeto para encontrar os requisitos do projeto” (PMI, 2013, p.5), entendendo-se projeto como um empreendimento com o objetivo de produzir um produto ou serviço único e que apresenta um início e um fim (VERZUH, 2008).</a:t>
            </a:r>
          </a:p>
          <a:p>
            <a:pPr eaLnBrk="1" hangingPunct="1"/>
            <a:endParaRPr lang="en-US" altLang="pt-BR" sz="2800" dirty="0"/>
          </a:p>
        </p:txBody>
      </p:sp>
    </p:spTree>
    <p:extLst>
      <p:ext uri="{BB962C8B-B14F-4D97-AF65-F5344CB8AC3E}">
        <p14:creationId xmlns:p14="http://schemas.microsoft.com/office/powerpoint/2010/main" val="54568318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ítulo 1"/>
          <p:cNvSpPr>
            <a:spLocks noGrp="1"/>
          </p:cNvSpPr>
          <p:nvPr>
            <p:ph type="title"/>
          </p:nvPr>
        </p:nvSpPr>
        <p:spPr/>
        <p:txBody>
          <a:bodyPr/>
          <a:lstStyle/>
          <a:p>
            <a:pPr eaLnBrk="1" hangingPunct="1"/>
            <a:r>
              <a:rPr lang="en-US" altLang="pt-BR"/>
              <a:t>Uma breve introdução</a:t>
            </a:r>
          </a:p>
        </p:txBody>
      </p:sp>
      <p:sp>
        <p:nvSpPr>
          <p:cNvPr id="257027" name="Espaço Reservado para Conteúdo 2"/>
          <p:cNvSpPr>
            <a:spLocks noGrp="1"/>
          </p:cNvSpPr>
          <p:nvPr>
            <p:ph idx="1"/>
          </p:nvPr>
        </p:nvSpPr>
        <p:spPr/>
        <p:txBody>
          <a:bodyPr/>
          <a:lstStyle/>
          <a:p>
            <a:pPr eaLnBrk="1" hangingPunct="1"/>
            <a:r>
              <a:rPr lang="pt-BR" altLang="pt-BR" sz="2800" dirty="0"/>
              <a:t>Na Engenharia de Software o emprego da gestão de projetos apresenta resultados favoráveis, como uma forma de gerenciar diversos aspectos dos projetos;</a:t>
            </a:r>
          </a:p>
          <a:p>
            <a:pPr eaLnBrk="1" hangingPunct="1"/>
            <a:endParaRPr lang="pt-BR" altLang="pt-BR" sz="2800" dirty="0"/>
          </a:p>
          <a:p>
            <a:pPr eaLnBrk="1" hangingPunct="1"/>
            <a:r>
              <a:rPr lang="pt-BR" altLang="pt-BR" sz="2800" dirty="0"/>
              <a:t>E conforme projetos se complexificaram várias abordagens de gestão de projetos foram concebidas.</a:t>
            </a:r>
            <a:endParaRPr lang="en-US" altLang="pt-BR" sz="2800" dirty="0"/>
          </a:p>
        </p:txBody>
      </p:sp>
    </p:spTree>
    <p:extLst>
      <p:ext uri="{BB962C8B-B14F-4D97-AF65-F5344CB8AC3E}">
        <p14:creationId xmlns:p14="http://schemas.microsoft.com/office/powerpoint/2010/main" val="359373081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ítulo 1"/>
          <p:cNvSpPr>
            <a:spLocks noGrp="1"/>
          </p:cNvSpPr>
          <p:nvPr>
            <p:ph type="title"/>
          </p:nvPr>
        </p:nvSpPr>
        <p:spPr/>
        <p:txBody>
          <a:bodyPr/>
          <a:lstStyle/>
          <a:p>
            <a:r>
              <a:rPr lang="pt-BR" altLang="pt-BR"/>
              <a:t>Abordagens de gestão de projetos</a:t>
            </a:r>
          </a:p>
        </p:txBody>
      </p:sp>
      <p:sp>
        <p:nvSpPr>
          <p:cNvPr id="258051" name="Espaço Reservado para Conteúdo 2"/>
          <p:cNvSpPr>
            <a:spLocks noGrp="1"/>
          </p:cNvSpPr>
          <p:nvPr>
            <p:ph idx="1"/>
          </p:nvPr>
        </p:nvSpPr>
        <p:spPr>
          <a:xfrm>
            <a:off x="677863" y="1930400"/>
            <a:ext cx="9334042" cy="4111625"/>
          </a:xfrm>
        </p:spPr>
        <p:txBody>
          <a:bodyPr/>
          <a:lstStyle/>
          <a:p>
            <a:r>
              <a:rPr lang="pt-BR" altLang="pt-BR" sz="2800" i="1" dirty="0"/>
              <a:t>Os primeiros métodos de gestão de projetos modernos foram elaborados para lidar com esses enormes projetos. Seus nomes – técnica de avaliação e revisão do programa (PERT) e método do caminho crítico (CPM) – ainda são bem conhecidos hoje. (VERZUH, 2008, p. 16)</a:t>
            </a:r>
          </a:p>
          <a:p>
            <a:r>
              <a:rPr lang="pt-BR" altLang="pt-BR" sz="2800" dirty="0"/>
              <a:t>Os métodos PERT e CPM são assim precursores e levaram à busca de novas abordagens de gestão, sendo algumas das mais atuais o </a:t>
            </a:r>
            <a:r>
              <a:rPr lang="pt-BR" altLang="pt-BR" sz="2800" i="1" dirty="0" err="1"/>
              <a:t>Lean</a:t>
            </a:r>
            <a:r>
              <a:rPr lang="pt-BR" altLang="pt-BR" sz="2800" i="1" dirty="0"/>
              <a:t> </a:t>
            </a:r>
            <a:r>
              <a:rPr lang="pt-BR" altLang="pt-BR" sz="2800" i="1" dirty="0" err="1"/>
              <a:t>Thinking</a:t>
            </a:r>
            <a:r>
              <a:rPr lang="pt-BR" altLang="pt-BR" sz="2800" dirty="0"/>
              <a:t>, os métodos ágeis e as abordagens dirigidas a processos.</a:t>
            </a:r>
          </a:p>
        </p:txBody>
      </p:sp>
    </p:spTree>
    <p:extLst>
      <p:ext uri="{BB962C8B-B14F-4D97-AF65-F5344CB8AC3E}">
        <p14:creationId xmlns:p14="http://schemas.microsoft.com/office/powerpoint/2010/main" val="293434817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ítulo 1"/>
          <p:cNvSpPr>
            <a:spLocks noGrp="1"/>
          </p:cNvSpPr>
          <p:nvPr>
            <p:ph type="title"/>
          </p:nvPr>
        </p:nvSpPr>
        <p:spPr/>
        <p:txBody>
          <a:bodyPr/>
          <a:lstStyle/>
          <a:p>
            <a:r>
              <a:rPr lang="pt-BR" altLang="pt-BR" i="1" dirty="0" err="1"/>
              <a:t>Lean</a:t>
            </a:r>
            <a:r>
              <a:rPr lang="pt-BR" altLang="pt-BR" i="1" dirty="0"/>
              <a:t> </a:t>
            </a:r>
            <a:r>
              <a:rPr lang="pt-BR" altLang="pt-BR" i="1" dirty="0" err="1"/>
              <a:t>Thinking</a:t>
            </a:r>
            <a:endParaRPr lang="pt-BR" altLang="pt-BR" i="1" dirty="0"/>
          </a:p>
        </p:txBody>
      </p:sp>
      <p:sp>
        <p:nvSpPr>
          <p:cNvPr id="259075" name="Espaço Reservado para Conteúdo 2"/>
          <p:cNvSpPr>
            <a:spLocks noGrp="1"/>
          </p:cNvSpPr>
          <p:nvPr>
            <p:ph idx="1"/>
          </p:nvPr>
        </p:nvSpPr>
        <p:spPr/>
        <p:txBody>
          <a:bodyPr/>
          <a:lstStyle/>
          <a:p>
            <a:r>
              <a:rPr lang="pt-BR" altLang="pt-BR" sz="2800" dirty="0"/>
              <a:t>Também conhecido como “Pensamento Enxuto”, trata-se de um dos princípios que norteiam o Sistema de Produção Toyota;</a:t>
            </a:r>
          </a:p>
          <a:p>
            <a:r>
              <a:rPr lang="pt-BR" altLang="pt-BR" sz="2800" dirty="0"/>
              <a:t>Fundamentado na Teoria das Restrições, segundo a qual toda organização apresenta pelo menos uma restrição (interna ou externa) que, de forma direta ou indireta, limita o seu desempenho (LEACH, 2000). A restrição seria, portanto, todo tipo de desperdício presente no processo.</a:t>
            </a:r>
          </a:p>
        </p:txBody>
      </p:sp>
    </p:spTree>
    <p:extLst>
      <p:ext uri="{BB962C8B-B14F-4D97-AF65-F5344CB8AC3E}">
        <p14:creationId xmlns:p14="http://schemas.microsoft.com/office/powerpoint/2010/main" val="137265176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ítulo 1"/>
          <p:cNvSpPr>
            <a:spLocks noGrp="1"/>
          </p:cNvSpPr>
          <p:nvPr>
            <p:ph type="title"/>
          </p:nvPr>
        </p:nvSpPr>
        <p:spPr/>
        <p:txBody>
          <a:bodyPr/>
          <a:lstStyle/>
          <a:p>
            <a:r>
              <a:rPr lang="pt-BR" altLang="pt-BR" i="1" dirty="0" err="1"/>
              <a:t>Lean</a:t>
            </a:r>
            <a:r>
              <a:rPr lang="pt-BR" altLang="pt-BR" i="1" dirty="0"/>
              <a:t> </a:t>
            </a:r>
            <a:r>
              <a:rPr lang="pt-BR" altLang="pt-BR" i="1" dirty="0" err="1"/>
              <a:t>Thinking</a:t>
            </a:r>
            <a:endParaRPr lang="pt-BR" altLang="pt-BR" i="1" dirty="0"/>
          </a:p>
        </p:txBody>
      </p:sp>
      <p:sp>
        <p:nvSpPr>
          <p:cNvPr id="260099" name="Espaço Reservado para Conteúdo 2"/>
          <p:cNvSpPr>
            <a:spLocks noGrp="1"/>
          </p:cNvSpPr>
          <p:nvPr>
            <p:ph idx="1"/>
          </p:nvPr>
        </p:nvSpPr>
        <p:spPr/>
        <p:txBody>
          <a:bodyPr/>
          <a:lstStyle/>
          <a:p>
            <a:r>
              <a:rPr lang="pt-BR" altLang="pt-BR" sz="2800" dirty="0"/>
              <a:t>Categorias de desperdício:</a:t>
            </a:r>
          </a:p>
          <a:p>
            <a:pPr lvl="1"/>
            <a:r>
              <a:rPr lang="pt-BR" altLang="pt-BR" sz="2400" dirty="0"/>
              <a:t>Superprodução – produção em massa leva à produção de mais itens do que o necessário;</a:t>
            </a:r>
          </a:p>
          <a:p>
            <a:pPr lvl="1"/>
            <a:r>
              <a:rPr lang="pt-BR" altLang="pt-BR" sz="2400" dirty="0"/>
              <a:t>Espera – certas atividades da produção podem levar a desperdício enquanto se aguarda a conclusão de outras atividades antes de serem iniciadas;</a:t>
            </a:r>
          </a:p>
          <a:p>
            <a:pPr lvl="1"/>
            <a:r>
              <a:rPr lang="pt-BR" altLang="pt-BR" sz="2400" dirty="0"/>
              <a:t>Transporte – também o tempo e recursos envolvidos no transporte de materiais e pessoas são considerados;</a:t>
            </a:r>
          </a:p>
          <a:p>
            <a:pPr lvl="1"/>
            <a:r>
              <a:rPr lang="pt-BR" altLang="pt-BR" sz="2400" dirty="0"/>
              <a:t>Processamento – refere-se a desperdícios devido ao produto ou serviço passar por mais manipulações e processamentos do que o necessário;</a:t>
            </a:r>
          </a:p>
        </p:txBody>
      </p:sp>
    </p:spTree>
    <p:extLst>
      <p:ext uri="{BB962C8B-B14F-4D97-AF65-F5344CB8AC3E}">
        <p14:creationId xmlns:p14="http://schemas.microsoft.com/office/powerpoint/2010/main" val="2311125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ítulo 1"/>
          <p:cNvSpPr>
            <a:spLocks noGrp="1"/>
          </p:cNvSpPr>
          <p:nvPr>
            <p:ph type="title"/>
          </p:nvPr>
        </p:nvSpPr>
        <p:spPr/>
        <p:txBody>
          <a:bodyPr/>
          <a:lstStyle/>
          <a:p>
            <a:pPr eaLnBrk="1" hangingPunct="1"/>
            <a:r>
              <a:rPr lang="pt-BR" altLang="pt-BR"/>
              <a:t>Causas dos problemas associados à Crise do Software</a:t>
            </a:r>
          </a:p>
        </p:txBody>
      </p:sp>
      <p:sp>
        <p:nvSpPr>
          <p:cNvPr id="25603" name="Espaço Reservado para Conteúdo 2"/>
          <p:cNvSpPr>
            <a:spLocks noGrp="1"/>
          </p:cNvSpPr>
          <p:nvPr>
            <p:ph idx="1"/>
          </p:nvPr>
        </p:nvSpPr>
        <p:spPr/>
        <p:txBody>
          <a:bodyPr/>
          <a:lstStyle/>
          <a:p>
            <a:pPr marL="514350" indent="-514350" eaLnBrk="1" hangingPunct="1">
              <a:buFont typeface="Trebuchet MS" panose="020B0603020202020204" pitchFamily="34" charset="0"/>
              <a:buAutoNum type="arabicPeriod"/>
            </a:pPr>
            <a:r>
              <a:rPr lang="pt-BR" altLang="pt-BR" sz="3200" dirty="0"/>
              <a:t>O próprio caráter do software</a:t>
            </a:r>
          </a:p>
          <a:p>
            <a:pPr lvl="1" eaLnBrk="1" hangingPunct="1"/>
            <a:r>
              <a:rPr lang="pt-BR" altLang="pt-BR" sz="2800" dirty="0"/>
              <a:t>O software é um sistema lógico e não físico. Consequentemente o sucesso é medido pela qualidade de </a:t>
            </a:r>
            <a:r>
              <a:rPr lang="pt-BR" altLang="pt-BR" sz="2800" b="1" dirty="0"/>
              <a:t>uma única entidade</a:t>
            </a:r>
            <a:r>
              <a:rPr lang="pt-BR" altLang="pt-BR" sz="2800" dirty="0"/>
              <a:t> e não pela qualidade de muitas entidades manufaturadas;</a:t>
            </a:r>
            <a:endParaRPr lang="pt-BR" altLang="pt-BR" sz="3200"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ítulo 1"/>
          <p:cNvSpPr>
            <a:spLocks noGrp="1"/>
          </p:cNvSpPr>
          <p:nvPr>
            <p:ph type="title"/>
          </p:nvPr>
        </p:nvSpPr>
        <p:spPr/>
        <p:txBody>
          <a:bodyPr/>
          <a:lstStyle/>
          <a:p>
            <a:r>
              <a:rPr lang="pt-BR" altLang="pt-BR" i="1" dirty="0" err="1"/>
              <a:t>Lean</a:t>
            </a:r>
            <a:r>
              <a:rPr lang="pt-BR" altLang="pt-BR" i="1" dirty="0"/>
              <a:t> </a:t>
            </a:r>
            <a:r>
              <a:rPr lang="pt-BR" altLang="pt-BR" i="1" dirty="0" err="1"/>
              <a:t>Thinking</a:t>
            </a:r>
            <a:endParaRPr lang="pt-BR" altLang="pt-BR" i="1" dirty="0"/>
          </a:p>
        </p:txBody>
      </p:sp>
      <p:sp>
        <p:nvSpPr>
          <p:cNvPr id="261123" name="Espaço Reservado para Conteúdo 2"/>
          <p:cNvSpPr>
            <a:spLocks noGrp="1"/>
          </p:cNvSpPr>
          <p:nvPr>
            <p:ph idx="1"/>
          </p:nvPr>
        </p:nvSpPr>
        <p:spPr/>
        <p:txBody>
          <a:bodyPr/>
          <a:lstStyle/>
          <a:p>
            <a:r>
              <a:rPr lang="pt-BR" altLang="pt-BR" sz="2800" dirty="0"/>
              <a:t>Categorias de desperdício: (cont.)</a:t>
            </a:r>
          </a:p>
          <a:p>
            <a:pPr lvl="1"/>
            <a:r>
              <a:rPr lang="pt-BR" altLang="pt-BR" sz="2400" dirty="0"/>
              <a:t>Estoque – trata-se do desperdício gerado pelo acúmulo de itens em estoque;</a:t>
            </a:r>
          </a:p>
          <a:p>
            <a:pPr lvl="1"/>
            <a:r>
              <a:rPr lang="pt-BR" altLang="pt-BR" sz="2400" dirty="0"/>
              <a:t>Movimento – refere-se ao desperdício gerado por todo tipo de movimentação, seja humana, de dados etc.</a:t>
            </a:r>
          </a:p>
          <a:p>
            <a:pPr lvl="1"/>
            <a:r>
              <a:rPr lang="pt-BR" altLang="pt-BR" sz="2400" dirty="0"/>
              <a:t>Produtos com defeito – lida com os problemas de qualidade decorrentes de um processo de produção de má qualidade.</a:t>
            </a:r>
          </a:p>
          <a:p>
            <a:r>
              <a:rPr lang="pt-BR" altLang="pt-BR" sz="2800" dirty="0" err="1"/>
              <a:t>Mironiuk</a:t>
            </a:r>
            <a:r>
              <a:rPr lang="pt-BR" altLang="pt-BR" sz="2800" dirty="0"/>
              <a:t> (2012) destaca um oitavo tipo de desperdício: criatividade subutilizada.</a:t>
            </a:r>
          </a:p>
        </p:txBody>
      </p:sp>
    </p:spTree>
    <p:extLst>
      <p:ext uri="{BB962C8B-B14F-4D97-AF65-F5344CB8AC3E}">
        <p14:creationId xmlns:p14="http://schemas.microsoft.com/office/powerpoint/2010/main" val="264219101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ítulo 1"/>
          <p:cNvSpPr>
            <a:spLocks noGrp="1"/>
          </p:cNvSpPr>
          <p:nvPr>
            <p:ph type="title"/>
          </p:nvPr>
        </p:nvSpPr>
        <p:spPr/>
        <p:txBody>
          <a:bodyPr>
            <a:normAutofit/>
          </a:bodyPr>
          <a:lstStyle/>
          <a:p>
            <a:r>
              <a:rPr lang="pt-BR" altLang="pt-BR" i="1" dirty="0" err="1"/>
              <a:t>Lean</a:t>
            </a:r>
            <a:r>
              <a:rPr lang="pt-BR" altLang="pt-BR" i="1" dirty="0"/>
              <a:t> </a:t>
            </a:r>
            <a:r>
              <a:rPr lang="pt-BR" altLang="pt-BR" i="1" dirty="0" err="1"/>
              <a:t>Thinking</a:t>
            </a:r>
            <a:endParaRPr lang="pt-BR" altLang="pt-BR" i="1" dirty="0"/>
          </a:p>
        </p:txBody>
      </p:sp>
      <p:sp>
        <p:nvSpPr>
          <p:cNvPr id="262147" name="Espaço Reservado para Conteúdo 2"/>
          <p:cNvSpPr>
            <a:spLocks noGrp="1"/>
          </p:cNvSpPr>
          <p:nvPr>
            <p:ph idx="1"/>
          </p:nvPr>
        </p:nvSpPr>
        <p:spPr>
          <a:xfrm>
            <a:off x="677863" y="1704814"/>
            <a:ext cx="9101568" cy="4337211"/>
          </a:xfrm>
        </p:spPr>
        <p:txBody>
          <a:bodyPr/>
          <a:lstStyle/>
          <a:p>
            <a:r>
              <a:rPr lang="pt-BR" altLang="pt-BR" sz="2400" dirty="0"/>
              <a:t>Deu origem ao </a:t>
            </a:r>
            <a:r>
              <a:rPr lang="pt-BR" altLang="pt-BR" sz="2400" i="1" dirty="0" err="1"/>
              <a:t>Lean</a:t>
            </a:r>
            <a:r>
              <a:rPr lang="pt-BR" altLang="pt-BR" sz="2400" i="1" dirty="0"/>
              <a:t> Project Management</a:t>
            </a:r>
            <a:r>
              <a:rPr lang="pt-BR" altLang="pt-BR" sz="2400" dirty="0"/>
              <a:t>, que não define um novo processo, mas define cinco passos a serem empregados na melhoria do processo de gestão adotado:</a:t>
            </a:r>
          </a:p>
          <a:p>
            <a:pPr lvl="1"/>
            <a:r>
              <a:rPr lang="pt-BR" altLang="pt-BR" sz="2000" dirty="0"/>
              <a:t>Identificação do que é valor para o cliente;</a:t>
            </a:r>
          </a:p>
          <a:p>
            <a:pPr lvl="1"/>
            <a:r>
              <a:rPr lang="pt-BR" altLang="pt-BR" sz="2000" dirty="0"/>
              <a:t>Mapeamento do fluxo de valor e identificação dos desperdícios;</a:t>
            </a:r>
          </a:p>
          <a:p>
            <a:pPr lvl="1"/>
            <a:r>
              <a:rPr lang="pt-BR" altLang="pt-BR" sz="2000" dirty="0"/>
              <a:t>Eliminação dos desperdícios tornando o fluxo do processo contínuo, sem atrasos (</a:t>
            </a:r>
            <a:r>
              <a:rPr lang="pt-BR" altLang="pt-BR" sz="2000" i="1" dirty="0" err="1"/>
              <a:t>process</a:t>
            </a:r>
            <a:r>
              <a:rPr lang="pt-BR" altLang="pt-BR" sz="2000" i="1" dirty="0"/>
              <a:t> </a:t>
            </a:r>
            <a:r>
              <a:rPr lang="pt-BR" altLang="pt-BR" sz="2000" i="1" dirty="0" err="1"/>
              <a:t>flow</a:t>
            </a:r>
            <a:r>
              <a:rPr lang="pt-BR" altLang="pt-BR" sz="2000" dirty="0"/>
              <a:t>);</a:t>
            </a:r>
          </a:p>
          <a:p>
            <a:pPr lvl="1"/>
            <a:r>
              <a:rPr lang="pt-BR" altLang="pt-BR" sz="2000" dirty="0"/>
              <a:t>Aplicação do </a:t>
            </a:r>
            <a:r>
              <a:rPr lang="pt-BR" altLang="pt-BR" sz="2000" i="1" dirty="0" err="1"/>
              <a:t>pull</a:t>
            </a:r>
            <a:r>
              <a:rPr lang="pt-BR" altLang="pt-BR" sz="2000" i="1" dirty="0"/>
              <a:t> system</a:t>
            </a:r>
            <a:r>
              <a:rPr lang="pt-BR" altLang="pt-BR" sz="2000" dirty="0"/>
              <a:t>, isto é, um sistema no qual o consumidor “puxa” os produtos ou serviços;</a:t>
            </a:r>
          </a:p>
          <a:p>
            <a:pPr lvl="1"/>
            <a:r>
              <a:rPr lang="pt-BR" altLang="pt-BR" sz="2000" dirty="0"/>
              <a:t>Busca da perfeição.</a:t>
            </a:r>
          </a:p>
          <a:p>
            <a:r>
              <a:rPr lang="pt-BR" altLang="pt-BR" sz="2400" dirty="0"/>
              <a:t>Pode-se apontar a ferramenta </a:t>
            </a:r>
            <a:r>
              <a:rPr lang="pt-BR" altLang="pt-BR" sz="2400" dirty="0" err="1"/>
              <a:t>Kanban</a:t>
            </a:r>
            <a:r>
              <a:rPr lang="pt-BR" altLang="pt-BR" sz="2400" dirty="0"/>
              <a:t> como apresentando grande potencial na gestão de projetos de </a:t>
            </a:r>
            <a:r>
              <a:rPr lang="pt-BR" altLang="pt-BR" sz="2400" i="1" dirty="0"/>
              <a:t>software</a:t>
            </a:r>
            <a:r>
              <a:rPr lang="pt-BR" altLang="pt-BR" sz="2400" dirty="0"/>
              <a:t>.</a:t>
            </a:r>
          </a:p>
        </p:txBody>
      </p:sp>
    </p:spTree>
    <p:extLst>
      <p:ext uri="{BB962C8B-B14F-4D97-AF65-F5344CB8AC3E}">
        <p14:creationId xmlns:p14="http://schemas.microsoft.com/office/powerpoint/2010/main" val="315237233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ítulo 1"/>
          <p:cNvSpPr>
            <a:spLocks noGrp="1"/>
          </p:cNvSpPr>
          <p:nvPr>
            <p:ph type="title"/>
          </p:nvPr>
        </p:nvSpPr>
        <p:spPr/>
        <p:txBody>
          <a:bodyPr/>
          <a:lstStyle/>
          <a:p>
            <a:r>
              <a:rPr lang="pt-BR" altLang="pt-BR"/>
              <a:t>Kanban</a:t>
            </a:r>
          </a:p>
        </p:txBody>
      </p:sp>
      <p:sp>
        <p:nvSpPr>
          <p:cNvPr id="263171" name="Espaço Reservado para Conteúdo 2"/>
          <p:cNvSpPr>
            <a:spLocks noGrp="1"/>
          </p:cNvSpPr>
          <p:nvPr>
            <p:ph idx="1"/>
          </p:nvPr>
        </p:nvSpPr>
        <p:spPr>
          <a:xfrm>
            <a:off x="677862" y="1472339"/>
            <a:ext cx="10387927" cy="5385661"/>
          </a:xfrm>
          <a:solidFill>
            <a:schemeClr val="bg1"/>
          </a:solidFill>
        </p:spPr>
        <p:txBody>
          <a:bodyPr/>
          <a:lstStyle/>
          <a:p>
            <a:r>
              <a:rPr lang="pt-BR" altLang="pt-BR" sz="2400" dirty="0"/>
              <a:t>Palavra de origem japonesa que significa “registro” ou “cartão visual”, lida com cartões para representar tarefas em um quadro que apresenta o fluxo normal das mesmas;</a:t>
            </a:r>
          </a:p>
          <a:p>
            <a:pPr lvl="1"/>
            <a:r>
              <a:rPr lang="pt-BR" altLang="pt-BR" sz="2000" dirty="0"/>
              <a:t>Principal artefato: </a:t>
            </a:r>
            <a:r>
              <a:rPr lang="pt-BR" altLang="pt-BR" sz="2000" i="1" dirty="0" err="1"/>
              <a:t>kanban</a:t>
            </a:r>
            <a:r>
              <a:rPr lang="pt-BR" altLang="pt-BR" sz="2000" i="1" dirty="0"/>
              <a:t> </a:t>
            </a:r>
            <a:r>
              <a:rPr lang="pt-BR" altLang="pt-BR" sz="2000" i="1" dirty="0" err="1"/>
              <a:t>board</a:t>
            </a:r>
            <a:r>
              <a:rPr lang="pt-BR" altLang="pt-BR" sz="2000" dirty="0"/>
              <a:t>, representação visual do estado em que se encontra cada tarefa de um processo (MOREIRA, 2011; MIRONIUK, 2012).</a:t>
            </a:r>
            <a:endParaRPr lang="pt-BR" altLang="pt-BR" sz="2400" dirty="0"/>
          </a:p>
        </p:txBody>
      </p:sp>
      <p:sp>
        <p:nvSpPr>
          <p:cNvPr id="4" name="Espaço Reservado para Conteúdo 2"/>
          <p:cNvSpPr txBox="1">
            <a:spLocks/>
          </p:cNvSpPr>
          <p:nvPr/>
        </p:nvSpPr>
        <p:spPr bwMode="auto">
          <a:xfrm>
            <a:off x="1730375" y="6462793"/>
            <a:ext cx="8596312" cy="395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panose="05040102010807070707" pitchFamily="18" charset="2"/>
              <a:buNone/>
            </a:pPr>
            <a:r>
              <a:rPr lang="pt-BR" altLang="pt-BR" sz="2000" dirty="0"/>
              <a:t>Exemplo de </a:t>
            </a:r>
            <a:r>
              <a:rPr lang="pt-BR" altLang="pt-BR" sz="2000" i="1" dirty="0" err="1"/>
              <a:t>kanban</a:t>
            </a:r>
            <a:r>
              <a:rPr lang="pt-BR" altLang="pt-BR" sz="2000" i="1" dirty="0"/>
              <a:t> </a:t>
            </a:r>
            <a:r>
              <a:rPr lang="pt-BR" altLang="pt-BR" sz="2000" i="1" dirty="0" err="1"/>
              <a:t>board</a:t>
            </a:r>
            <a:r>
              <a:rPr lang="pt-BR" altLang="pt-BR" sz="2000" dirty="0"/>
              <a:t> (MAHNIC, 2014)</a:t>
            </a:r>
          </a:p>
        </p:txBody>
      </p:sp>
      <p:pic>
        <p:nvPicPr>
          <p:cNvPr id="5" name="Imagem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4370" y="3452570"/>
            <a:ext cx="9236990" cy="303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617731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ítulo 1"/>
          <p:cNvSpPr>
            <a:spLocks noGrp="1"/>
          </p:cNvSpPr>
          <p:nvPr>
            <p:ph type="title"/>
          </p:nvPr>
        </p:nvSpPr>
        <p:spPr/>
        <p:txBody>
          <a:bodyPr/>
          <a:lstStyle/>
          <a:p>
            <a:r>
              <a:rPr lang="pt-BR" altLang="pt-BR"/>
              <a:t>Kanban</a:t>
            </a:r>
          </a:p>
        </p:txBody>
      </p:sp>
      <p:sp>
        <p:nvSpPr>
          <p:cNvPr id="263171" name="Espaço Reservado para Conteúdo 2"/>
          <p:cNvSpPr>
            <a:spLocks noGrp="1"/>
          </p:cNvSpPr>
          <p:nvPr>
            <p:ph idx="1"/>
          </p:nvPr>
        </p:nvSpPr>
        <p:spPr>
          <a:xfrm>
            <a:off x="677863" y="1503336"/>
            <a:ext cx="10930368" cy="5354664"/>
          </a:xfrm>
          <a:solidFill>
            <a:schemeClr val="bg1"/>
          </a:solidFill>
        </p:spPr>
        <p:txBody>
          <a:bodyPr/>
          <a:lstStyle/>
          <a:p>
            <a:r>
              <a:rPr lang="pt-BR" altLang="pt-BR" sz="2400" dirty="0"/>
              <a:t>Facilita a identificação de “gargalos” por meio do controle do </a:t>
            </a:r>
            <a:r>
              <a:rPr lang="pt-BR" altLang="pt-BR" sz="2400" i="1" dirty="0" err="1"/>
              <a:t>work</a:t>
            </a:r>
            <a:r>
              <a:rPr lang="pt-BR" altLang="pt-BR" sz="2400" i="1" dirty="0"/>
              <a:t> in </a:t>
            </a:r>
            <a:r>
              <a:rPr lang="pt-BR" altLang="pt-BR" sz="2400" i="1" dirty="0" err="1"/>
              <a:t>progress</a:t>
            </a:r>
            <a:r>
              <a:rPr lang="pt-BR" altLang="pt-BR" sz="2400" dirty="0"/>
              <a:t> (WIP), isto é, quantidade de trabalho em progresso que pode ser mantida em uma dada etapa (representada por meio de uma coluna).</a:t>
            </a:r>
          </a:p>
        </p:txBody>
      </p:sp>
      <p:sp>
        <p:nvSpPr>
          <p:cNvPr id="4" name="Espaço Reservado para Conteúdo 2"/>
          <p:cNvSpPr txBox="1">
            <a:spLocks/>
          </p:cNvSpPr>
          <p:nvPr/>
        </p:nvSpPr>
        <p:spPr bwMode="auto">
          <a:xfrm>
            <a:off x="1606391" y="6462793"/>
            <a:ext cx="8596312" cy="395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panose="05040102010807070707" pitchFamily="18" charset="2"/>
              <a:buNone/>
            </a:pPr>
            <a:r>
              <a:rPr lang="pt-BR" altLang="pt-BR" sz="2000" dirty="0"/>
              <a:t>Exemplo de </a:t>
            </a:r>
            <a:r>
              <a:rPr lang="pt-BR" altLang="pt-BR" sz="2000" i="1" dirty="0" err="1"/>
              <a:t>kanban</a:t>
            </a:r>
            <a:r>
              <a:rPr lang="pt-BR" altLang="pt-BR" sz="2000" i="1" dirty="0"/>
              <a:t> </a:t>
            </a:r>
            <a:r>
              <a:rPr lang="pt-BR" altLang="pt-BR" sz="2000" i="1" dirty="0" err="1"/>
              <a:t>board</a:t>
            </a:r>
            <a:r>
              <a:rPr lang="pt-BR" altLang="pt-BR" sz="2000" dirty="0"/>
              <a:t> (MAHNIC, 2014)</a:t>
            </a:r>
          </a:p>
        </p:txBody>
      </p:sp>
      <p:pic>
        <p:nvPicPr>
          <p:cNvPr id="5" name="Imagem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91" y="2676306"/>
            <a:ext cx="11599340" cy="381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aixaDeTexto 1"/>
          <p:cNvSpPr txBox="1"/>
          <p:nvPr/>
        </p:nvSpPr>
        <p:spPr>
          <a:xfrm>
            <a:off x="3146155" y="2676306"/>
            <a:ext cx="312906" cy="369332"/>
          </a:xfrm>
          <a:prstGeom prst="rect">
            <a:avLst/>
          </a:prstGeom>
          <a:noFill/>
        </p:spPr>
        <p:txBody>
          <a:bodyPr wrap="none" rtlCol="0">
            <a:spAutoFit/>
          </a:bodyPr>
          <a:lstStyle/>
          <a:p>
            <a:r>
              <a:rPr lang="pt-BR" dirty="0"/>
              <a:t>3</a:t>
            </a:r>
          </a:p>
        </p:txBody>
      </p:sp>
      <p:sp>
        <p:nvSpPr>
          <p:cNvPr id="7" name="CaixaDeTexto 6"/>
          <p:cNvSpPr txBox="1"/>
          <p:nvPr/>
        </p:nvSpPr>
        <p:spPr>
          <a:xfrm>
            <a:off x="4819566" y="2676306"/>
            <a:ext cx="312906" cy="369332"/>
          </a:xfrm>
          <a:prstGeom prst="rect">
            <a:avLst/>
          </a:prstGeom>
          <a:noFill/>
        </p:spPr>
        <p:txBody>
          <a:bodyPr wrap="none" rtlCol="0">
            <a:spAutoFit/>
          </a:bodyPr>
          <a:lstStyle/>
          <a:p>
            <a:r>
              <a:rPr lang="pt-BR" dirty="0"/>
              <a:t>4</a:t>
            </a:r>
          </a:p>
        </p:txBody>
      </p:sp>
      <p:sp>
        <p:nvSpPr>
          <p:cNvPr id="8" name="CaixaDeTexto 7"/>
          <p:cNvSpPr txBox="1"/>
          <p:nvPr/>
        </p:nvSpPr>
        <p:spPr>
          <a:xfrm>
            <a:off x="6384034" y="2676306"/>
            <a:ext cx="312906" cy="369332"/>
          </a:xfrm>
          <a:prstGeom prst="rect">
            <a:avLst/>
          </a:prstGeom>
          <a:noFill/>
        </p:spPr>
        <p:txBody>
          <a:bodyPr wrap="none" rtlCol="0">
            <a:spAutoFit/>
          </a:bodyPr>
          <a:lstStyle/>
          <a:p>
            <a:r>
              <a:rPr lang="pt-BR" dirty="0"/>
              <a:t>3</a:t>
            </a:r>
          </a:p>
        </p:txBody>
      </p:sp>
      <p:sp>
        <p:nvSpPr>
          <p:cNvPr id="9" name="CaixaDeTexto 8"/>
          <p:cNvSpPr txBox="1"/>
          <p:nvPr/>
        </p:nvSpPr>
        <p:spPr>
          <a:xfrm>
            <a:off x="8101763" y="2676306"/>
            <a:ext cx="312906" cy="369332"/>
          </a:xfrm>
          <a:prstGeom prst="rect">
            <a:avLst/>
          </a:prstGeom>
          <a:noFill/>
        </p:spPr>
        <p:txBody>
          <a:bodyPr wrap="none" rtlCol="0">
            <a:spAutoFit/>
          </a:bodyPr>
          <a:lstStyle/>
          <a:p>
            <a:r>
              <a:rPr lang="pt-BR" dirty="0"/>
              <a:t>2</a:t>
            </a:r>
          </a:p>
        </p:txBody>
      </p:sp>
      <p:sp>
        <p:nvSpPr>
          <p:cNvPr id="10" name="CaixaDeTexto 9"/>
          <p:cNvSpPr txBox="1"/>
          <p:nvPr/>
        </p:nvSpPr>
        <p:spPr>
          <a:xfrm>
            <a:off x="9335257" y="2618022"/>
            <a:ext cx="312906" cy="369332"/>
          </a:xfrm>
          <a:prstGeom prst="rect">
            <a:avLst/>
          </a:prstGeom>
          <a:noFill/>
        </p:spPr>
        <p:txBody>
          <a:bodyPr wrap="none" rtlCol="0">
            <a:spAutoFit/>
          </a:bodyPr>
          <a:lstStyle/>
          <a:p>
            <a:r>
              <a:rPr lang="pt-BR" dirty="0"/>
              <a:t>2</a:t>
            </a:r>
          </a:p>
        </p:txBody>
      </p:sp>
      <p:sp>
        <p:nvSpPr>
          <p:cNvPr id="11" name="CaixaDeTexto 10"/>
          <p:cNvSpPr txBox="1"/>
          <p:nvPr/>
        </p:nvSpPr>
        <p:spPr>
          <a:xfrm>
            <a:off x="10185081" y="2677431"/>
            <a:ext cx="312906" cy="369332"/>
          </a:xfrm>
          <a:prstGeom prst="rect">
            <a:avLst/>
          </a:prstGeom>
          <a:noFill/>
        </p:spPr>
        <p:txBody>
          <a:bodyPr wrap="none" rtlCol="0">
            <a:spAutoFit/>
          </a:bodyPr>
          <a:lstStyle/>
          <a:p>
            <a:r>
              <a:rPr lang="pt-BR" dirty="0"/>
              <a:t>2</a:t>
            </a:r>
          </a:p>
        </p:txBody>
      </p:sp>
    </p:spTree>
    <p:extLst>
      <p:ext uri="{BB962C8B-B14F-4D97-AF65-F5344CB8AC3E}">
        <p14:creationId xmlns:p14="http://schemas.microsoft.com/office/powerpoint/2010/main" val="51874684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ítulo 1"/>
          <p:cNvSpPr>
            <a:spLocks noGrp="1"/>
          </p:cNvSpPr>
          <p:nvPr>
            <p:ph type="title"/>
          </p:nvPr>
        </p:nvSpPr>
        <p:spPr/>
        <p:txBody>
          <a:bodyPr/>
          <a:lstStyle/>
          <a:p>
            <a:r>
              <a:rPr lang="pt-BR" altLang="pt-BR"/>
              <a:t>Kanban</a:t>
            </a:r>
          </a:p>
        </p:txBody>
      </p:sp>
      <p:sp>
        <p:nvSpPr>
          <p:cNvPr id="263171" name="Espaço Reservado para Conteúdo 2"/>
          <p:cNvSpPr>
            <a:spLocks noGrp="1"/>
          </p:cNvSpPr>
          <p:nvPr>
            <p:ph idx="1"/>
          </p:nvPr>
        </p:nvSpPr>
        <p:spPr>
          <a:xfrm>
            <a:off x="677862" y="1363850"/>
            <a:ext cx="10305270" cy="4600387"/>
          </a:xfrm>
          <a:solidFill>
            <a:schemeClr val="bg1"/>
          </a:solidFill>
        </p:spPr>
        <p:txBody>
          <a:bodyPr/>
          <a:lstStyle/>
          <a:p>
            <a:r>
              <a:rPr lang="pt-BR" altLang="pt-BR" sz="2400" dirty="0"/>
              <a:t>Atualmente é encontrado principalmente em sua versão eletrônica.</a:t>
            </a:r>
          </a:p>
        </p:txBody>
      </p:sp>
      <p:pic>
        <p:nvPicPr>
          <p:cNvPr id="2" name="Imagem 1"/>
          <p:cNvPicPr>
            <a:picLocks noChangeAspect="1"/>
          </p:cNvPicPr>
          <p:nvPr/>
        </p:nvPicPr>
        <p:blipFill>
          <a:blip r:embed="rId2"/>
          <a:stretch>
            <a:fillRect/>
          </a:stretch>
        </p:blipFill>
        <p:spPr>
          <a:xfrm>
            <a:off x="677860" y="1822422"/>
            <a:ext cx="10305271" cy="4911934"/>
          </a:xfrm>
          <a:prstGeom prst="rect">
            <a:avLst/>
          </a:prstGeom>
        </p:spPr>
      </p:pic>
    </p:spTree>
    <p:extLst>
      <p:ext uri="{BB962C8B-B14F-4D97-AF65-F5344CB8AC3E}">
        <p14:creationId xmlns:p14="http://schemas.microsoft.com/office/powerpoint/2010/main" val="265182544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Título 1"/>
          <p:cNvSpPr>
            <a:spLocks noGrp="1"/>
          </p:cNvSpPr>
          <p:nvPr>
            <p:ph type="title"/>
          </p:nvPr>
        </p:nvSpPr>
        <p:spPr/>
        <p:txBody>
          <a:bodyPr/>
          <a:lstStyle/>
          <a:p>
            <a:r>
              <a:rPr lang="pt-BR" altLang="pt-BR"/>
              <a:t>Métodos Ágeis</a:t>
            </a:r>
          </a:p>
        </p:txBody>
      </p:sp>
      <p:sp>
        <p:nvSpPr>
          <p:cNvPr id="265219" name="Espaço Reservado para Conteúdo 2"/>
          <p:cNvSpPr>
            <a:spLocks noGrp="1"/>
          </p:cNvSpPr>
          <p:nvPr>
            <p:ph idx="1"/>
          </p:nvPr>
        </p:nvSpPr>
        <p:spPr/>
        <p:txBody>
          <a:bodyPr/>
          <a:lstStyle/>
          <a:p>
            <a:r>
              <a:rPr lang="pt-BR" altLang="pt-BR" sz="2800" dirty="0"/>
              <a:t>Concebidos como um conjunto de métodos para desenvolvimento de </a:t>
            </a:r>
            <a:r>
              <a:rPr lang="pt-BR" altLang="pt-BR" sz="2800" i="1" dirty="0"/>
              <a:t>software</a:t>
            </a:r>
            <a:r>
              <a:rPr lang="pt-BR" altLang="pt-BR" sz="2800" dirty="0"/>
              <a:t>, deram origem ao conceito de </a:t>
            </a:r>
            <a:r>
              <a:rPr lang="pt-BR" altLang="pt-BR" sz="2800" i="1" dirty="0" err="1"/>
              <a:t>Agile</a:t>
            </a:r>
            <a:r>
              <a:rPr lang="pt-BR" altLang="pt-BR" sz="2800" i="1" dirty="0"/>
              <a:t> Project Management</a:t>
            </a:r>
            <a:r>
              <a:rPr lang="pt-BR" altLang="pt-BR" sz="2800" dirty="0"/>
              <a:t> (APM), isto é, Gestão de Projetos Ágil (HIGHSMITH, 2009);</a:t>
            </a:r>
          </a:p>
          <a:p>
            <a:r>
              <a:rPr lang="pt-BR" altLang="pt-BR" sz="2800" dirty="0"/>
              <a:t>No desenvolvimento de </a:t>
            </a:r>
            <a:r>
              <a:rPr lang="pt-BR" altLang="pt-BR" sz="2800" i="1" dirty="0"/>
              <a:t>software</a:t>
            </a:r>
            <a:r>
              <a:rPr lang="pt-BR" altLang="pt-BR" sz="2800" dirty="0"/>
              <a:t>, diversos métodos ágeis são propostos e explorados: </a:t>
            </a:r>
            <a:r>
              <a:rPr lang="pt-BR" altLang="pt-BR" sz="2800" dirty="0" err="1"/>
              <a:t>Scrum</a:t>
            </a:r>
            <a:r>
              <a:rPr lang="pt-BR" altLang="pt-BR" sz="2800" dirty="0"/>
              <a:t>, Extreme </a:t>
            </a:r>
            <a:r>
              <a:rPr lang="pt-BR" altLang="pt-BR" sz="2800" dirty="0" err="1"/>
              <a:t>Programming</a:t>
            </a:r>
            <a:r>
              <a:rPr lang="pt-BR" altLang="pt-BR" sz="2800" dirty="0"/>
              <a:t>, Crystal, FDD, </a:t>
            </a:r>
            <a:r>
              <a:rPr lang="pt-BR" altLang="pt-BR" sz="2800" dirty="0" err="1"/>
              <a:t>Dynamic</a:t>
            </a:r>
            <a:r>
              <a:rPr lang="pt-BR" altLang="pt-BR" sz="2800" dirty="0"/>
              <a:t> Systems </a:t>
            </a:r>
            <a:r>
              <a:rPr lang="pt-BR" altLang="pt-BR" sz="2800" dirty="0" err="1"/>
              <a:t>Development</a:t>
            </a:r>
            <a:r>
              <a:rPr lang="pt-BR" altLang="pt-BR" sz="2800" dirty="0"/>
              <a:t> </a:t>
            </a:r>
            <a:r>
              <a:rPr lang="pt-BR" altLang="pt-BR" sz="2800" dirty="0" err="1"/>
              <a:t>Method</a:t>
            </a:r>
            <a:r>
              <a:rPr lang="pt-BR" altLang="pt-BR" sz="2800" dirty="0"/>
              <a:t> etc.</a:t>
            </a:r>
          </a:p>
          <a:p>
            <a:r>
              <a:rPr lang="pt-BR" altLang="pt-BR" sz="2800" dirty="0"/>
              <a:t>Entretanto, quanto à gestão de projetos ágil, é o </a:t>
            </a:r>
            <a:r>
              <a:rPr lang="pt-BR" altLang="pt-BR" sz="2800" i="1" dirty="0"/>
              <a:t>framework </a:t>
            </a:r>
            <a:r>
              <a:rPr lang="pt-BR" altLang="pt-BR" sz="2800" dirty="0" err="1"/>
              <a:t>Scrum</a:t>
            </a:r>
            <a:r>
              <a:rPr lang="pt-BR" altLang="pt-BR" sz="2800" dirty="0"/>
              <a:t> que vem ganhando destaque.</a:t>
            </a:r>
          </a:p>
        </p:txBody>
      </p:sp>
    </p:spTree>
    <p:extLst>
      <p:ext uri="{BB962C8B-B14F-4D97-AF65-F5344CB8AC3E}">
        <p14:creationId xmlns:p14="http://schemas.microsoft.com/office/powerpoint/2010/main" val="192846137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ítulo 1"/>
          <p:cNvSpPr>
            <a:spLocks noGrp="1"/>
          </p:cNvSpPr>
          <p:nvPr>
            <p:ph type="title"/>
          </p:nvPr>
        </p:nvSpPr>
        <p:spPr/>
        <p:txBody>
          <a:bodyPr/>
          <a:lstStyle/>
          <a:p>
            <a:r>
              <a:rPr lang="pt-BR" altLang="pt-BR"/>
              <a:t>Scrum</a:t>
            </a:r>
          </a:p>
        </p:txBody>
      </p:sp>
      <p:sp>
        <p:nvSpPr>
          <p:cNvPr id="268291" name="Espaço Reservado para Conteúdo 2"/>
          <p:cNvSpPr>
            <a:spLocks noGrp="1"/>
          </p:cNvSpPr>
          <p:nvPr>
            <p:ph idx="1"/>
          </p:nvPr>
        </p:nvSpPr>
        <p:spPr/>
        <p:txBody>
          <a:bodyPr/>
          <a:lstStyle/>
          <a:p>
            <a:r>
              <a:rPr lang="pt-BR" altLang="pt-BR" sz="2800" i="1" dirty="0"/>
              <a:t>Framework</a:t>
            </a:r>
            <a:r>
              <a:rPr lang="pt-BR" altLang="pt-BR" sz="2800" dirty="0"/>
              <a:t> para desenvolvimento de </a:t>
            </a:r>
            <a:r>
              <a:rPr lang="pt-BR" altLang="pt-BR" sz="2800" i="1" dirty="0"/>
              <a:t>software</a:t>
            </a:r>
            <a:r>
              <a:rPr lang="pt-BR" altLang="pt-BR" sz="2800" dirty="0"/>
              <a:t> ágil, criado por Ken </a:t>
            </a:r>
            <a:r>
              <a:rPr lang="pt-BR" altLang="pt-BR" sz="2800" dirty="0" err="1"/>
              <a:t>Schwaber</a:t>
            </a:r>
            <a:r>
              <a:rPr lang="pt-BR" altLang="pt-BR" sz="2800" dirty="0"/>
              <a:t> e Jeff </a:t>
            </a:r>
            <a:r>
              <a:rPr lang="pt-BR" altLang="pt-BR" sz="2800" dirty="0" err="1"/>
              <a:t>Shutterland</a:t>
            </a:r>
            <a:r>
              <a:rPr lang="pt-BR" altLang="pt-BR" sz="2800" dirty="0"/>
              <a:t> no início da década de 1990;</a:t>
            </a:r>
          </a:p>
          <a:p>
            <a:pPr lvl="1"/>
            <a:r>
              <a:rPr lang="pt-BR" altLang="pt-BR" sz="2400" dirty="0"/>
              <a:t>Papel do gerente de projetos é um pouco diferente do tradicional;</a:t>
            </a:r>
          </a:p>
          <a:p>
            <a:pPr lvl="1"/>
            <a:r>
              <a:rPr lang="pt-BR" altLang="pt-BR" sz="2400" dirty="0"/>
              <a:t>E introduz novos artefatos e reuniões para controle do progresso do projeto (SCHWABER, 2004).</a:t>
            </a:r>
          </a:p>
        </p:txBody>
      </p:sp>
    </p:spTree>
    <p:extLst>
      <p:ext uri="{BB962C8B-B14F-4D97-AF65-F5344CB8AC3E}">
        <p14:creationId xmlns:p14="http://schemas.microsoft.com/office/powerpoint/2010/main" val="165692188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ítulo 1"/>
          <p:cNvSpPr>
            <a:spLocks noGrp="1"/>
          </p:cNvSpPr>
          <p:nvPr>
            <p:ph type="title"/>
          </p:nvPr>
        </p:nvSpPr>
        <p:spPr/>
        <p:txBody>
          <a:bodyPr/>
          <a:lstStyle/>
          <a:p>
            <a:r>
              <a:rPr lang="pt-BR" altLang="pt-BR"/>
              <a:t>Scrum</a:t>
            </a:r>
          </a:p>
        </p:txBody>
      </p:sp>
      <p:sp>
        <p:nvSpPr>
          <p:cNvPr id="268291" name="Espaço Reservado para Conteúdo 2"/>
          <p:cNvSpPr>
            <a:spLocks noGrp="1"/>
          </p:cNvSpPr>
          <p:nvPr>
            <p:ph idx="1"/>
          </p:nvPr>
        </p:nvSpPr>
        <p:spPr>
          <a:xfrm>
            <a:off x="677863" y="1549832"/>
            <a:ext cx="8596312" cy="4492194"/>
          </a:xfrm>
        </p:spPr>
        <p:txBody>
          <a:bodyPr/>
          <a:lstStyle/>
          <a:p>
            <a:r>
              <a:rPr lang="pt-BR" altLang="pt-BR" sz="2800" dirty="0"/>
              <a:t>No </a:t>
            </a:r>
            <a:r>
              <a:rPr lang="pt-BR" altLang="pt-BR" sz="2800" dirty="0" err="1"/>
              <a:t>Scrum</a:t>
            </a:r>
            <a:r>
              <a:rPr lang="pt-BR" altLang="pt-BR" sz="2800" dirty="0"/>
              <a:t>, são três os papéis considerados:</a:t>
            </a:r>
          </a:p>
        </p:txBody>
      </p:sp>
      <p:grpSp>
        <p:nvGrpSpPr>
          <p:cNvPr id="2" name="Grupo 1"/>
          <p:cNvGrpSpPr/>
          <p:nvPr/>
        </p:nvGrpSpPr>
        <p:grpSpPr>
          <a:xfrm>
            <a:off x="1673816" y="2088788"/>
            <a:ext cx="8224433" cy="4769212"/>
            <a:chOff x="0" y="0"/>
            <a:chExt cx="12192000" cy="6858000"/>
          </a:xfrm>
        </p:grpSpPr>
        <p:pic>
          <p:nvPicPr>
            <p:cNvPr id="8" name="Picture 2" descr="http://www.powerenergies.eu/wp-content/uploads/2016/12/scrum-te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solidFill>
              <a:srgbClr val="E4F3F5"/>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tângulo 8"/>
            <p:cNvSpPr/>
            <p:nvPr/>
          </p:nvSpPr>
          <p:spPr>
            <a:xfrm>
              <a:off x="0" y="369888"/>
              <a:ext cx="11980863" cy="623887"/>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grpSp>
      <p:sp>
        <p:nvSpPr>
          <p:cNvPr id="10" name="CaixaDeTexto 7"/>
          <p:cNvSpPr txBox="1">
            <a:spLocks noChangeArrowheads="1"/>
          </p:cNvSpPr>
          <p:nvPr/>
        </p:nvSpPr>
        <p:spPr bwMode="auto">
          <a:xfrm>
            <a:off x="1104479" y="6134616"/>
            <a:ext cx="2975495" cy="707886"/>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pt-BR" sz="2000" dirty="0" err="1">
                <a:solidFill>
                  <a:schemeClr val="tx1"/>
                </a:solidFill>
                <a:latin typeface="Arial" panose="020B0604020202020204" pitchFamily="34" charset="0"/>
              </a:rPr>
              <a:t>Product</a:t>
            </a:r>
            <a:r>
              <a:rPr lang="pt-BR" sz="2000" dirty="0">
                <a:solidFill>
                  <a:schemeClr val="tx1"/>
                </a:solidFill>
                <a:latin typeface="Arial" panose="020B0604020202020204" pitchFamily="34" charset="0"/>
              </a:rPr>
              <a:t> </a:t>
            </a:r>
            <a:r>
              <a:rPr lang="pt-BR" sz="2000" dirty="0" err="1">
                <a:solidFill>
                  <a:schemeClr val="tx1"/>
                </a:solidFill>
                <a:latin typeface="Arial" panose="020B0604020202020204" pitchFamily="34" charset="0"/>
              </a:rPr>
              <a:t>Owner</a:t>
            </a:r>
            <a:endParaRPr lang="pt-BR" sz="2000" dirty="0">
              <a:solidFill>
                <a:schemeClr val="tx1"/>
              </a:solidFill>
              <a:latin typeface="Arial" panose="020B0604020202020204" pitchFamily="34" charset="0"/>
            </a:endParaRPr>
          </a:p>
          <a:p>
            <a:pPr algn="ctr">
              <a:spcBef>
                <a:spcPct val="0"/>
              </a:spcBef>
              <a:buClrTx/>
              <a:buSzTx/>
              <a:buFontTx/>
              <a:buNone/>
            </a:pPr>
            <a:r>
              <a:rPr lang="pt-BR" sz="2000" dirty="0">
                <a:solidFill>
                  <a:schemeClr val="tx1"/>
                </a:solidFill>
                <a:latin typeface="Arial" panose="020B0604020202020204" pitchFamily="34" charset="0"/>
              </a:rPr>
              <a:t>(Proprietário do produto)</a:t>
            </a:r>
          </a:p>
        </p:txBody>
      </p:sp>
      <p:sp>
        <p:nvSpPr>
          <p:cNvPr id="11" name="CaixaDeTexto 9"/>
          <p:cNvSpPr txBox="1">
            <a:spLocks noChangeArrowheads="1"/>
          </p:cNvSpPr>
          <p:nvPr/>
        </p:nvSpPr>
        <p:spPr bwMode="auto">
          <a:xfrm>
            <a:off x="4244888" y="6124445"/>
            <a:ext cx="1947969" cy="707886"/>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pt-BR" sz="2000">
                <a:solidFill>
                  <a:schemeClr val="tx1"/>
                </a:solidFill>
                <a:latin typeface="Arial" panose="020B0604020202020204" pitchFamily="34" charset="0"/>
              </a:rPr>
              <a:t>Scrum Master</a:t>
            </a:r>
          </a:p>
          <a:p>
            <a:pPr algn="ctr">
              <a:spcBef>
                <a:spcPct val="0"/>
              </a:spcBef>
              <a:buClrTx/>
              <a:buSzTx/>
              <a:buFontTx/>
              <a:buNone/>
            </a:pPr>
            <a:r>
              <a:rPr lang="pt-BR" sz="2000">
                <a:solidFill>
                  <a:schemeClr val="tx1"/>
                </a:solidFill>
                <a:latin typeface="Arial" panose="020B0604020202020204" pitchFamily="34" charset="0"/>
              </a:rPr>
              <a:t>(Mestre Scrum)</a:t>
            </a:r>
          </a:p>
        </p:txBody>
      </p:sp>
      <p:sp>
        <p:nvSpPr>
          <p:cNvPr id="12" name="CaixaDeTexto 10"/>
          <p:cNvSpPr txBox="1">
            <a:spLocks noChangeArrowheads="1"/>
          </p:cNvSpPr>
          <p:nvPr/>
        </p:nvSpPr>
        <p:spPr bwMode="auto">
          <a:xfrm>
            <a:off x="7437833" y="6133605"/>
            <a:ext cx="1965603" cy="707886"/>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pt-BR" sz="2000" dirty="0" err="1">
                <a:solidFill>
                  <a:schemeClr val="tx1"/>
                </a:solidFill>
                <a:latin typeface="Arial" panose="020B0604020202020204" pitchFamily="34" charset="0"/>
              </a:rPr>
              <a:t>Scrum</a:t>
            </a:r>
            <a:r>
              <a:rPr lang="pt-BR" sz="2000" dirty="0">
                <a:solidFill>
                  <a:schemeClr val="tx1"/>
                </a:solidFill>
                <a:latin typeface="Arial" panose="020B0604020202020204" pitchFamily="34" charset="0"/>
              </a:rPr>
              <a:t> Team</a:t>
            </a:r>
          </a:p>
          <a:p>
            <a:pPr algn="ctr">
              <a:spcBef>
                <a:spcPct val="0"/>
              </a:spcBef>
              <a:buClrTx/>
              <a:buSzTx/>
              <a:buFontTx/>
              <a:buNone/>
            </a:pPr>
            <a:r>
              <a:rPr lang="pt-BR" sz="2000" dirty="0">
                <a:solidFill>
                  <a:schemeClr val="tx1"/>
                </a:solidFill>
                <a:latin typeface="Arial" panose="020B0604020202020204" pitchFamily="34" charset="0"/>
              </a:rPr>
              <a:t>(Equipe </a:t>
            </a:r>
            <a:r>
              <a:rPr lang="pt-BR" sz="2000" dirty="0" err="1">
                <a:solidFill>
                  <a:schemeClr val="tx1"/>
                </a:solidFill>
                <a:latin typeface="Arial" panose="020B0604020202020204" pitchFamily="34" charset="0"/>
              </a:rPr>
              <a:t>Scrum</a:t>
            </a:r>
            <a:r>
              <a:rPr lang="pt-BR" sz="2000" dirty="0">
                <a:solidFill>
                  <a:schemeClr val="tx1"/>
                </a:solidFill>
                <a:latin typeface="Arial" panose="020B0604020202020204" pitchFamily="34" charset="0"/>
              </a:rPr>
              <a:t>)</a:t>
            </a:r>
          </a:p>
        </p:txBody>
      </p:sp>
    </p:spTree>
    <p:extLst>
      <p:ext uri="{BB962C8B-B14F-4D97-AF65-F5344CB8AC3E}">
        <p14:creationId xmlns:p14="http://schemas.microsoft.com/office/powerpoint/2010/main" val="373275355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ítulo 1"/>
          <p:cNvSpPr>
            <a:spLocks noGrp="1"/>
          </p:cNvSpPr>
          <p:nvPr>
            <p:ph type="title"/>
          </p:nvPr>
        </p:nvSpPr>
        <p:spPr/>
        <p:txBody>
          <a:bodyPr/>
          <a:lstStyle/>
          <a:p>
            <a:pPr eaLnBrk="1" hangingPunct="1"/>
            <a:r>
              <a:rPr lang="pt-BR" altLang="pt-BR"/>
              <a:t>Vamos praticar!</a:t>
            </a:r>
          </a:p>
        </p:txBody>
      </p:sp>
      <p:sp>
        <p:nvSpPr>
          <p:cNvPr id="45059" name="Espaço Reservado para Conteúdo 2"/>
          <p:cNvSpPr>
            <a:spLocks noGrp="1"/>
          </p:cNvSpPr>
          <p:nvPr>
            <p:ph idx="1"/>
          </p:nvPr>
        </p:nvSpPr>
        <p:spPr>
          <a:xfrm>
            <a:off x="677863" y="2081213"/>
            <a:ext cx="8596312" cy="3881437"/>
          </a:xfrm>
        </p:spPr>
        <p:txBody>
          <a:bodyPr/>
          <a:lstStyle/>
          <a:p>
            <a:pPr marL="0" indent="0" eaLnBrk="1" hangingPunct="1">
              <a:buFont typeface="Wingdings 3" panose="05040102010807070707" pitchFamily="18" charset="2"/>
              <a:buNone/>
            </a:pPr>
            <a:r>
              <a:rPr lang="pt-BR" altLang="pt-BR" sz="3200" dirty="0"/>
              <a:t>Defina o papel de cada um em sua equipe!</a:t>
            </a:r>
            <a:endParaRPr lang="pt-BR" altLang="pt-BR" sz="2800" dirty="0"/>
          </a:p>
        </p:txBody>
      </p:sp>
      <p:pic>
        <p:nvPicPr>
          <p:cNvPr id="45060" name="Image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8125" y="3130550"/>
            <a:ext cx="191135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Espaço Reservado para Número de Slid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74DA0187-8891-4BD4-A617-8D77C1EB380F}" type="slidenum">
              <a:rPr lang="pt-BR" altLang="pt-BR" smtClean="0">
                <a:solidFill>
                  <a:schemeClr val="tx1"/>
                </a:solidFill>
              </a:rPr>
              <a:pPr>
                <a:spcBef>
                  <a:spcPct val="0"/>
                </a:spcBef>
                <a:buClrTx/>
                <a:buSzTx/>
                <a:buFontTx/>
                <a:buNone/>
              </a:pPr>
              <a:t>218</a:t>
            </a:fld>
            <a:endParaRPr lang="pt-BR" altLang="pt-BR">
              <a:solidFill>
                <a:schemeClr val="tx1"/>
              </a:solidFill>
            </a:endParaRPr>
          </a:p>
        </p:txBody>
      </p:sp>
      <p:pic>
        <p:nvPicPr>
          <p:cNvPr id="45062" name="Picture 2" descr="http://www.powerenergies.eu/wp-content/uploads/2016/12/scrum-te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6950" y="2930525"/>
            <a:ext cx="5883275" cy="3309938"/>
          </a:xfrm>
          <a:prstGeom prst="rect">
            <a:avLst/>
          </a:prstGeom>
          <a:solidFill>
            <a:srgbClr val="E4F3F5"/>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5063" name="CaixaDeTexto 7"/>
          <p:cNvSpPr txBox="1">
            <a:spLocks noChangeArrowheads="1"/>
          </p:cNvSpPr>
          <p:nvPr/>
        </p:nvSpPr>
        <p:spPr bwMode="auto">
          <a:xfrm>
            <a:off x="6067425" y="5840413"/>
            <a:ext cx="1908175" cy="36830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pt-BR">
                <a:solidFill>
                  <a:schemeClr val="tx1"/>
                </a:solidFill>
                <a:latin typeface="Arial" panose="020B0604020202020204" pitchFamily="34" charset="0"/>
              </a:rPr>
              <a:t>Prop. do produto</a:t>
            </a:r>
          </a:p>
        </p:txBody>
      </p:sp>
      <p:sp>
        <p:nvSpPr>
          <p:cNvPr id="45064" name="CaixaDeTexto 9"/>
          <p:cNvSpPr txBox="1">
            <a:spLocks noChangeArrowheads="1"/>
          </p:cNvSpPr>
          <p:nvPr/>
        </p:nvSpPr>
        <p:spPr bwMode="auto">
          <a:xfrm>
            <a:off x="8294688" y="5843588"/>
            <a:ext cx="1643062" cy="365125"/>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pt-BR">
                <a:solidFill>
                  <a:schemeClr val="tx1"/>
                </a:solidFill>
                <a:latin typeface="Arial" panose="020B0604020202020204" pitchFamily="34" charset="0"/>
              </a:rPr>
              <a:t>Mestre Scrum</a:t>
            </a:r>
          </a:p>
        </p:txBody>
      </p:sp>
      <p:sp>
        <p:nvSpPr>
          <p:cNvPr id="45065" name="CaixaDeTexto 10"/>
          <p:cNvSpPr txBox="1">
            <a:spLocks noChangeArrowheads="1"/>
          </p:cNvSpPr>
          <p:nvPr/>
        </p:nvSpPr>
        <p:spPr bwMode="auto">
          <a:xfrm>
            <a:off x="10321925" y="5840413"/>
            <a:ext cx="1638300" cy="36830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pt-BR">
                <a:solidFill>
                  <a:schemeClr val="tx1"/>
                </a:solidFill>
                <a:latin typeface="Arial" panose="020B0604020202020204" pitchFamily="34" charset="0"/>
              </a:rPr>
              <a:t>Equipe Scrum</a:t>
            </a:r>
          </a:p>
        </p:txBody>
      </p:sp>
      <p:sp>
        <p:nvSpPr>
          <p:cNvPr id="13" name="Retângulo 12"/>
          <p:cNvSpPr/>
          <p:nvPr/>
        </p:nvSpPr>
        <p:spPr>
          <a:xfrm>
            <a:off x="6199188" y="3114675"/>
            <a:ext cx="5751512" cy="217488"/>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extLst>
      <p:ext uri="{BB962C8B-B14F-4D97-AF65-F5344CB8AC3E}">
        <p14:creationId xmlns:p14="http://schemas.microsoft.com/office/powerpoint/2010/main" val="56642828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Scrum</a:t>
            </a:r>
            <a:r>
              <a:rPr lang="pt-BR" dirty="0"/>
              <a:t> – Como estimar o esforço para cada tarefa?</a:t>
            </a:r>
          </a:p>
        </p:txBody>
      </p:sp>
      <p:sp>
        <p:nvSpPr>
          <p:cNvPr id="3" name="Espaço Reservado para Conteúdo 2"/>
          <p:cNvSpPr>
            <a:spLocks noGrp="1"/>
          </p:cNvSpPr>
          <p:nvPr>
            <p:ph idx="1"/>
          </p:nvPr>
        </p:nvSpPr>
        <p:spPr>
          <a:xfrm>
            <a:off x="677862" y="1930400"/>
            <a:ext cx="9891981" cy="4927600"/>
          </a:xfrm>
          <a:solidFill>
            <a:schemeClr val="bg1"/>
          </a:solidFill>
        </p:spPr>
        <p:txBody>
          <a:bodyPr/>
          <a:lstStyle/>
          <a:p>
            <a:r>
              <a:rPr lang="pt-BR" sz="2400" dirty="0"/>
              <a:t>Uma possibilidade é o “</a:t>
            </a:r>
            <a:r>
              <a:rPr lang="pt-BR" sz="2400" dirty="0" err="1"/>
              <a:t>Poker</a:t>
            </a:r>
            <a:r>
              <a:rPr lang="pt-BR" sz="2400" dirty="0"/>
              <a:t> do Planejamento” (SUTHERLAND, 2016) – uma espécie de “jogo de cartas” para estimar o tempo/esforço para implementação de cada item do </a:t>
            </a:r>
            <a:r>
              <a:rPr lang="pt-BR" sz="2400" i="1" dirty="0" err="1"/>
              <a:t>backlog</a:t>
            </a:r>
            <a:r>
              <a:rPr lang="pt-BR" sz="2400" dirty="0"/>
              <a:t>;</a:t>
            </a:r>
          </a:p>
          <a:p>
            <a:r>
              <a:rPr lang="pt-BR" sz="2400" dirty="0"/>
              <a:t>Cada membro possui cartas com os números 2, 3, 5, 8 e 13;</a:t>
            </a:r>
          </a:p>
          <a:p>
            <a:r>
              <a:rPr lang="pt-BR" sz="2400" dirty="0"/>
              <a:t>Para cada item, cada membro escolhe uma carta para estimar o tempo da tarefa (de 2 – muito rápida, até 13 – muito demorada). Todos revelam suas cartas ao mesmo tempo;</a:t>
            </a:r>
          </a:p>
          <a:p>
            <a:r>
              <a:rPr lang="pt-BR" sz="2400" dirty="0"/>
              <a:t>Caso dois membros tenham escolhido cartas muito distantes (</a:t>
            </a:r>
            <a:r>
              <a:rPr lang="pt-BR" sz="2400" u="sng" dirty="0"/>
              <a:t>2 e 8</a:t>
            </a:r>
            <a:r>
              <a:rPr lang="pt-BR" sz="2400" dirty="0"/>
              <a:t>, </a:t>
            </a:r>
            <a:r>
              <a:rPr lang="pt-BR" sz="2400" u="sng" dirty="0"/>
              <a:t>2 e 13</a:t>
            </a:r>
            <a:r>
              <a:rPr lang="pt-BR" sz="2400" dirty="0"/>
              <a:t> ou </a:t>
            </a:r>
            <a:r>
              <a:rPr lang="pt-BR" sz="2400" u="sng" dirty="0"/>
              <a:t>3 e 13</a:t>
            </a:r>
            <a:r>
              <a:rPr lang="pt-BR" sz="2400" dirty="0"/>
              <a:t>), eles devem explicar por que estimaram daquela forma e todos “jogam” suas cartas novamente;</a:t>
            </a:r>
          </a:p>
          <a:p>
            <a:r>
              <a:rPr lang="pt-BR" sz="2400" dirty="0"/>
              <a:t>A estimativa para aquele item será a média dos valores.</a:t>
            </a:r>
          </a:p>
        </p:txBody>
      </p:sp>
    </p:spTree>
    <p:extLst>
      <p:ext uri="{BB962C8B-B14F-4D97-AF65-F5344CB8AC3E}">
        <p14:creationId xmlns:p14="http://schemas.microsoft.com/office/powerpoint/2010/main" val="3342357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ítulo 1"/>
          <p:cNvSpPr>
            <a:spLocks noGrp="1"/>
          </p:cNvSpPr>
          <p:nvPr>
            <p:ph type="title"/>
          </p:nvPr>
        </p:nvSpPr>
        <p:spPr/>
        <p:txBody>
          <a:bodyPr/>
          <a:lstStyle/>
          <a:p>
            <a:pPr eaLnBrk="1" hangingPunct="1"/>
            <a:r>
              <a:rPr lang="pt-BR" altLang="pt-BR"/>
              <a:t>Causas dos problemas associados à Crise do Software</a:t>
            </a:r>
          </a:p>
        </p:txBody>
      </p:sp>
      <p:sp>
        <p:nvSpPr>
          <p:cNvPr id="26627" name="Espaço Reservado para Conteúdo 2"/>
          <p:cNvSpPr>
            <a:spLocks noGrp="1"/>
          </p:cNvSpPr>
          <p:nvPr>
            <p:ph idx="1"/>
          </p:nvPr>
        </p:nvSpPr>
        <p:spPr/>
        <p:txBody>
          <a:bodyPr/>
          <a:lstStyle/>
          <a:p>
            <a:pPr marL="514350" indent="-514350" eaLnBrk="1" hangingPunct="1">
              <a:buFont typeface="Trebuchet MS" panose="020B0603020202020204" pitchFamily="34" charset="0"/>
              <a:buAutoNum type="arabicPeriod" startAt="2"/>
            </a:pPr>
            <a:r>
              <a:rPr lang="pt-BR" altLang="pt-BR" sz="3200" dirty="0"/>
              <a:t>Falhas das pessoas responsáveis pelo desenvolvimento</a:t>
            </a:r>
          </a:p>
          <a:p>
            <a:pPr lvl="1" eaLnBrk="1" hangingPunct="1"/>
            <a:r>
              <a:rPr lang="pt-BR" altLang="pt-BR" sz="2800" dirty="0"/>
              <a:t>Gerentes sem experiência em projetos de software;</a:t>
            </a:r>
          </a:p>
          <a:p>
            <a:pPr lvl="1" eaLnBrk="1" hangingPunct="1"/>
            <a:r>
              <a:rPr lang="pt-BR" altLang="pt-BR" sz="2800" dirty="0"/>
              <a:t>Desenvolvedores têm recebido pouco treinamento formal em novas técnicas para desenvolvimento;</a:t>
            </a:r>
          </a:p>
          <a:p>
            <a:pPr lvl="1" eaLnBrk="1" hangingPunct="1"/>
            <a:r>
              <a:rPr lang="pt-BR" altLang="pt-BR" sz="2800" dirty="0"/>
              <a:t>Resistência a mudanças;</a:t>
            </a:r>
            <a:endParaRPr lang="pt-BR" altLang="pt-BR" sz="3200"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ítulo 1"/>
          <p:cNvSpPr>
            <a:spLocks noGrp="1"/>
          </p:cNvSpPr>
          <p:nvPr>
            <p:ph type="title"/>
          </p:nvPr>
        </p:nvSpPr>
        <p:spPr/>
        <p:txBody>
          <a:bodyPr/>
          <a:lstStyle/>
          <a:p>
            <a:pPr eaLnBrk="1" hangingPunct="1"/>
            <a:r>
              <a:rPr lang="pt-BR" altLang="pt-BR"/>
              <a:t>Vamos praticar!</a:t>
            </a:r>
          </a:p>
        </p:txBody>
      </p:sp>
      <p:sp>
        <p:nvSpPr>
          <p:cNvPr id="49155" name="Espaço Reservado para Conteúdo 2"/>
          <p:cNvSpPr>
            <a:spLocks noGrp="1"/>
          </p:cNvSpPr>
          <p:nvPr>
            <p:ph idx="1"/>
          </p:nvPr>
        </p:nvSpPr>
        <p:spPr>
          <a:xfrm>
            <a:off x="677863" y="1766888"/>
            <a:ext cx="9628187" cy="4195762"/>
          </a:xfrm>
        </p:spPr>
        <p:txBody>
          <a:bodyPr/>
          <a:lstStyle/>
          <a:p>
            <a:pPr marL="0" indent="0" eaLnBrk="1" hangingPunct="1">
              <a:buFont typeface="Wingdings 3" panose="05040102010807070707" pitchFamily="18" charset="2"/>
              <a:buNone/>
            </a:pPr>
            <a:r>
              <a:rPr lang="pt-BR" altLang="pt-BR" sz="2800" dirty="0"/>
              <a:t>Equipe de desenvolvimento, já temos nosso </a:t>
            </a:r>
            <a:r>
              <a:rPr lang="pt-BR" altLang="pt-BR" sz="2800" i="1" dirty="0" err="1"/>
              <a:t>backlog</a:t>
            </a:r>
            <a:r>
              <a:rPr lang="pt-BR" altLang="pt-BR" sz="2800" dirty="0"/>
              <a:t> de produto (histórias de usuário), que tal estimarmos o tempo com o “</a:t>
            </a:r>
            <a:r>
              <a:rPr lang="pt-BR" altLang="pt-BR" sz="2800" dirty="0" err="1"/>
              <a:t>poker</a:t>
            </a:r>
            <a:r>
              <a:rPr lang="pt-BR" altLang="pt-BR" sz="2800" dirty="0"/>
              <a:t> do planejamento”?</a:t>
            </a:r>
            <a:endParaRPr lang="pt-BR" altLang="pt-BR" sz="2400" dirty="0"/>
          </a:p>
        </p:txBody>
      </p:sp>
      <p:pic>
        <p:nvPicPr>
          <p:cNvPr id="49156" name="Image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8125" y="3130550"/>
            <a:ext cx="191135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Imagem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7863" y="3187700"/>
            <a:ext cx="2638425"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p:cNvGrpSpPr/>
          <p:nvPr/>
        </p:nvGrpSpPr>
        <p:grpSpPr>
          <a:xfrm>
            <a:off x="6826250" y="3261518"/>
            <a:ext cx="4211637" cy="3309938"/>
            <a:chOff x="7051165" y="3240492"/>
            <a:chExt cx="4211637" cy="3309938"/>
          </a:xfrm>
        </p:grpSpPr>
        <p:pic>
          <p:nvPicPr>
            <p:cNvPr id="49159" name="Picture 2" descr="http://www.powerenergies.eu/wp-content/uploads/2016/12/scrum-team.png"/>
            <p:cNvPicPr>
              <a:picLocks noChangeAspect="1" noChangeArrowheads="1"/>
            </p:cNvPicPr>
            <p:nvPr/>
          </p:nvPicPr>
          <p:blipFill>
            <a:blip r:embed="rId4">
              <a:extLst>
                <a:ext uri="{28A0092B-C50C-407E-A947-70E740481C1C}">
                  <a14:useLocalDpi xmlns:a14="http://schemas.microsoft.com/office/drawing/2010/main" val="0"/>
                </a:ext>
              </a:extLst>
            </a:blip>
            <a:srcRect l="28426"/>
            <a:stretch>
              <a:fillRect/>
            </a:stretch>
          </p:blipFill>
          <p:spPr bwMode="auto">
            <a:xfrm>
              <a:off x="7051165" y="3240492"/>
              <a:ext cx="4211637" cy="3309938"/>
            </a:xfrm>
            <a:prstGeom prst="rect">
              <a:avLst/>
            </a:prstGeom>
            <a:solidFill>
              <a:srgbClr val="E4F3F5"/>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9160" name="CaixaDeTexto 13"/>
            <p:cNvSpPr txBox="1">
              <a:spLocks noChangeArrowheads="1"/>
            </p:cNvSpPr>
            <p:nvPr/>
          </p:nvSpPr>
          <p:spPr bwMode="auto">
            <a:xfrm>
              <a:off x="7086090" y="6153555"/>
              <a:ext cx="1643062" cy="365125"/>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pt-BR" dirty="0">
                  <a:solidFill>
                    <a:schemeClr val="tx1"/>
                  </a:solidFill>
                  <a:latin typeface="Arial" panose="020B0604020202020204" pitchFamily="34" charset="0"/>
                </a:rPr>
                <a:t>Mestre </a:t>
              </a:r>
              <a:r>
                <a:rPr lang="pt-BR" dirty="0" err="1">
                  <a:solidFill>
                    <a:schemeClr val="tx1"/>
                  </a:solidFill>
                  <a:latin typeface="Arial" panose="020B0604020202020204" pitchFamily="34" charset="0"/>
                </a:rPr>
                <a:t>Scrum</a:t>
              </a:r>
              <a:endParaRPr lang="pt-BR" dirty="0">
                <a:solidFill>
                  <a:schemeClr val="tx1"/>
                </a:solidFill>
                <a:latin typeface="Arial" panose="020B0604020202020204" pitchFamily="34" charset="0"/>
              </a:endParaRPr>
            </a:p>
          </p:txBody>
        </p:sp>
        <p:sp>
          <p:nvSpPr>
            <p:cNvPr id="49161" name="CaixaDeTexto 14"/>
            <p:cNvSpPr txBox="1">
              <a:spLocks noChangeArrowheads="1"/>
            </p:cNvSpPr>
            <p:nvPr/>
          </p:nvSpPr>
          <p:spPr bwMode="auto">
            <a:xfrm>
              <a:off x="9592752" y="6150380"/>
              <a:ext cx="1638300" cy="36830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pt-BR">
                  <a:solidFill>
                    <a:schemeClr val="tx1"/>
                  </a:solidFill>
                  <a:latin typeface="Arial" panose="020B0604020202020204" pitchFamily="34" charset="0"/>
                </a:rPr>
                <a:t>Equipe Scrum</a:t>
              </a:r>
            </a:p>
          </p:txBody>
        </p:sp>
        <p:sp>
          <p:nvSpPr>
            <p:cNvPr id="16" name="Retângulo 15"/>
            <p:cNvSpPr/>
            <p:nvPr/>
          </p:nvSpPr>
          <p:spPr>
            <a:xfrm>
              <a:off x="7101588" y="3374354"/>
              <a:ext cx="4014787" cy="2635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grpSp>
    </p:spTree>
    <p:extLst>
      <p:ext uri="{BB962C8B-B14F-4D97-AF65-F5344CB8AC3E}">
        <p14:creationId xmlns:p14="http://schemas.microsoft.com/office/powerpoint/2010/main" val="329094229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crum - ciclo de vi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387" y="1728922"/>
            <a:ext cx="10107613" cy="5137150"/>
          </a:xfrm>
          <a:prstGeom prst="rect">
            <a:avLst/>
          </a:prstGeom>
          <a:solidFill>
            <a:schemeClr val="bg1"/>
          </a:solidFill>
          <a:ln>
            <a:noFill/>
          </a:ln>
        </p:spPr>
      </p:pic>
      <p:sp>
        <p:nvSpPr>
          <p:cNvPr id="269314" name="Título 1"/>
          <p:cNvSpPr>
            <a:spLocks noGrp="1"/>
          </p:cNvSpPr>
          <p:nvPr>
            <p:ph type="title"/>
          </p:nvPr>
        </p:nvSpPr>
        <p:spPr/>
        <p:txBody>
          <a:bodyPr/>
          <a:lstStyle/>
          <a:p>
            <a:r>
              <a:rPr lang="pt-BR" altLang="pt-BR"/>
              <a:t>Scrum</a:t>
            </a:r>
          </a:p>
        </p:txBody>
      </p:sp>
      <p:sp>
        <p:nvSpPr>
          <p:cNvPr id="269315" name="Espaço Reservado para Conteúdo 2"/>
          <p:cNvSpPr>
            <a:spLocks noGrp="1"/>
          </p:cNvSpPr>
          <p:nvPr>
            <p:ph idx="1"/>
          </p:nvPr>
        </p:nvSpPr>
        <p:spPr>
          <a:xfrm>
            <a:off x="677863" y="1728922"/>
            <a:ext cx="8596312" cy="4313103"/>
          </a:xfrm>
        </p:spPr>
        <p:txBody>
          <a:bodyPr/>
          <a:lstStyle/>
          <a:p>
            <a:r>
              <a:rPr lang="pt-BR" altLang="pt-BR" sz="2400" dirty="0"/>
              <a:t>Desenvolvimento de um projeto é realizado de forma iterativa e incremental, iniciando com um </a:t>
            </a:r>
            <a:r>
              <a:rPr lang="pt-BR" altLang="pt-BR" sz="2400" i="1" dirty="0" err="1"/>
              <a:t>Product</a:t>
            </a:r>
            <a:r>
              <a:rPr lang="pt-BR" altLang="pt-BR" sz="2400" i="1" dirty="0"/>
              <a:t> </a:t>
            </a:r>
            <a:r>
              <a:rPr lang="pt-BR" altLang="pt-BR" sz="2400" i="1" dirty="0" err="1"/>
              <a:t>Backlog</a:t>
            </a:r>
            <a:r>
              <a:rPr lang="pt-BR" altLang="pt-BR" sz="2400" dirty="0"/>
              <a:t> (SCHWABER, 2004).</a:t>
            </a:r>
          </a:p>
        </p:txBody>
      </p:sp>
    </p:spTree>
    <p:extLst>
      <p:ext uri="{BB962C8B-B14F-4D97-AF65-F5344CB8AC3E}">
        <p14:creationId xmlns:p14="http://schemas.microsoft.com/office/powerpoint/2010/main" val="4331979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crum - ciclo de vi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8495" y="3016870"/>
            <a:ext cx="7573505" cy="3849201"/>
          </a:xfrm>
          <a:prstGeom prst="rect">
            <a:avLst/>
          </a:prstGeom>
          <a:solidFill>
            <a:schemeClr val="bg1"/>
          </a:solidFill>
          <a:ln>
            <a:noFill/>
          </a:ln>
        </p:spPr>
      </p:pic>
      <p:sp>
        <p:nvSpPr>
          <p:cNvPr id="269314" name="Título 1"/>
          <p:cNvSpPr>
            <a:spLocks noGrp="1"/>
          </p:cNvSpPr>
          <p:nvPr>
            <p:ph type="title"/>
          </p:nvPr>
        </p:nvSpPr>
        <p:spPr/>
        <p:txBody>
          <a:bodyPr/>
          <a:lstStyle/>
          <a:p>
            <a:r>
              <a:rPr lang="pt-BR" altLang="pt-BR"/>
              <a:t>Scrum</a:t>
            </a:r>
          </a:p>
        </p:txBody>
      </p:sp>
      <p:sp>
        <p:nvSpPr>
          <p:cNvPr id="269315" name="Espaço Reservado para Conteúdo 2"/>
          <p:cNvSpPr>
            <a:spLocks noGrp="1"/>
          </p:cNvSpPr>
          <p:nvPr>
            <p:ph idx="1"/>
          </p:nvPr>
        </p:nvSpPr>
        <p:spPr>
          <a:xfrm>
            <a:off x="677863" y="1549830"/>
            <a:ext cx="8596312" cy="4492195"/>
          </a:xfrm>
        </p:spPr>
        <p:txBody>
          <a:bodyPr/>
          <a:lstStyle/>
          <a:p>
            <a:r>
              <a:rPr lang="pt-BR" altLang="pt-BR" sz="2400" dirty="0"/>
              <a:t>Cada </a:t>
            </a:r>
            <a:r>
              <a:rPr lang="pt-BR" altLang="pt-BR" sz="2400" i="1" dirty="0" err="1"/>
              <a:t>sprint</a:t>
            </a:r>
            <a:r>
              <a:rPr lang="pt-BR" altLang="pt-BR" sz="2400" dirty="0"/>
              <a:t> (ciclo) inicia com </a:t>
            </a:r>
            <a:r>
              <a:rPr lang="pt-BR" altLang="pt-BR" sz="2400" i="1" dirty="0"/>
              <a:t>Sprint Planning Meeting</a:t>
            </a:r>
            <a:r>
              <a:rPr lang="pt-BR" altLang="pt-BR" sz="2400" dirty="0"/>
              <a:t>, isto é, reunião em que o </a:t>
            </a:r>
            <a:r>
              <a:rPr lang="pt-BR" altLang="pt-BR" sz="2400" i="1" dirty="0" err="1"/>
              <a:t>Product</a:t>
            </a:r>
            <a:r>
              <a:rPr lang="pt-BR" altLang="pt-BR" sz="2400" i="1" dirty="0"/>
              <a:t> </a:t>
            </a:r>
            <a:r>
              <a:rPr lang="pt-BR" altLang="pt-BR" sz="2400" i="1" dirty="0" err="1"/>
              <a:t>Owner</a:t>
            </a:r>
            <a:r>
              <a:rPr lang="pt-BR" altLang="pt-BR" sz="2400" dirty="0"/>
              <a:t> determinará, juntamente com a equipe, quais funcionalidades devem ser atendidas naquele ciclo. A equipe então, na segunda parte da mesma reunião, define seu </a:t>
            </a:r>
            <a:r>
              <a:rPr lang="pt-BR" altLang="pt-BR" sz="2400" i="1" dirty="0"/>
              <a:t>Sprint </a:t>
            </a:r>
            <a:r>
              <a:rPr lang="pt-BR" altLang="pt-BR" sz="2400" i="1" dirty="0" err="1"/>
              <a:t>Backlog</a:t>
            </a:r>
            <a:r>
              <a:rPr lang="pt-BR" altLang="pt-BR" sz="2400" dirty="0"/>
              <a:t> para aquele ciclo.</a:t>
            </a:r>
          </a:p>
        </p:txBody>
      </p:sp>
    </p:spTree>
    <p:extLst>
      <p:ext uri="{BB962C8B-B14F-4D97-AF65-F5344CB8AC3E}">
        <p14:creationId xmlns:p14="http://schemas.microsoft.com/office/powerpoint/2010/main" val="118442050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ítulo 1"/>
          <p:cNvSpPr>
            <a:spLocks noGrp="1"/>
          </p:cNvSpPr>
          <p:nvPr>
            <p:ph type="title"/>
          </p:nvPr>
        </p:nvSpPr>
        <p:spPr/>
        <p:txBody>
          <a:bodyPr/>
          <a:lstStyle/>
          <a:p>
            <a:pPr eaLnBrk="1" hangingPunct="1"/>
            <a:r>
              <a:rPr lang="pt-BR" altLang="pt-BR"/>
              <a:t>Vamos praticar!</a:t>
            </a:r>
          </a:p>
        </p:txBody>
      </p:sp>
      <p:sp>
        <p:nvSpPr>
          <p:cNvPr id="51203" name="Espaço Reservado para Conteúdo 2"/>
          <p:cNvSpPr>
            <a:spLocks noGrp="1"/>
          </p:cNvSpPr>
          <p:nvPr>
            <p:ph idx="1"/>
          </p:nvPr>
        </p:nvSpPr>
        <p:spPr>
          <a:xfrm>
            <a:off x="677863" y="2081213"/>
            <a:ext cx="8596312" cy="3881437"/>
          </a:xfrm>
        </p:spPr>
        <p:txBody>
          <a:bodyPr/>
          <a:lstStyle/>
          <a:p>
            <a:pPr marL="0" indent="0" eaLnBrk="1" hangingPunct="1">
              <a:buFont typeface="Wingdings 3" panose="05040102010807070707" pitchFamily="18" charset="2"/>
              <a:buNone/>
            </a:pPr>
            <a:r>
              <a:rPr lang="pt-BR" altLang="pt-BR" sz="3200" dirty="0"/>
              <a:t>Proprietário do produto, priorize as 7 histórias de usuário de seu sistema.</a:t>
            </a:r>
            <a:endParaRPr lang="pt-BR" altLang="pt-BR" sz="2800" dirty="0"/>
          </a:p>
        </p:txBody>
      </p:sp>
      <p:pic>
        <p:nvPicPr>
          <p:cNvPr id="51204" name="Image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8125" y="3130550"/>
            <a:ext cx="191135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Espaço Reservado para Número de Slid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0B97E8A7-713F-4ACE-B49F-F5A5865F08EB}" type="slidenum">
              <a:rPr lang="pt-BR" altLang="pt-BR" smtClean="0">
                <a:solidFill>
                  <a:schemeClr val="tx1"/>
                </a:solidFill>
              </a:rPr>
              <a:pPr>
                <a:spcBef>
                  <a:spcPct val="0"/>
                </a:spcBef>
                <a:buClrTx/>
                <a:buSzTx/>
                <a:buFontTx/>
                <a:buNone/>
              </a:pPr>
              <a:t>223</a:t>
            </a:fld>
            <a:endParaRPr lang="pt-BR" altLang="pt-BR">
              <a:solidFill>
                <a:schemeClr val="tx1"/>
              </a:solidFill>
            </a:endParaRPr>
          </a:p>
        </p:txBody>
      </p:sp>
      <p:pic>
        <p:nvPicPr>
          <p:cNvPr id="51206" name="Picture 2" descr="http://www.powerenergies.eu/wp-content/uploads/2016/12/scrum-team.png"/>
          <p:cNvPicPr>
            <a:picLocks noChangeAspect="1" noChangeArrowheads="1"/>
          </p:cNvPicPr>
          <p:nvPr/>
        </p:nvPicPr>
        <p:blipFill>
          <a:blip r:embed="rId3">
            <a:extLst>
              <a:ext uri="{28A0092B-C50C-407E-A947-70E740481C1C}">
                <a14:useLocalDpi xmlns:a14="http://schemas.microsoft.com/office/drawing/2010/main" val="0"/>
              </a:ext>
            </a:extLst>
          </a:blip>
          <a:srcRect r="76054"/>
          <a:stretch>
            <a:fillRect/>
          </a:stretch>
        </p:blipFill>
        <p:spPr bwMode="auto">
          <a:xfrm>
            <a:off x="8959850" y="2081213"/>
            <a:ext cx="1966913" cy="4621212"/>
          </a:xfrm>
          <a:prstGeom prst="rect">
            <a:avLst/>
          </a:prstGeom>
          <a:solidFill>
            <a:srgbClr val="E4F3F5"/>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1207" name="CaixaDeTexto 7"/>
          <p:cNvSpPr txBox="1">
            <a:spLocks noChangeArrowheads="1"/>
          </p:cNvSpPr>
          <p:nvPr/>
        </p:nvSpPr>
        <p:spPr bwMode="auto">
          <a:xfrm>
            <a:off x="8959850" y="5857875"/>
            <a:ext cx="1966913" cy="830263"/>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pt-BR" sz="2400">
                <a:solidFill>
                  <a:schemeClr val="tx1"/>
                </a:solidFill>
                <a:latin typeface="Arial" panose="020B0604020202020204" pitchFamily="34" charset="0"/>
              </a:rPr>
              <a:t>Proprietário do produto</a:t>
            </a:r>
          </a:p>
        </p:txBody>
      </p:sp>
      <p:sp>
        <p:nvSpPr>
          <p:cNvPr id="10" name="Retângulo 9"/>
          <p:cNvSpPr/>
          <p:nvPr/>
        </p:nvSpPr>
        <p:spPr>
          <a:xfrm>
            <a:off x="9097963" y="2343150"/>
            <a:ext cx="1719262" cy="38417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51209" name="Imagem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7863" y="3187700"/>
            <a:ext cx="2638425"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173870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ítulo 1"/>
          <p:cNvSpPr>
            <a:spLocks noGrp="1"/>
          </p:cNvSpPr>
          <p:nvPr>
            <p:ph type="title"/>
          </p:nvPr>
        </p:nvSpPr>
        <p:spPr/>
        <p:txBody>
          <a:bodyPr/>
          <a:lstStyle/>
          <a:p>
            <a:pPr eaLnBrk="1" hangingPunct="1"/>
            <a:r>
              <a:rPr lang="pt-BR" altLang="pt-BR"/>
              <a:t>Vamos praticar!</a:t>
            </a:r>
          </a:p>
        </p:txBody>
      </p:sp>
      <p:sp>
        <p:nvSpPr>
          <p:cNvPr id="53251" name="Espaço Reservado para Conteúdo 2"/>
          <p:cNvSpPr>
            <a:spLocks noGrp="1"/>
          </p:cNvSpPr>
          <p:nvPr>
            <p:ph idx="1"/>
          </p:nvPr>
        </p:nvSpPr>
        <p:spPr>
          <a:xfrm>
            <a:off x="677863" y="1766888"/>
            <a:ext cx="9628187" cy="4195762"/>
          </a:xfrm>
        </p:spPr>
        <p:txBody>
          <a:bodyPr/>
          <a:lstStyle/>
          <a:p>
            <a:pPr marL="0" indent="0" eaLnBrk="1" hangingPunct="1">
              <a:buFont typeface="Wingdings 3" panose="05040102010807070707" pitchFamily="18" charset="2"/>
              <a:buNone/>
            </a:pPr>
            <a:r>
              <a:rPr lang="pt-BR" altLang="pt-BR" sz="3600" dirty="0"/>
              <a:t>Equipe de desenvolvimento, escolha os itens que irão compor o </a:t>
            </a:r>
            <a:r>
              <a:rPr lang="pt-BR" altLang="pt-BR" sz="3600" dirty="0" err="1"/>
              <a:t>backlog</a:t>
            </a:r>
            <a:r>
              <a:rPr lang="pt-BR" altLang="pt-BR" sz="3600" dirty="0"/>
              <a:t> do ciclo.</a:t>
            </a:r>
            <a:endParaRPr lang="pt-BR" altLang="pt-BR" sz="3200" dirty="0"/>
          </a:p>
        </p:txBody>
      </p:sp>
      <p:pic>
        <p:nvPicPr>
          <p:cNvPr id="53252" name="Image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8125" y="3130550"/>
            <a:ext cx="191135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Espaço Reservado para Número de Slid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74175D35-3B8C-4D33-8F84-C78C2F0D2C23}" type="slidenum">
              <a:rPr lang="pt-BR" altLang="pt-BR" smtClean="0">
                <a:solidFill>
                  <a:schemeClr val="tx1"/>
                </a:solidFill>
              </a:rPr>
              <a:pPr>
                <a:spcBef>
                  <a:spcPct val="0"/>
                </a:spcBef>
                <a:buClrTx/>
                <a:buSzTx/>
                <a:buFontTx/>
                <a:buNone/>
              </a:pPr>
              <a:t>224</a:t>
            </a:fld>
            <a:endParaRPr lang="pt-BR" altLang="pt-BR">
              <a:solidFill>
                <a:schemeClr val="tx1"/>
              </a:solidFill>
            </a:endParaRPr>
          </a:p>
        </p:txBody>
      </p:sp>
      <p:pic>
        <p:nvPicPr>
          <p:cNvPr id="53254" name="Picture 2" descr="http://www.powerenergies.eu/wp-content/uploads/2016/12/scrum-team.png"/>
          <p:cNvPicPr>
            <a:picLocks noChangeAspect="1" noChangeArrowheads="1"/>
          </p:cNvPicPr>
          <p:nvPr/>
        </p:nvPicPr>
        <p:blipFill>
          <a:blip r:embed="rId3">
            <a:extLst>
              <a:ext uri="{28A0092B-C50C-407E-A947-70E740481C1C}">
                <a14:useLocalDpi xmlns:a14="http://schemas.microsoft.com/office/drawing/2010/main" val="0"/>
              </a:ext>
            </a:extLst>
          </a:blip>
          <a:srcRect l="28426"/>
          <a:stretch>
            <a:fillRect/>
          </a:stretch>
        </p:blipFill>
        <p:spPr bwMode="auto">
          <a:xfrm>
            <a:off x="7748588" y="2930525"/>
            <a:ext cx="4211637" cy="3309938"/>
          </a:xfrm>
          <a:prstGeom prst="rect">
            <a:avLst/>
          </a:prstGeom>
          <a:solidFill>
            <a:srgbClr val="E4F3F5"/>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3255" name="CaixaDeTexto 13"/>
          <p:cNvSpPr txBox="1">
            <a:spLocks noChangeArrowheads="1"/>
          </p:cNvSpPr>
          <p:nvPr/>
        </p:nvSpPr>
        <p:spPr bwMode="auto">
          <a:xfrm>
            <a:off x="7783513" y="5843588"/>
            <a:ext cx="1643062" cy="365125"/>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pt-BR">
                <a:solidFill>
                  <a:schemeClr val="tx1"/>
                </a:solidFill>
                <a:latin typeface="Arial" panose="020B0604020202020204" pitchFamily="34" charset="0"/>
              </a:rPr>
              <a:t>Mestre Scrum</a:t>
            </a:r>
          </a:p>
        </p:txBody>
      </p:sp>
      <p:sp>
        <p:nvSpPr>
          <p:cNvPr id="53256" name="CaixaDeTexto 14"/>
          <p:cNvSpPr txBox="1">
            <a:spLocks noChangeArrowheads="1"/>
          </p:cNvSpPr>
          <p:nvPr/>
        </p:nvSpPr>
        <p:spPr bwMode="auto">
          <a:xfrm>
            <a:off x="10290175" y="5840413"/>
            <a:ext cx="1638300" cy="36830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pt-BR">
                <a:solidFill>
                  <a:schemeClr val="tx1"/>
                </a:solidFill>
                <a:latin typeface="Arial" panose="020B0604020202020204" pitchFamily="34" charset="0"/>
              </a:rPr>
              <a:t>Equipe Scrum</a:t>
            </a:r>
          </a:p>
        </p:txBody>
      </p:sp>
      <p:sp>
        <p:nvSpPr>
          <p:cNvPr id="16" name="Retângulo 15"/>
          <p:cNvSpPr/>
          <p:nvPr/>
        </p:nvSpPr>
        <p:spPr>
          <a:xfrm>
            <a:off x="7935913" y="3114675"/>
            <a:ext cx="4014787" cy="2635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53258" name="Imagem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187700"/>
            <a:ext cx="2638425"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336750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crum - ciclo de vi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8495" y="3016870"/>
            <a:ext cx="7573505" cy="3849201"/>
          </a:xfrm>
          <a:prstGeom prst="rect">
            <a:avLst/>
          </a:prstGeom>
          <a:solidFill>
            <a:schemeClr val="bg1"/>
          </a:solidFill>
          <a:ln>
            <a:noFill/>
          </a:ln>
        </p:spPr>
      </p:pic>
      <p:sp>
        <p:nvSpPr>
          <p:cNvPr id="270338" name="Título 1"/>
          <p:cNvSpPr>
            <a:spLocks noGrp="1"/>
          </p:cNvSpPr>
          <p:nvPr>
            <p:ph type="title"/>
          </p:nvPr>
        </p:nvSpPr>
        <p:spPr/>
        <p:txBody>
          <a:bodyPr/>
          <a:lstStyle/>
          <a:p>
            <a:r>
              <a:rPr lang="pt-BR" altLang="pt-BR"/>
              <a:t>Scrum</a:t>
            </a:r>
          </a:p>
        </p:txBody>
      </p:sp>
      <p:sp>
        <p:nvSpPr>
          <p:cNvPr id="270339" name="Espaço Reservado para Conteúdo 2"/>
          <p:cNvSpPr>
            <a:spLocks noGrp="1"/>
          </p:cNvSpPr>
          <p:nvPr>
            <p:ph idx="1"/>
          </p:nvPr>
        </p:nvSpPr>
        <p:spPr>
          <a:xfrm>
            <a:off x="677863" y="1644650"/>
            <a:ext cx="8596312" cy="3881438"/>
          </a:xfrm>
        </p:spPr>
        <p:txBody>
          <a:bodyPr/>
          <a:lstStyle/>
          <a:p>
            <a:r>
              <a:rPr lang="pt-BR" altLang="pt-BR" sz="2400" dirty="0"/>
              <a:t>Durante o desenvolvimento das atividades há reuniões diárias conhecidas como </a:t>
            </a:r>
            <a:r>
              <a:rPr lang="pt-BR" altLang="pt-BR" sz="2400" i="1" dirty="0"/>
              <a:t>Daily </a:t>
            </a:r>
            <a:r>
              <a:rPr lang="pt-BR" altLang="pt-BR" sz="2400" i="1" dirty="0" err="1"/>
              <a:t>Scrum</a:t>
            </a:r>
            <a:r>
              <a:rPr lang="pt-BR" altLang="pt-BR" sz="2400" i="1" dirty="0"/>
              <a:t> Meetings</a:t>
            </a:r>
            <a:r>
              <a:rPr lang="pt-BR" altLang="pt-BR" sz="2400" dirty="0"/>
              <a:t>;</a:t>
            </a:r>
          </a:p>
          <a:p>
            <a:pPr lvl="1"/>
            <a:r>
              <a:rPr lang="pt-BR" altLang="pt-BR" sz="2000" dirty="0"/>
              <a:t>O que foi feito desde a última reunião?</a:t>
            </a:r>
          </a:p>
          <a:p>
            <a:pPr lvl="1"/>
            <a:r>
              <a:rPr lang="pt-BR" altLang="pt-BR" sz="2000" dirty="0"/>
              <a:t>O que pretende fazer até a próxima reunião?</a:t>
            </a:r>
          </a:p>
          <a:p>
            <a:pPr lvl="1"/>
            <a:r>
              <a:rPr lang="pt-BR" altLang="pt-BR" sz="2000" dirty="0"/>
              <a:t>Que empecilhos estão impedindo-o de alcançar seus objetivos?</a:t>
            </a:r>
          </a:p>
          <a:p>
            <a:r>
              <a:rPr lang="pt-BR" altLang="pt-BR" sz="2400" i="1" dirty="0" err="1"/>
              <a:t>Scrum</a:t>
            </a:r>
            <a:r>
              <a:rPr lang="pt-BR" altLang="pt-BR" sz="2400" i="1" dirty="0"/>
              <a:t> Master</a:t>
            </a:r>
            <a:r>
              <a:rPr lang="pt-BR" altLang="pt-BR" sz="2400" dirty="0"/>
              <a:t> pode, então, eliminar obstáculos que prejudicam o desenvolvimento normal das atividades.</a:t>
            </a:r>
          </a:p>
        </p:txBody>
      </p:sp>
    </p:spTree>
    <p:extLst>
      <p:ext uri="{BB962C8B-B14F-4D97-AF65-F5344CB8AC3E}">
        <p14:creationId xmlns:p14="http://schemas.microsoft.com/office/powerpoint/2010/main" val="399499246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ítulo 1"/>
          <p:cNvSpPr>
            <a:spLocks noGrp="1"/>
          </p:cNvSpPr>
          <p:nvPr>
            <p:ph type="title"/>
          </p:nvPr>
        </p:nvSpPr>
        <p:spPr/>
        <p:txBody>
          <a:bodyPr/>
          <a:lstStyle/>
          <a:p>
            <a:pPr eaLnBrk="1" hangingPunct="1"/>
            <a:r>
              <a:rPr lang="pt-BR" altLang="pt-BR"/>
              <a:t>Vamos praticar!</a:t>
            </a:r>
          </a:p>
        </p:txBody>
      </p:sp>
      <p:sp>
        <p:nvSpPr>
          <p:cNvPr id="55299" name="Espaço Reservado para Conteúdo 2"/>
          <p:cNvSpPr>
            <a:spLocks noGrp="1"/>
          </p:cNvSpPr>
          <p:nvPr>
            <p:ph idx="1"/>
          </p:nvPr>
        </p:nvSpPr>
        <p:spPr>
          <a:xfrm>
            <a:off x="677863" y="1766888"/>
            <a:ext cx="9628187" cy="4195762"/>
          </a:xfrm>
        </p:spPr>
        <p:txBody>
          <a:bodyPr/>
          <a:lstStyle/>
          <a:p>
            <a:pPr marL="0" indent="0" eaLnBrk="1" hangingPunct="1">
              <a:buFont typeface="Wingdings 3" panose="05040102010807070707" pitchFamily="18" charset="2"/>
              <a:buNone/>
            </a:pPr>
            <a:r>
              <a:rPr lang="pt-BR" altLang="pt-BR" sz="2800" dirty="0"/>
              <a:t>Suponha que o projeto já está andando há alguns ciclos. Mestre </a:t>
            </a:r>
            <a:r>
              <a:rPr lang="pt-BR" altLang="pt-BR" sz="2800" dirty="0" err="1"/>
              <a:t>Scrum</a:t>
            </a:r>
            <a:r>
              <a:rPr lang="pt-BR" altLang="pt-BR" sz="2800" dirty="0"/>
              <a:t>, faça as três perguntas a um dos membros da equipe.</a:t>
            </a:r>
            <a:endParaRPr lang="pt-BR" altLang="pt-BR" sz="2400" dirty="0"/>
          </a:p>
        </p:txBody>
      </p:sp>
      <p:pic>
        <p:nvPicPr>
          <p:cNvPr id="55300" name="Image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8125" y="3130550"/>
            <a:ext cx="191135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Espaço Reservado para Número de Slid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2D8FDB7A-50CF-4267-9036-97376BB5D5BE}" type="slidenum">
              <a:rPr lang="pt-BR" altLang="pt-BR" smtClean="0">
                <a:solidFill>
                  <a:schemeClr val="tx1"/>
                </a:solidFill>
              </a:rPr>
              <a:pPr>
                <a:spcBef>
                  <a:spcPct val="0"/>
                </a:spcBef>
                <a:buClrTx/>
                <a:buSzTx/>
                <a:buFontTx/>
                <a:buNone/>
              </a:pPr>
              <a:t>226</a:t>
            </a:fld>
            <a:endParaRPr lang="pt-BR" altLang="pt-BR">
              <a:solidFill>
                <a:schemeClr val="tx1"/>
              </a:solidFill>
            </a:endParaRPr>
          </a:p>
        </p:txBody>
      </p:sp>
      <p:pic>
        <p:nvPicPr>
          <p:cNvPr id="55302" name="Picture 2" descr="http://www.powerenergies.eu/wp-content/uploads/2016/12/scrum-team.png"/>
          <p:cNvPicPr>
            <a:picLocks noChangeAspect="1" noChangeArrowheads="1"/>
          </p:cNvPicPr>
          <p:nvPr/>
        </p:nvPicPr>
        <p:blipFill>
          <a:blip r:embed="rId3">
            <a:extLst>
              <a:ext uri="{28A0092B-C50C-407E-A947-70E740481C1C}">
                <a14:useLocalDpi xmlns:a14="http://schemas.microsoft.com/office/drawing/2010/main" val="0"/>
              </a:ext>
            </a:extLst>
          </a:blip>
          <a:srcRect l="28426"/>
          <a:stretch>
            <a:fillRect/>
          </a:stretch>
        </p:blipFill>
        <p:spPr bwMode="auto">
          <a:xfrm>
            <a:off x="6384925" y="2930525"/>
            <a:ext cx="4210050" cy="3309938"/>
          </a:xfrm>
          <a:prstGeom prst="rect">
            <a:avLst/>
          </a:prstGeom>
          <a:solidFill>
            <a:srgbClr val="E4F3F5"/>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5303" name="CaixaDeTexto 13"/>
          <p:cNvSpPr txBox="1">
            <a:spLocks noChangeArrowheads="1"/>
          </p:cNvSpPr>
          <p:nvPr/>
        </p:nvSpPr>
        <p:spPr bwMode="auto">
          <a:xfrm>
            <a:off x="6419850" y="5843588"/>
            <a:ext cx="1643063" cy="365125"/>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pt-BR">
                <a:solidFill>
                  <a:schemeClr val="tx1"/>
                </a:solidFill>
                <a:latin typeface="Arial" panose="020B0604020202020204" pitchFamily="34" charset="0"/>
              </a:rPr>
              <a:t>Mestre Scrum</a:t>
            </a:r>
          </a:p>
        </p:txBody>
      </p:sp>
      <p:sp>
        <p:nvSpPr>
          <p:cNvPr id="55304" name="CaixaDeTexto 14"/>
          <p:cNvSpPr txBox="1">
            <a:spLocks noChangeArrowheads="1"/>
          </p:cNvSpPr>
          <p:nvPr/>
        </p:nvSpPr>
        <p:spPr bwMode="auto">
          <a:xfrm>
            <a:off x="8926513" y="5840413"/>
            <a:ext cx="1638300" cy="36830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pt-BR">
                <a:solidFill>
                  <a:schemeClr val="tx1"/>
                </a:solidFill>
                <a:latin typeface="Arial" panose="020B0604020202020204" pitchFamily="34" charset="0"/>
              </a:rPr>
              <a:t>Equipe Scrum</a:t>
            </a:r>
          </a:p>
        </p:txBody>
      </p:sp>
      <p:sp>
        <p:nvSpPr>
          <p:cNvPr id="16" name="Retângulo 15"/>
          <p:cNvSpPr/>
          <p:nvPr/>
        </p:nvSpPr>
        <p:spPr>
          <a:xfrm>
            <a:off x="6540500" y="3114675"/>
            <a:ext cx="4014788" cy="2635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4" name="Retângulo 3"/>
          <p:cNvSpPr/>
          <p:nvPr/>
        </p:nvSpPr>
        <p:spPr>
          <a:xfrm>
            <a:off x="412750" y="3224213"/>
            <a:ext cx="3470275" cy="3416300"/>
          </a:xfrm>
          <a:prstGeom prst="rect">
            <a:avLst/>
          </a:prstGeom>
          <a:ln>
            <a:solidFill>
              <a:schemeClr val="accent1">
                <a:shade val="50000"/>
              </a:schemeClr>
            </a:solidFill>
          </a:ln>
        </p:spPr>
        <p:txBody>
          <a:bodyPr>
            <a:spAutoFit/>
          </a:bodyPr>
          <a:lstStyle/>
          <a:p>
            <a:pPr marL="360000" lvl="2" indent="-342900">
              <a:buFont typeface="Wingdings" panose="05000000000000000000" pitchFamily="2" charset="2"/>
              <a:buChar char="Ø"/>
              <a:defRPr/>
            </a:pPr>
            <a:r>
              <a:rPr lang="pt-BR" sz="2400" dirty="0"/>
              <a:t>O que foi feito desde a última reunião?</a:t>
            </a:r>
          </a:p>
          <a:p>
            <a:pPr marL="17100" lvl="2">
              <a:defRPr/>
            </a:pPr>
            <a:endParaRPr lang="pt-BR" sz="2400" dirty="0"/>
          </a:p>
          <a:p>
            <a:pPr marL="360000" lvl="2" indent="-342900">
              <a:buFont typeface="Wingdings" panose="05000000000000000000" pitchFamily="2" charset="2"/>
              <a:buChar char="Ø"/>
              <a:defRPr/>
            </a:pPr>
            <a:r>
              <a:rPr lang="pt-BR" sz="2400" dirty="0"/>
              <a:t>O que será feito até a próxima reunião?</a:t>
            </a:r>
          </a:p>
          <a:p>
            <a:pPr marL="17100" lvl="2">
              <a:defRPr/>
            </a:pPr>
            <a:endParaRPr lang="pt-BR" sz="2400" dirty="0"/>
          </a:p>
          <a:p>
            <a:pPr marL="360000" lvl="2" indent="-342900">
              <a:buFont typeface="Wingdings" panose="05000000000000000000" pitchFamily="2" charset="2"/>
              <a:buChar char="Ø"/>
              <a:defRPr/>
            </a:pPr>
            <a:r>
              <a:rPr lang="pt-BR" sz="2400" dirty="0"/>
              <a:t>Quais obstáculos estão impedindo</a:t>
            </a:r>
            <a:br>
              <a:rPr lang="pt-BR" sz="2400" dirty="0"/>
            </a:br>
            <a:r>
              <a:rPr lang="pt-BR" sz="2400" dirty="0"/>
              <a:t>o seu avanço?</a:t>
            </a:r>
            <a:endParaRPr lang="pt-BR" dirty="0"/>
          </a:p>
        </p:txBody>
      </p:sp>
    </p:spTree>
    <p:extLst>
      <p:ext uri="{BB962C8B-B14F-4D97-AF65-F5344CB8AC3E}">
        <p14:creationId xmlns:p14="http://schemas.microsoft.com/office/powerpoint/2010/main" val="118039443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crum - ciclo de vi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695" y="2087390"/>
            <a:ext cx="9402305" cy="4778681"/>
          </a:xfrm>
          <a:prstGeom prst="rect">
            <a:avLst/>
          </a:prstGeom>
          <a:solidFill>
            <a:schemeClr val="bg1"/>
          </a:solidFill>
          <a:ln>
            <a:noFill/>
          </a:ln>
        </p:spPr>
      </p:pic>
      <p:sp>
        <p:nvSpPr>
          <p:cNvPr id="270338" name="Título 1"/>
          <p:cNvSpPr>
            <a:spLocks noGrp="1"/>
          </p:cNvSpPr>
          <p:nvPr>
            <p:ph type="title"/>
          </p:nvPr>
        </p:nvSpPr>
        <p:spPr/>
        <p:txBody>
          <a:bodyPr/>
          <a:lstStyle/>
          <a:p>
            <a:r>
              <a:rPr lang="pt-BR" altLang="pt-BR"/>
              <a:t>Scrum</a:t>
            </a:r>
          </a:p>
        </p:txBody>
      </p:sp>
      <p:sp>
        <p:nvSpPr>
          <p:cNvPr id="270339" name="Espaço Reservado para Conteúdo 2"/>
          <p:cNvSpPr>
            <a:spLocks noGrp="1"/>
          </p:cNvSpPr>
          <p:nvPr>
            <p:ph idx="1"/>
          </p:nvPr>
        </p:nvSpPr>
        <p:spPr>
          <a:xfrm>
            <a:off x="677863" y="1644650"/>
            <a:ext cx="8596312" cy="3881438"/>
          </a:xfrm>
        </p:spPr>
        <p:txBody>
          <a:bodyPr/>
          <a:lstStyle/>
          <a:p>
            <a:r>
              <a:rPr lang="pt-BR" altLang="pt-BR" sz="2400" dirty="0"/>
              <a:t>Ao final de cada </a:t>
            </a:r>
            <a:r>
              <a:rPr lang="pt-BR" altLang="pt-BR" sz="2400" i="1" dirty="0" err="1"/>
              <a:t>sprint</a:t>
            </a:r>
            <a:r>
              <a:rPr lang="pt-BR" altLang="pt-BR" sz="2400" dirty="0"/>
              <a:t>, realiza-se </a:t>
            </a:r>
            <a:r>
              <a:rPr lang="pt-BR" altLang="pt-BR" sz="2400" i="1" dirty="0"/>
              <a:t>Sprint </a:t>
            </a:r>
            <a:r>
              <a:rPr lang="pt-BR" altLang="pt-BR" sz="2400" i="1" dirty="0" err="1"/>
              <a:t>Review</a:t>
            </a:r>
            <a:r>
              <a:rPr lang="pt-BR" altLang="pt-BR" sz="2400" i="1" dirty="0"/>
              <a:t> Meeting</a:t>
            </a:r>
            <a:r>
              <a:rPr lang="pt-BR" altLang="pt-BR" sz="2400" dirty="0"/>
              <a:t> com intuito de apresentar ao </a:t>
            </a:r>
            <a:r>
              <a:rPr lang="pt-BR" altLang="pt-BR" sz="2400" i="1" dirty="0" err="1"/>
              <a:t>Product</a:t>
            </a:r>
            <a:r>
              <a:rPr lang="pt-BR" altLang="pt-BR" sz="2400" i="1" dirty="0"/>
              <a:t> </a:t>
            </a:r>
            <a:r>
              <a:rPr lang="pt-BR" altLang="pt-BR" sz="2400" i="1" dirty="0" err="1"/>
              <a:t>Owner</a:t>
            </a:r>
            <a:r>
              <a:rPr lang="pt-BR" altLang="pt-BR" sz="2400" dirty="0"/>
              <a:t> o atual estágio do produto, bem como </a:t>
            </a:r>
            <a:r>
              <a:rPr lang="pt-BR" altLang="pt-BR" sz="2400" i="1" dirty="0"/>
              <a:t>Sprint </a:t>
            </a:r>
            <a:r>
              <a:rPr lang="pt-BR" altLang="pt-BR" sz="2400" i="1" dirty="0" err="1"/>
              <a:t>Retrospective</a:t>
            </a:r>
            <a:r>
              <a:rPr lang="pt-BR" altLang="pt-BR" sz="2400" i="1" dirty="0"/>
              <a:t> Meeting</a:t>
            </a:r>
            <a:r>
              <a:rPr lang="pt-BR" altLang="pt-BR" sz="2400" dirty="0"/>
              <a:t>, com intuito de compartilhar as experiências aprendidas e padronizar soluções.</a:t>
            </a:r>
          </a:p>
        </p:txBody>
      </p:sp>
    </p:spTree>
    <p:extLst>
      <p:ext uri="{BB962C8B-B14F-4D97-AF65-F5344CB8AC3E}">
        <p14:creationId xmlns:p14="http://schemas.microsoft.com/office/powerpoint/2010/main" val="14700901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ítulo 1"/>
          <p:cNvSpPr>
            <a:spLocks noGrp="1"/>
          </p:cNvSpPr>
          <p:nvPr>
            <p:ph type="title"/>
          </p:nvPr>
        </p:nvSpPr>
        <p:spPr/>
        <p:txBody>
          <a:bodyPr/>
          <a:lstStyle/>
          <a:p>
            <a:r>
              <a:rPr lang="pt-BR" altLang="pt-BR"/>
              <a:t>Abordagens dirigidas a processos</a:t>
            </a:r>
          </a:p>
        </p:txBody>
      </p:sp>
      <p:sp>
        <p:nvSpPr>
          <p:cNvPr id="272387" name="Espaço Reservado para Conteúdo 2"/>
          <p:cNvSpPr>
            <a:spLocks noGrp="1"/>
          </p:cNvSpPr>
          <p:nvPr>
            <p:ph idx="1"/>
          </p:nvPr>
        </p:nvSpPr>
        <p:spPr/>
        <p:txBody>
          <a:bodyPr/>
          <a:lstStyle/>
          <a:p>
            <a:r>
              <a:rPr lang="pt-BR" altLang="pt-BR" sz="2400"/>
              <a:t>Diversas abordagens se apoiam na definição clara de processos, atividades e tarefas como forma de orientar a gestão de projetos. Dentre tais abordagens pode ser destacada o PMBOK.</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4186101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Título 1"/>
          <p:cNvSpPr>
            <a:spLocks noGrp="1"/>
          </p:cNvSpPr>
          <p:nvPr>
            <p:ph type="title"/>
          </p:nvPr>
        </p:nvSpPr>
        <p:spPr/>
        <p:txBody>
          <a:bodyPr/>
          <a:lstStyle/>
          <a:p>
            <a:r>
              <a:rPr lang="pt-BR" altLang="pt-BR"/>
              <a:t>PMBOK</a:t>
            </a:r>
          </a:p>
        </p:txBody>
      </p:sp>
      <p:sp>
        <p:nvSpPr>
          <p:cNvPr id="273411" name="Espaço Reservado para Conteúdo 2"/>
          <p:cNvSpPr>
            <a:spLocks noGrp="1"/>
          </p:cNvSpPr>
          <p:nvPr>
            <p:ph idx="1"/>
          </p:nvPr>
        </p:nvSpPr>
        <p:spPr/>
        <p:txBody>
          <a:bodyPr/>
          <a:lstStyle/>
          <a:p>
            <a:r>
              <a:rPr lang="pt-BR" altLang="pt-BR" sz="2800" dirty="0"/>
              <a:t>Conjunto de boas práticas em gestão de projetos a partir da visão de profissionais e pesquisadores, reunidas em um guia pelo </a:t>
            </a:r>
            <a:r>
              <a:rPr lang="pt-BR" altLang="pt-BR" sz="2800" i="1" dirty="0"/>
              <a:t>Project Management </a:t>
            </a:r>
            <a:r>
              <a:rPr lang="pt-BR" altLang="pt-BR" sz="2800" i="1" dirty="0" err="1"/>
              <a:t>Institute</a:t>
            </a:r>
            <a:r>
              <a:rPr lang="pt-BR" altLang="pt-BR" sz="2800" dirty="0"/>
              <a:t> (PMI), atualmente na 6ª edição (PMI, 2013);</a:t>
            </a:r>
          </a:p>
          <a:p>
            <a:r>
              <a:rPr lang="pt-BR" altLang="pt-BR" sz="2800" dirty="0"/>
              <a:t>Foco em torno de 49 processos, reunidos em cinco grupos de processos e dez áreas de conhecimento (PMI, 2013).</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53855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ítulo 1"/>
          <p:cNvSpPr>
            <a:spLocks noGrp="1"/>
          </p:cNvSpPr>
          <p:nvPr>
            <p:ph type="title"/>
          </p:nvPr>
        </p:nvSpPr>
        <p:spPr/>
        <p:txBody>
          <a:bodyPr/>
          <a:lstStyle/>
          <a:p>
            <a:pPr eaLnBrk="1" hangingPunct="1"/>
            <a:r>
              <a:rPr lang="pt-BR" altLang="pt-BR"/>
              <a:t>Causas dos problemas associados à Crise do Software</a:t>
            </a:r>
          </a:p>
        </p:txBody>
      </p:sp>
      <p:sp>
        <p:nvSpPr>
          <p:cNvPr id="27651" name="Espaço Reservado para Conteúdo 2"/>
          <p:cNvSpPr>
            <a:spLocks noGrp="1"/>
          </p:cNvSpPr>
          <p:nvPr>
            <p:ph idx="1"/>
          </p:nvPr>
        </p:nvSpPr>
        <p:spPr/>
        <p:txBody>
          <a:bodyPr/>
          <a:lstStyle/>
          <a:p>
            <a:pPr marL="514350" indent="-514350" eaLnBrk="1" hangingPunct="1">
              <a:buFont typeface="Trebuchet MS" panose="020B0603020202020204" pitchFamily="34" charset="0"/>
              <a:buAutoNum type="arabicPeriod" startAt="3"/>
            </a:pPr>
            <a:r>
              <a:rPr lang="pt-BR" altLang="pt-BR" sz="3200" dirty="0"/>
              <a:t>Mitos relativos ao software.</a:t>
            </a:r>
          </a:p>
          <a:p>
            <a:pPr marL="914400" lvl="1" indent="-514350" eaLnBrk="1" hangingPunct="1"/>
            <a:r>
              <a:rPr lang="pt-BR" altLang="pt-BR" sz="3000" dirty="0"/>
              <a:t>Mitos do gerenciamento;</a:t>
            </a:r>
          </a:p>
          <a:p>
            <a:pPr marL="914400" lvl="1" indent="-514350" eaLnBrk="1" hangingPunct="1"/>
            <a:r>
              <a:rPr lang="pt-BR" altLang="pt-BR" sz="3000" dirty="0"/>
              <a:t>Mitos dos clientes;</a:t>
            </a:r>
          </a:p>
          <a:p>
            <a:pPr marL="914400" lvl="1" indent="-514350" eaLnBrk="1" hangingPunct="1"/>
            <a:r>
              <a:rPr lang="pt-BR" altLang="pt-BR" sz="3000" dirty="0"/>
              <a:t>Mitos dos desenvolvedores.</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Título 1"/>
          <p:cNvSpPr>
            <a:spLocks noGrp="1"/>
          </p:cNvSpPr>
          <p:nvPr>
            <p:ph type="title"/>
          </p:nvPr>
        </p:nvSpPr>
        <p:spPr/>
        <p:txBody>
          <a:bodyPr/>
          <a:lstStyle/>
          <a:p>
            <a:r>
              <a:rPr lang="pt-BR" altLang="pt-BR"/>
              <a:t>PMBOK</a:t>
            </a:r>
          </a:p>
        </p:txBody>
      </p:sp>
      <p:sp>
        <p:nvSpPr>
          <p:cNvPr id="274435" name="Espaço Reservado para Conteúdo 2"/>
          <p:cNvSpPr>
            <a:spLocks noGrp="1"/>
          </p:cNvSpPr>
          <p:nvPr>
            <p:ph idx="1"/>
          </p:nvPr>
        </p:nvSpPr>
        <p:spPr>
          <a:xfrm>
            <a:off x="677863" y="1452563"/>
            <a:ext cx="8596312" cy="3881437"/>
          </a:xfrm>
        </p:spPr>
        <p:txBody>
          <a:bodyPr/>
          <a:lstStyle/>
          <a:p>
            <a:r>
              <a:rPr lang="pt-BR" altLang="pt-BR" sz="2000"/>
              <a:t>Os cinco grupos de processos do PMBOK são:</a:t>
            </a:r>
          </a:p>
          <a:p>
            <a:pPr lvl="1"/>
            <a:r>
              <a:rPr lang="pt-BR" altLang="pt-BR" sz="1800"/>
              <a:t>Iniciar (initiating) – processos com o foco em definir um novo projeto ou nova fase de um projeto existente;</a:t>
            </a:r>
          </a:p>
          <a:p>
            <a:pPr lvl="1"/>
            <a:r>
              <a:rPr lang="pt-BR" altLang="pt-BR" sz="1800"/>
              <a:t>Planejar (planning) – processos que estabelecem o escopo total bem como desenvolvem o curso de ação necessário para alcançar os objetivos que satisfazem aquele escopo;</a:t>
            </a:r>
          </a:p>
          <a:p>
            <a:pPr lvl="1"/>
            <a:r>
              <a:rPr lang="pt-BR" altLang="pt-BR" sz="1800"/>
              <a:t>Executar (executing) – processos cuja execução visa completar o trabalho definido pelo plano de gestão do projeto, envolvendo a coordenação de pessoas e recursos;</a:t>
            </a:r>
          </a:p>
          <a:p>
            <a:pPr lvl="1"/>
            <a:r>
              <a:rPr lang="pt-BR" altLang="pt-BR" sz="1800"/>
              <a:t>Monitorar e Controlar (controlling) – processos cuja finalidade é monitorar, mensurar e revisar o progresso e desempenho do projeto;</a:t>
            </a:r>
          </a:p>
          <a:p>
            <a:pPr lvl="1"/>
            <a:r>
              <a:rPr lang="pt-BR" altLang="pt-BR" sz="1800"/>
              <a:t>Encerrar (closing) – processos realizados na conclusão de um projeto ou de uma fase do projeto.</a:t>
            </a:r>
          </a:p>
          <a:p>
            <a:r>
              <a:rPr lang="pt-BR" altLang="pt-BR" sz="2000"/>
              <a:t>Esses grupos de processos são conhecidos como ciclo IPECC, comum em outras abordagens de gestão dirigidas a processos.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7368304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Título 1"/>
          <p:cNvSpPr>
            <a:spLocks noGrp="1"/>
          </p:cNvSpPr>
          <p:nvPr>
            <p:ph type="title"/>
          </p:nvPr>
        </p:nvSpPr>
        <p:spPr/>
        <p:txBody>
          <a:bodyPr/>
          <a:lstStyle/>
          <a:p>
            <a:r>
              <a:rPr lang="pt-BR" altLang="pt-BR" sz="3600" dirty="0"/>
              <a:t>PMBOK</a:t>
            </a:r>
          </a:p>
        </p:txBody>
      </p:sp>
      <p:sp>
        <p:nvSpPr>
          <p:cNvPr id="275459" name="Espaço Reservado para Conteúdo 2"/>
          <p:cNvSpPr>
            <a:spLocks noGrp="1"/>
          </p:cNvSpPr>
          <p:nvPr>
            <p:ph sz="half" idx="1"/>
          </p:nvPr>
        </p:nvSpPr>
        <p:spPr>
          <a:xfrm>
            <a:off x="677334" y="1751308"/>
            <a:ext cx="9055602" cy="4290053"/>
          </a:xfrm>
        </p:spPr>
        <p:txBody>
          <a:bodyPr/>
          <a:lstStyle/>
          <a:p>
            <a:r>
              <a:rPr lang="pt-BR" altLang="pt-BR" sz="2800" dirty="0"/>
              <a:t>Dez áreas de conhecimento:</a:t>
            </a:r>
          </a:p>
          <a:p>
            <a:pPr marL="800100" lvl="1" indent="-342900">
              <a:buFont typeface="Trebuchet MS" panose="020B0603020202020204" pitchFamily="34" charset="0"/>
              <a:buAutoNum type="arabicPeriod"/>
            </a:pPr>
            <a:r>
              <a:rPr lang="pt-BR" altLang="pt-BR" sz="2400" dirty="0"/>
              <a:t>Gestão de Integração;</a:t>
            </a:r>
          </a:p>
          <a:p>
            <a:pPr marL="800100" lvl="1" indent="-342900">
              <a:buFont typeface="Trebuchet MS" panose="020B0603020202020204" pitchFamily="34" charset="0"/>
              <a:buAutoNum type="arabicPeriod"/>
            </a:pPr>
            <a:r>
              <a:rPr lang="pt-BR" altLang="pt-BR" sz="2400" dirty="0"/>
              <a:t>Gestão de Escopo;</a:t>
            </a:r>
          </a:p>
          <a:p>
            <a:pPr marL="800100" lvl="1" indent="-342900">
              <a:buFont typeface="Trebuchet MS" panose="020B0603020202020204" pitchFamily="34" charset="0"/>
              <a:buAutoNum type="arabicPeriod"/>
            </a:pPr>
            <a:r>
              <a:rPr lang="pt-BR" altLang="pt-BR" sz="2400" dirty="0"/>
              <a:t>Gestão de Cronograma;</a:t>
            </a:r>
          </a:p>
          <a:p>
            <a:pPr marL="800100" lvl="1" indent="-342900">
              <a:buFont typeface="Trebuchet MS" panose="020B0603020202020204" pitchFamily="34" charset="0"/>
              <a:buAutoNum type="arabicPeriod"/>
            </a:pPr>
            <a:r>
              <a:rPr lang="pt-BR" altLang="pt-BR" sz="2400" dirty="0"/>
              <a:t>Gestão de Custo;</a:t>
            </a:r>
          </a:p>
          <a:p>
            <a:pPr marL="800100" lvl="1" indent="-342900">
              <a:buFont typeface="Trebuchet MS" panose="020B0603020202020204" pitchFamily="34" charset="0"/>
              <a:buAutoNum type="arabicPeriod"/>
            </a:pPr>
            <a:r>
              <a:rPr lang="pt-BR" altLang="pt-BR" sz="2400" dirty="0"/>
              <a:t>Gestão de Qualidade;</a:t>
            </a:r>
          </a:p>
        </p:txBody>
      </p:sp>
      <p:sp>
        <p:nvSpPr>
          <p:cNvPr id="2" name="Espaço Reservado para Conteúdo 1"/>
          <p:cNvSpPr>
            <a:spLocks noGrp="1"/>
          </p:cNvSpPr>
          <p:nvPr>
            <p:ph sz="half" idx="2"/>
          </p:nvPr>
        </p:nvSpPr>
        <p:spPr>
          <a:xfrm>
            <a:off x="5205134" y="1837412"/>
            <a:ext cx="5205135" cy="3880773"/>
          </a:xfrm>
        </p:spPr>
        <p:txBody>
          <a:bodyPr/>
          <a:lstStyle/>
          <a:p>
            <a:pPr marL="400050"/>
            <a:endParaRPr lang="pt-BR" altLang="pt-BR" sz="2400" dirty="0"/>
          </a:p>
          <a:p>
            <a:pPr marL="914400" lvl="1" indent="-457200">
              <a:buFont typeface="+mj-lt"/>
              <a:buAutoNum type="arabicPeriod" startAt="6"/>
            </a:pPr>
            <a:r>
              <a:rPr lang="pt-BR" altLang="pt-BR" sz="2400" dirty="0"/>
              <a:t>Gestão de Recursos;</a:t>
            </a:r>
          </a:p>
          <a:p>
            <a:pPr marL="800100" lvl="1" indent="-342900">
              <a:buFont typeface="Trebuchet MS" panose="020B0603020202020204" pitchFamily="34" charset="0"/>
              <a:buAutoNum type="arabicPeriod" startAt="6"/>
            </a:pPr>
            <a:r>
              <a:rPr lang="pt-BR" altLang="pt-BR" sz="2400" dirty="0"/>
              <a:t>Gestão de Comunicação;</a:t>
            </a:r>
          </a:p>
          <a:p>
            <a:pPr marL="800100" lvl="1" indent="-342900">
              <a:buFont typeface="Trebuchet MS" panose="020B0603020202020204" pitchFamily="34" charset="0"/>
              <a:buAutoNum type="arabicPeriod" startAt="6"/>
            </a:pPr>
            <a:r>
              <a:rPr lang="pt-BR" altLang="pt-BR" sz="2400" dirty="0"/>
              <a:t>Gestão de Riscos;</a:t>
            </a:r>
          </a:p>
          <a:p>
            <a:pPr marL="800100" lvl="1" indent="-342900">
              <a:buFont typeface="Trebuchet MS" panose="020B0603020202020204" pitchFamily="34" charset="0"/>
              <a:buAutoNum type="arabicPeriod" startAt="6"/>
            </a:pPr>
            <a:r>
              <a:rPr lang="pt-BR" altLang="pt-BR" sz="2400" dirty="0"/>
              <a:t>Gestão de Contratos;</a:t>
            </a:r>
          </a:p>
          <a:p>
            <a:pPr marL="800100" lvl="1" indent="-342900">
              <a:buFont typeface="Trebuchet MS" panose="020B0603020202020204" pitchFamily="34" charset="0"/>
              <a:buAutoNum type="arabicPeriod" startAt="6"/>
            </a:pPr>
            <a:r>
              <a:rPr lang="pt-BR" altLang="pt-BR" sz="2400" dirty="0"/>
              <a:t>Gestão de </a:t>
            </a:r>
            <a:r>
              <a:rPr lang="pt-BR" altLang="pt-BR" sz="2400" i="1" dirty="0" err="1"/>
              <a:t>Stakeholders</a:t>
            </a:r>
            <a:r>
              <a:rPr lang="pt-BR" altLang="pt-BR" sz="2400" dirty="0"/>
              <a:t>.</a:t>
            </a:r>
          </a:p>
          <a:p>
            <a:endParaRPr lang="pt-BR" sz="2000" dirty="0"/>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8950702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Título 1"/>
          <p:cNvSpPr>
            <a:spLocks noGrp="1"/>
          </p:cNvSpPr>
          <p:nvPr>
            <p:ph type="title"/>
          </p:nvPr>
        </p:nvSpPr>
        <p:spPr/>
        <p:txBody>
          <a:bodyPr/>
          <a:lstStyle/>
          <a:p>
            <a:r>
              <a:rPr lang="pt-BR" altLang="pt-BR"/>
              <a:t>PMBOK</a:t>
            </a:r>
          </a:p>
        </p:txBody>
      </p:sp>
      <p:pic>
        <p:nvPicPr>
          <p:cNvPr id="276483"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40191" y="1101725"/>
            <a:ext cx="9582150" cy="5181600"/>
          </a:xfrm>
        </p:spPr>
      </p:pic>
      <p:sp>
        <p:nvSpPr>
          <p:cNvPr id="276484" name="CaixaDeTexto 4"/>
          <p:cNvSpPr txBox="1">
            <a:spLocks noChangeArrowheads="1"/>
          </p:cNvSpPr>
          <p:nvPr/>
        </p:nvSpPr>
        <p:spPr bwMode="auto">
          <a:xfrm>
            <a:off x="2648406" y="6194425"/>
            <a:ext cx="58975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pt-BR" altLang="pt-BR" dirty="0">
                <a:solidFill>
                  <a:schemeClr val="tx1"/>
                </a:solidFill>
                <a:latin typeface="Arial" panose="020B0604020202020204" pitchFamily="34" charset="0"/>
              </a:rPr>
              <a:t>Processos de duas áreas de conhecimento do PMBOK</a:t>
            </a:r>
          </a:p>
          <a:p>
            <a:pPr algn="ctr">
              <a:spcBef>
                <a:spcPct val="0"/>
              </a:spcBef>
              <a:buClrTx/>
              <a:buSzTx/>
              <a:buFontTx/>
              <a:buNone/>
            </a:pPr>
            <a:r>
              <a:rPr lang="pt-BR" altLang="pt-BR" dirty="0">
                <a:solidFill>
                  <a:schemeClr val="tx1"/>
                </a:solidFill>
                <a:latin typeface="Arial" panose="020B0604020202020204" pitchFamily="34" charset="0"/>
              </a:rPr>
              <a:t>Fonte: (PMI, 2013, p. 61)</a:t>
            </a:r>
          </a:p>
        </p:txBody>
      </p:sp>
      <p:grpSp>
        <p:nvGrpSpPr>
          <p:cNvPr id="5" name="Grupo 4"/>
          <p:cNvGrpSpPr/>
          <p:nvPr/>
        </p:nvGrpSpPr>
        <p:grpSpPr>
          <a:xfrm>
            <a:off x="0" y="0"/>
            <a:ext cx="12192000" cy="6858000"/>
            <a:chOff x="0" y="0"/>
            <a:chExt cx="12192000" cy="6858000"/>
          </a:xfrm>
        </p:grpSpPr>
        <p:sp>
          <p:nvSpPr>
            <p:cNvPr id="6" name="Retângulo 5"/>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7" name="Picture 4" descr="http://r69.cooltext.com/rendered/cooltext29308164472655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78010654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Título 1"/>
          <p:cNvSpPr>
            <a:spLocks noGrp="1"/>
          </p:cNvSpPr>
          <p:nvPr>
            <p:ph type="title"/>
          </p:nvPr>
        </p:nvSpPr>
        <p:spPr>
          <a:xfrm>
            <a:off x="677862" y="609600"/>
            <a:ext cx="9984971" cy="1320800"/>
          </a:xfrm>
        </p:spPr>
        <p:txBody>
          <a:bodyPr/>
          <a:lstStyle/>
          <a:p>
            <a:r>
              <a:rPr lang="pt-BR" altLang="pt-BR" dirty="0"/>
              <a:t>Comparação das abordagens de gestão de projetos</a:t>
            </a:r>
          </a:p>
        </p:txBody>
      </p:sp>
      <p:graphicFrame>
        <p:nvGraphicFramePr>
          <p:cNvPr id="4" name="Espaço Reservado para Conteúdo 3"/>
          <p:cNvGraphicFramePr>
            <a:graphicFrameLocks noGrp="1"/>
          </p:cNvGraphicFramePr>
          <p:nvPr>
            <p:ph idx="1"/>
          </p:nvPr>
        </p:nvGraphicFramePr>
        <p:xfrm>
          <a:off x="385763" y="1799901"/>
          <a:ext cx="11566525" cy="4504271"/>
        </p:xfrm>
        <a:graphic>
          <a:graphicData uri="http://schemas.openxmlformats.org/drawingml/2006/table">
            <a:tbl>
              <a:tblPr firstRow="1" bandRow="1">
                <a:tableStyleId>{5C22544A-7EE6-4342-B048-85BDC9FD1C3A}</a:tableStyleId>
              </a:tblPr>
              <a:tblGrid>
                <a:gridCol w="2614705">
                  <a:extLst>
                    <a:ext uri="{9D8B030D-6E8A-4147-A177-3AD203B41FA5}">
                      <a16:colId xmlns:a16="http://schemas.microsoft.com/office/drawing/2014/main" val="20000"/>
                    </a:ext>
                  </a:extLst>
                </a:gridCol>
                <a:gridCol w="3168557">
                  <a:extLst>
                    <a:ext uri="{9D8B030D-6E8A-4147-A177-3AD203B41FA5}">
                      <a16:colId xmlns:a16="http://schemas.microsoft.com/office/drawing/2014/main" val="20001"/>
                    </a:ext>
                  </a:extLst>
                </a:gridCol>
                <a:gridCol w="3091278">
                  <a:extLst>
                    <a:ext uri="{9D8B030D-6E8A-4147-A177-3AD203B41FA5}">
                      <a16:colId xmlns:a16="http://schemas.microsoft.com/office/drawing/2014/main" val="20002"/>
                    </a:ext>
                  </a:extLst>
                </a:gridCol>
                <a:gridCol w="2691985">
                  <a:extLst>
                    <a:ext uri="{9D8B030D-6E8A-4147-A177-3AD203B41FA5}">
                      <a16:colId xmlns:a16="http://schemas.microsoft.com/office/drawing/2014/main" val="20003"/>
                    </a:ext>
                  </a:extLst>
                </a:gridCol>
              </a:tblGrid>
              <a:tr h="785679">
                <a:tc>
                  <a:txBody>
                    <a:bodyPr/>
                    <a:lstStyle/>
                    <a:p>
                      <a:r>
                        <a:rPr lang="pt-BR" sz="2000" dirty="0"/>
                        <a:t>Característica</a:t>
                      </a:r>
                    </a:p>
                  </a:txBody>
                  <a:tcPr marL="91450" marR="91450" marT="45724" marB="45724"/>
                </a:tc>
                <a:tc>
                  <a:txBody>
                    <a:bodyPr/>
                    <a:lstStyle/>
                    <a:p>
                      <a:r>
                        <a:rPr lang="pt-BR" sz="2000" i="1" dirty="0" err="1"/>
                        <a:t>Lean</a:t>
                      </a:r>
                      <a:r>
                        <a:rPr lang="pt-BR" sz="2000" i="1" dirty="0"/>
                        <a:t> </a:t>
                      </a:r>
                      <a:r>
                        <a:rPr lang="pt-BR" sz="2000" i="1" dirty="0" err="1"/>
                        <a:t>Thinking</a:t>
                      </a:r>
                      <a:endParaRPr lang="pt-BR" sz="2000" i="1" dirty="0"/>
                    </a:p>
                  </a:txBody>
                  <a:tcPr marL="91450" marR="91450" marT="45724" marB="45724"/>
                </a:tc>
                <a:tc>
                  <a:txBody>
                    <a:bodyPr/>
                    <a:lstStyle/>
                    <a:p>
                      <a:r>
                        <a:rPr lang="pt-BR" sz="2000" dirty="0"/>
                        <a:t>Métodos Ágeis</a:t>
                      </a:r>
                    </a:p>
                  </a:txBody>
                  <a:tcPr marL="91450" marR="91450" marT="45724" marB="45724"/>
                </a:tc>
                <a:tc>
                  <a:txBody>
                    <a:bodyPr/>
                    <a:lstStyle/>
                    <a:p>
                      <a:r>
                        <a:rPr lang="pt-BR" sz="2000" dirty="0"/>
                        <a:t>Abordagens dirigidas a processos</a:t>
                      </a:r>
                    </a:p>
                  </a:txBody>
                  <a:tcPr marL="91450" marR="91450" marT="45724" marB="45724"/>
                </a:tc>
                <a:extLst>
                  <a:ext uri="{0D108BD9-81ED-4DB2-BD59-A6C34878D82A}">
                    <a16:rowId xmlns:a16="http://schemas.microsoft.com/office/drawing/2014/main" val="10000"/>
                  </a:ext>
                </a:extLst>
              </a:tr>
              <a:tr h="914479">
                <a:tc>
                  <a:txBody>
                    <a:bodyPr/>
                    <a:lstStyle/>
                    <a:p>
                      <a:r>
                        <a:rPr lang="pt-BR" sz="2000" b="1" dirty="0"/>
                        <a:t>Foco da abordagem</a:t>
                      </a:r>
                    </a:p>
                  </a:txBody>
                  <a:tcPr marL="91450" marR="91450" marT="45724" marB="45724"/>
                </a:tc>
                <a:tc>
                  <a:txBody>
                    <a:bodyPr/>
                    <a:lstStyle/>
                    <a:p>
                      <a:r>
                        <a:rPr lang="pt-BR" sz="2000" dirty="0"/>
                        <a:t>No valor para o </a:t>
                      </a:r>
                      <a:r>
                        <a:rPr lang="pt-BR" sz="2000" i="1" dirty="0" err="1"/>
                        <a:t>stakeholder</a:t>
                      </a:r>
                      <a:r>
                        <a:rPr lang="pt-BR" sz="2000" dirty="0"/>
                        <a:t> por meio da eliminação</a:t>
                      </a:r>
                      <a:r>
                        <a:rPr lang="pt-BR" sz="2000" baseline="0" dirty="0"/>
                        <a:t> de desperdícios</a:t>
                      </a:r>
                      <a:endParaRPr lang="pt-BR" sz="2000" dirty="0"/>
                    </a:p>
                  </a:txBody>
                  <a:tcPr marL="91450" marR="91450" marT="45724" marB="45724"/>
                </a:tc>
                <a:tc>
                  <a:txBody>
                    <a:bodyPr/>
                    <a:lstStyle/>
                    <a:p>
                      <a:r>
                        <a:rPr lang="pt-BR" sz="2000" dirty="0"/>
                        <a:t>No</a:t>
                      </a:r>
                      <a:r>
                        <a:rPr lang="pt-BR" sz="2000" baseline="0" dirty="0"/>
                        <a:t> valor para o </a:t>
                      </a:r>
                      <a:r>
                        <a:rPr lang="pt-BR" sz="2000" i="1" baseline="0" dirty="0" err="1"/>
                        <a:t>stakeholder</a:t>
                      </a:r>
                      <a:r>
                        <a:rPr lang="pt-BR" sz="2000" baseline="0" dirty="0"/>
                        <a:t> por meio da resposta rápida à mudança</a:t>
                      </a:r>
                      <a:endParaRPr lang="pt-BR" sz="2000" dirty="0"/>
                    </a:p>
                  </a:txBody>
                  <a:tcPr marL="91450" marR="91450" marT="45724" marB="45724"/>
                </a:tc>
                <a:tc>
                  <a:txBody>
                    <a:bodyPr/>
                    <a:lstStyle/>
                    <a:p>
                      <a:r>
                        <a:rPr lang="pt-BR" sz="2000" dirty="0"/>
                        <a:t>Nos processos</a:t>
                      </a:r>
                    </a:p>
                  </a:txBody>
                  <a:tcPr marL="91450" marR="91450" marT="45724" marB="45724"/>
                </a:tc>
                <a:extLst>
                  <a:ext uri="{0D108BD9-81ED-4DB2-BD59-A6C34878D82A}">
                    <a16:rowId xmlns:a16="http://schemas.microsoft.com/office/drawing/2014/main" val="10001"/>
                  </a:ext>
                </a:extLst>
              </a:tr>
              <a:tr h="693227">
                <a:tc>
                  <a:txBody>
                    <a:bodyPr/>
                    <a:lstStyle/>
                    <a:p>
                      <a:r>
                        <a:rPr lang="pt-BR" sz="2000" b="1" dirty="0"/>
                        <a:t>Instrumento empregado</a:t>
                      </a:r>
                    </a:p>
                  </a:txBody>
                  <a:tcPr marL="91450" marR="91450" marT="45724" marB="45724"/>
                </a:tc>
                <a:tc>
                  <a:txBody>
                    <a:bodyPr/>
                    <a:lstStyle/>
                    <a:p>
                      <a:r>
                        <a:rPr lang="pt-BR" sz="2000" dirty="0"/>
                        <a:t>Mapeamento do fluxo</a:t>
                      </a:r>
                      <a:r>
                        <a:rPr lang="pt-BR" sz="2000" baseline="0" dirty="0"/>
                        <a:t> de valor</a:t>
                      </a:r>
                      <a:endParaRPr lang="pt-BR" sz="2000" dirty="0"/>
                    </a:p>
                  </a:txBody>
                  <a:tcPr marL="91450" marR="91450" marT="45724" marB="45724"/>
                </a:tc>
                <a:tc>
                  <a:txBody>
                    <a:bodyPr/>
                    <a:lstStyle/>
                    <a:p>
                      <a:r>
                        <a:rPr lang="pt-BR" sz="2000" dirty="0"/>
                        <a:t>Desenvolvimento iterativo e incremental do produto</a:t>
                      </a:r>
                    </a:p>
                  </a:txBody>
                  <a:tcPr marL="91450" marR="91450" marT="45724" marB="45724"/>
                </a:tc>
                <a:tc>
                  <a:txBody>
                    <a:bodyPr/>
                    <a:lstStyle/>
                    <a:p>
                      <a:r>
                        <a:rPr lang="pt-BR" sz="2000" dirty="0"/>
                        <a:t>Execução de planos</a:t>
                      </a:r>
                    </a:p>
                  </a:txBody>
                  <a:tcPr marL="91450" marR="91450" marT="45724" marB="45724"/>
                </a:tc>
                <a:extLst>
                  <a:ext uri="{0D108BD9-81ED-4DB2-BD59-A6C34878D82A}">
                    <a16:rowId xmlns:a16="http://schemas.microsoft.com/office/drawing/2014/main" val="10002"/>
                  </a:ext>
                </a:extLst>
              </a:tr>
              <a:tr h="693227">
                <a:tc>
                  <a:txBody>
                    <a:bodyPr/>
                    <a:lstStyle/>
                    <a:p>
                      <a:r>
                        <a:rPr lang="pt-BR" sz="2000" b="1" dirty="0"/>
                        <a:t>Taman</a:t>
                      </a:r>
                      <a:r>
                        <a:rPr lang="pt-BR" sz="2000" b="1" baseline="0" dirty="0"/>
                        <a:t>ho das equipes</a:t>
                      </a:r>
                      <a:endParaRPr lang="pt-BR" sz="2000" b="1" dirty="0"/>
                    </a:p>
                  </a:txBody>
                  <a:tcPr marL="91450" marR="91450" marT="45724" marB="45724"/>
                </a:tc>
                <a:tc>
                  <a:txBody>
                    <a:bodyPr/>
                    <a:lstStyle/>
                    <a:p>
                      <a:r>
                        <a:rPr lang="pt-BR" sz="2000" dirty="0"/>
                        <a:t>Quaisquer equipes</a:t>
                      </a:r>
                    </a:p>
                  </a:txBody>
                  <a:tcPr marL="91450" marR="91450" marT="45724" marB="45724"/>
                </a:tc>
                <a:tc>
                  <a:txBody>
                    <a:bodyPr/>
                    <a:lstStyle/>
                    <a:p>
                      <a:r>
                        <a:rPr lang="pt-BR" sz="2000" dirty="0"/>
                        <a:t>Pequenas equipes</a:t>
                      </a:r>
                    </a:p>
                  </a:txBody>
                  <a:tcPr marL="91450" marR="91450" marT="45724" marB="45724"/>
                </a:tc>
                <a:tc>
                  <a:txBody>
                    <a:bodyPr/>
                    <a:lstStyle/>
                    <a:p>
                      <a:r>
                        <a:rPr lang="pt-BR" sz="2000" dirty="0"/>
                        <a:t>Grandes</a:t>
                      </a:r>
                      <a:r>
                        <a:rPr lang="pt-BR" sz="2000" baseline="0" dirty="0"/>
                        <a:t> equipes</a:t>
                      </a:r>
                      <a:endParaRPr lang="pt-BR" sz="2000" dirty="0"/>
                    </a:p>
                  </a:txBody>
                  <a:tcPr marL="91450" marR="91450" marT="45724" marB="45724"/>
                </a:tc>
                <a:extLst>
                  <a:ext uri="{0D108BD9-81ED-4DB2-BD59-A6C34878D82A}">
                    <a16:rowId xmlns:a16="http://schemas.microsoft.com/office/drawing/2014/main" val="10003"/>
                  </a:ext>
                </a:extLst>
              </a:tr>
              <a:tr h="693227">
                <a:tc>
                  <a:txBody>
                    <a:bodyPr/>
                    <a:lstStyle/>
                    <a:p>
                      <a:r>
                        <a:rPr lang="pt-BR" sz="2000" b="1" dirty="0"/>
                        <a:t>Complexidade na aprendizagem</a:t>
                      </a:r>
                    </a:p>
                  </a:txBody>
                  <a:tcPr marL="91450" marR="91450" marT="45724" marB="45724"/>
                </a:tc>
                <a:tc>
                  <a:txBody>
                    <a:bodyPr/>
                    <a:lstStyle/>
                    <a:p>
                      <a:r>
                        <a:rPr lang="pt-BR" sz="2000" dirty="0"/>
                        <a:t>Baixa</a:t>
                      </a:r>
                    </a:p>
                  </a:txBody>
                  <a:tcPr marL="91450" marR="91450" marT="45724" marB="45724"/>
                </a:tc>
                <a:tc>
                  <a:txBody>
                    <a:bodyPr/>
                    <a:lstStyle/>
                    <a:p>
                      <a:r>
                        <a:rPr lang="pt-BR" sz="2000" dirty="0"/>
                        <a:t>Baixa</a:t>
                      </a:r>
                    </a:p>
                  </a:txBody>
                  <a:tcPr marL="91450" marR="91450" marT="45724" marB="45724"/>
                </a:tc>
                <a:tc>
                  <a:txBody>
                    <a:bodyPr/>
                    <a:lstStyle/>
                    <a:p>
                      <a:r>
                        <a:rPr lang="pt-BR" sz="2000" dirty="0"/>
                        <a:t>Alta</a:t>
                      </a:r>
                    </a:p>
                  </a:txBody>
                  <a:tcPr marL="91450" marR="91450" marT="45724" marB="45724"/>
                </a:tc>
                <a:extLst>
                  <a:ext uri="{0D108BD9-81ED-4DB2-BD59-A6C34878D82A}">
                    <a16:rowId xmlns:a16="http://schemas.microsoft.com/office/drawing/2014/main" val="10004"/>
                  </a:ext>
                </a:extLst>
              </a:tr>
            </a:tbl>
          </a:graphicData>
        </a:graphic>
      </p:graphicFrame>
      <p:sp>
        <p:nvSpPr>
          <p:cNvPr id="277539" name="CaixaDeTexto 4"/>
          <p:cNvSpPr txBox="1">
            <a:spLocks noChangeArrowheads="1"/>
          </p:cNvSpPr>
          <p:nvPr/>
        </p:nvSpPr>
        <p:spPr bwMode="auto">
          <a:xfrm>
            <a:off x="371959" y="6306112"/>
            <a:ext cx="11592733" cy="400110"/>
          </a:xfrm>
          <a:prstGeom prst="rect">
            <a:avLst/>
          </a:prstGeom>
          <a:solidFill>
            <a:schemeClr val="bg1"/>
          </a:solidFill>
          <a:ln>
            <a:noFill/>
          </a:ln>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pt-BR" altLang="pt-BR" sz="2000" dirty="0">
                <a:solidFill>
                  <a:schemeClr val="tx1"/>
                </a:solidFill>
                <a:latin typeface="Arial" panose="020B0604020202020204" pitchFamily="34" charset="0"/>
              </a:rPr>
              <a:t>Comparação das características das abordagens de gestão de projetos (SANTOS, 2014)</a:t>
            </a:r>
          </a:p>
        </p:txBody>
      </p:sp>
      <p:grpSp>
        <p:nvGrpSpPr>
          <p:cNvPr id="5" name="Grupo 4"/>
          <p:cNvGrpSpPr/>
          <p:nvPr/>
        </p:nvGrpSpPr>
        <p:grpSpPr>
          <a:xfrm>
            <a:off x="0" y="0"/>
            <a:ext cx="12192000" cy="6858000"/>
            <a:chOff x="0" y="0"/>
            <a:chExt cx="12192000" cy="6858000"/>
          </a:xfrm>
        </p:grpSpPr>
        <p:sp>
          <p:nvSpPr>
            <p:cNvPr id="6" name="Retângulo 5"/>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7"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9317178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ítulo 3"/>
          <p:cNvSpPr>
            <a:spLocks noGrp="1"/>
          </p:cNvSpPr>
          <p:nvPr>
            <p:ph type="ctrTitle"/>
          </p:nvPr>
        </p:nvSpPr>
        <p:spPr>
          <a:xfrm>
            <a:off x="1506538" y="2405063"/>
            <a:ext cx="7767637" cy="1646237"/>
          </a:xfrm>
        </p:spPr>
        <p:txBody>
          <a:bodyPr/>
          <a:lstStyle/>
          <a:p>
            <a:pPr eaLnBrk="1" hangingPunct="1"/>
            <a:r>
              <a:rPr lang="pt-BR" altLang="pt-BR"/>
              <a:t>Princípios na prática de Engenharia de Software</a:t>
            </a:r>
          </a:p>
        </p:txBody>
      </p:sp>
      <p:sp>
        <p:nvSpPr>
          <p:cNvPr id="5" name="Subtítulo 4"/>
          <p:cNvSpPr>
            <a:spLocks noGrp="1"/>
          </p:cNvSpPr>
          <p:nvPr>
            <p:ph type="subTitle" idx="1"/>
          </p:nvPr>
        </p:nvSpPr>
        <p:spPr>
          <a:xfrm>
            <a:off x="1506538" y="4051300"/>
            <a:ext cx="7767637" cy="1096963"/>
          </a:xfrm>
        </p:spPr>
        <p:txBody>
          <a:bodyPr rtlCol="0">
            <a:normAutofit/>
          </a:bodyPr>
          <a:lstStyle/>
          <a:p>
            <a:pPr eaLnBrk="1" fontAlgn="auto" hangingPunct="1">
              <a:spcAft>
                <a:spcPts val="0"/>
              </a:spcAft>
              <a:buFont typeface="Wingdings 3" charset="2"/>
              <a:buNone/>
              <a:defRPr/>
            </a:pPr>
            <a:r>
              <a:rPr lang="pt-BR" sz="3600" dirty="0"/>
              <a:t>Parte 07</a:t>
            </a:r>
          </a:p>
        </p:txBody>
      </p:sp>
      <p:grpSp>
        <p:nvGrpSpPr>
          <p:cNvPr id="4" name="Grupo 3"/>
          <p:cNvGrpSpPr/>
          <p:nvPr/>
        </p:nvGrpSpPr>
        <p:grpSpPr>
          <a:xfrm>
            <a:off x="0" y="0"/>
            <a:ext cx="12192000" cy="6858000"/>
            <a:chOff x="0" y="0"/>
            <a:chExt cx="12192000" cy="6858000"/>
          </a:xfrm>
        </p:grpSpPr>
        <p:sp>
          <p:nvSpPr>
            <p:cNvPr id="6" name="Retângulo 5"/>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7"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8673673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ítulo 1"/>
          <p:cNvSpPr>
            <a:spLocks noGrp="1"/>
          </p:cNvSpPr>
          <p:nvPr>
            <p:ph type="title"/>
          </p:nvPr>
        </p:nvSpPr>
        <p:spPr/>
        <p:txBody>
          <a:bodyPr/>
          <a:lstStyle/>
          <a:p>
            <a:pPr eaLnBrk="1" hangingPunct="1"/>
            <a:r>
              <a:rPr lang="pt-BR" altLang="pt-BR"/>
              <a:t>Sumário</a:t>
            </a:r>
          </a:p>
        </p:txBody>
      </p:sp>
      <p:sp>
        <p:nvSpPr>
          <p:cNvPr id="128003" name="Espaço Reservado para Conteúdo 2"/>
          <p:cNvSpPr>
            <a:spLocks noGrp="1"/>
          </p:cNvSpPr>
          <p:nvPr>
            <p:ph idx="1"/>
          </p:nvPr>
        </p:nvSpPr>
        <p:spPr/>
        <p:txBody>
          <a:bodyPr/>
          <a:lstStyle/>
          <a:p>
            <a:pPr eaLnBrk="1" hangingPunct="1"/>
            <a:r>
              <a:rPr lang="pt-BR" altLang="pt-BR" sz="2400"/>
              <a:t>Conhecimento em Engenharia de Software</a:t>
            </a:r>
          </a:p>
          <a:p>
            <a:pPr eaLnBrk="1" hangingPunct="1"/>
            <a:r>
              <a:rPr lang="pt-BR" altLang="pt-BR" sz="2400"/>
              <a:t>Princípios fundamentais</a:t>
            </a:r>
          </a:p>
          <a:p>
            <a:pPr eaLnBrk="1" hangingPunct="1"/>
            <a:r>
              <a:rPr lang="pt-BR" altLang="pt-BR" sz="2400"/>
              <a:t>Princípios das atividades metodológicas</a:t>
            </a:r>
          </a:p>
          <a:p>
            <a:pPr lvl="1" eaLnBrk="1" hangingPunct="1"/>
            <a:r>
              <a:rPr lang="pt-BR" altLang="pt-BR" sz="2000"/>
              <a:t>Princípios da comunicação</a:t>
            </a:r>
          </a:p>
          <a:p>
            <a:pPr lvl="1" eaLnBrk="1" hangingPunct="1"/>
            <a:r>
              <a:rPr lang="pt-BR" altLang="pt-BR" sz="2000"/>
              <a:t>Princípios de planejamento</a:t>
            </a:r>
          </a:p>
          <a:p>
            <a:pPr lvl="1" eaLnBrk="1" hangingPunct="1"/>
            <a:r>
              <a:rPr lang="pt-BR" altLang="pt-BR" sz="2000"/>
              <a:t>Princípios de modelagem</a:t>
            </a:r>
          </a:p>
          <a:p>
            <a:pPr lvl="1" eaLnBrk="1" hangingPunct="1"/>
            <a:r>
              <a:rPr lang="pt-BR" altLang="pt-BR" sz="2000"/>
              <a:t>Princípios de construção</a:t>
            </a:r>
          </a:p>
          <a:p>
            <a:pPr lvl="1" eaLnBrk="1" hangingPunct="1"/>
            <a:r>
              <a:rPr lang="pt-BR" altLang="pt-BR" sz="2000"/>
              <a:t>Princípios de disponibilização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81909732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ítulo 1"/>
          <p:cNvSpPr>
            <a:spLocks noGrp="1"/>
          </p:cNvSpPr>
          <p:nvPr>
            <p:ph type="title"/>
          </p:nvPr>
        </p:nvSpPr>
        <p:spPr/>
        <p:txBody>
          <a:bodyPr/>
          <a:lstStyle/>
          <a:p>
            <a:pPr eaLnBrk="1" hangingPunct="1"/>
            <a:r>
              <a:rPr lang="pt-BR" altLang="pt-BR"/>
              <a:t>Conhecimento em Engenharia de Software</a:t>
            </a:r>
          </a:p>
        </p:txBody>
      </p:sp>
      <p:sp>
        <p:nvSpPr>
          <p:cNvPr id="129027" name="Espaço Reservado para Conteúdo 2"/>
          <p:cNvSpPr>
            <a:spLocks noGrp="1"/>
          </p:cNvSpPr>
          <p:nvPr>
            <p:ph idx="1"/>
          </p:nvPr>
        </p:nvSpPr>
        <p:spPr/>
        <p:txBody>
          <a:bodyPr/>
          <a:lstStyle/>
          <a:p>
            <a:pPr eaLnBrk="1" hangingPunct="1"/>
            <a:r>
              <a:rPr lang="pt-BR" altLang="pt-BR" sz="2800" dirty="0"/>
              <a:t>Pode-se dividir o conhecimento acumulado em Engenharia de Software em dois grandes grupos:</a:t>
            </a:r>
          </a:p>
          <a:p>
            <a:pPr lvl="1" eaLnBrk="1" hangingPunct="1"/>
            <a:r>
              <a:rPr lang="pt-BR" altLang="pt-BR" sz="2400" dirty="0"/>
              <a:t>Conhecimentos orientados a tecnologias específicas – giram em torno do domínio de certas tecnologias por parte do engenheiro de software, apresentando um tempo de vida curto (“meia-vida” de três anos, segundo a IEEE Software);</a:t>
            </a:r>
          </a:p>
          <a:p>
            <a:pPr lvl="1" eaLnBrk="1" hangingPunct="1"/>
            <a:r>
              <a:rPr lang="pt-BR" altLang="pt-BR" sz="2400" dirty="0"/>
              <a:t>Conhecimentos orientados a princípios – focam em princípios que orientam a prática e constituem uma base de conhecimentos que sofre menos alterações ao longo do tempo.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82948933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ítulo 1"/>
          <p:cNvSpPr>
            <a:spLocks noGrp="1"/>
          </p:cNvSpPr>
          <p:nvPr>
            <p:ph type="title"/>
          </p:nvPr>
        </p:nvSpPr>
        <p:spPr/>
        <p:txBody>
          <a:bodyPr/>
          <a:lstStyle/>
          <a:p>
            <a:pPr eaLnBrk="1" hangingPunct="1"/>
            <a:r>
              <a:rPr lang="pt-BR" altLang="pt-BR"/>
              <a:t>Conhecimento em Engenharia de Software</a:t>
            </a:r>
          </a:p>
        </p:txBody>
      </p:sp>
      <p:sp>
        <p:nvSpPr>
          <p:cNvPr id="130051" name="Espaço Reservado para Conteúdo 2"/>
          <p:cNvSpPr>
            <a:spLocks noGrp="1"/>
          </p:cNvSpPr>
          <p:nvPr>
            <p:ph idx="1"/>
          </p:nvPr>
        </p:nvSpPr>
        <p:spPr/>
        <p:txBody>
          <a:bodyPr/>
          <a:lstStyle/>
          <a:p>
            <a:pPr eaLnBrk="1" hangingPunct="1"/>
            <a:r>
              <a:rPr lang="pt-BR" altLang="pt-BR" sz="2800" dirty="0"/>
              <a:t>Pressman (2011) classifica os princípios que norteiam a prática de Engenharia de Software em duas categorias:</a:t>
            </a:r>
          </a:p>
          <a:p>
            <a:pPr lvl="1" eaLnBrk="1" hangingPunct="1"/>
            <a:r>
              <a:rPr lang="pt-BR" altLang="pt-BR" sz="2400" dirty="0"/>
              <a:t>Princípios fundamentais;</a:t>
            </a:r>
          </a:p>
          <a:p>
            <a:pPr lvl="1" eaLnBrk="1" hangingPunct="1"/>
            <a:r>
              <a:rPr lang="pt-BR" altLang="pt-BR" sz="2400" dirty="0"/>
              <a:t>Princípios das atividades metodológicas.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7570857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ítulo 1"/>
          <p:cNvSpPr>
            <a:spLocks noGrp="1"/>
          </p:cNvSpPr>
          <p:nvPr>
            <p:ph type="title"/>
          </p:nvPr>
        </p:nvSpPr>
        <p:spPr/>
        <p:txBody>
          <a:bodyPr/>
          <a:lstStyle/>
          <a:p>
            <a:pPr eaLnBrk="1" hangingPunct="1"/>
            <a:r>
              <a:rPr lang="pt-BR" altLang="pt-BR"/>
              <a:t>Princípios fundamentais</a:t>
            </a:r>
          </a:p>
        </p:txBody>
      </p:sp>
      <p:sp>
        <p:nvSpPr>
          <p:cNvPr id="131075" name="Espaço Reservado para Conteúdo 2"/>
          <p:cNvSpPr>
            <a:spLocks noGrp="1"/>
          </p:cNvSpPr>
          <p:nvPr>
            <p:ph idx="1"/>
          </p:nvPr>
        </p:nvSpPr>
        <p:spPr/>
        <p:txBody>
          <a:bodyPr/>
          <a:lstStyle/>
          <a:p>
            <a:pPr eaLnBrk="1" hangingPunct="1"/>
            <a:r>
              <a:rPr lang="pt-BR" altLang="pt-BR" sz="2800" dirty="0"/>
              <a:t>Oferecem suporte à:</a:t>
            </a:r>
          </a:p>
          <a:p>
            <a:pPr lvl="1" eaLnBrk="1" hangingPunct="1"/>
            <a:r>
              <a:rPr lang="pt-BR" altLang="pt-BR" sz="2400" dirty="0"/>
              <a:t>Aplicação de um </a:t>
            </a:r>
            <a:r>
              <a:rPr lang="pt-BR" altLang="pt-BR" sz="2400" b="1" dirty="0"/>
              <a:t>processo</a:t>
            </a:r>
            <a:r>
              <a:rPr lang="pt-BR" altLang="pt-BR" sz="2400" dirty="0"/>
              <a:t> de software, orientando a equipe de software quanto ao desenvolvimento de atividades de apoio e estruturais;</a:t>
            </a:r>
          </a:p>
          <a:p>
            <a:pPr lvl="1" eaLnBrk="1" hangingPunct="1"/>
            <a:r>
              <a:rPr lang="pt-BR" altLang="pt-BR" sz="2400" dirty="0"/>
              <a:t>Execução de métodos (</a:t>
            </a:r>
            <a:r>
              <a:rPr lang="pt-BR" altLang="pt-BR" sz="2400" b="1" dirty="0"/>
              <a:t>prática</a:t>
            </a:r>
            <a:r>
              <a:rPr lang="pt-BR" altLang="pt-BR" sz="2400" dirty="0"/>
              <a:t>) de Engenharia de Software, estabelecendo artefatos e regras para guiar a análise, projeto, implementação, testes e emprego do software.</a:t>
            </a:r>
          </a:p>
          <a:p>
            <a:pPr eaLnBrk="1" hangingPunct="1"/>
            <a:endParaRPr lang="pt-BR" altLang="pt-BR" sz="2800" dirty="0"/>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14477712"/>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ítulo 1"/>
          <p:cNvSpPr>
            <a:spLocks noGrp="1"/>
          </p:cNvSpPr>
          <p:nvPr>
            <p:ph type="title"/>
          </p:nvPr>
        </p:nvSpPr>
        <p:spPr/>
        <p:txBody>
          <a:bodyPr/>
          <a:lstStyle/>
          <a:p>
            <a:pPr eaLnBrk="1" hangingPunct="1"/>
            <a:r>
              <a:rPr lang="pt-BR" altLang="pt-BR"/>
              <a:t>Princípios fundamentais</a:t>
            </a:r>
          </a:p>
        </p:txBody>
      </p:sp>
      <p:sp>
        <p:nvSpPr>
          <p:cNvPr id="3" name="Espaço Reservado para Conteúdo 2"/>
          <p:cNvSpPr>
            <a:spLocks noGrp="1"/>
          </p:cNvSpPr>
          <p:nvPr>
            <p:ph idx="1"/>
          </p:nvPr>
        </p:nvSpPr>
        <p:spPr/>
        <p:txBody>
          <a:bodyPr rtlCol="0">
            <a:noAutofit/>
          </a:bodyPr>
          <a:lstStyle/>
          <a:p>
            <a:pPr eaLnBrk="1" fontAlgn="auto" hangingPunct="1">
              <a:spcAft>
                <a:spcPts val="0"/>
              </a:spcAft>
              <a:buFont typeface="+mj-lt"/>
              <a:buAutoNum type="arabicPeriod"/>
              <a:defRPr/>
            </a:pPr>
            <a:r>
              <a:rPr lang="pt-BR" sz="2800" b="1" dirty="0">
                <a:solidFill>
                  <a:schemeClr val="tx1">
                    <a:lumMod val="75000"/>
                    <a:lumOff val="25000"/>
                  </a:schemeClr>
                </a:solidFill>
              </a:rPr>
              <a:t>Seja ágil:</a:t>
            </a:r>
          </a:p>
          <a:p>
            <a:pPr lvl="1" eaLnBrk="1" fontAlgn="auto" hangingPunct="1">
              <a:spcAft>
                <a:spcPts val="0"/>
              </a:spcAft>
              <a:buFont typeface="Wingdings 3" charset="2"/>
              <a:buChar char=""/>
              <a:defRPr/>
            </a:pPr>
            <a:r>
              <a:rPr lang="pt-BR" sz="2400" dirty="0">
                <a:solidFill>
                  <a:schemeClr val="tx1">
                    <a:lumMod val="75000"/>
                    <a:lumOff val="25000"/>
                  </a:schemeClr>
                </a:solidFill>
              </a:rPr>
              <a:t>Não importa se você opta por um modelo de processo prescritivo ou ágil, é sempre possível aplicar os princípios da agilidade (isto é, que visam à pronta resposta em caso de mudanças).</a:t>
            </a:r>
          </a:p>
          <a:p>
            <a:pPr lvl="1" eaLnBrk="1" fontAlgn="auto" hangingPunct="1">
              <a:spcAft>
                <a:spcPts val="0"/>
              </a:spcAft>
              <a:buFont typeface="Wingdings 3" charset="2"/>
              <a:buChar char=""/>
              <a:defRPr/>
            </a:pPr>
            <a:r>
              <a:rPr lang="pt-BR" altLang="pt-BR" sz="2400" dirty="0"/>
              <a:t>E apesar de mudanças serem bem-vindas (mudanças são importantes a fim de que um software sobreviva no longo prazo), são necessários métodos para sua solicitação, avaliação e implementação.</a:t>
            </a:r>
            <a:endParaRPr lang="pt-BR" sz="2400" dirty="0">
              <a:solidFill>
                <a:schemeClr val="tx1">
                  <a:lumMod val="75000"/>
                  <a:lumOff val="25000"/>
                </a:schemeClr>
              </a:solidFill>
            </a:endParaRP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548519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ítulo 1"/>
          <p:cNvSpPr>
            <a:spLocks noGrp="1"/>
          </p:cNvSpPr>
          <p:nvPr>
            <p:ph type="title"/>
          </p:nvPr>
        </p:nvSpPr>
        <p:spPr/>
        <p:txBody>
          <a:bodyPr/>
          <a:lstStyle/>
          <a:p>
            <a:pPr eaLnBrk="1" hangingPunct="1"/>
            <a:r>
              <a:rPr lang="pt-BR" altLang="pt-BR"/>
              <a:t>Mitos relativos ao software</a:t>
            </a:r>
          </a:p>
        </p:txBody>
      </p:sp>
      <p:sp>
        <p:nvSpPr>
          <p:cNvPr id="28675" name="Espaço Reservado para Conteúdo 5"/>
          <p:cNvSpPr>
            <a:spLocks noGrp="1"/>
          </p:cNvSpPr>
          <p:nvPr>
            <p:ph idx="1"/>
          </p:nvPr>
        </p:nvSpPr>
        <p:spPr>
          <a:xfrm>
            <a:off x="677863" y="1719263"/>
            <a:ext cx="8596312" cy="3881437"/>
          </a:xfrm>
        </p:spPr>
        <p:txBody>
          <a:bodyPr/>
          <a:lstStyle/>
          <a:p>
            <a:pPr eaLnBrk="1" hangingPunct="1"/>
            <a:r>
              <a:rPr lang="pt-BR" altLang="pt-BR" sz="2800" dirty="0"/>
              <a:t>Mitos do gerenciamento:</a:t>
            </a:r>
          </a:p>
          <a:p>
            <a:pPr lvl="1" eaLnBrk="1" hangingPunct="1"/>
            <a:r>
              <a:rPr lang="pt-BR" altLang="pt-BR" sz="2400" dirty="0"/>
              <a:t>Já temos um livro cheio de padrões e procedimentos para desenvolver software. Ele não supre meu pessoal com tudo que eles precisam saber?</a:t>
            </a:r>
          </a:p>
          <a:p>
            <a:pPr lvl="1" eaLnBrk="1" hangingPunct="1"/>
            <a:r>
              <a:rPr lang="pt-BR" altLang="pt-BR" sz="2400" dirty="0"/>
              <a:t>Meu pessoal tem ferramentas de desenvolvimento de software de última geração; afinal lhes compramos os mais novos computadores;</a:t>
            </a:r>
          </a:p>
          <a:p>
            <a:pPr lvl="1" eaLnBrk="1" hangingPunct="1"/>
            <a:r>
              <a:rPr lang="pt-BR" altLang="pt-BR" sz="2400" dirty="0"/>
              <a:t>Se o cronograma atrasar, poderemos acrescentar mais programadores e ficarmos em dia;</a:t>
            </a:r>
          </a:p>
          <a:p>
            <a:pPr lvl="1" eaLnBrk="1" hangingPunct="1"/>
            <a:r>
              <a:rPr lang="pt-BR" altLang="pt-BR" sz="2400" dirty="0"/>
              <a:t>Se eu decidir terceirizar o projeto de software, posso simplesmente relaxar e deixar essa empresa realizá-lo.</a:t>
            </a: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ítulo 1"/>
          <p:cNvSpPr>
            <a:spLocks noGrp="1"/>
          </p:cNvSpPr>
          <p:nvPr>
            <p:ph type="title"/>
          </p:nvPr>
        </p:nvSpPr>
        <p:spPr/>
        <p:txBody>
          <a:bodyPr/>
          <a:lstStyle/>
          <a:p>
            <a:pPr eaLnBrk="1" hangingPunct="1"/>
            <a:r>
              <a:rPr lang="pt-BR" altLang="pt-BR"/>
              <a:t>Princípios fundamentais</a:t>
            </a:r>
          </a:p>
        </p:txBody>
      </p:sp>
      <p:sp>
        <p:nvSpPr>
          <p:cNvPr id="3" name="Espaço Reservado para Conteúdo 2"/>
          <p:cNvSpPr>
            <a:spLocks noGrp="1"/>
          </p:cNvSpPr>
          <p:nvPr>
            <p:ph idx="1"/>
          </p:nvPr>
        </p:nvSpPr>
        <p:spPr/>
        <p:txBody>
          <a:bodyPr rtlCol="0">
            <a:noAutofit/>
          </a:bodyPr>
          <a:lstStyle/>
          <a:p>
            <a:pPr marL="457200" indent="-457200" eaLnBrk="1" fontAlgn="auto" hangingPunct="1">
              <a:spcAft>
                <a:spcPts val="0"/>
              </a:spcAft>
              <a:buFont typeface="+mj-lt"/>
              <a:buAutoNum type="arabicPeriod" startAt="2"/>
              <a:defRPr/>
            </a:pPr>
            <a:r>
              <a:rPr lang="pt-BR" sz="2800" b="1" dirty="0">
                <a:solidFill>
                  <a:schemeClr val="tx1">
                    <a:lumMod val="75000"/>
                    <a:lumOff val="25000"/>
                  </a:schemeClr>
                </a:solidFill>
              </a:rPr>
              <a:t>Esteja pronto para adaptações:</a:t>
            </a:r>
          </a:p>
          <a:p>
            <a:pPr marL="857250" lvl="1" indent="-457200" eaLnBrk="1" fontAlgn="auto" hangingPunct="1">
              <a:spcAft>
                <a:spcPts val="0"/>
              </a:spcAft>
              <a:buFont typeface="Wingdings 3" charset="2"/>
              <a:buChar char=""/>
              <a:defRPr/>
            </a:pPr>
            <a:r>
              <a:rPr lang="pt-BR" sz="2400" dirty="0">
                <a:solidFill>
                  <a:schemeClr val="tx1">
                    <a:lumMod val="75000"/>
                    <a:lumOff val="25000"/>
                  </a:schemeClr>
                </a:solidFill>
              </a:rPr>
              <a:t>Cada projeto de software pode requerer mudanças quanto ao processo de desenvolvimento do mesmo, então não se preocupe caso necessite realizar adaptações ao modelo de processo de software escolhido – na verdade, pode ser um sinal de amadurecimento da equipe!</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8631500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ítulo 1"/>
          <p:cNvSpPr>
            <a:spLocks noGrp="1"/>
          </p:cNvSpPr>
          <p:nvPr>
            <p:ph type="title"/>
          </p:nvPr>
        </p:nvSpPr>
        <p:spPr/>
        <p:txBody>
          <a:bodyPr/>
          <a:lstStyle/>
          <a:p>
            <a:pPr eaLnBrk="1" hangingPunct="1"/>
            <a:r>
              <a:rPr lang="pt-BR" altLang="pt-BR"/>
              <a:t>Princípios fundamentais</a:t>
            </a:r>
          </a:p>
        </p:txBody>
      </p:sp>
      <p:sp>
        <p:nvSpPr>
          <p:cNvPr id="134147" name="Espaço Reservado para Conteúdo 2"/>
          <p:cNvSpPr>
            <a:spLocks noGrp="1"/>
          </p:cNvSpPr>
          <p:nvPr>
            <p:ph idx="1"/>
          </p:nvPr>
        </p:nvSpPr>
        <p:spPr/>
        <p:txBody>
          <a:bodyPr/>
          <a:lstStyle/>
          <a:p>
            <a:pPr marL="457200" indent="-457200" eaLnBrk="1" hangingPunct="1">
              <a:buFont typeface="Trebuchet MS" panose="020B0603020202020204" pitchFamily="34" charset="0"/>
              <a:buAutoNum type="arabicPeriod" startAt="3"/>
            </a:pPr>
            <a:r>
              <a:rPr lang="pt-BR" altLang="pt-BR" sz="2800" b="1" dirty="0"/>
              <a:t>Estabeleça mecanismos para comunicação e coordenação:</a:t>
            </a:r>
          </a:p>
          <a:p>
            <a:pPr marL="857250" lvl="1" indent="-457200" eaLnBrk="1" hangingPunct="1"/>
            <a:r>
              <a:rPr lang="pt-BR" altLang="pt-BR" sz="2400" dirty="0"/>
              <a:t>A chave para o sucesso de qualquer processo encontra-se na comunicação entre todos os </a:t>
            </a:r>
            <a:r>
              <a:rPr lang="pt-BR" altLang="pt-BR" sz="2400" i="1" dirty="0" err="1"/>
              <a:t>stakeholders</a:t>
            </a:r>
            <a:r>
              <a:rPr lang="pt-BR" altLang="pt-BR" sz="2400" dirty="0"/>
              <a:t> (pessoas ou entidades envolvidas: desenvolvedores, gerente, clientes, usuários finais etc.) bem como na coordenação das atividades;</a:t>
            </a:r>
            <a:endParaRPr lang="pt-BR" altLang="pt-BR" sz="2800" dirty="0"/>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99353211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ítulo 1"/>
          <p:cNvSpPr>
            <a:spLocks noGrp="1"/>
          </p:cNvSpPr>
          <p:nvPr>
            <p:ph type="title"/>
          </p:nvPr>
        </p:nvSpPr>
        <p:spPr/>
        <p:txBody>
          <a:bodyPr/>
          <a:lstStyle/>
          <a:p>
            <a:pPr eaLnBrk="1" hangingPunct="1"/>
            <a:r>
              <a:rPr lang="pt-BR" altLang="pt-BR"/>
              <a:t>Princípios fundamentais</a:t>
            </a:r>
          </a:p>
        </p:txBody>
      </p:sp>
      <p:sp>
        <p:nvSpPr>
          <p:cNvPr id="135171" name="Espaço Reservado para Conteúdo 2"/>
          <p:cNvSpPr>
            <a:spLocks noGrp="1"/>
          </p:cNvSpPr>
          <p:nvPr>
            <p:ph idx="1"/>
          </p:nvPr>
        </p:nvSpPr>
        <p:spPr/>
        <p:txBody>
          <a:bodyPr/>
          <a:lstStyle/>
          <a:p>
            <a:pPr marL="457200" indent="-457200" eaLnBrk="1" hangingPunct="1">
              <a:buFont typeface="Trebuchet MS" panose="020B0603020202020204" pitchFamily="34" charset="0"/>
              <a:buAutoNum type="arabicPeriod" startAt="4"/>
            </a:pPr>
            <a:r>
              <a:rPr lang="pt-BR" altLang="pt-BR" sz="2800" b="1" dirty="0"/>
              <a:t>Concentre-se na qualidade em todas as etapas:</a:t>
            </a:r>
          </a:p>
          <a:p>
            <a:pPr marL="857250" lvl="1" indent="-457200" eaLnBrk="1" hangingPunct="1"/>
            <a:r>
              <a:rPr lang="pt-BR" altLang="pt-BR" sz="2400" dirty="0"/>
              <a:t>No desenvolvimento de um software, não se deve buscar qualidade somente na etapa de testes! Qualidade deve ser visada desde as primeiras atividades de planejamento, estabelecendo métricas e meios de avaliá-la.</a:t>
            </a:r>
            <a:endParaRPr lang="pt-BR" altLang="pt-BR" sz="2800" dirty="0"/>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84282786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ítulo 1"/>
          <p:cNvSpPr>
            <a:spLocks noGrp="1"/>
          </p:cNvSpPr>
          <p:nvPr>
            <p:ph type="title"/>
          </p:nvPr>
        </p:nvSpPr>
        <p:spPr/>
        <p:txBody>
          <a:bodyPr/>
          <a:lstStyle/>
          <a:p>
            <a:pPr eaLnBrk="1" hangingPunct="1"/>
            <a:r>
              <a:rPr lang="pt-BR" altLang="pt-BR"/>
              <a:t>Princípios fundamentais</a:t>
            </a:r>
          </a:p>
        </p:txBody>
      </p:sp>
      <p:sp>
        <p:nvSpPr>
          <p:cNvPr id="136195" name="Espaço Reservado para Conteúdo 2"/>
          <p:cNvSpPr>
            <a:spLocks noGrp="1"/>
          </p:cNvSpPr>
          <p:nvPr>
            <p:ph idx="1"/>
          </p:nvPr>
        </p:nvSpPr>
        <p:spPr/>
        <p:txBody>
          <a:bodyPr/>
          <a:lstStyle/>
          <a:p>
            <a:pPr marL="457200" indent="-457200" eaLnBrk="1" hangingPunct="1">
              <a:buFont typeface="Trebuchet MS" panose="020B0603020202020204" pitchFamily="34" charset="0"/>
              <a:buAutoNum type="arabicPeriod" startAt="5"/>
            </a:pPr>
            <a:r>
              <a:rPr lang="pt-BR" altLang="pt-BR" sz="2800" b="1" dirty="0"/>
              <a:t>Esforce-se por consistência:</a:t>
            </a:r>
          </a:p>
          <a:p>
            <a:pPr lvl="1" eaLnBrk="1" hangingPunct="1"/>
            <a:r>
              <a:rPr lang="pt-BR" altLang="pt-BR" sz="2400" dirty="0"/>
              <a:t>Ser consistente na execução das atividades metodológicas bem como na geração dos artefatos permite uma melhor compreensão dos mesmos por terceiros bem como conduz a resultados mais rápidos. Assim, seja na elaboração de modelos, da documentação (técnica ou de usuário), no projeto de interfaces de usuário ou na codificação, busque sempre consistência.</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7217856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ítulo 1"/>
          <p:cNvSpPr>
            <a:spLocks noGrp="1"/>
          </p:cNvSpPr>
          <p:nvPr>
            <p:ph type="title"/>
          </p:nvPr>
        </p:nvSpPr>
        <p:spPr/>
        <p:txBody>
          <a:bodyPr/>
          <a:lstStyle/>
          <a:p>
            <a:pPr eaLnBrk="1" hangingPunct="1"/>
            <a:r>
              <a:rPr lang="pt-BR" altLang="pt-BR"/>
              <a:t>Princípios fundamentais</a:t>
            </a:r>
          </a:p>
        </p:txBody>
      </p:sp>
      <p:sp>
        <p:nvSpPr>
          <p:cNvPr id="137219" name="Espaço Reservado para Conteúdo 2"/>
          <p:cNvSpPr>
            <a:spLocks noGrp="1"/>
          </p:cNvSpPr>
          <p:nvPr>
            <p:ph idx="1"/>
          </p:nvPr>
        </p:nvSpPr>
        <p:spPr/>
        <p:txBody>
          <a:bodyPr/>
          <a:lstStyle/>
          <a:p>
            <a:pPr marL="457200" indent="-457200" eaLnBrk="1" hangingPunct="1">
              <a:buFont typeface="Trebuchet MS" panose="020B0603020202020204" pitchFamily="34" charset="0"/>
              <a:buAutoNum type="arabicPeriod" startAt="6"/>
            </a:pPr>
            <a:r>
              <a:rPr lang="pt-BR" altLang="pt-BR" sz="2800" b="1" dirty="0"/>
              <a:t>Modularize:</a:t>
            </a:r>
          </a:p>
          <a:p>
            <a:pPr lvl="1" eaLnBrk="1" hangingPunct="1"/>
            <a:r>
              <a:rPr lang="pt-BR" altLang="pt-BR" sz="2400" dirty="0"/>
              <a:t>Ao projetar um software, adote a estratégia “dividir para conquistar”, dividindo-o em partes menores (módulos), o que facilitará a sua compreensão, modelagem, implementação e validação.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36916529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ítulo 1"/>
          <p:cNvSpPr>
            <a:spLocks noGrp="1"/>
          </p:cNvSpPr>
          <p:nvPr>
            <p:ph type="title"/>
          </p:nvPr>
        </p:nvSpPr>
        <p:spPr/>
        <p:txBody>
          <a:bodyPr/>
          <a:lstStyle/>
          <a:p>
            <a:pPr eaLnBrk="1" hangingPunct="1"/>
            <a:r>
              <a:rPr lang="pt-BR" altLang="pt-BR"/>
              <a:t>Princípios fundamentais</a:t>
            </a:r>
          </a:p>
        </p:txBody>
      </p:sp>
      <p:sp>
        <p:nvSpPr>
          <p:cNvPr id="138243" name="Espaço Reservado para Conteúdo 2"/>
          <p:cNvSpPr>
            <a:spLocks noGrp="1"/>
          </p:cNvSpPr>
          <p:nvPr>
            <p:ph idx="1"/>
          </p:nvPr>
        </p:nvSpPr>
        <p:spPr/>
        <p:txBody>
          <a:bodyPr/>
          <a:lstStyle/>
          <a:p>
            <a:pPr marL="457200" indent="-457200" eaLnBrk="1" hangingPunct="1">
              <a:buFont typeface="Trebuchet MS" panose="020B0603020202020204" pitchFamily="34" charset="0"/>
              <a:buAutoNum type="arabicPeriod" startAt="7"/>
            </a:pPr>
            <a:r>
              <a:rPr lang="pt-BR" altLang="pt-BR" sz="2800" b="1" dirty="0"/>
              <a:t>Foque em facilidade de manutenção do software:</a:t>
            </a:r>
          </a:p>
          <a:p>
            <a:pPr lvl="1" eaLnBrk="1" hangingPunct="1"/>
            <a:r>
              <a:rPr lang="pt-BR" altLang="pt-BR" sz="2400" dirty="0"/>
              <a:t>Mesmo que você seja o responsável pela manutenção do software após a conclusão do mesmo, foque em todas as atividades do desenvolvimento na construção de artefatos que podem ser mantidos por qualquer um da melhor forma possível. Isso implica em máxima legibilidade do código, modelos em conformidade, documentação suficiente etc.</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9510777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ítulo 1"/>
          <p:cNvSpPr>
            <a:spLocks noGrp="1"/>
          </p:cNvSpPr>
          <p:nvPr>
            <p:ph type="title"/>
          </p:nvPr>
        </p:nvSpPr>
        <p:spPr/>
        <p:txBody>
          <a:bodyPr/>
          <a:lstStyle/>
          <a:p>
            <a:pPr eaLnBrk="1" hangingPunct="1"/>
            <a:r>
              <a:rPr lang="pt-BR" altLang="pt-BR"/>
              <a:t>Princípios fundamentais</a:t>
            </a:r>
          </a:p>
        </p:txBody>
      </p:sp>
      <p:sp>
        <p:nvSpPr>
          <p:cNvPr id="139267" name="Espaço Reservado para Conteúdo 2"/>
          <p:cNvSpPr>
            <a:spLocks noGrp="1"/>
          </p:cNvSpPr>
          <p:nvPr>
            <p:ph idx="1"/>
          </p:nvPr>
        </p:nvSpPr>
        <p:spPr/>
        <p:txBody>
          <a:bodyPr/>
          <a:lstStyle/>
          <a:p>
            <a:pPr marL="457200" indent="-457200" eaLnBrk="1" hangingPunct="1">
              <a:buFont typeface="Trebuchet MS" panose="020B0603020202020204" pitchFamily="34" charset="0"/>
              <a:buAutoNum type="arabicPeriod" startAt="8"/>
            </a:pPr>
            <a:r>
              <a:rPr lang="pt-BR" altLang="pt-BR" sz="2800" b="1" dirty="0"/>
              <a:t>Esforce-se por colaboração de todos os interessados:</a:t>
            </a:r>
          </a:p>
          <a:p>
            <a:pPr lvl="1" eaLnBrk="1" hangingPunct="1"/>
            <a:r>
              <a:rPr lang="pt-BR" altLang="pt-BR" sz="2400" dirty="0"/>
              <a:t>“O todo é maior do que a soma das partes”. Quando todos os membros de uma equipe colaboram uns com os outros na execução de suas tarefas, o resultado final é sempre muito melhor do que aquele em que cada tarefa é executada de forma totalmente individual. A colaboração é a chave para o processo de compartilhamento do conhecimento gerado durante o processo (aprendizagem) e por detectar e eliminar erros (qualidade).</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86176276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ítulo 1"/>
          <p:cNvSpPr>
            <a:spLocks noGrp="1"/>
          </p:cNvSpPr>
          <p:nvPr>
            <p:ph type="title"/>
          </p:nvPr>
        </p:nvSpPr>
        <p:spPr/>
        <p:txBody>
          <a:bodyPr/>
          <a:lstStyle/>
          <a:p>
            <a:pPr eaLnBrk="1" hangingPunct="1"/>
            <a:r>
              <a:rPr lang="pt-BR" altLang="pt-BR"/>
              <a:t>Princípios fundamentais</a:t>
            </a:r>
          </a:p>
        </p:txBody>
      </p:sp>
      <p:sp>
        <p:nvSpPr>
          <p:cNvPr id="140291" name="Espaço Reservado para Conteúdo 2"/>
          <p:cNvSpPr>
            <a:spLocks noGrp="1"/>
          </p:cNvSpPr>
          <p:nvPr>
            <p:ph idx="1"/>
          </p:nvPr>
        </p:nvSpPr>
        <p:spPr/>
        <p:txBody>
          <a:bodyPr/>
          <a:lstStyle/>
          <a:p>
            <a:pPr marL="457200" indent="-457200" eaLnBrk="1" hangingPunct="1">
              <a:buFont typeface="Trebuchet MS" panose="020B0603020202020204" pitchFamily="34" charset="0"/>
              <a:buAutoNum type="arabicPeriod" startAt="9"/>
            </a:pPr>
            <a:r>
              <a:rPr lang="pt-BR" altLang="pt-BR" sz="2800" b="1" dirty="0"/>
              <a:t>Gerencie as expectativas do cliente quanto ao software:</a:t>
            </a:r>
          </a:p>
          <a:p>
            <a:pPr lvl="1" eaLnBrk="1" hangingPunct="1"/>
            <a:r>
              <a:rPr lang="pt-BR" altLang="pt-BR" sz="2400" dirty="0"/>
              <a:t>Muitas vezes, geralmente devido a ruídos na comunicação, erros de interpretação ou “prometer mais do que se pode cumprir”, os clientes podem ter expectativas sobre o software muito além do que a equipe de desenvolvimento espera suprir na próxima entrega. O engenheiro de software deve, então, gerenciar as expectativas dos clientes a fim de que eles compreendam melhor o que podem esperar.</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10293286"/>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ítulo 1"/>
          <p:cNvSpPr>
            <a:spLocks noGrp="1"/>
          </p:cNvSpPr>
          <p:nvPr>
            <p:ph type="title"/>
          </p:nvPr>
        </p:nvSpPr>
        <p:spPr/>
        <p:txBody>
          <a:bodyPr/>
          <a:lstStyle/>
          <a:p>
            <a:pPr eaLnBrk="1" hangingPunct="1"/>
            <a:r>
              <a:rPr lang="pt-BR" altLang="pt-BR"/>
              <a:t>Princípios das atividades metodológicas</a:t>
            </a:r>
          </a:p>
        </p:txBody>
      </p:sp>
      <p:sp>
        <p:nvSpPr>
          <p:cNvPr id="141315" name="Espaço Reservado para Conteúdo 2"/>
          <p:cNvSpPr>
            <a:spLocks noGrp="1"/>
          </p:cNvSpPr>
          <p:nvPr>
            <p:ph idx="1"/>
          </p:nvPr>
        </p:nvSpPr>
        <p:spPr/>
        <p:txBody>
          <a:bodyPr/>
          <a:lstStyle/>
          <a:p>
            <a:pPr eaLnBrk="1" hangingPunct="1"/>
            <a:r>
              <a:rPr lang="pt-BR" altLang="pt-BR" sz="2800" dirty="0"/>
              <a:t>São focados em cada uma das atividades metodológicas genéricas;</a:t>
            </a:r>
          </a:p>
          <a:p>
            <a:pPr eaLnBrk="1" hangingPunct="1"/>
            <a:r>
              <a:rPr lang="pt-BR" altLang="pt-BR" sz="2800" dirty="0"/>
              <a:t>São agrupados em:</a:t>
            </a:r>
          </a:p>
          <a:p>
            <a:pPr lvl="1" eaLnBrk="1" hangingPunct="1"/>
            <a:r>
              <a:rPr lang="pt-BR" altLang="pt-BR" sz="2400" dirty="0"/>
              <a:t>Princípios da comunicação;</a:t>
            </a:r>
          </a:p>
          <a:p>
            <a:pPr lvl="1" eaLnBrk="1" hangingPunct="1"/>
            <a:r>
              <a:rPr lang="pt-BR" altLang="pt-BR" sz="2400" dirty="0"/>
              <a:t>Princípios do planejamento;</a:t>
            </a:r>
          </a:p>
          <a:p>
            <a:pPr lvl="1" eaLnBrk="1" hangingPunct="1"/>
            <a:r>
              <a:rPr lang="pt-BR" altLang="pt-BR" sz="2400" dirty="0"/>
              <a:t>Princípios da modelagem;</a:t>
            </a:r>
          </a:p>
          <a:p>
            <a:pPr lvl="1" eaLnBrk="1" hangingPunct="1"/>
            <a:r>
              <a:rPr lang="pt-BR" altLang="pt-BR" sz="2400" dirty="0"/>
              <a:t>Princípios da construção;</a:t>
            </a:r>
          </a:p>
          <a:p>
            <a:pPr lvl="1" eaLnBrk="1" hangingPunct="1"/>
            <a:r>
              <a:rPr lang="pt-BR" altLang="pt-BR" sz="2400" dirty="0"/>
              <a:t>Princípios do emprego.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1901905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ítulo 1"/>
          <p:cNvSpPr>
            <a:spLocks noGrp="1"/>
          </p:cNvSpPr>
          <p:nvPr>
            <p:ph type="title"/>
          </p:nvPr>
        </p:nvSpPr>
        <p:spPr/>
        <p:txBody>
          <a:bodyPr/>
          <a:lstStyle/>
          <a:p>
            <a:pPr eaLnBrk="1" hangingPunct="1"/>
            <a:r>
              <a:rPr lang="pt-BR" altLang="pt-BR"/>
              <a:t>Princípios da comunicação</a:t>
            </a:r>
          </a:p>
        </p:txBody>
      </p:sp>
      <p:sp>
        <p:nvSpPr>
          <p:cNvPr id="142339" name="Espaço Reservado para Conteúdo 2"/>
          <p:cNvSpPr>
            <a:spLocks noGrp="1"/>
          </p:cNvSpPr>
          <p:nvPr>
            <p:ph idx="1"/>
          </p:nvPr>
        </p:nvSpPr>
        <p:spPr/>
        <p:txBody>
          <a:bodyPr/>
          <a:lstStyle/>
          <a:p>
            <a:pPr marL="457200" indent="-457200" eaLnBrk="1" hangingPunct="1">
              <a:buFont typeface="Trebuchet MS" panose="020B0603020202020204" pitchFamily="34" charset="0"/>
              <a:buAutoNum type="arabicPeriod"/>
            </a:pPr>
            <a:r>
              <a:rPr lang="pt-BR" altLang="pt-BR" sz="2800" b="1" dirty="0"/>
              <a:t>Prepare-se antes de se comunicar:</a:t>
            </a:r>
          </a:p>
          <a:p>
            <a:pPr marL="857250" lvl="1" indent="-457200" eaLnBrk="1" hangingPunct="1"/>
            <a:r>
              <a:rPr lang="pt-BR" altLang="pt-BR" sz="2400" dirty="0"/>
              <a:t>Antes de uma reunião com clientes, usuários ou outros membros da equipe de desenvolvimento, tome o tempo necessário para preparar-se. Identifique os objetivos da reunião, levante possíveis perguntas e entenda jargões e termos técnicos que fazem parte do negócio em questão. Se você é o responsável pela reunião, prepare antecipadamente a agenda da reunião e envie-a para cada um dos participantes.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84384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ítulo 1"/>
          <p:cNvSpPr>
            <a:spLocks noGrp="1"/>
          </p:cNvSpPr>
          <p:nvPr>
            <p:ph type="title"/>
          </p:nvPr>
        </p:nvSpPr>
        <p:spPr/>
        <p:txBody>
          <a:bodyPr/>
          <a:lstStyle/>
          <a:p>
            <a:pPr eaLnBrk="1" hangingPunct="1"/>
            <a:r>
              <a:rPr lang="pt-BR" altLang="pt-BR"/>
              <a:t>Mitos relativos ao software</a:t>
            </a:r>
          </a:p>
        </p:txBody>
      </p:sp>
      <p:sp>
        <p:nvSpPr>
          <p:cNvPr id="29699" name="Espaço Reservado para Conteúdo 2"/>
          <p:cNvSpPr>
            <a:spLocks noGrp="1"/>
          </p:cNvSpPr>
          <p:nvPr>
            <p:ph idx="1"/>
          </p:nvPr>
        </p:nvSpPr>
        <p:spPr/>
        <p:txBody>
          <a:bodyPr/>
          <a:lstStyle/>
          <a:p>
            <a:pPr eaLnBrk="1" hangingPunct="1"/>
            <a:r>
              <a:rPr lang="pt-BR" altLang="pt-BR" sz="2800" dirty="0"/>
              <a:t>Mitos dos clientes:</a:t>
            </a:r>
          </a:p>
          <a:p>
            <a:pPr lvl="1" eaLnBrk="1" hangingPunct="1"/>
            <a:r>
              <a:rPr lang="pt-BR" altLang="pt-BR" sz="2400" dirty="0"/>
              <a:t>Uma definição geral dos objetivos é suficiente para começar a escrever os programas – podemos preencher detalhes posteriormente;</a:t>
            </a:r>
          </a:p>
          <a:p>
            <a:pPr lvl="1" eaLnBrk="1" hangingPunct="1"/>
            <a:r>
              <a:rPr lang="pt-BR" altLang="pt-BR" sz="2400" dirty="0"/>
              <a:t>Os requisitos de software mudam continuamente, mas as mudanças podem ser facilmente assimiladas, pois o software é flexível.</a:t>
            </a: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ítulo 1"/>
          <p:cNvSpPr>
            <a:spLocks noGrp="1"/>
          </p:cNvSpPr>
          <p:nvPr>
            <p:ph type="title"/>
          </p:nvPr>
        </p:nvSpPr>
        <p:spPr/>
        <p:txBody>
          <a:bodyPr/>
          <a:lstStyle/>
          <a:p>
            <a:pPr eaLnBrk="1" hangingPunct="1"/>
            <a:r>
              <a:rPr lang="pt-BR" altLang="pt-BR"/>
              <a:t>Princípios da comunicação</a:t>
            </a:r>
          </a:p>
        </p:txBody>
      </p:sp>
      <p:sp>
        <p:nvSpPr>
          <p:cNvPr id="143363" name="Espaço Reservado para Conteúdo 2"/>
          <p:cNvSpPr>
            <a:spLocks noGrp="1"/>
          </p:cNvSpPr>
          <p:nvPr>
            <p:ph idx="1"/>
          </p:nvPr>
        </p:nvSpPr>
        <p:spPr/>
        <p:txBody>
          <a:bodyPr/>
          <a:lstStyle/>
          <a:p>
            <a:pPr marL="457200" indent="-457200" eaLnBrk="1" hangingPunct="1">
              <a:buFont typeface="Trebuchet MS" panose="020B0603020202020204" pitchFamily="34" charset="0"/>
              <a:buAutoNum type="arabicPeriod" startAt="2"/>
            </a:pPr>
            <a:r>
              <a:rPr lang="pt-BR" altLang="pt-BR" sz="2800" b="1" dirty="0"/>
              <a:t>Concentre-se mais em ouvir do que em buscar respostas:</a:t>
            </a:r>
          </a:p>
          <a:p>
            <a:pPr marL="857250" lvl="1" indent="-457200" eaLnBrk="1" hangingPunct="1"/>
            <a:r>
              <a:rPr lang="pt-BR" altLang="pt-BR" sz="2400" dirty="0"/>
              <a:t>Um erro que muitos desenvolvedores cometem em reuniões para elicitação de requisitos é estarem mais preocupados com quais soluções tecnológicas podem resolver o problema em vez de prestarem atenção à descrição do mesmo pelo cliente, gerando ruído na comunicação e, assim, falha na interpretação de requisitos, transformando-se numa “bola de neve”.</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3108320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ítulo 1"/>
          <p:cNvSpPr>
            <a:spLocks noGrp="1"/>
          </p:cNvSpPr>
          <p:nvPr>
            <p:ph type="title"/>
          </p:nvPr>
        </p:nvSpPr>
        <p:spPr/>
        <p:txBody>
          <a:bodyPr/>
          <a:lstStyle/>
          <a:p>
            <a:pPr eaLnBrk="1" hangingPunct="1"/>
            <a:r>
              <a:rPr lang="pt-BR" altLang="pt-BR"/>
              <a:t>Princípios da comunicação</a:t>
            </a:r>
          </a:p>
        </p:txBody>
      </p:sp>
      <p:sp>
        <p:nvSpPr>
          <p:cNvPr id="144387" name="Espaço Reservado para Conteúdo 2"/>
          <p:cNvSpPr>
            <a:spLocks noGrp="1"/>
          </p:cNvSpPr>
          <p:nvPr>
            <p:ph idx="1"/>
          </p:nvPr>
        </p:nvSpPr>
        <p:spPr/>
        <p:txBody>
          <a:bodyPr/>
          <a:lstStyle/>
          <a:p>
            <a:pPr marL="457200" indent="-457200" eaLnBrk="1" hangingPunct="1">
              <a:buFont typeface="Trebuchet MS" panose="020B0603020202020204" pitchFamily="34" charset="0"/>
              <a:buAutoNum type="arabicPeriod" startAt="3"/>
            </a:pPr>
            <a:r>
              <a:rPr lang="pt-BR" altLang="pt-BR" sz="2800" b="1" dirty="0"/>
              <a:t>Documente as decisões:</a:t>
            </a:r>
          </a:p>
          <a:p>
            <a:pPr marL="857250" lvl="1" indent="-457200" eaLnBrk="1" hangingPunct="1"/>
            <a:r>
              <a:rPr lang="pt-BR" altLang="pt-BR" sz="2400" dirty="0"/>
              <a:t>Em todas as reuniões, por mais informais que possam parecer, preocupe-se sempre em documentar todas as decisões (e as razões pelas quais foram tomadas). Isso evitará que uma decisão importante do projeto seja esquecida ou distorcida ao longo do mesmo.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373564078"/>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ítulo 1"/>
          <p:cNvSpPr>
            <a:spLocks noGrp="1"/>
          </p:cNvSpPr>
          <p:nvPr>
            <p:ph type="title"/>
          </p:nvPr>
        </p:nvSpPr>
        <p:spPr/>
        <p:txBody>
          <a:bodyPr/>
          <a:lstStyle/>
          <a:p>
            <a:pPr eaLnBrk="1" hangingPunct="1"/>
            <a:r>
              <a:rPr lang="pt-BR" altLang="pt-BR"/>
              <a:t>Princípios da comunicação</a:t>
            </a:r>
          </a:p>
        </p:txBody>
      </p:sp>
      <p:sp>
        <p:nvSpPr>
          <p:cNvPr id="145411" name="Espaço Reservado para Conteúdo 2"/>
          <p:cNvSpPr>
            <a:spLocks noGrp="1"/>
          </p:cNvSpPr>
          <p:nvPr>
            <p:ph idx="1"/>
          </p:nvPr>
        </p:nvSpPr>
        <p:spPr/>
        <p:txBody>
          <a:bodyPr/>
          <a:lstStyle/>
          <a:p>
            <a:pPr marL="457200" indent="-457200" eaLnBrk="1" hangingPunct="1">
              <a:buFont typeface="Trebuchet MS" panose="020B0603020202020204" pitchFamily="34" charset="0"/>
              <a:buAutoNum type="arabicPeriod" startAt="4"/>
            </a:pPr>
            <a:r>
              <a:rPr lang="pt-BR" altLang="pt-BR" sz="2800" b="1" dirty="0"/>
              <a:t>Mantenha o foco por meio de uma discussão modular:</a:t>
            </a:r>
          </a:p>
          <a:p>
            <a:pPr marL="857250" lvl="1" indent="-457200" eaLnBrk="1" hangingPunct="1"/>
            <a:r>
              <a:rPr lang="pt-BR" altLang="pt-BR" sz="2400" dirty="0"/>
              <a:t>Reuniões geralmente visam mais de um tópico a ser tratado e, conforme o número de participantes da mesma cresce, é muito comum perder-se o foco e, assim, não alcançar os resultados esperados. A fim de evitar isso, mantenha a conversação em um formato modular, discutindo todos os aspectos de um tópico antes de passar para o seguinte.</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5011727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ítulo 1"/>
          <p:cNvSpPr>
            <a:spLocks noGrp="1"/>
          </p:cNvSpPr>
          <p:nvPr>
            <p:ph type="title"/>
          </p:nvPr>
        </p:nvSpPr>
        <p:spPr/>
        <p:txBody>
          <a:bodyPr/>
          <a:lstStyle/>
          <a:p>
            <a:pPr eaLnBrk="1" hangingPunct="1"/>
            <a:r>
              <a:rPr lang="pt-BR" altLang="pt-BR"/>
              <a:t>Princípios da comunicação</a:t>
            </a:r>
          </a:p>
        </p:txBody>
      </p:sp>
      <p:sp>
        <p:nvSpPr>
          <p:cNvPr id="146435" name="Espaço Reservado para Conteúdo 2"/>
          <p:cNvSpPr>
            <a:spLocks noGrp="1"/>
          </p:cNvSpPr>
          <p:nvPr>
            <p:ph idx="1"/>
          </p:nvPr>
        </p:nvSpPr>
        <p:spPr/>
        <p:txBody>
          <a:bodyPr/>
          <a:lstStyle/>
          <a:p>
            <a:pPr marL="457200" indent="-457200" eaLnBrk="1" hangingPunct="1">
              <a:buFont typeface="Trebuchet MS" panose="020B0603020202020204" pitchFamily="34" charset="0"/>
              <a:buAutoNum type="arabicPeriod" startAt="5"/>
            </a:pPr>
            <a:r>
              <a:rPr lang="pt-BR" altLang="pt-BR" sz="2800" b="1" dirty="0"/>
              <a:t>Em uma negociação, todos devem sair ganhando:</a:t>
            </a:r>
          </a:p>
          <a:p>
            <a:pPr marL="857250" lvl="1" indent="-457200" eaLnBrk="1" hangingPunct="1"/>
            <a:r>
              <a:rPr lang="pt-BR" altLang="pt-BR" sz="2400" dirty="0"/>
              <a:t>A fim de que uma reunião seja considerada bem sucedida, é importante que todos os envolvidos (clientes, usuários finais, desenvolvedores, gerente etc.) saiam com a sensação de que “saíram ganhando” da mesma. Assim sendo, toda vez que surgir um conflito de interesses, uma negociação deve ser realizada com o intuito de beneficiar todos os envolvidos.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3688230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ítulo 1"/>
          <p:cNvSpPr>
            <a:spLocks noGrp="1"/>
          </p:cNvSpPr>
          <p:nvPr>
            <p:ph type="title"/>
          </p:nvPr>
        </p:nvSpPr>
        <p:spPr/>
        <p:txBody>
          <a:bodyPr/>
          <a:lstStyle/>
          <a:p>
            <a:pPr eaLnBrk="1" hangingPunct="1"/>
            <a:r>
              <a:rPr lang="pt-BR" altLang="pt-BR"/>
              <a:t>Princípios do planejamento</a:t>
            </a:r>
          </a:p>
        </p:txBody>
      </p:sp>
      <p:sp>
        <p:nvSpPr>
          <p:cNvPr id="147459" name="Espaço Reservado para Conteúdo 2"/>
          <p:cNvSpPr>
            <a:spLocks noGrp="1"/>
          </p:cNvSpPr>
          <p:nvPr>
            <p:ph idx="1"/>
          </p:nvPr>
        </p:nvSpPr>
        <p:spPr/>
        <p:txBody>
          <a:bodyPr/>
          <a:lstStyle/>
          <a:p>
            <a:pPr marL="457200" indent="-457200" eaLnBrk="1" hangingPunct="1">
              <a:buFont typeface="Trebuchet MS" panose="020B0603020202020204" pitchFamily="34" charset="0"/>
              <a:buAutoNum type="arabicPeriod"/>
            </a:pPr>
            <a:r>
              <a:rPr lang="pt-BR" altLang="pt-BR" sz="2800" b="1" dirty="0"/>
              <a:t>Compreenda o escopo do projeto:</a:t>
            </a:r>
          </a:p>
          <a:p>
            <a:pPr marL="857250" lvl="1" indent="-457200" eaLnBrk="1" hangingPunct="1"/>
            <a:r>
              <a:rPr lang="pt-BR" altLang="pt-BR" sz="2400" dirty="0"/>
              <a:t>Um dos resultados de uma atividade de planejamento bem sucedida é a compreensão objetiva e não ambígua do escopo do projeto. Assim sendo, deve-se buscar compreender as necessidades do negócio, o domínio do problema em questão e os objetivos do projeto.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1836031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ítulo 1"/>
          <p:cNvSpPr>
            <a:spLocks noGrp="1"/>
          </p:cNvSpPr>
          <p:nvPr>
            <p:ph type="title"/>
          </p:nvPr>
        </p:nvSpPr>
        <p:spPr/>
        <p:txBody>
          <a:bodyPr/>
          <a:lstStyle/>
          <a:p>
            <a:pPr eaLnBrk="1" hangingPunct="1"/>
            <a:r>
              <a:rPr lang="pt-BR" altLang="pt-BR"/>
              <a:t>Princípios do planejamento</a:t>
            </a:r>
          </a:p>
        </p:txBody>
      </p:sp>
      <p:sp>
        <p:nvSpPr>
          <p:cNvPr id="148483" name="Espaço Reservado para Conteúdo 2"/>
          <p:cNvSpPr>
            <a:spLocks noGrp="1"/>
          </p:cNvSpPr>
          <p:nvPr>
            <p:ph idx="1"/>
          </p:nvPr>
        </p:nvSpPr>
        <p:spPr/>
        <p:txBody>
          <a:bodyPr/>
          <a:lstStyle/>
          <a:p>
            <a:pPr marL="457200" indent="-457200" eaLnBrk="1" hangingPunct="1">
              <a:buFont typeface="Trebuchet MS" panose="020B0603020202020204" pitchFamily="34" charset="0"/>
              <a:buAutoNum type="arabicPeriod" startAt="2"/>
            </a:pPr>
            <a:r>
              <a:rPr lang="pt-BR" altLang="pt-BR" sz="2800" b="1" dirty="0"/>
              <a:t>Faça estimativas com base no que conhece:</a:t>
            </a:r>
          </a:p>
          <a:p>
            <a:pPr marL="857250" lvl="1" indent="-457200" eaLnBrk="1" hangingPunct="1"/>
            <a:r>
              <a:rPr lang="pt-BR" altLang="pt-BR" sz="2400" dirty="0"/>
              <a:t>Um erro cometido por muitos desenvolvedores de software é realizar estimativas de custo e cronograma para tarefas sem nenhuma base prática. Tais estimativas tornam-se muito vagas e imprecisas, levando muitas vezes a subestimar prazos e orçamentos.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5730913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ítulo 1"/>
          <p:cNvSpPr>
            <a:spLocks noGrp="1"/>
          </p:cNvSpPr>
          <p:nvPr>
            <p:ph type="title"/>
          </p:nvPr>
        </p:nvSpPr>
        <p:spPr/>
        <p:txBody>
          <a:bodyPr/>
          <a:lstStyle/>
          <a:p>
            <a:pPr eaLnBrk="1" hangingPunct="1"/>
            <a:r>
              <a:rPr lang="pt-BR" altLang="pt-BR"/>
              <a:t>Princípios do planejamento</a:t>
            </a:r>
          </a:p>
        </p:txBody>
      </p:sp>
      <p:sp>
        <p:nvSpPr>
          <p:cNvPr id="149507" name="Espaço Reservado para Conteúdo 2"/>
          <p:cNvSpPr>
            <a:spLocks noGrp="1"/>
          </p:cNvSpPr>
          <p:nvPr>
            <p:ph idx="1"/>
          </p:nvPr>
        </p:nvSpPr>
        <p:spPr/>
        <p:txBody>
          <a:bodyPr/>
          <a:lstStyle/>
          <a:p>
            <a:pPr marL="457200" indent="-457200" eaLnBrk="1" hangingPunct="1">
              <a:buFont typeface="Trebuchet MS" panose="020B0603020202020204" pitchFamily="34" charset="0"/>
              <a:buAutoNum type="arabicPeriod" startAt="3"/>
            </a:pPr>
            <a:r>
              <a:rPr lang="pt-BR" altLang="pt-BR" sz="2800" b="1" dirty="0"/>
              <a:t>Considere os riscos ao definir o plano:</a:t>
            </a:r>
          </a:p>
          <a:p>
            <a:pPr marL="857250" lvl="1" indent="-457200" eaLnBrk="1" hangingPunct="1"/>
            <a:r>
              <a:rPr lang="pt-BR" altLang="pt-BR" sz="2400" dirty="0"/>
              <a:t>Todo processo de desenvolvimento de software pode ser alvo de ameaças internas ou externas que podem levar a atrasos de cronograma, aumento dos custos ou dificuldades na implementação de um software que abranja todo o escopo definido. Assim, deve ser levantado o maior número possível de riscos do projeto e apresentado no plano, bem como possíveis estratégias de soluções para os mesmos.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7704805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ítulo 1"/>
          <p:cNvSpPr>
            <a:spLocks noGrp="1"/>
          </p:cNvSpPr>
          <p:nvPr>
            <p:ph type="title"/>
          </p:nvPr>
        </p:nvSpPr>
        <p:spPr/>
        <p:txBody>
          <a:bodyPr/>
          <a:lstStyle/>
          <a:p>
            <a:pPr eaLnBrk="1" hangingPunct="1"/>
            <a:r>
              <a:rPr lang="pt-BR" altLang="pt-BR"/>
              <a:t>Princípios do planejamento</a:t>
            </a:r>
          </a:p>
        </p:txBody>
      </p:sp>
      <p:sp>
        <p:nvSpPr>
          <p:cNvPr id="150531" name="Espaço Reservado para Conteúdo 2"/>
          <p:cNvSpPr>
            <a:spLocks noGrp="1"/>
          </p:cNvSpPr>
          <p:nvPr>
            <p:ph idx="1"/>
          </p:nvPr>
        </p:nvSpPr>
        <p:spPr/>
        <p:txBody>
          <a:bodyPr/>
          <a:lstStyle/>
          <a:p>
            <a:pPr marL="457200" indent="-457200" eaLnBrk="1" hangingPunct="1">
              <a:buFont typeface="Trebuchet MS" panose="020B0603020202020204" pitchFamily="34" charset="0"/>
              <a:buAutoNum type="arabicPeriod" startAt="4"/>
            </a:pPr>
            <a:r>
              <a:rPr lang="pt-BR" altLang="pt-BR" sz="2800" b="1" dirty="0"/>
              <a:t>Defina como se pretende garantir a qualidade:</a:t>
            </a:r>
          </a:p>
          <a:p>
            <a:pPr marL="857250" lvl="1" indent="-457200" eaLnBrk="1" hangingPunct="1"/>
            <a:r>
              <a:rPr lang="pt-BR" altLang="pt-BR" sz="2400" dirty="0"/>
              <a:t>Como já foi afirmado anteriormente, deve-se garantir a qualidade do software em todas as etapas. No planejamento, devem-se elencar métodos, técnicas e artefatos a serem adotados no controle e garantia da qualidade, como a adoção da programação em pares, revisões técnicas, desenvolvimento dirigido a testes etc.</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33191215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ítulo 1"/>
          <p:cNvSpPr>
            <a:spLocks noGrp="1"/>
          </p:cNvSpPr>
          <p:nvPr>
            <p:ph type="title"/>
          </p:nvPr>
        </p:nvSpPr>
        <p:spPr/>
        <p:txBody>
          <a:bodyPr/>
          <a:lstStyle/>
          <a:p>
            <a:pPr eaLnBrk="1" hangingPunct="1"/>
            <a:r>
              <a:rPr lang="pt-BR" altLang="pt-BR"/>
              <a:t>Princípios do planejamento</a:t>
            </a:r>
          </a:p>
        </p:txBody>
      </p:sp>
      <p:sp>
        <p:nvSpPr>
          <p:cNvPr id="151555" name="Espaço Reservado para Conteúdo 2"/>
          <p:cNvSpPr>
            <a:spLocks noGrp="1"/>
          </p:cNvSpPr>
          <p:nvPr>
            <p:ph idx="1"/>
          </p:nvPr>
        </p:nvSpPr>
        <p:spPr/>
        <p:txBody>
          <a:bodyPr/>
          <a:lstStyle/>
          <a:p>
            <a:pPr marL="457200" indent="-457200" eaLnBrk="1" hangingPunct="1">
              <a:buFont typeface="Trebuchet MS" panose="020B0603020202020204" pitchFamily="34" charset="0"/>
              <a:buAutoNum type="arabicPeriod" startAt="5"/>
            </a:pPr>
            <a:r>
              <a:rPr lang="pt-BR" altLang="pt-BR" sz="2800" b="1" dirty="0"/>
              <a:t>Reconheça que o planejamento é iterativo:</a:t>
            </a:r>
          </a:p>
          <a:p>
            <a:pPr marL="857250" lvl="1" indent="-457200" eaLnBrk="1" hangingPunct="1"/>
            <a:r>
              <a:rPr lang="pt-BR" altLang="pt-BR" sz="2400" dirty="0"/>
              <a:t>Todo plano sofrerá alterações ao longo do processo de desenvolvimento. Isso é visível principalmente em modelos de processo iterativos, uma vez que a cada nova iteração uma nova atividade de planejamento é iniciada, entretanto isso também ocorre em outros modelos de processo. Assim, é importante que o engenheiro de software esteja pronto para realizar os ajustes necessários ao seu planejamento no decorrer do projeto.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749408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ítulo 1"/>
          <p:cNvSpPr>
            <a:spLocks noGrp="1"/>
          </p:cNvSpPr>
          <p:nvPr>
            <p:ph type="title"/>
          </p:nvPr>
        </p:nvSpPr>
        <p:spPr/>
        <p:txBody>
          <a:bodyPr/>
          <a:lstStyle/>
          <a:p>
            <a:pPr eaLnBrk="1" hangingPunct="1"/>
            <a:r>
              <a:rPr lang="pt-BR" altLang="pt-BR"/>
              <a:t>Princípios da modelagem</a:t>
            </a:r>
          </a:p>
        </p:txBody>
      </p:sp>
      <p:sp>
        <p:nvSpPr>
          <p:cNvPr id="152579" name="Espaço Reservado para Conteúdo 2"/>
          <p:cNvSpPr>
            <a:spLocks noGrp="1"/>
          </p:cNvSpPr>
          <p:nvPr>
            <p:ph idx="1"/>
          </p:nvPr>
        </p:nvSpPr>
        <p:spPr/>
        <p:txBody>
          <a:bodyPr/>
          <a:lstStyle/>
          <a:p>
            <a:pPr eaLnBrk="1" hangingPunct="1">
              <a:buFont typeface="Trebuchet MS" panose="020B0603020202020204" pitchFamily="34" charset="0"/>
              <a:buAutoNum type="arabicPeriod"/>
            </a:pPr>
            <a:r>
              <a:rPr lang="pt-BR" altLang="pt-BR" sz="2800" b="1" dirty="0"/>
              <a:t>O objetivo principal da equipe de software é construir software, não criar modelos:</a:t>
            </a:r>
          </a:p>
          <a:p>
            <a:pPr lvl="1" eaLnBrk="1" hangingPunct="1"/>
            <a:r>
              <a:rPr lang="pt-BR" altLang="pt-BR" sz="2400" dirty="0"/>
              <a:t>Modelos devem ser utilizados como ferramentas para facilitar a construção de software que atenda às necessidades do cliente. Assim sendo, crie somente modelos que possuem um propósito claro no processo de desenvolvimento e agreguem valor ao mesmo. Além disso, tente mantê-los tão simples e fáceis de sofrer alterações quanto for possível e fuja da tentação de “construir modelos perfeitos”.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87923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ítulo 1"/>
          <p:cNvSpPr>
            <a:spLocks noGrp="1"/>
          </p:cNvSpPr>
          <p:nvPr>
            <p:ph type="title"/>
          </p:nvPr>
        </p:nvSpPr>
        <p:spPr/>
        <p:txBody>
          <a:bodyPr/>
          <a:lstStyle/>
          <a:p>
            <a:pPr eaLnBrk="1" hangingPunct="1"/>
            <a:r>
              <a:rPr lang="pt-BR" altLang="pt-BR"/>
              <a:t>Mitos relativos ao software</a:t>
            </a:r>
          </a:p>
        </p:txBody>
      </p:sp>
      <p:sp>
        <p:nvSpPr>
          <p:cNvPr id="30723" name="Espaço Reservado para Conteúdo 2"/>
          <p:cNvSpPr>
            <a:spLocks noGrp="1"/>
          </p:cNvSpPr>
          <p:nvPr>
            <p:ph idx="1"/>
          </p:nvPr>
        </p:nvSpPr>
        <p:spPr/>
        <p:txBody>
          <a:bodyPr/>
          <a:lstStyle/>
          <a:p>
            <a:pPr eaLnBrk="1" hangingPunct="1"/>
            <a:r>
              <a:rPr lang="pt-BR" altLang="pt-BR" sz="2800" dirty="0"/>
              <a:t>Mitos dos desenvolvedores:</a:t>
            </a:r>
          </a:p>
          <a:p>
            <a:pPr lvl="1" eaLnBrk="1" hangingPunct="1"/>
            <a:r>
              <a:rPr lang="pt-BR" altLang="pt-BR" sz="2400" dirty="0"/>
              <a:t>Uma vez feito um programa e colocado em uso, nosso trabalho está terminado;</a:t>
            </a:r>
          </a:p>
          <a:p>
            <a:pPr lvl="1" eaLnBrk="1" hangingPunct="1"/>
            <a:r>
              <a:rPr lang="pt-BR" altLang="pt-BR" sz="2400" dirty="0"/>
              <a:t>Até que o programa entre em funcionamento, não há maneira de avaliar a qualidade;</a:t>
            </a:r>
          </a:p>
          <a:p>
            <a:pPr lvl="1" eaLnBrk="1" hangingPunct="1"/>
            <a:r>
              <a:rPr lang="pt-BR" altLang="pt-BR" sz="2400" dirty="0"/>
              <a:t>O único produto passível de entrega é o programa em funcionamento;</a:t>
            </a:r>
          </a:p>
          <a:p>
            <a:pPr lvl="1" eaLnBrk="1" hangingPunct="1"/>
            <a:r>
              <a:rPr lang="pt-BR" altLang="pt-BR" sz="2400" dirty="0"/>
              <a:t>A Engenharia de Software nos fará criar documentação volumosa e desnecessária e irá nos atrasar.</a:t>
            </a: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ítulo 1"/>
          <p:cNvSpPr>
            <a:spLocks noGrp="1"/>
          </p:cNvSpPr>
          <p:nvPr>
            <p:ph type="title"/>
          </p:nvPr>
        </p:nvSpPr>
        <p:spPr/>
        <p:txBody>
          <a:bodyPr/>
          <a:lstStyle/>
          <a:p>
            <a:pPr eaLnBrk="1" hangingPunct="1"/>
            <a:r>
              <a:rPr lang="pt-BR" altLang="pt-BR"/>
              <a:t>Princípios da modelagem</a:t>
            </a:r>
          </a:p>
        </p:txBody>
      </p:sp>
      <p:sp>
        <p:nvSpPr>
          <p:cNvPr id="153603" name="Espaço Reservado para Conteúdo 2"/>
          <p:cNvSpPr>
            <a:spLocks noGrp="1"/>
          </p:cNvSpPr>
          <p:nvPr>
            <p:ph idx="1"/>
          </p:nvPr>
        </p:nvSpPr>
        <p:spPr/>
        <p:txBody>
          <a:bodyPr/>
          <a:lstStyle/>
          <a:p>
            <a:pPr marL="457200" indent="-457200" eaLnBrk="1" hangingPunct="1">
              <a:buFont typeface="Trebuchet MS" panose="020B0603020202020204" pitchFamily="34" charset="0"/>
              <a:buAutoNum type="arabicPeriod" startAt="2"/>
            </a:pPr>
            <a:r>
              <a:rPr lang="pt-BR" altLang="pt-BR" sz="2800" b="1" dirty="0"/>
              <a:t>Não seja muito rígido quanto à sintaxe do modelo. Se esta transmite o conteúdo com sucesso, a representação é secundária:</a:t>
            </a:r>
          </a:p>
          <a:p>
            <a:pPr lvl="1" eaLnBrk="1" hangingPunct="1"/>
            <a:r>
              <a:rPr lang="pt-BR" altLang="pt-BR" sz="2400" dirty="0"/>
              <a:t>Mais uma vez, o objetivo principal é a construção do software, não a criação de modelos. Então mesmo se a sintaxe do modelo não está correta, mas se a ideia representada pelo modelo está bem clara, sua missão foi cumprida com sucesso;</a:t>
            </a:r>
          </a:p>
          <a:p>
            <a:pPr lvl="1" eaLnBrk="1" hangingPunct="1"/>
            <a:r>
              <a:rPr lang="pt-BR" altLang="pt-BR" sz="2400" dirty="0" err="1"/>
              <a:t>Obs</a:t>
            </a:r>
            <a:r>
              <a:rPr lang="pt-BR" altLang="pt-BR" sz="2400" dirty="0"/>
              <a:t>: Desenvolvimento Dirigido a Modelos (MDD).</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5368450"/>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ítulo 1"/>
          <p:cNvSpPr>
            <a:spLocks noGrp="1"/>
          </p:cNvSpPr>
          <p:nvPr>
            <p:ph type="title"/>
          </p:nvPr>
        </p:nvSpPr>
        <p:spPr/>
        <p:txBody>
          <a:bodyPr/>
          <a:lstStyle/>
          <a:p>
            <a:pPr eaLnBrk="1" hangingPunct="1"/>
            <a:r>
              <a:rPr lang="pt-BR" altLang="pt-BR"/>
              <a:t>Princípios da modelagem</a:t>
            </a:r>
          </a:p>
        </p:txBody>
      </p:sp>
      <p:sp>
        <p:nvSpPr>
          <p:cNvPr id="154627" name="Espaço Reservado para Conteúdo 2"/>
          <p:cNvSpPr>
            <a:spLocks noGrp="1"/>
          </p:cNvSpPr>
          <p:nvPr>
            <p:ph idx="1"/>
          </p:nvPr>
        </p:nvSpPr>
        <p:spPr/>
        <p:txBody>
          <a:bodyPr/>
          <a:lstStyle/>
          <a:p>
            <a:pPr marL="457200" indent="-457200" eaLnBrk="1" hangingPunct="1">
              <a:buFont typeface="Trebuchet MS" panose="020B0603020202020204" pitchFamily="34" charset="0"/>
              <a:buAutoNum type="arabicPeriod" startAt="3"/>
            </a:pPr>
            <a:r>
              <a:rPr lang="pt-BR" altLang="pt-BR" sz="2800" b="1" dirty="0"/>
              <a:t>Obtenha </a:t>
            </a:r>
            <a:r>
              <a:rPr lang="pt-BR" altLang="pt-BR" sz="2800" b="1" i="1" dirty="0"/>
              <a:t>feedback</a:t>
            </a:r>
            <a:r>
              <a:rPr lang="pt-BR" altLang="pt-BR" sz="2800" b="1" dirty="0"/>
              <a:t> sobre os modelos o quanto antes:</a:t>
            </a:r>
          </a:p>
          <a:p>
            <a:pPr lvl="1" eaLnBrk="1" hangingPunct="1"/>
            <a:r>
              <a:rPr lang="pt-BR" altLang="pt-BR" sz="2400" dirty="0"/>
              <a:t>A fim de garantir que os modelos desenvolvidos respondem às expectativas dos clientes, é importante que os mesmos sejam </a:t>
            </a:r>
            <a:r>
              <a:rPr lang="pt-BR" altLang="pt-BR" sz="2400" b="1" dirty="0"/>
              <a:t>revisados</a:t>
            </a:r>
            <a:r>
              <a:rPr lang="pt-BR" altLang="pt-BR" sz="2400" dirty="0"/>
              <a:t> por outros membros da equipe de software e </a:t>
            </a:r>
            <a:r>
              <a:rPr lang="pt-BR" altLang="pt-BR" sz="2400" b="1" dirty="0"/>
              <a:t>validados</a:t>
            </a:r>
            <a:r>
              <a:rPr lang="pt-BR" altLang="pt-BR" sz="2400" dirty="0"/>
              <a:t> junto aos clientes.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95908728"/>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ítulo 1"/>
          <p:cNvSpPr>
            <a:spLocks noGrp="1"/>
          </p:cNvSpPr>
          <p:nvPr>
            <p:ph type="title"/>
          </p:nvPr>
        </p:nvSpPr>
        <p:spPr/>
        <p:txBody>
          <a:bodyPr/>
          <a:lstStyle/>
          <a:p>
            <a:pPr eaLnBrk="1" hangingPunct="1"/>
            <a:r>
              <a:rPr lang="pt-BR" altLang="pt-BR"/>
              <a:t>Princípios da modelagem</a:t>
            </a:r>
          </a:p>
        </p:txBody>
      </p:sp>
      <p:sp>
        <p:nvSpPr>
          <p:cNvPr id="155651" name="Espaço Reservado para Conteúdo 2"/>
          <p:cNvSpPr>
            <a:spLocks noGrp="1"/>
          </p:cNvSpPr>
          <p:nvPr>
            <p:ph idx="1"/>
          </p:nvPr>
        </p:nvSpPr>
        <p:spPr/>
        <p:txBody>
          <a:bodyPr/>
          <a:lstStyle/>
          <a:p>
            <a:pPr marL="457200" indent="-457200" eaLnBrk="1" hangingPunct="1">
              <a:buFont typeface="Trebuchet MS" panose="020B0603020202020204" pitchFamily="34" charset="0"/>
              <a:buAutoNum type="arabicPeriod" startAt="4"/>
            </a:pPr>
            <a:r>
              <a:rPr lang="pt-BR" altLang="pt-BR" sz="2800" b="1" dirty="0"/>
              <a:t>O universo de informações (domínio) de um problema deve ser representado e compreendido:</a:t>
            </a:r>
          </a:p>
          <a:p>
            <a:pPr lvl="1" eaLnBrk="1" hangingPunct="1"/>
            <a:r>
              <a:rPr lang="pt-BR" altLang="pt-BR" sz="2400" dirty="0"/>
              <a:t>A modelagem do problema e das informações que giram em torno do mesmo (dados sobre usuários, subsistemas, sistemas externos etc.) facilita a compreensão do problema bem como a busca por possíveis soluções que atendam às necessidades específicas daquele projeto.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3429402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ítulo 1"/>
          <p:cNvSpPr>
            <a:spLocks noGrp="1"/>
          </p:cNvSpPr>
          <p:nvPr>
            <p:ph type="title"/>
          </p:nvPr>
        </p:nvSpPr>
        <p:spPr/>
        <p:txBody>
          <a:bodyPr/>
          <a:lstStyle/>
          <a:p>
            <a:pPr eaLnBrk="1" hangingPunct="1"/>
            <a:r>
              <a:rPr lang="pt-BR" altLang="pt-BR"/>
              <a:t>Princípios da modelagem</a:t>
            </a:r>
          </a:p>
        </p:txBody>
      </p:sp>
      <p:sp>
        <p:nvSpPr>
          <p:cNvPr id="157699" name="Espaço Reservado para Conteúdo 2"/>
          <p:cNvSpPr>
            <a:spLocks noGrp="1"/>
          </p:cNvSpPr>
          <p:nvPr>
            <p:ph idx="1"/>
          </p:nvPr>
        </p:nvSpPr>
        <p:spPr/>
        <p:txBody>
          <a:bodyPr/>
          <a:lstStyle/>
          <a:p>
            <a:pPr marL="457200" indent="-457200" eaLnBrk="1" hangingPunct="1">
              <a:buFont typeface="+mj-lt"/>
              <a:buAutoNum type="arabicPeriod" startAt="5"/>
            </a:pPr>
            <a:r>
              <a:rPr lang="pt-BR" altLang="pt-BR" sz="2800" b="1" dirty="0"/>
              <a:t>Análise deve partir da informação essencial (nível mais alto) para o detalhamento da implementação (nível mais baixo):</a:t>
            </a:r>
          </a:p>
          <a:p>
            <a:pPr lvl="1" eaLnBrk="1" hangingPunct="1"/>
            <a:r>
              <a:rPr lang="pt-BR" altLang="pt-BR" sz="2400" dirty="0"/>
              <a:t>Começar de um nível mais alto permite abstrair muitos detalhes a fim de concentrar-se no problema e na solução proposta em si, independentemente de detalhes como plataforma ou ambiente que será empregado, por exemplo. Conforme mais detalhes sobre a solução são apresentados, aspectos relevantes para a implementação da mesma são adicionados aos novos modelos criados.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51610709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ítulo 1"/>
          <p:cNvSpPr>
            <a:spLocks noGrp="1"/>
          </p:cNvSpPr>
          <p:nvPr>
            <p:ph type="title"/>
          </p:nvPr>
        </p:nvSpPr>
        <p:spPr/>
        <p:txBody>
          <a:bodyPr/>
          <a:lstStyle/>
          <a:p>
            <a:pPr eaLnBrk="1" hangingPunct="1"/>
            <a:r>
              <a:rPr lang="pt-BR" altLang="pt-BR"/>
              <a:t>Princípios da modelagem</a:t>
            </a:r>
          </a:p>
        </p:txBody>
      </p:sp>
      <p:sp>
        <p:nvSpPr>
          <p:cNvPr id="156675" name="Espaço Reservado para Conteúdo 2"/>
          <p:cNvSpPr>
            <a:spLocks noGrp="1"/>
          </p:cNvSpPr>
          <p:nvPr>
            <p:ph idx="1"/>
          </p:nvPr>
        </p:nvSpPr>
        <p:spPr/>
        <p:txBody>
          <a:bodyPr/>
          <a:lstStyle/>
          <a:p>
            <a:pPr marL="457200" indent="-457200" eaLnBrk="1" hangingPunct="1">
              <a:buFont typeface="+mj-lt"/>
              <a:buAutoNum type="arabicPeriod" startAt="6"/>
            </a:pPr>
            <a:r>
              <a:rPr lang="pt-BR" altLang="pt-BR" sz="2800" b="1" dirty="0"/>
              <a:t>As funções que o software desempenha devem ser bem definidas:</a:t>
            </a:r>
          </a:p>
          <a:p>
            <a:pPr lvl="1" eaLnBrk="1" hangingPunct="1"/>
            <a:r>
              <a:rPr lang="pt-BR" altLang="pt-BR" sz="2400" dirty="0"/>
              <a:t>A partir do domínio do problema e das necessidades do projeto, podem ser modeladas as funções exequíveis pelo software em níveis de maior ou menor abstração como parte da solução. Tais representações das funções podem ser utilizadas para compreender melhor o funcionamento do software a ser implementado.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6735389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ítulo 1"/>
          <p:cNvSpPr>
            <a:spLocks noGrp="1"/>
          </p:cNvSpPr>
          <p:nvPr>
            <p:ph type="title"/>
          </p:nvPr>
        </p:nvSpPr>
        <p:spPr/>
        <p:txBody>
          <a:bodyPr/>
          <a:lstStyle/>
          <a:p>
            <a:pPr eaLnBrk="1" hangingPunct="1"/>
            <a:r>
              <a:rPr lang="pt-BR" altLang="pt-BR"/>
              <a:t>Princípios da modelagem</a:t>
            </a:r>
          </a:p>
        </p:txBody>
      </p:sp>
      <p:sp>
        <p:nvSpPr>
          <p:cNvPr id="158723" name="Espaço Reservado para Conteúdo 2"/>
          <p:cNvSpPr>
            <a:spLocks noGrp="1"/>
          </p:cNvSpPr>
          <p:nvPr>
            <p:ph idx="1"/>
          </p:nvPr>
        </p:nvSpPr>
        <p:spPr/>
        <p:txBody>
          <a:bodyPr/>
          <a:lstStyle/>
          <a:p>
            <a:pPr marL="457200" indent="-457200" eaLnBrk="1" hangingPunct="1">
              <a:buFont typeface="Trebuchet MS" panose="020B0603020202020204" pitchFamily="34" charset="0"/>
              <a:buAutoNum type="arabicPeriod" startAt="7"/>
            </a:pPr>
            <a:r>
              <a:rPr lang="pt-BR" altLang="pt-BR" sz="2800" b="1" dirty="0"/>
              <a:t>Considere a arquitetura do sistema a ser construído:</a:t>
            </a:r>
          </a:p>
          <a:p>
            <a:pPr lvl="1" eaLnBrk="1" hangingPunct="1"/>
            <a:r>
              <a:rPr lang="pt-BR" altLang="pt-BR" sz="2400" dirty="0"/>
              <a:t>A arquitetura serve como alicerce e estrutura-base para a construção de todo o </a:t>
            </a:r>
            <a:r>
              <a:rPr lang="pt-BR" altLang="pt-BR" sz="2400" i="1" dirty="0"/>
              <a:t>software</a:t>
            </a:r>
            <a:r>
              <a:rPr lang="pt-BR" altLang="pt-BR" sz="2400" dirty="0"/>
              <a:t>, assim, a modelagem e tomada de decisões referentes à mesma deve ser o primeiro passo no processo de desenvolvimento. Escolhas ruins quanto à arquitetura do software podem levar a problemas na adequação de estruturas de dados, interfaces e fluxo de controle de programas.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96949477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ítulo 1"/>
          <p:cNvSpPr>
            <a:spLocks noGrp="1"/>
          </p:cNvSpPr>
          <p:nvPr>
            <p:ph type="title"/>
          </p:nvPr>
        </p:nvSpPr>
        <p:spPr/>
        <p:txBody>
          <a:bodyPr/>
          <a:lstStyle/>
          <a:p>
            <a:pPr eaLnBrk="1" hangingPunct="1"/>
            <a:r>
              <a:rPr lang="pt-BR" altLang="pt-BR"/>
              <a:t>Princípios da modelagem</a:t>
            </a:r>
          </a:p>
        </p:txBody>
      </p:sp>
      <p:sp>
        <p:nvSpPr>
          <p:cNvPr id="160771" name="Espaço Reservado para Conteúdo 2"/>
          <p:cNvSpPr>
            <a:spLocks noGrp="1"/>
          </p:cNvSpPr>
          <p:nvPr>
            <p:ph idx="1"/>
          </p:nvPr>
        </p:nvSpPr>
        <p:spPr/>
        <p:txBody>
          <a:bodyPr/>
          <a:lstStyle/>
          <a:p>
            <a:pPr marL="514350" indent="-514350" eaLnBrk="1" hangingPunct="1">
              <a:buFont typeface="+mj-lt"/>
              <a:buAutoNum type="arabicPeriod" startAt="8"/>
            </a:pPr>
            <a:r>
              <a:rPr lang="pt-BR" altLang="pt-BR" sz="2800" b="1" dirty="0"/>
              <a:t>O projeto no nível de componentes deve ser funcionalmente independente:</a:t>
            </a:r>
          </a:p>
          <a:p>
            <a:pPr lvl="1" eaLnBrk="1" hangingPunct="1"/>
            <a:r>
              <a:rPr lang="pt-BR" altLang="pt-BR" sz="2400" dirty="0"/>
              <a:t>Seguindo a ideia de modularização do software, cada componente deve ser projetado como um módulo independente dos demais. Tal estratégia de “dividir para conquistar” possui como benefício a redução da complexidade do software, facilidade de reúso dos módulos (componentes) em outros sistemas e possibilita que cada desenvolvedor trabalhe em um módulo distinto, causando pouco impacto sobre as atividades dos demais.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6405139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ítulo 1"/>
          <p:cNvSpPr>
            <a:spLocks noGrp="1"/>
          </p:cNvSpPr>
          <p:nvPr>
            <p:ph type="title"/>
          </p:nvPr>
        </p:nvSpPr>
        <p:spPr/>
        <p:txBody>
          <a:bodyPr/>
          <a:lstStyle/>
          <a:p>
            <a:pPr eaLnBrk="1" hangingPunct="1"/>
            <a:r>
              <a:rPr lang="pt-BR" altLang="pt-BR"/>
              <a:t>Princípios da modelagem</a:t>
            </a:r>
          </a:p>
        </p:txBody>
      </p:sp>
      <p:sp>
        <p:nvSpPr>
          <p:cNvPr id="161795" name="Espaço Reservado para Conteúdo 2"/>
          <p:cNvSpPr>
            <a:spLocks noGrp="1"/>
          </p:cNvSpPr>
          <p:nvPr>
            <p:ph idx="1"/>
          </p:nvPr>
        </p:nvSpPr>
        <p:spPr/>
        <p:txBody>
          <a:bodyPr/>
          <a:lstStyle/>
          <a:p>
            <a:pPr marL="514350" indent="-514350" eaLnBrk="1" hangingPunct="1">
              <a:buFont typeface="+mj-lt"/>
              <a:buAutoNum type="arabicPeriod" startAt="9"/>
            </a:pPr>
            <a:r>
              <a:rPr lang="pt-BR" altLang="pt-BR" sz="2800" b="1" dirty="0"/>
              <a:t>Modelos devem ser de fácil compreensão:</a:t>
            </a:r>
          </a:p>
          <a:p>
            <a:pPr lvl="1" eaLnBrk="1" hangingPunct="1"/>
            <a:r>
              <a:rPr lang="pt-BR" altLang="pt-BR" sz="2400" dirty="0"/>
              <a:t>Dois dos objetivos dos modelos são facilitar a comunicação entre todos os envolvidos e orientar a execução das atividades seguintes. Projetos mal modelados ou de difícil compreensão podem levar a falhas na comunicação entre os desenvolvedores, atrasos na execução das tarefas e criação de modelos subsequentes em menor conformidade, levando assim à codificação de um software que não atende adequadamente às necessidades dos usuários.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6028961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ítulo 1"/>
          <p:cNvSpPr>
            <a:spLocks noGrp="1"/>
          </p:cNvSpPr>
          <p:nvPr>
            <p:ph type="title"/>
          </p:nvPr>
        </p:nvSpPr>
        <p:spPr/>
        <p:txBody>
          <a:bodyPr/>
          <a:lstStyle/>
          <a:p>
            <a:pPr eaLnBrk="1" hangingPunct="1"/>
            <a:r>
              <a:rPr lang="pt-BR" altLang="pt-BR"/>
              <a:t>Princípios da construção</a:t>
            </a:r>
          </a:p>
        </p:txBody>
      </p:sp>
      <p:sp>
        <p:nvSpPr>
          <p:cNvPr id="162819" name="Espaço Reservado para Conteúdo 2"/>
          <p:cNvSpPr>
            <a:spLocks noGrp="1"/>
          </p:cNvSpPr>
          <p:nvPr>
            <p:ph idx="1"/>
          </p:nvPr>
        </p:nvSpPr>
        <p:spPr/>
        <p:txBody>
          <a:bodyPr/>
          <a:lstStyle/>
          <a:p>
            <a:pPr marL="457200" eaLnBrk="1" hangingPunct="1">
              <a:buFont typeface="Trebuchet MS" panose="020B0603020202020204" pitchFamily="34" charset="0"/>
              <a:buAutoNum type="arabicPeriod"/>
            </a:pPr>
            <a:r>
              <a:rPr lang="pt-BR" altLang="pt-BR" sz="2800" b="1" dirty="0"/>
              <a:t>Compreenda bem o problema a ser solucionado:</a:t>
            </a:r>
          </a:p>
          <a:p>
            <a:pPr lvl="1" eaLnBrk="1" hangingPunct="1"/>
            <a:r>
              <a:rPr lang="pt-BR" altLang="pt-BR" sz="2400" dirty="0"/>
              <a:t>Não inicie a codificação sem compreender bem o problema ou tarefa que está sendo encarado;</a:t>
            </a:r>
          </a:p>
          <a:p>
            <a:pPr lvl="1" eaLnBrk="1" hangingPunct="1"/>
            <a:r>
              <a:rPr lang="pt-BR" altLang="pt-BR" sz="2400" dirty="0"/>
              <a:t>Pode-se, entretanto, adotar a abordagem “dividir para conquistar” para reduzir o problema a partes menores, compreendê-las individualmente e, então, iniciar a codificação de cada parte.</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2232501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ítulo 1"/>
          <p:cNvSpPr>
            <a:spLocks noGrp="1"/>
          </p:cNvSpPr>
          <p:nvPr>
            <p:ph type="title"/>
          </p:nvPr>
        </p:nvSpPr>
        <p:spPr/>
        <p:txBody>
          <a:bodyPr/>
          <a:lstStyle/>
          <a:p>
            <a:pPr eaLnBrk="1" hangingPunct="1"/>
            <a:r>
              <a:rPr lang="pt-BR" altLang="pt-BR"/>
              <a:t>Princípios da construção</a:t>
            </a:r>
          </a:p>
        </p:txBody>
      </p:sp>
      <p:sp>
        <p:nvSpPr>
          <p:cNvPr id="163843" name="Espaço Reservado para Conteúdo 2"/>
          <p:cNvSpPr>
            <a:spLocks noGrp="1"/>
          </p:cNvSpPr>
          <p:nvPr>
            <p:ph idx="1"/>
          </p:nvPr>
        </p:nvSpPr>
        <p:spPr/>
        <p:txBody>
          <a:bodyPr/>
          <a:lstStyle/>
          <a:p>
            <a:pPr marL="457200" eaLnBrk="1" hangingPunct="1">
              <a:buFont typeface="Trebuchet MS" panose="020B0603020202020204" pitchFamily="34" charset="0"/>
              <a:buAutoNum type="arabicPeriod" startAt="2"/>
            </a:pPr>
            <a:r>
              <a:rPr lang="pt-BR" altLang="pt-BR" sz="2800" b="1" dirty="0"/>
              <a:t>Escolha uma linguagem e ambiente de programação adequados às necessidades do </a:t>
            </a:r>
            <a:r>
              <a:rPr lang="pt-BR" altLang="pt-BR" sz="2800" b="1" i="1" dirty="0"/>
              <a:t>software</a:t>
            </a:r>
            <a:r>
              <a:rPr lang="pt-BR" altLang="pt-BR" sz="2800" b="1" dirty="0"/>
              <a:t> e do ambiente onde irá operar:</a:t>
            </a:r>
          </a:p>
          <a:p>
            <a:pPr lvl="1" eaLnBrk="1" hangingPunct="1"/>
            <a:r>
              <a:rPr lang="pt-BR" altLang="pt-BR" sz="2400" dirty="0"/>
              <a:t>Após a compreensão do problema, já é possível estudar as opções de linguagens e ferramentas para desenvolvimento disponíveis no mercado que possam atender as necessidades do projeto e escolher aquelas que oferecem melhor suporte para as mesmas.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916557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ítulo 1"/>
          <p:cNvSpPr>
            <a:spLocks noGrp="1"/>
          </p:cNvSpPr>
          <p:nvPr>
            <p:ph type="title"/>
          </p:nvPr>
        </p:nvSpPr>
        <p:spPr/>
        <p:txBody>
          <a:bodyPr/>
          <a:lstStyle/>
          <a:p>
            <a:pPr eaLnBrk="1" hangingPunct="1"/>
            <a:r>
              <a:rPr lang="pt-BR" altLang="pt-BR"/>
              <a:t>Custo das mudanças</a:t>
            </a:r>
          </a:p>
        </p:txBody>
      </p:sp>
      <p:graphicFrame>
        <p:nvGraphicFramePr>
          <p:cNvPr id="4" name="Tabela 3"/>
          <p:cNvGraphicFramePr>
            <a:graphicFrameLocks noGrp="1"/>
          </p:cNvGraphicFramePr>
          <p:nvPr/>
        </p:nvGraphicFramePr>
        <p:xfrm>
          <a:off x="1243013" y="2419350"/>
          <a:ext cx="8128000" cy="2316184"/>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579041">
                <a:tc>
                  <a:txBody>
                    <a:bodyPr/>
                    <a:lstStyle/>
                    <a:p>
                      <a:r>
                        <a:rPr lang="pt-BR" sz="3200" dirty="0"/>
                        <a:t>Fase</a:t>
                      </a:r>
                    </a:p>
                  </a:txBody>
                  <a:tcPr marT="45683" marB="45683"/>
                </a:tc>
                <a:tc>
                  <a:txBody>
                    <a:bodyPr/>
                    <a:lstStyle/>
                    <a:p>
                      <a:r>
                        <a:rPr lang="pt-BR" sz="3200" dirty="0"/>
                        <a:t>Custo da mudança</a:t>
                      </a:r>
                    </a:p>
                  </a:txBody>
                  <a:tcPr marT="45683" marB="45683"/>
                </a:tc>
                <a:extLst>
                  <a:ext uri="{0D108BD9-81ED-4DB2-BD59-A6C34878D82A}">
                    <a16:rowId xmlns:a16="http://schemas.microsoft.com/office/drawing/2014/main" val="10000"/>
                  </a:ext>
                </a:extLst>
              </a:tr>
              <a:tr h="579041">
                <a:tc>
                  <a:txBody>
                    <a:bodyPr/>
                    <a:lstStyle/>
                    <a:p>
                      <a:r>
                        <a:rPr lang="pt-BR" sz="3200" dirty="0"/>
                        <a:t>Definição</a:t>
                      </a:r>
                    </a:p>
                  </a:txBody>
                  <a:tcPr marT="45683" marB="45683"/>
                </a:tc>
                <a:tc>
                  <a:txBody>
                    <a:bodyPr/>
                    <a:lstStyle/>
                    <a:p>
                      <a:r>
                        <a:rPr lang="pt-BR" sz="3200" dirty="0"/>
                        <a:t>1x</a:t>
                      </a:r>
                    </a:p>
                  </a:txBody>
                  <a:tcPr marT="45683" marB="45683"/>
                </a:tc>
                <a:extLst>
                  <a:ext uri="{0D108BD9-81ED-4DB2-BD59-A6C34878D82A}">
                    <a16:rowId xmlns:a16="http://schemas.microsoft.com/office/drawing/2014/main" val="10001"/>
                  </a:ext>
                </a:extLst>
              </a:tr>
              <a:tr h="579041">
                <a:tc>
                  <a:txBody>
                    <a:bodyPr/>
                    <a:lstStyle/>
                    <a:p>
                      <a:r>
                        <a:rPr lang="pt-BR" sz="3200" dirty="0"/>
                        <a:t>Desenvolvimento</a:t>
                      </a:r>
                    </a:p>
                  </a:txBody>
                  <a:tcPr marT="45683" marB="45683"/>
                </a:tc>
                <a:tc>
                  <a:txBody>
                    <a:bodyPr/>
                    <a:lstStyle/>
                    <a:p>
                      <a:r>
                        <a:rPr lang="pt-BR" sz="3200" dirty="0"/>
                        <a:t>1.5</a:t>
                      </a:r>
                      <a:r>
                        <a:rPr lang="pt-BR" sz="3200" baseline="0" dirty="0"/>
                        <a:t> – 6x</a:t>
                      </a:r>
                      <a:endParaRPr lang="pt-BR" sz="3200" dirty="0"/>
                    </a:p>
                  </a:txBody>
                  <a:tcPr marT="45683" marB="45683"/>
                </a:tc>
                <a:extLst>
                  <a:ext uri="{0D108BD9-81ED-4DB2-BD59-A6C34878D82A}">
                    <a16:rowId xmlns:a16="http://schemas.microsoft.com/office/drawing/2014/main" val="10002"/>
                  </a:ext>
                </a:extLst>
              </a:tr>
              <a:tr h="579041">
                <a:tc>
                  <a:txBody>
                    <a:bodyPr/>
                    <a:lstStyle/>
                    <a:p>
                      <a:r>
                        <a:rPr lang="pt-BR" sz="3200" dirty="0"/>
                        <a:t>Manutenção</a:t>
                      </a:r>
                    </a:p>
                  </a:txBody>
                  <a:tcPr marT="45683" marB="45683"/>
                </a:tc>
                <a:tc>
                  <a:txBody>
                    <a:bodyPr/>
                    <a:lstStyle/>
                    <a:p>
                      <a:r>
                        <a:rPr lang="pt-BR" sz="3200" dirty="0"/>
                        <a:t>60-100x</a:t>
                      </a:r>
                    </a:p>
                  </a:txBody>
                  <a:tcPr marT="45683" marB="45683"/>
                </a:tc>
                <a:extLst>
                  <a:ext uri="{0D108BD9-81ED-4DB2-BD59-A6C34878D82A}">
                    <a16:rowId xmlns:a16="http://schemas.microsoft.com/office/drawing/2014/main" val="10003"/>
                  </a:ext>
                </a:extLst>
              </a:tr>
            </a:tbl>
          </a:graphicData>
        </a:graphic>
      </p:graphicFrame>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ítulo 1"/>
          <p:cNvSpPr>
            <a:spLocks noGrp="1"/>
          </p:cNvSpPr>
          <p:nvPr>
            <p:ph type="title"/>
          </p:nvPr>
        </p:nvSpPr>
        <p:spPr/>
        <p:txBody>
          <a:bodyPr/>
          <a:lstStyle/>
          <a:p>
            <a:pPr eaLnBrk="1" hangingPunct="1"/>
            <a:r>
              <a:rPr lang="pt-BR" altLang="pt-BR"/>
              <a:t>Princípios da construção</a:t>
            </a:r>
          </a:p>
        </p:txBody>
      </p:sp>
      <p:sp>
        <p:nvSpPr>
          <p:cNvPr id="164867" name="Espaço Reservado para Conteúdo 2"/>
          <p:cNvSpPr>
            <a:spLocks noGrp="1"/>
          </p:cNvSpPr>
          <p:nvPr>
            <p:ph idx="1"/>
          </p:nvPr>
        </p:nvSpPr>
        <p:spPr/>
        <p:txBody>
          <a:bodyPr/>
          <a:lstStyle/>
          <a:p>
            <a:pPr marL="514350" indent="-457200" eaLnBrk="1" hangingPunct="1">
              <a:buFont typeface="Trebuchet MS" panose="020B0603020202020204" pitchFamily="34" charset="0"/>
              <a:buAutoNum type="arabicPeriod" startAt="3"/>
            </a:pPr>
            <a:r>
              <a:rPr lang="pt-BR" altLang="pt-BR" sz="2800" b="1" dirty="0"/>
              <a:t>Alinhe os testes com os requisitos do cliente:</a:t>
            </a:r>
          </a:p>
          <a:p>
            <a:pPr marL="800100" lvl="1" indent="-342900" eaLnBrk="1" hangingPunct="1"/>
            <a:r>
              <a:rPr lang="pt-BR" altLang="pt-BR" sz="2400" dirty="0"/>
              <a:t>Testes são ferramentas para verificação (de erros e conformidade entre modelo) e validação (dos requisitos) do software desenvolvido e devem ser elaborados de acordo com as especificações dadas pelo cliente (casos de uso, histórias de usuário etc.). </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9050143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ítulo 1"/>
          <p:cNvSpPr>
            <a:spLocks noGrp="1"/>
          </p:cNvSpPr>
          <p:nvPr>
            <p:ph type="title"/>
          </p:nvPr>
        </p:nvSpPr>
        <p:spPr/>
        <p:txBody>
          <a:bodyPr/>
          <a:lstStyle/>
          <a:p>
            <a:pPr eaLnBrk="1" hangingPunct="1"/>
            <a:r>
              <a:rPr lang="pt-BR" altLang="pt-BR"/>
              <a:t>Princípios da construção</a:t>
            </a:r>
          </a:p>
        </p:txBody>
      </p:sp>
      <p:sp>
        <p:nvSpPr>
          <p:cNvPr id="165891" name="Espaço Reservado para Conteúdo 2"/>
          <p:cNvSpPr>
            <a:spLocks noGrp="1"/>
          </p:cNvSpPr>
          <p:nvPr>
            <p:ph idx="1"/>
          </p:nvPr>
        </p:nvSpPr>
        <p:spPr/>
        <p:txBody>
          <a:bodyPr/>
          <a:lstStyle/>
          <a:p>
            <a:pPr marL="514350" indent="-457200" eaLnBrk="1" hangingPunct="1">
              <a:buFont typeface="Trebuchet MS" panose="020B0603020202020204" pitchFamily="34" charset="0"/>
              <a:buAutoNum type="arabicPeriod" startAt="4"/>
            </a:pPr>
            <a:r>
              <a:rPr lang="pt-BR" altLang="pt-BR" sz="2800" b="1" dirty="0"/>
              <a:t>Planeje os testes antes da codificação do módulo em questão:</a:t>
            </a:r>
          </a:p>
          <a:p>
            <a:pPr marL="800100" lvl="1" indent="-342900" eaLnBrk="1" hangingPunct="1"/>
            <a:r>
              <a:rPr lang="pt-BR" altLang="pt-BR" sz="2400" dirty="0"/>
              <a:t>A elaboração dos testes antes de iniciar a codificação evita elaborar casos de testes viciados, focados somente naquilo que foi efetivamente implementado, em vez de ter o foco naquilo que foi pedido;</a:t>
            </a:r>
          </a:p>
          <a:p>
            <a:pPr marL="800100" lvl="1" indent="-342900" eaLnBrk="1" hangingPunct="1"/>
            <a:r>
              <a:rPr lang="pt-BR" altLang="pt-BR" sz="2400" dirty="0"/>
              <a:t>Além disso, o planejamento antecipado dos testes ajuda a compreender melhor o domínio do problema sendo resolvido, contribuindo assim com uma codificação mais eficiente.</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41138744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ítulo 1"/>
          <p:cNvSpPr>
            <a:spLocks noGrp="1"/>
          </p:cNvSpPr>
          <p:nvPr>
            <p:ph type="title"/>
          </p:nvPr>
        </p:nvSpPr>
        <p:spPr/>
        <p:txBody>
          <a:bodyPr/>
          <a:lstStyle/>
          <a:p>
            <a:pPr eaLnBrk="1" hangingPunct="1"/>
            <a:r>
              <a:rPr lang="pt-BR" altLang="pt-BR"/>
              <a:t>Princípios da construção</a:t>
            </a:r>
          </a:p>
        </p:txBody>
      </p:sp>
      <p:sp>
        <p:nvSpPr>
          <p:cNvPr id="166915" name="Espaço Reservado para Conteúdo 2"/>
          <p:cNvSpPr>
            <a:spLocks noGrp="1"/>
          </p:cNvSpPr>
          <p:nvPr>
            <p:ph idx="1"/>
          </p:nvPr>
        </p:nvSpPr>
        <p:spPr/>
        <p:txBody>
          <a:bodyPr/>
          <a:lstStyle/>
          <a:p>
            <a:pPr marL="514350" indent="-457200" eaLnBrk="1" hangingPunct="1">
              <a:buFont typeface="Trebuchet MS" panose="020B0603020202020204" pitchFamily="34" charset="0"/>
              <a:buAutoNum type="arabicPeriod" startAt="5"/>
            </a:pPr>
            <a:r>
              <a:rPr lang="pt-BR" altLang="pt-BR" sz="2800" b="1" dirty="0"/>
              <a:t>Comece com testes para casos particulares e então generalize:</a:t>
            </a:r>
          </a:p>
          <a:p>
            <a:pPr marL="800100" lvl="1" indent="-342900" eaLnBrk="1" hangingPunct="1"/>
            <a:r>
              <a:rPr lang="pt-BR" altLang="pt-BR" sz="2400" dirty="0"/>
              <a:t>Planejar testes generalizados são mais complexos e passíveis de não cobrir alguns casos. Seguindo o caminho inverso, isto é, pensando-se nos possíveis domínios de dados de entrada do problema e elaborando casos de testes para grupos de domínios há uma maior chance de </a:t>
            </a:r>
            <a:r>
              <a:rPr lang="pt-BR" altLang="pt-BR" sz="2400" b="1" dirty="0"/>
              <a:t>cobrir razoavelmente</a:t>
            </a:r>
            <a:r>
              <a:rPr lang="pt-BR" altLang="pt-BR" sz="2400" dirty="0"/>
              <a:t> a maioria dos casos.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37016465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ítulo 1"/>
          <p:cNvSpPr>
            <a:spLocks noGrp="1"/>
          </p:cNvSpPr>
          <p:nvPr>
            <p:ph type="title"/>
          </p:nvPr>
        </p:nvSpPr>
        <p:spPr/>
        <p:txBody>
          <a:bodyPr/>
          <a:lstStyle/>
          <a:p>
            <a:pPr eaLnBrk="1" hangingPunct="1"/>
            <a:r>
              <a:rPr lang="pt-BR" altLang="pt-BR"/>
              <a:t>Princípios da construção</a:t>
            </a:r>
          </a:p>
        </p:txBody>
      </p:sp>
      <p:sp>
        <p:nvSpPr>
          <p:cNvPr id="167939" name="Espaço Reservado para Conteúdo 2"/>
          <p:cNvSpPr>
            <a:spLocks noGrp="1"/>
          </p:cNvSpPr>
          <p:nvPr>
            <p:ph idx="1"/>
          </p:nvPr>
        </p:nvSpPr>
        <p:spPr>
          <a:xfrm>
            <a:off x="677863" y="1863725"/>
            <a:ext cx="8596312" cy="3881438"/>
          </a:xfrm>
        </p:spPr>
        <p:txBody>
          <a:bodyPr/>
          <a:lstStyle/>
          <a:p>
            <a:pPr marL="571500" indent="-457200" eaLnBrk="1" hangingPunct="1">
              <a:buFont typeface="Trebuchet MS" panose="020B0603020202020204" pitchFamily="34" charset="0"/>
              <a:buAutoNum type="arabicPeriod" startAt="6"/>
            </a:pPr>
            <a:r>
              <a:rPr lang="pt-BR" altLang="pt-BR" sz="2800" b="1" dirty="0"/>
              <a:t>Considere o uso de programação em pares:</a:t>
            </a:r>
          </a:p>
          <a:p>
            <a:pPr lvl="1" eaLnBrk="1" hangingPunct="1"/>
            <a:r>
              <a:rPr lang="pt-BR" altLang="pt-BR" sz="2400" dirty="0"/>
              <a:t>A alocação de um par de programadores em cada tarefa em vez de um único programador permite um maior foco sobre a mesma, o que refletirá em maior qualidade na medida em que mais casos de testes serão elaborados, mais erros serão identificados etc.</a:t>
            </a:r>
          </a:p>
          <a:p>
            <a:pPr lvl="1" eaLnBrk="1" hangingPunct="1"/>
            <a:r>
              <a:rPr lang="pt-BR" altLang="pt-BR" sz="2400" dirty="0"/>
              <a:t>Tal decisão não é um desperdício de recursos, pois além de aumentar a produtividade e a velocidade de conclusão das tarefas, cada programador fica encarregado de uma parte diferente. Exemplo: um codifica e outro revisa o código.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8113740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ítulo 1"/>
          <p:cNvSpPr>
            <a:spLocks noGrp="1"/>
          </p:cNvSpPr>
          <p:nvPr>
            <p:ph type="title"/>
          </p:nvPr>
        </p:nvSpPr>
        <p:spPr/>
        <p:txBody>
          <a:bodyPr/>
          <a:lstStyle/>
          <a:p>
            <a:pPr eaLnBrk="1" hangingPunct="1"/>
            <a:r>
              <a:rPr lang="pt-BR" altLang="pt-BR"/>
              <a:t>Princípios da construção</a:t>
            </a:r>
          </a:p>
        </p:txBody>
      </p:sp>
      <p:sp>
        <p:nvSpPr>
          <p:cNvPr id="168963" name="Espaço Reservado para Conteúdo 2"/>
          <p:cNvSpPr>
            <a:spLocks noGrp="1"/>
          </p:cNvSpPr>
          <p:nvPr>
            <p:ph idx="1"/>
          </p:nvPr>
        </p:nvSpPr>
        <p:spPr/>
        <p:txBody>
          <a:bodyPr/>
          <a:lstStyle/>
          <a:p>
            <a:pPr marL="571500" indent="-457200" eaLnBrk="1" hangingPunct="1">
              <a:buFont typeface="Trebuchet MS" panose="020B0603020202020204" pitchFamily="34" charset="0"/>
              <a:buAutoNum type="arabicPeriod" startAt="7"/>
            </a:pPr>
            <a:r>
              <a:rPr lang="pt-BR" altLang="pt-BR" sz="2800" b="1" dirty="0"/>
              <a:t>Domine a arquitetura do </a:t>
            </a:r>
            <a:r>
              <a:rPr lang="pt-BR" altLang="pt-BR" sz="2800" b="1" i="1" dirty="0"/>
              <a:t>software </a:t>
            </a:r>
            <a:r>
              <a:rPr lang="pt-BR" altLang="pt-BR" sz="2800" b="1" dirty="0"/>
              <a:t>e crie interfaces consistentes com ela:</a:t>
            </a:r>
          </a:p>
          <a:p>
            <a:pPr lvl="1" eaLnBrk="1" hangingPunct="1"/>
            <a:r>
              <a:rPr lang="pt-BR" altLang="pt-BR" sz="2400" dirty="0"/>
              <a:t>Uma abordagem de codificação </a:t>
            </a:r>
            <a:r>
              <a:rPr lang="pt-BR" altLang="pt-BR" sz="2400" i="1" dirty="0"/>
              <a:t>top-</a:t>
            </a:r>
            <a:r>
              <a:rPr lang="pt-BR" altLang="pt-BR" sz="2400" i="1" dirty="0" err="1"/>
              <a:t>down</a:t>
            </a:r>
            <a:r>
              <a:rPr lang="pt-BR" altLang="pt-BR" sz="2400" dirty="0"/>
              <a:t>, isto é, “de cima para baixo”, começando pela arquitetura para só depois implementar seus componentes, permite buscar maior compatibilidade entre estes e aquela. Entretanto, para que tais componentes possam ser facilmente reusáveis neste e em outros projetos, deve-se atentar à criação de interfaces consistentes.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0766146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ítulo 1"/>
          <p:cNvSpPr>
            <a:spLocks noGrp="1"/>
          </p:cNvSpPr>
          <p:nvPr>
            <p:ph type="title"/>
          </p:nvPr>
        </p:nvSpPr>
        <p:spPr/>
        <p:txBody>
          <a:bodyPr/>
          <a:lstStyle/>
          <a:p>
            <a:pPr eaLnBrk="1" hangingPunct="1"/>
            <a:r>
              <a:rPr lang="pt-BR" altLang="pt-BR"/>
              <a:t>Princípios da construção</a:t>
            </a:r>
          </a:p>
        </p:txBody>
      </p:sp>
      <p:sp>
        <p:nvSpPr>
          <p:cNvPr id="169987" name="Espaço Reservado para Conteúdo 2"/>
          <p:cNvSpPr>
            <a:spLocks noGrp="1"/>
          </p:cNvSpPr>
          <p:nvPr>
            <p:ph idx="1"/>
          </p:nvPr>
        </p:nvSpPr>
        <p:spPr/>
        <p:txBody>
          <a:bodyPr/>
          <a:lstStyle/>
          <a:p>
            <a:pPr marL="571500" indent="-457200" eaLnBrk="1" hangingPunct="1">
              <a:buFont typeface="Trebuchet MS" panose="020B0603020202020204" pitchFamily="34" charset="0"/>
              <a:buAutoNum type="arabicPeriod" startAt="8"/>
            </a:pPr>
            <a:r>
              <a:rPr lang="pt-BR" altLang="pt-BR" sz="2800" b="1" dirty="0"/>
              <a:t>Priorize a legibilidade e manutenibilidade do seu código:</a:t>
            </a:r>
          </a:p>
          <a:p>
            <a:pPr lvl="1" eaLnBrk="1" hangingPunct="1"/>
            <a:r>
              <a:rPr lang="pt-BR" altLang="pt-BR" sz="2400" dirty="0"/>
              <a:t>Escreva todo o seu código considerando que outra pessoa (ou mesmo empresa) o manterá mais tarde! Quanto melhor for a legibilidade, modularidade e consistência do código, menores serão os custos para realizar correções e incrementos no mesmo.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991156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ítulo 1"/>
          <p:cNvSpPr>
            <a:spLocks noGrp="1"/>
          </p:cNvSpPr>
          <p:nvPr>
            <p:ph type="title"/>
          </p:nvPr>
        </p:nvSpPr>
        <p:spPr/>
        <p:txBody>
          <a:bodyPr/>
          <a:lstStyle/>
          <a:p>
            <a:pPr eaLnBrk="1" hangingPunct="1"/>
            <a:r>
              <a:rPr lang="pt-BR" altLang="pt-BR"/>
              <a:t>Princípios da construção</a:t>
            </a:r>
          </a:p>
        </p:txBody>
      </p:sp>
      <p:sp>
        <p:nvSpPr>
          <p:cNvPr id="171011" name="Espaço Reservado para Conteúdo 2"/>
          <p:cNvSpPr>
            <a:spLocks noGrp="1"/>
          </p:cNvSpPr>
          <p:nvPr>
            <p:ph idx="1"/>
          </p:nvPr>
        </p:nvSpPr>
        <p:spPr/>
        <p:txBody>
          <a:bodyPr/>
          <a:lstStyle/>
          <a:p>
            <a:pPr marL="571500" indent="-457200" eaLnBrk="1" hangingPunct="1">
              <a:buFont typeface="Trebuchet MS" panose="020B0603020202020204" pitchFamily="34" charset="0"/>
              <a:buAutoNum type="arabicPeriod" startAt="9"/>
            </a:pPr>
            <a:r>
              <a:rPr lang="pt-BR" altLang="pt-BR" sz="2800" b="1" dirty="0"/>
              <a:t>Codifique de forma que seja “autodocumentável”:</a:t>
            </a:r>
          </a:p>
          <a:p>
            <a:pPr lvl="1" eaLnBrk="1" hangingPunct="1"/>
            <a:r>
              <a:rPr lang="pt-BR" altLang="pt-BR" sz="2400" dirty="0"/>
              <a:t>Atualmente, há ferramentas de desenvolvimento capazes de gerar documentação específica a partir de comentários estruturados dentro do próprio código do projeto. Além disso, empregar nomes de variáveis e funções que explicitem o papel de cada uma delas facilita a compreensão do código.</a:t>
            </a:r>
          </a:p>
          <a:p>
            <a:pPr lvl="2" eaLnBrk="1" hangingPunct="1"/>
            <a:r>
              <a:rPr lang="pt-BR" altLang="pt-BR" sz="2200" dirty="0" err="1"/>
              <a:t>Ex</a:t>
            </a:r>
            <a:r>
              <a:rPr lang="pt-BR" altLang="pt-BR" sz="2200" dirty="0"/>
              <a:t>: </a:t>
            </a:r>
            <a:r>
              <a:rPr lang="pt-BR" altLang="pt-BR" sz="2200" dirty="0" err="1"/>
              <a:t>JavaDoc</a:t>
            </a:r>
            <a:r>
              <a:rPr lang="pt-BR" altLang="pt-BR" sz="2200" dirty="0"/>
              <a:t>.</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495887673"/>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ítulo 1"/>
          <p:cNvSpPr>
            <a:spLocks noGrp="1"/>
          </p:cNvSpPr>
          <p:nvPr>
            <p:ph type="title"/>
          </p:nvPr>
        </p:nvSpPr>
        <p:spPr/>
        <p:txBody>
          <a:bodyPr/>
          <a:lstStyle/>
          <a:p>
            <a:pPr eaLnBrk="1" hangingPunct="1"/>
            <a:r>
              <a:rPr lang="pt-BR" altLang="pt-BR"/>
              <a:t>Princípios da construção</a:t>
            </a:r>
          </a:p>
        </p:txBody>
      </p:sp>
      <p:sp>
        <p:nvSpPr>
          <p:cNvPr id="172035" name="Espaço Reservado para Conteúdo 2"/>
          <p:cNvSpPr>
            <a:spLocks noGrp="1"/>
          </p:cNvSpPr>
          <p:nvPr>
            <p:ph idx="1"/>
          </p:nvPr>
        </p:nvSpPr>
        <p:spPr>
          <a:xfrm>
            <a:off x="677862" y="2160588"/>
            <a:ext cx="8697957" cy="3881437"/>
          </a:xfrm>
        </p:spPr>
        <p:txBody>
          <a:bodyPr/>
          <a:lstStyle/>
          <a:p>
            <a:pPr marL="571500" indent="-457200" eaLnBrk="1" hangingPunct="1">
              <a:buFont typeface="Trebuchet MS" panose="020B0603020202020204" pitchFamily="34" charset="0"/>
              <a:buAutoNum type="arabicPeriod" startAt="10"/>
            </a:pPr>
            <a:r>
              <a:rPr lang="pt-BR" altLang="pt-BR" sz="2800" b="1" dirty="0"/>
              <a:t>Aplique uma revisão do código quando for apropriado:</a:t>
            </a:r>
          </a:p>
          <a:p>
            <a:pPr lvl="1" eaLnBrk="1" hangingPunct="1"/>
            <a:r>
              <a:rPr lang="pt-BR" altLang="pt-BR" sz="2400" dirty="0"/>
              <a:t>A revisão de código é um dos métodos que podem ser empregados no controle e garantia da qualidade do </a:t>
            </a:r>
            <a:r>
              <a:rPr lang="pt-BR" altLang="pt-BR" sz="2400" i="1" dirty="0"/>
              <a:t>software</a:t>
            </a:r>
            <a:r>
              <a:rPr lang="pt-BR" altLang="pt-BR" sz="2400" dirty="0"/>
              <a:t>. Nela, um membro da equipe deve revisar o código de outro com o intuito de encontrar possíveis casos não cobertos, problemas de otimização, </a:t>
            </a:r>
            <a:r>
              <a:rPr lang="pt-BR" altLang="pt-BR" sz="2400" i="1" dirty="0"/>
              <a:t>bugs</a:t>
            </a:r>
            <a:r>
              <a:rPr lang="pt-BR" altLang="pt-BR" sz="2400" dirty="0"/>
              <a:t> etc.</a:t>
            </a:r>
          </a:p>
          <a:p>
            <a:pPr lvl="1" eaLnBrk="1" hangingPunct="1"/>
            <a:r>
              <a:rPr lang="pt-BR" altLang="pt-BR" sz="2400" dirty="0"/>
              <a:t>Outro método empregável é a inspeção de código, que pode adotar </a:t>
            </a:r>
            <a:r>
              <a:rPr lang="pt-BR" altLang="pt-BR" sz="2400" i="1" dirty="0" err="1"/>
              <a:t>checklists</a:t>
            </a:r>
            <a:r>
              <a:rPr lang="pt-BR" altLang="pt-BR" sz="2400" dirty="0"/>
              <a:t> para analisar o mesmo quanto a diversos itens referentes à cobertura do escopo, otimização, desempenho, segurança etc.</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5345969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ítulo 1"/>
          <p:cNvSpPr>
            <a:spLocks noGrp="1"/>
          </p:cNvSpPr>
          <p:nvPr>
            <p:ph type="title"/>
          </p:nvPr>
        </p:nvSpPr>
        <p:spPr/>
        <p:txBody>
          <a:bodyPr/>
          <a:lstStyle/>
          <a:p>
            <a:pPr eaLnBrk="1" hangingPunct="1"/>
            <a:r>
              <a:rPr lang="pt-BR" altLang="pt-BR"/>
              <a:t>Princípios da construção</a:t>
            </a:r>
          </a:p>
        </p:txBody>
      </p:sp>
      <p:sp>
        <p:nvSpPr>
          <p:cNvPr id="173059" name="Espaço Reservado para Conteúdo 2"/>
          <p:cNvSpPr>
            <a:spLocks noGrp="1"/>
          </p:cNvSpPr>
          <p:nvPr>
            <p:ph idx="1"/>
          </p:nvPr>
        </p:nvSpPr>
        <p:spPr/>
        <p:txBody>
          <a:bodyPr/>
          <a:lstStyle/>
          <a:p>
            <a:pPr marL="571500" indent="-457200" eaLnBrk="1" hangingPunct="1">
              <a:buFont typeface="Trebuchet MS" panose="020B0603020202020204" pitchFamily="34" charset="0"/>
              <a:buAutoNum type="arabicPeriod" startAt="11"/>
            </a:pPr>
            <a:r>
              <a:rPr lang="pt-BR" altLang="pt-BR" sz="2800" b="1" dirty="0"/>
              <a:t>Realize testes de unidade, integração e regressão (e corrija os erros encontrados):</a:t>
            </a:r>
          </a:p>
          <a:p>
            <a:pPr lvl="1" eaLnBrk="1" hangingPunct="1"/>
            <a:r>
              <a:rPr lang="pt-BR" altLang="pt-BR" sz="2400" dirty="0"/>
              <a:t>Os testes unitários, elaborados antes do processo de codificação, são empregados com o intuito de verificar e validar o código;</a:t>
            </a:r>
          </a:p>
          <a:p>
            <a:pPr lvl="1" eaLnBrk="1" hangingPunct="1"/>
            <a:r>
              <a:rPr lang="pt-BR" altLang="pt-BR" sz="2400" dirty="0"/>
              <a:t>Após a integração do novo módulo ao sistema em desenvolvimento, devem ser aplicados também testes de integração para garantir que o módulo funciona adequadamente com todo o restante;</a:t>
            </a:r>
          </a:p>
          <a:p>
            <a:pPr lvl="1" eaLnBrk="1" hangingPunct="1"/>
            <a:r>
              <a:rPr lang="pt-BR" altLang="pt-BR" sz="2400" dirty="0"/>
              <a:t>Caso um módulo tenha sofrido alterações, testes de regressão também devem ser feitos.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156739431"/>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ítulo 1"/>
          <p:cNvSpPr>
            <a:spLocks noGrp="1"/>
          </p:cNvSpPr>
          <p:nvPr>
            <p:ph type="title"/>
          </p:nvPr>
        </p:nvSpPr>
        <p:spPr/>
        <p:txBody>
          <a:bodyPr/>
          <a:lstStyle/>
          <a:p>
            <a:pPr eaLnBrk="1" hangingPunct="1"/>
            <a:r>
              <a:rPr lang="pt-BR" altLang="pt-BR"/>
              <a:t>Princípios da construção</a:t>
            </a:r>
          </a:p>
        </p:txBody>
      </p:sp>
      <p:sp>
        <p:nvSpPr>
          <p:cNvPr id="174083" name="Espaço Reservado para Conteúdo 2"/>
          <p:cNvSpPr>
            <a:spLocks noGrp="1"/>
          </p:cNvSpPr>
          <p:nvPr>
            <p:ph idx="1"/>
          </p:nvPr>
        </p:nvSpPr>
        <p:spPr/>
        <p:txBody>
          <a:bodyPr/>
          <a:lstStyle/>
          <a:p>
            <a:pPr marL="571500" indent="-457200" eaLnBrk="1" hangingPunct="1">
              <a:buFont typeface="Trebuchet MS" panose="020B0603020202020204" pitchFamily="34" charset="0"/>
              <a:buAutoNum type="arabicPeriod" startAt="12"/>
            </a:pPr>
            <a:r>
              <a:rPr lang="pt-BR" altLang="pt-BR" sz="2800" b="1" dirty="0"/>
              <a:t>Refaça a codificação:</a:t>
            </a:r>
          </a:p>
          <a:p>
            <a:pPr lvl="1" eaLnBrk="1" hangingPunct="1"/>
            <a:r>
              <a:rPr lang="pt-BR" altLang="pt-BR" sz="2400" dirty="0"/>
              <a:t>A </a:t>
            </a:r>
            <a:r>
              <a:rPr lang="pt-BR" altLang="pt-BR" sz="2400" dirty="0" err="1"/>
              <a:t>refatoração</a:t>
            </a:r>
            <a:r>
              <a:rPr lang="pt-BR" altLang="pt-BR" sz="2400" dirty="0"/>
              <a:t> permite melhorias incrementais no código visando objetivos específicos, geralmente focando melhoria de desempenho e facilidade de manutenção. Tais melhorias podem ser alcançadas aplicando-se um subconjunto dos diversos tipos de </a:t>
            </a:r>
            <a:r>
              <a:rPr lang="pt-BR" altLang="pt-BR" sz="2400" dirty="0" err="1"/>
              <a:t>refatoração</a:t>
            </a:r>
            <a:r>
              <a:rPr lang="pt-BR" altLang="pt-BR" sz="2400" dirty="0"/>
              <a:t> (</a:t>
            </a:r>
            <a:r>
              <a:rPr lang="pt-BR" altLang="pt-BR" sz="2400" i="1" dirty="0" err="1"/>
              <a:t>refactoring</a:t>
            </a:r>
            <a:r>
              <a:rPr lang="pt-BR" altLang="pt-BR" sz="2400" dirty="0"/>
              <a:t>).</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20262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ítulo 1"/>
          <p:cNvSpPr>
            <a:spLocks noGrp="1"/>
          </p:cNvSpPr>
          <p:nvPr>
            <p:ph type="title"/>
          </p:nvPr>
        </p:nvSpPr>
        <p:spPr/>
        <p:txBody>
          <a:bodyPr/>
          <a:lstStyle/>
          <a:p>
            <a:pPr eaLnBrk="1" hangingPunct="1"/>
            <a:r>
              <a:rPr lang="pt-BR" altLang="pt-BR"/>
              <a:t>Definição de Engenharia de Software</a:t>
            </a:r>
          </a:p>
        </p:txBody>
      </p:sp>
      <p:sp>
        <p:nvSpPr>
          <p:cNvPr id="32771" name="Espaço Reservado para Conteúdo 2"/>
          <p:cNvSpPr>
            <a:spLocks noGrp="1"/>
          </p:cNvSpPr>
          <p:nvPr>
            <p:ph idx="1"/>
          </p:nvPr>
        </p:nvSpPr>
        <p:spPr/>
        <p:txBody>
          <a:bodyPr/>
          <a:lstStyle/>
          <a:p>
            <a:pPr eaLnBrk="1" hangingPunct="1"/>
            <a:r>
              <a:rPr lang="pt-BR" altLang="pt-BR" sz="2800" dirty="0"/>
              <a:t>Segundo Fritz Bauer (</a:t>
            </a:r>
            <a:r>
              <a:rPr lang="pt-BR" altLang="pt-BR" sz="2800" i="1" dirty="0"/>
              <a:t>apud </a:t>
            </a:r>
            <a:r>
              <a:rPr lang="pt-BR" altLang="pt-BR" sz="2800" dirty="0"/>
              <a:t>PRESSMAN, 2011, p. 39):</a:t>
            </a:r>
          </a:p>
          <a:p>
            <a:pPr lvl="1" eaLnBrk="1" hangingPunct="1"/>
            <a:r>
              <a:rPr lang="pt-BR" altLang="pt-BR" sz="2400" dirty="0"/>
              <a:t>“É o estabelecimento e o emprego de sólidos princípios de engenharia de modo a obter software de maneira econômica, que seja confiável e funcione de forma eficiente em máquinas reais.“</a:t>
            </a:r>
          </a:p>
          <a:p>
            <a:pPr eaLnBrk="1" hangingPunct="1"/>
            <a:r>
              <a:rPr lang="pt-BR" altLang="pt-BR" sz="2800" dirty="0"/>
              <a:t>Segundo a IEEE (</a:t>
            </a:r>
            <a:r>
              <a:rPr lang="pt-BR" altLang="pt-BR" sz="2800" i="1" dirty="0"/>
              <a:t>apud </a:t>
            </a:r>
            <a:r>
              <a:rPr lang="pt-BR" altLang="pt-BR" sz="2800" dirty="0"/>
              <a:t>PRESSMAN, 2009, p. 39):</a:t>
            </a:r>
          </a:p>
          <a:p>
            <a:pPr lvl="1" eaLnBrk="1" hangingPunct="1"/>
            <a:r>
              <a:rPr lang="pt-BR" altLang="pt-BR" sz="2400" dirty="0"/>
              <a:t>"A aplicação de uma abordagem sistemática, disciplinada e quantificável no desenvolvimento, na operação e na manutenção de software; isto é, a aplicação de engenharia ao software."</a:t>
            </a: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ítulo 1"/>
          <p:cNvSpPr>
            <a:spLocks noGrp="1"/>
          </p:cNvSpPr>
          <p:nvPr>
            <p:ph type="title"/>
          </p:nvPr>
        </p:nvSpPr>
        <p:spPr/>
        <p:txBody>
          <a:bodyPr/>
          <a:lstStyle/>
          <a:p>
            <a:pPr eaLnBrk="1" hangingPunct="1"/>
            <a:r>
              <a:rPr lang="pt-BR" altLang="pt-BR"/>
              <a:t>Princípios da construção</a:t>
            </a:r>
          </a:p>
        </p:txBody>
      </p:sp>
      <p:sp>
        <p:nvSpPr>
          <p:cNvPr id="175107" name="Espaço Reservado para Conteúdo 2"/>
          <p:cNvSpPr>
            <a:spLocks noGrp="1"/>
          </p:cNvSpPr>
          <p:nvPr>
            <p:ph idx="1"/>
          </p:nvPr>
        </p:nvSpPr>
        <p:spPr/>
        <p:txBody>
          <a:bodyPr/>
          <a:lstStyle/>
          <a:p>
            <a:pPr marL="0" indent="0" eaLnBrk="1" hangingPunct="1">
              <a:buFont typeface="Wingdings 3" panose="05040102010807070707" pitchFamily="18" charset="2"/>
              <a:buNone/>
            </a:pPr>
            <a:r>
              <a:rPr lang="pt-BR" altLang="pt-BR" sz="2800" b="1" dirty="0"/>
              <a:t>E lembre-se:</a:t>
            </a:r>
          </a:p>
        </p:txBody>
      </p:sp>
      <p:sp>
        <p:nvSpPr>
          <p:cNvPr id="175108" name="CaixaDeTexto 3"/>
          <p:cNvSpPr txBox="1">
            <a:spLocks noChangeArrowheads="1"/>
          </p:cNvSpPr>
          <p:nvPr/>
        </p:nvSpPr>
        <p:spPr bwMode="auto">
          <a:xfrm flipH="1">
            <a:off x="1506538" y="3744913"/>
            <a:ext cx="72247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pt-BR" altLang="pt-BR" sz="2400" dirty="0">
                <a:solidFill>
                  <a:schemeClr val="tx1"/>
                </a:solidFill>
              </a:rPr>
              <a:t>“Um teste bem sucedido é aquele que revela um novo erro!”</a:t>
            </a:r>
          </a:p>
        </p:txBody>
      </p:sp>
      <p:grpSp>
        <p:nvGrpSpPr>
          <p:cNvPr id="5" name="Grupo 4"/>
          <p:cNvGrpSpPr/>
          <p:nvPr/>
        </p:nvGrpSpPr>
        <p:grpSpPr>
          <a:xfrm>
            <a:off x="0" y="0"/>
            <a:ext cx="12192000" cy="6858000"/>
            <a:chOff x="0" y="0"/>
            <a:chExt cx="12192000" cy="6858000"/>
          </a:xfrm>
        </p:grpSpPr>
        <p:sp>
          <p:nvSpPr>
            <p:cNvPr id="6" name="Retângulo 5"/>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7"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47007823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ítulo 1"/>
          <p:cNvSpPr>
            <a:spLocks noGrp="1"/>
          </p:cNvSpPr>
          <p:nvPr>
            <p:ph type="title"/>
          </p:nvPr>
        </p:nvSpPr>
        <p:spPr/>
        <p:txBody>
          <a:bodyPr/>
          <a:lstStyle/>
          <a:p>
            <a:pPr eaLnBrk="1" hangingPunct="1"/>
            <a:r>
              <a:rPr lang="pt-BR" altLang="pt-BR"/>
              <a:t>Princípios do emprego</a:t>
            </a:r>
          </a:p>
        </p:txBody>
      </p:sp>
      <p:sp>
        <p:nvSpPr>
          <p:cNvPr id="176131" name="Espaço Reservado para Conteúdo 2"/>
          <p:cNvSpPr>
            <a:spLocks noGrp="1"/>
          </p:cNvSpPr>
          <p:nvPr>
            <p:ph idx="1"/>
          </p:nvPr>
        </p:nvSpPr>
        <p:spPr/>
        <p:txBody>
          <a:bodyPr/>
          <a:lstStyle/>
          <a:p>
            <a:pPr marL="457200" indent="-457200" eaLnBrk="1" hangingPunct="1">
              <a:buFont typeface="Trebuchet MS" panose="020B0603020202020204" pitchFamily="34" charset="0"/>
              <a:buAutoNum type="arabicPeriod"/>
            </a:pPr>
            <a:r>
              <a:rPr lang="pt-BR" altLang="pt-BR" sz="2800" b="1" dirty="0"/>
              <a:t>Ofereça documentação e instruções suficientes para o seu uso:</a:t>
            </a:r>
          </a:p>
          <a:p>
            <a:pPr marL="857250" lvl="1" indent="-457200" eaLnBrk="1" hangingPunct="1"/>
            <a:r>
              <a:rPr lang="pt-BR" altLang="pt-BR" sz="2400" dirty="0"/>
              <a:t>É responsabilidade da equipe de desenvolvimento oferecer todo o suporte necessário para o emprego do software ou de cada incremento do mesmo, não sendo portanto admissível a entrega do mesmo sem as devidas instruções sobre seu uso bem como a documentação necessária para tornar o conhecimento sobre seu uso explícito.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4479250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ítulo 1"/>
          <p:cNvSpPr>
            <a:spLocks noGrp="1"/>
          </p:cNvSpPr>
          <p:nvPr>
            <p:ph type="title"/>
          </p:nvPr>
        </p:nvSpPr>
        <p:spPr/>
        <p:txBody>
          <a:bodyPr/>
          <a:lstStyle/>
          <a:p>
            <a:pPr eaLnBrk="1" hangingPunct="1"/>
            <a:r>
              <a:rPr lang="pt-BR" altLang="pt-BR"/>
              <a:t>Princípios do emprego</a:t>
            </a:r>
          </a:p>
        </p:txBody>
      </p:sp>
      <p:sp>
        <p:nvSpPr>
          <p:cNvPr id="177155" name="Espaço Reservado para Conteúdo 2"/>
          <p:cNvSpPr>
            <a:spLocks noGrp="1"/>
          </p:cNvSpPr>
          <p:nvPr>
            <p:ph idx="1"/>
          </p:nvPr>
        </p:nvSpPr>
        <p:spPr/>
        <p:txBody>
          <a:bodyPr/>
          <a:lstStyle/>
          <a:p>
            <a:pPr marL="457200" indent="-457200" eaLnBrk="1" hangingPunct="1">
              <a:buFont typeface="Trebuchet MS" panose="020B0603020202020204" pitchFamily="34" charset="0"/>
              <a:buAutoNum type="arabicPeriod" startAt="2"/>
            </a:pPr>
            <a:r>
              <a:rPr lang="pt-BR" altLang="pt-BR" sz="2800" b="1" i="1" dirty="0"/>
              <a:t>Software</a:t>
            </a:r>
            <a:r>
              <a:rPr lang="pt-BR" altLang="pt-BR" sz="2800" b="1" dirty="0"/>
              <a:t> com </a:t>
            </a:r>
            <a:r>
              <a:rPr lang="pt-BR" altLang="pt-BR" sz="2800" b="1" i="1" dirty="0"/>
              <a:t>bugs </a:t>
            </a:r>
            <a:r>
              <a:rPr lang="pt-BR" altLang="pt-BR" sz="2800" b="1" dirty="0"/>
              <a:t>(erros) deve, primeiro, ser corrigido e, depois, entregue:</a:t>
            </a:r>
          </a:p>
          <a:p>
            <a:pPr marL="857250" lvl="1" indent="-457200" eaLnBrk="1" hangingPunct="1"/>
            <a:r>
              <a:rPr lang="pt-BR" altLang="pt-BR" sz="2400" dirty="0"/>
              <a:t>Por mais apertados que sejam os prazos, entregar um </a:t>
            </a:r>
            <a:r>
              <a:rPr lang="pt-BR" altLang="pt-BR" sz="2400" i="1" dirty="0"/>
              <a:t>software</a:t>
            </a:r>
            <a:r>
              <a:rPr lang="pt-BR" altLang="pt-BR" sz="2400" dirty="0"/>
              <a:t> com bugs ou não testado suficientemente não é uma boa opção. Erros disparados no ambiente de produção podem ser vistos pelo cliente como “amadorismo” da equipe de desenvolvimento, além de poderem causar problemas ocultos nos dados armazenados pelo mesmo, levando até mesmo a prejuízos no negócio em questão.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70305876"/>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ítulo 3"/>
          <p:cNvSpPr>
            <a:spLocks noGrp="1"/>
          </p:cNvSpPr>
          <p:nvPr>
            <p:ph type="ctrTitle"/>
          </p:nvPr>
        </p:nvSpPr>
        <p:spPr>
          <a:xfrm>
            <a:off x="1506538" y="2405063"/>
            <a:ext cx="7767637" cy="1646237"/>
          </a:xfrm>
        </p:spPr>
        <p:txBody>
          <a:bodyPr/>
          <a:lstStyle/>
          <a:p>
            <a:r>
              <a:rPr lang="pt-BR" altLang="pt-BR"/>
              <a:t>Exercícios</a:t>
            </a:r>
          </a:p>
        </p:txBody>
      </p:sp>
      <p:sp>
        <p:nvSpPr>
          <p:cNvPr id="5" name="Subtítulo 4"/>
          <p:cNvSpPr>
            <a:spLocks noGrp="1"/>
          </p:cNvSpPr>
          <p:nvPr>
            <p:ph type="subTitle" idx="1"/>
          </p:nvPr>
        </p:nvSpPr>
        <p:spPr>
          <a:xfrm>
            <a:off x="1506538" y="4051300"/>
            <a:ext cx="7767637" cy="1096963"/>
          </a:xfrm>
        </p:spPr>
        <p:txBody>
          <a:bodyPr/>
          <a:lstStyle/>
          <a:p>
            <a:pPr>
              <a:defRPr/>
            </a:pPr>
            <a:r>
              <a:rPr lang="pt-BR" sz="3200" dirty="0"/>
              <a:t>Princípios na Prática de Engenharia de Software</a:t>
            </a:r>
          </a:p>
          <a:p>
            <a:pPr>
              <a:defRPr/>
            </a:pPr>
            <a:r>
              <a:rPr lang="pt-BR" sz="3200" dirty="0"/>
              <a:t>Parte 07</a:t>
            </a:r>
          </a:p>
        </p:txBody>
      </p:sp>
      <p:grpSp>
        <p:nvGrpSpPr>
          <p:cNvPr id="4" name="Grupo 3"/>
          <p:cNvGrpSpPr/>
          <p:nvPr/>
        </p:nvGrpSpPr>
        <p:grpSpPr>
          <a:xfrm>
            <a:off x="0" y="0"/>
            <a:ext cx="12192000" cy="6858000"/>
            <a:chOff x="0" y="0"/>
            <a:chExt cx="12192000" cy="6858000"/>
          </a:xfrm>
        </p:grpSpPr>
        <p:sp>
          <p:nvSpPr>
            <p:cNvPr id="6" name="Retângulo 5"/>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7"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7357580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ítulo 1"/>
          <p:cNvSpPr>
            <a:spLocks noGrp="1"/>
          </p:cNvSpPr>
          <p:nvPr>
            <p:ph type="title"/>
          </p:nvPr>
        </p:nvSpPr>
        <p:spPr/>
        <p:txBody>
          <a:bodyPr/>
          <a:lstStyle/>
          <a:p>
            <a:r>
              <a:rPr lang="pt-BR" altLang="pt-BR" sz="3600"/>
              <a:t>Enumere</a:t>
            </a:r>
          </a:p>
        </p:txBody>
      </p:sp>
      <p:sp>
        <p:nvSpPr>
          <p:cNvPr id="3" name="Espaço Reservado para Conteúdo 2"/>
          <p:cNvSpPr>
            <a:spLocks noGrp="1"/>
          </p:cNvSpPr>
          <p:nvPr>
            <p:ph sz="half" idx="1"/>
          </p:nvPr>
        </p:nvSpPr>
        <p:spPr>
          <a:xfrm>
            <a:off x="246063" y="2160588"/>
            <a:ext cx="3436937" cy="3881437"/>
          </a:xfrm>
        </p:spPr>
        <p:txBody>
          <a:bodyPr>
            <a:normAutofit fontScale="92500" lnSpcReduction="10000"/>
          </a:bodyPr>
          <a:lstStyle/>
          <a:p>
            <a:pPr marL="0" indent="0">
              <a:buFont typeface="Wingdings 3" panose="05040102010807070707" pitchFamily="18" charset="2"/>
              <a:buNone/>
              <a:defRPr/>
            </a:pPr>
            <a:r>
              <a:rPr lang="pt-BR" sz="2800" dirty="0"/>
              <a:t>1. Comunicação;</a:t>
            </a:r>
          </a:p>
          <a:p>
            <a:pPr marL="0" indent="0">
              <a:buFont typeface="Wingdings 3" panose="05040102010807070707" pitchFamily="18" charset="2"/>
              <a:buNone/>
              <a:defRPr/>
            </a:pPr>
            <a:r>
              <a:rPr lang="pt-BR" sz="2800" dirty="0"/>
              <a:t>2. Planejamento;</a:t>
            </a:r>
          </a:p>
          <a:p>
            <a:pPr marL="0" indent="0">
              <a:buFont typeface="Wingdings 3" panose="05040102010807070707" pitchFamily="18" charset="2"/>
              <a:buNone/>
              <a:defRPr/>
            </a:pPr>
            <a:r>
              <a:rPr lang="pt-BR" sz="2800" dirty="0"/>
              <a:t>3. Modelagem;</a:t>
            </a:r>
          </a:p>
          <a:p>
            <a:pPr marL="0" indent="0">
              <a:buFont typeface="Wingdings 3" panose="05040102010807070707" pitchFamily="18" charset="2"/>
              <a:buNone/>
              <a:defRPr/>
            </a:pPr>
            <a:r>
              <a:rPr lang="pt-BR" sz="2800" dirty="0"/>
              <a:t>4. Construção.</a:t>
            </a:r>
          </a:p>
        </p:txBody>
      </p:sp>
      <p:sp>
        <p:nvSpPr>
          <p:cNvPr id="4" name="Espaço Reservado para Conteúdo 3"/>
          <p:cNvSpPr>
            <a:spLocks noGrp="1"/>
          </p:cNvSpPr>
          <p:nvPr>
            <p:ph sz="half" idx="2"/>
          </p:nvPr>
        </p:nvSpPr>
        <p:spPr>
          <a:xfrm>
            <a:off x="3840163" y="2160588"/>
            <a:ext cx="5865812" cy="3881437"/>
          </a:xfrm>
        </p:spPr>
        <p:txBody>
          <a:bodyPr>
            <a:normAutofit fontScale="92500" lnSpcReduction="10000"/>
          </a:bodyPr>
          <a:lstStyle/>
          <a:p>
            <a:pPr>
              <a:buFont typeface="Wingdings 3" panose="05040102010807070707" pitchFamily="18" charset="2"/>
              <a:buNone/>
              <a:defRPr/>
            </a:pPr>
            <a:r>
              <a:rPr lang="pt-BR" sz="2800" dirty="0"/>
              <a:t>(   ) Prepare-se antes de se comunicar;</a:t>
            </a:r>
          </a:p>
          <a:p>
            <a:pPr>
              <a:buFont typeface="Wingdings 3" panose="05040102010807070707" pitchFamily="18" charset="2"/>
              <a:buNone/>
              <a:defRPr/>
            </a:pPr>
            <a:r>
              <a:rPr lang="pt-BR" sz="2800" dirty="0"/>
              <a:t>(   ) Objetivo principal da equipe de software é construir software, não criar modelos;</a:t>
            </a:r>
          </a:p>
          <a:p>
            <a:pPr>
              <a:buFont typeface="Wingdings 3" panose="05040102010807070707" pitchFamily="18" charset="2"/>
              <a:buNone/>
              <a:defRPr/>
            </a:pPr>
            <a:r>
              <a:rPr lang="pt-BR" sz="2800" dirty="0"/>
              <a:t>(   ) Realize testes de unidades e corrija os erros encontrados;</a:t>
            </a:r>
          </a:p>
          <a:p>
            <a:pPr>
              <a:buFont typeface="Wingdings 3" panose="05040102010807070707" pitchFamily="18" charset="2"/>
              <a:buNone/>
              <a:defRPr/>
            </a:pPr>
            <a:r>
              <a:rPr lang="pt-BR" sz="2800" dirty="0"/>
              <a:t>(   ) Faça estimativas com base no que conhece.</a:t>
            </a:r>
          </a:p>
        </p:txBody>
      </p:sp>
      <p:grpSp>
        <p:nvGrpSpPr>
          <p:cNvPr id="5" name="Grupo 4"/>
          <p:cNvGrpSpPr/>
          <p:nvPr/>
        </p:nvGrpSpPr>
        <p:grpSpPr>
          <a:xfrm>
            <a:off x="0" y="0"/>
            <a:ext cx="12192000" cy="6858000"/>
            <a:chOff x="0" y="0"/>
            <a:chExt cx="12192000" cy="6858000"/>
          </a:xfrm>
        </p:grpSpPr>
        <p:sp>
          <p:nvSpPr>
            <p:cNvPr id="6" name="Retângulo 5"/>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7"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5133746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ítulo 1"/>
          <p:cNvSpPr>
            <a:spLocks noGrp="1"/>
          </p:cNvSpPr>
          <p:nvPr>
            <p:ph type="title"/>
          </p:nvPr>
        </p:nvSpPr>
        <p:spPr/>
        <p:txBody>
          <a:bodyPr/>
          <a:lstStyle/>
          <a:p>
            <a:r>
              <a:rPr lang="pt-BR" altLang="pt-BR" sz="3600"/>
              <a:t>Enumere</a:t>
            </a:r>
          </a:p>
        </p:txBody>
      </p:sp>
      <p:sp>
        <p:nvSpPr>
          <p:cNvPr id="3" name="Espaço Reservado para Conteúdo 2"/>
          <p:cNvSpPr>
            <a:spLocks noGrp="1"/>
          </p:cNvSpPr>
          <p:nvPr>
            <p:ph sz="half" idx="1"/>
          </p:nvPr>
        </p:nvSpPr>
        <p:spPr>
          <a:xfrm>
            <a:off x="246063" y="2160588"/>
            <a:ext cx="3436937" cy="3881437"/>
          </a:xfrm>
        </p:spPr>
        <p:txBody>
          <a:bodyPr>
            <a:normAutofit fontScale="92500" lnSpcReduction="20000"/>
          </a:bodyPr>
          <a:lstStyle/>
          <a:p>
            <a:pPr marL="0" indent="0">
              <a:buFont typeface="Wingdings 3" panose="05040102010807070707" pitchFamily="18" charset="2"/>
              <a:buNone/>
              <a:defRPr/>
            </a:pPr>
            <a:r>
              <a:rPr lang="pt-BR" sz="2800" dirty="0"/>
              <a:t>1. Comunicação;</a:t>
            </a:r>
          </a:p>
          <a:p>
            <a:pPr marL="0" indent="0">
              <a:buFont typeface="Wingdings 3" panose="05040102010807070707" pitchFamily="18" charset="2"/>
              <a:buNone/>
              <a:defRPr/>
            </a:pPr>
            <a:r>
              <a:rPr lang="pt-BR" sz="2800" dirty="0"/>
              <a:t>2. Planejamento;</a:t>
            </a:r>
          </a:p>
          <a:p>
            <a:pPr marL="0" indent="0">
              <a:buFont typeface="Wingdings 3" panose="05040102010807070707" pitchFamily="18" charset="2"/>
              <a:buNone/>
              <a:defRPr/>
            </a:pPr>
            <a:r>
              <a:rPr lang="pt-BR" sz="2800" dirty="0"/>
              <a:t>3. Modelagem;</a:t>
            </a:r>
          </a:p>
          <a:p>
            <a:pPr marL="0" indent="0">
              <a:buFont typeface="Wingdings 3" panose="05040102010807070707" pitchFamily="18" charset="2"/>
              <a:buNone/>
              <a:defRPr/>
            </a:pPr>
            <a:r>
              <a:rPr lang="pt-BR" sz="2800" dirty="0"/>
              <a:t>4. Construção;</a:t>
            </a:r>
          </a:p>
          <a:p>
            <a:pPr marL="0" indent="0">
              <a:buFont typeface="Wingdings 3" panose="05040102010807070707" pitchFamily="18" charset="2"/>
              <a:buNone/>
              <a:defRPr/>
            </a:pPr>
            <a:r>
              <a:rPr lang="pt-BR" sz="2800" dirty="0"/>
              <a:t>5. Emprego.</a:t>
            </a:r>
          </a:p>
        </p:txBody>
      </p:sp>
      <p:sp>
        <p:nvSpPr>
          <p:cNvPr id="4" name="Espaço Reservado para Conteúdo 3"/>
          <p:cNvSpPr>
            <a:spLocks noGrp="1"/>
          </p:cNvSpPr>
          <p:nvPr>
            <p:ph sz="half" idx="2"/>
          </p:nvPr>
        </p:nvSpPr>
        <p:spPr>
          <a:xfrm>
            <a:off x="3840163" y="2160588"/>
            <a:ext cx="5865812" cy="3881437"/>
          </a:xfrm>
        </p:spPr>
        <p:txBody>
          <a:bodyPr>
            <a:normAutofit fontScale="92500" lnSpcReduction="20000"/>
          </a:bodyPr>
          <a:lstStyle/>
          <a:p>
            <a:pPr>
              <a:buFont typeface="Wingdings 3" panose="05040102010807070707" pitchFamily="18" charset="2"/>
              <a:buNone/>
              <a:defRPr/>
            </a:pPr>
            <a:r>
              <a:rPr lang="pt-BR" sz="2800" dirty="0"/>
              <a:t>(   ) Compreenda o escopo do projeto;</a:t>
            </a:r>
          </a:p>
          <a:p>
            <a:pPr>
              <a:buFont typeface="Wingdings 3" panose="05040102010807070707" pitchFamily="18" charset="2"/>
              <a:buNone/>
              <a:defRPr/>
            </a:pPr>
            <a:r>
              <a:rPr lang="pt-BR" sz="2800" dirty="0"/>
              <a:t>(   ) Obtenha feedback sobre os modelos o quanto antes;</a:t>
            </a:r>
          </a:p>
          <a:p>
            <a:pPr>
              <a:buFont typeface="Wingdings 3" panose="05040102010807070707" pitchFamily="18" charset="2"/>
              <a:buNone/>
              <a:defRPr/>
            </a:pPr>
            <a:r>
              <a:rPr lang="pt-BR" sz="2800" dirty="0"/>
              <a:t>(   ) Aplique uma revisão do código quando for apropriado;</a:t>
            </a:r>
          </a:p>
          <a:p>
            <a:pPr>
              <a:buFont typeface="Wingdings 3" panose="05040102010807070707" pitchFamily="18" charset="2"/>
              <a:buNone/>
              <a:defRPr/>
            </a:pPr>
            <a:r>
              <a:rPr lang="pt-BR" sz="2800" dirty="0"/>
              <a:t>(   ) Em uma negociação, todos devem sair ganhando;</a:t>
            </a:r>
          </a:p>
          <a:p>
            <a:pPr>
              <a:buFont typeface="Wingdings 3" panose="05040102010807070707" pitchFamily="18" charset="2"/>
              <a:buNone/>
              <a:defRPr/>
            </a:pPr>
            <a:r>
              <a:rPr lang="pt-BR" sz="2800" dirty="0"/>
              <a:t>(   ) Ofereça documentação e instruções suficientes para o uso do software.</a:t>
            </a:r>
          </a:p>
        </p:txBody>
      </p:sp>
      <p:grpSp>
        <p:nvGrpSpPr>
          <p:cNvPr id="5" name="Grupo 4"/>
          <p:cNvGrpSpPr/>
          <p:nvPr/>
        </p:nvGrpSpPr>
        <p:grpSpPr>
          <a:xfrm>
            <a:off x="0" y="0"/>
            <a:ext cx="12192000" cy="6858000"/>
            <a:chOff x="0" y="0"/>
            <a:chExt cx="12192000" cy="6858000"/>
          </a:xfrm>
        </p:grpSpPr>
        <p:sp>
          <p:nvSpPr>
            <p:cNvPr id="6" name="Retângulo 5"/>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7"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8392254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ítulo 1"/>
          <p:cNvSpPr>
            <a:spLocks noGrp="1"/>
          </p:cNvSpPr>
          <p:nvPr>
            <p:ph type="title"/>
          </p:nvPr>
        </p:nvSpPr>
        <p:spPr/>
        <p:txBody>
          <a:bodyPr/>
          <a:lstStyle/>
          <a:p>
            <a:r>
              <a:rPr lang="pt-BR" altLang="pt-BR" sz="3600"/>
              <a:t>Enumere</a:t>
            </a:r>
          </a:p>
        </p:txBody>
      </p:sp>
      <p:sp>
        <p:nvSpPr>
          <p:cNvPr id="181251" name="Espaço Reservado para Conteúdo 2"/>
          <p:cNvSpPr>
            <a:spLocks noGrp="1"/>
          </p:cNvSpPr>
          <p:nvPr>
            <p:ph sz="half" idx="1"/>
          </p:nvPr>
        </p:nvSpPr>
        <p:spPr>
          <a:xfrm>
            <a:off x="246063" y="2160588"/>
            <a:ext cx="3436937" cy="3881437"/>
          </a:xfrm>
        </p:spPr>
        <p:txBody>
          <a:bodyPr/>
          <a:lstStyle/>
          <a:p>
            <a:pPr marL="0" indent="0">
              <a:buFont typeface="Wingdings 3" panose="05040102010807070707" pitchFamily="18" charset="2"/>
              <a:buNone/>
            </a:pPr>
            <a:r>
              <a:rPr lang="pt-BR" altLang="pt-BR" sz="2600" dirty="0"/>
              <a:t>1. Comunicação;</a:t>
            </a:r>
          </a:p>
          <a:p>
            <a:pPr marL="0" indent="0">
              <a:buFont typeface="Wingdings 3" panose="05040102010807070707" pitchFamily="18" charset="2"/>
              <a:buNone/>
            </a:pPr>
            <a:r>
              <a:rPr lang="pt-BR" altLang="pt-BR" sz="2600" dirty="0"/>
              <a:t>2. Planejamento;</a:t>
            </a:r>
          </a:p>
          <a:p>
            <a:pPr marL="0" indent="0">
              <a:buFont typeface="Wingdings 3" panose="05040102010807070707" pitchFamily="18" charset="2"/>
              <a:buNone/>
            </a:pPr>
            <a:r>
              <a:rPr lang="pt-BR" altLang="pt-BR" sz="2600" dirty="0"/>
              <a:t>3. Modelagem;</a:t>
            </a:r>
          </a:p>
          <a:p>
            <a:pPr marL="0" indent="0">
              <a:buFont typeface="Wingdings 3" panose="05040102010807070707" pitchFamily="18" charset="2"/>
              <a:buNone/>
            </a:pPr>
            <a:r>
              <a:rPr lang="pt-BR" altLang="pt-BR" sz="2600" dirty="0"/>
              <a:t>4. Construção;</a:t>
            </a:r>
          </a:p>
          <a:p>
            <a:pPr marL="0" indent="0">
              <a:buFont typeface="Wingdings 3" panose="05040102010807070707" pitchFamily="18" charset="2"/>
              <a:buNone/>
            </a:pPr>
            <a:r>
              <a:rPr lang="pt-BR" altLang="pt-BR" sz="2600" dirty="0"/>
              <a:t>5. Emprego.</a:t>
            </a:r>
          </a:p>
        </p:txBody>
      </p:sp>
      <p:sp>
        <p:nvSpPr>
          <p:cNvPr id="181252" name="Espaço Reservado para Conteúdo 3"/>
          <p:cNvSpPr>
            <a:spLocks noGrp="1"/>
          </p:cNvSpPr>
          <p:nvPr>
            <p:ph sz="half" idx="2"/>
          </p:nvPr>
        </p:nvSpPr>
        <p:spPr>
          <a:xfrm>
            <a:off x="3840163" y="2160588"/>
            <a:ext cx="5865812" cy="3881437"/>
          </a:xfrm>
        </p:spPr>
        <p:txBody>
          <a:bodyPr/>
          <a:lstStyle/>
          <a:p>
            <a:pPr>
              <a:buFont typeface="Wingdings 3" panose="05040102010807070707" pitchFamily="18" charset="2"/>
              <a:buNone/>
            </a:pPr>
            <a:r>
              <a:rPr lang="pt-BR" altLang="pt-BR" sz="2400" dirty="0"/>
              <a:t>(   ) Software com bugs deve, primeiro, ser corrigido e, depois, entregue;</a:t>
            </a:r>
          </a:p>
          <a:p>
            <a:pPr>
              <a:buFont typeface="Wingdings 3" panose="05040102010807070707" pitchFamily="18" charset="2"/>
              <a:buNone/>
            </a:pPr>
            <a:r>
              <a:rPr lang="pt-BR" altLang="pt-BR" sz="2400" dirty="0"/>
              <a:t>(   ) O projeto no nível de componentes deve ser funcionalmente independente;</a:t>
            </a:r>
          </a:p>
          <a:p>
            <a:pPr>
              <a:buFont typeface="Wingdings 3" panose="05040102010807070707" pitchFamily="18" charset="2"/>
              <a:buNone/>
            </a:pPr>
            <a:r>
              <a:rPr lang="pt-BR" altLang="pt-BR" sz="2400" dirty="0"/>
              <a:t>(   ) Planeje os testes antes da codificação do módulo em questão;</a:t>
            </a:r>
          </a:p>
          <a:p>
            <a:pPr>
              <a:buFont typeface="Wingdings 3" panose="05040102010807070707" pitchFamily="18" charset="2"/>
              <a:buNone/>
            </a:pPr>
            <a:r>
              <a:rPr lang="pt-BR" altLang="pt-BR" sz="2400" dirty="0"/>
              <a:t>(   ) Considere os riscos ao definir o plano;</a:t>
            </a:r>
          </a:p>
          <a:p>
            <a:pPr>
              <a:buFont typeface="Wingdings 3" panose="05040102010807070707" pitchFamily="18" charset="2"/>
              <a:buNone/>
            </a:pPr>
            <a:r>
              <a:rPr lang="pt-BR" altLang="pt-BR" sz="2400" dirty="0"/>
              <a:t>(   ) Concentre-se mais em ouvir do que em buscar respostas.</a:t>
            </a:r>
          </a:p>
        </p:txBody>
      </p:sp>
      <p:grpSp>
        <p:nvGrpSpPr>
          <p:cNvPr id="5" name="Grupo 4"/>
          <p:cNvGrpSpPr/>
          <p:nvPr/>
        </p:nvGrpSpPr>
        <p:grpSpPr>
          <a:xfrm>
            <a:off x="0" y="0"/>
            <a:ext cx="12192000" cy="6858000"/>
            <a:chOff x="0" y="0"/>
            <a:chExt cx="12192000" cy="6858000"/>
          </a:xfrm>
        </p:grpSpPr>
        <p:sp>
          <p:nvSpPr>
            <p:cNvPr id="6" name="Retângulo 5"/>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7"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23797387"/>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ítulo 1"/>
          <p:cNvSpPr>
            <a:spLocks noGrp="1"/>
          </p:cNvSpPr>
          <p:nvPr>
            <p:ph type="title"/>
          </p:nvPr>
        </p:nvSpPr>
        <p:spPr/>
        <p:txBody>
          <a:bodyPr/>
          <a:lstStyle/>
          <a:p>
            <a:pPr eaLnBrk="1" hangingPunct="1"/>
            <a:r>
              <a:rPr lang="pt-BR" altLang="pt-BR"/>
              <a:t>Responda</a:t>
            </a:r>
          </a:p>
        </p:txBody>
      </p:sp>
      <p:sp>
        <p:nvSpPr>
          <p:cNvPr id="182275" name="Espaço Reservado para Conteúdo 2"/>
          <p:cNvSpPr>
            <a:spLocks noGrp="1"/>
          </p:cNvSpPr>
          <p:nvPr>
            <p:ph idx="1"/>
          </p:nvPr>
        </p:nvSpPr>
        <p:spPr/>
        <p:txBody>
          <a:bodyPr/>
          <a:lstStyle/>
          <a:p>
            <a:pPr marL="0" indent="0" eaLnBrk="1" hangingPunct="1">
              <a:buFont typeface="Wingdings 3" panose="05040102010807070707" pitchFamily="18" charset="2"/>
              <a:buNone/>
            </a:pPr>
            <a:r>
              <a:rPr lang="pt-BR" altLang="pt-BR" sz="2800"/>
              <a:t>Quais os dois grandes grupos de princípios que norteiam a prática da Engenharia de Software?</a:t>
            </a:r>
            <a:endParaRPr lang="pt-BR" altLang="pt-BR" sz="2400"/>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96639885"/>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ítulo 1"/>
          <p:cNvSpPr>
            <a:spLocks noGrp="1"/>
          </p:cNvSpPr>
          <p:nvPr>
            <p:ph type="title"/>
          </p:nvPr>
        </p:nvSpPr>
        <p:spPr/>
        <p:txBody>
          <a:bodyPr/>
          <a:lstStyle/>
          <a:p>
            <a:r>
              <a:rPr lang="pt-BR" altLang="pt-BR"/>
              <a:t>Responda</a:t>
            </a:r>
          </a:p>
        </p:txBody>
      </p:sp>
      <p:sp>
        <p:nvSpPr>
          <p:cNvPr id="183299"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a:t>Tendo em vista os princípios apresentados em sala de aula, descreva como deve ser conduzida(o):</a:t>
            </a:r>
          </a:p>
          <a:p>
            <a:pPr marL="0" indent="0">
              <a:buFont typeface="Wingdings 3" panose="05040102010807070707" pitchFamily="18" charset="2"/>
              <a:buNone/>
            </a:pPr>
            <a:r>
              <a:rPr lang="pt-BR" altLang="pt-BR" sz="2800"/>
              <a:t>a) Comunicação;</a:t>
            </a:r>
          </a:p>
          <a:p>
            <a:pPr marL="0" indent="0">
              <a:buFont typeface="Wingdings 3" panose="05040102010807070707" pitchFamily="18" charset="2"/>
              <a:buNone/>
            </a:pPr>
            <a:r>
              <a:rPr lang="pt-BR" altLang="pt-BR" sz="2800"/>
              <a:t>b) Planejamento;</a:t>
            </a:r>
          </a:p>
          <a:p>
            <a:pPr marL="0" indent="0">
              <a:buFont typeface="Wingdings 3" panose="05040102010807070707" pitchFamily="18" charset="2"/>
              <a:buNone/>
            </a:pPr>
            <a:r>
              <a:rPr lang="pt-BR" altLang="pt-BR" sz="2800"/>
              <a:t>c) Modelagem;</a:t>
            </a:r>
          </a:p>
          <a:p>
            <a:pPr marL="0" indent="0">
              <a:buFont typeface="Wingdings 3" panose="05040102010807070707" pitchFamily="18" charset="2"/>
              <a:buNone/>
            </a:pPr>
            <a:r>
              <a:rPr lang="pt-BR" altLang="pt-BR" sz="2800"/>
              <a:t>d) Construção;</a:t>
            </a:r>
          </a:p>
          <a:p>
            <a:pPr marL="0" indent="0">
              <a:buFont typeface="Wingdings 3" panose="05040102010807070707" pitchFamily="18" charset="2"/>
              <a:buNone/>
            </a:pPr>
            <a:r>
              <a:rPr lang="pt-BR" altLang="pt-BR" sz="2800"/>
              <a:t>e) Disponibilização.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3439805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ítulo 1"/>
          <p:cNvSpPr>
            <a:spLocks noGrp="1"/>
          </p:cNvSpPr>
          <p:nvPr>
            <p:ph type="title"/>
          </p:nvPr>
        </p:nvSpPr>
        <p:spPr/>
        <p:txBody>
          <a:bodyPr/>
          <a:lstStyle/>
          <a:p>
            <a:r>
              <a:rPr lang="pt-BR" altLang="pt-BR" i="1" dirty="0"/>
              <a:t>Software </a:t>
            </a:r>
            <a:r>
              <a:rPr lang="pt-BR" altLang="pt-BR" i="1" dirty="0" err="1"/>
              <a:t>Engineering</a:t>
            </a:r>
            <a:r>
              <a:rPr lang="pt-BR" altLang="pt-BR" i="1" dirty="0"/>
              <a:t> </a:t>
            </a:r>
            <a:r>
              <a:rPr lang="pt-BR" altLang="pt-BR" i="1" dirty="0" err="1"/>
              <a:t>Body</a:t>
            </a:r>
            <a:r>
              <a:rPr lang="pt-BR" altLang="pt-BR" i="1" dirty="0"/>
              <a:t> </a:t>
            </a:r>
            <a:r>
              <a:rPr lang="pt-BR" altLang="pt-BR" i="1" dirty="0" err="1"/>
              <a:t>Of</a:t>
            </a:r>
            <a:r>
              <a:rPr lang="pt-BR" altLang="pt-BR" i="1" dirty="0"/>
              <a:t> </a:t>
            </a:r>
            <a:r>
              <a:rPr lang="pt-BR" altLang="pt-BR" i="1" dirty="0" err="1"/>
              <a:t>Knowledge</a:t>
            </a:r>
            <a:r>
              <a:rPr lang="pt-BR" altLang="pt-BR" i="1" dirty="0"/>
              <a:t> (SWEBOK)</a:t>
            </a:r>
          </a:p>
        </p:txBody>
      </p:sp>
      <p:sp>
        <p:nvSpPr>
          <p:cNvPr id="183299" name="Espaço Reservado para Conteúdo 2"/>
          <p:cNvSpPr>
            <a:spLocks noGrp="1"/>
          </p:cNvSpPr>
          <p:nvPr>
            <p:ph idx="1"/>
          </p:nvPr>
        </p:nvSpPr>
        <p:spPr/>
        <p:txBody>
          <a:bodyPr/>
          <a:lstStyle/>
          <a:p>
            <a:r>
              <a:rPr lang="pt-BR" altLang="pt-BR" sz="2800" dirty="0"/>
              <a:t>Documento que reúne os principais conhecimentos em torno da área de Engenharia de Software;</a:t>
            </a:r>
          </a:p>
          <a:p>
            <a:r>
              <a:rPr lang="pt-BR" altLang="pt-BR" sz="2800" dirty="0"/>
              <a:t>Pode ser encontrado na </a:t>
            </a:r>
            <a:r>
              <a:rPr lang="pt-BR" altLang="pt-BR" sz="2800" i="1" dirty="0"/>
              <a:t>web</a:t>
            </a:r>
            <a:r>
              <a:rPr lang="pt-BR" altLang="pt-BR" sz="2800" dirty="0"/>
              <a:t> em:</a:t>
            </a:r>
          </a:p>
          <a:p>
            <a:pPr marL="0" indent="0">
              <a:buNone/>
            </a:pPr>
            <a:r>
              <a:rPr lang="pt-BR" sz="2800" dirty="0">
                <a:hlinkClick r:id="rId2"/>
              </a:rPr>
              <a:t>https://www.computer.org/education/bodies-of-knowledge/software-engineering</a:t>
            </a:r>
            <a:endParaRPr lang="pt-BR" altLang="pt-BR" sz="2800" dirty="0"/>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168288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ítulo 1"/>
          <p:cNvSpPr>
            <a:spLocks noGrp="1"/>
          </p:cNvSpPr>
          <p:nvPr>
            <p:ph type="title"/>
          </p:nvPr>
        </p:nvSpPr>
        <p:spPr/>
        <p:txBody>
          <a:bodyPr/>
          <a:lstStyle/>
          <a:p>
            <a:pPr eaLnBrk="1" hangingPunct="1"/>
            <a:r>
              <a:rPr lang="pt-BR" altLang="pt-BR"/>
              <a:t>Camadas da Engenharia de Software</a:t>
            </a:r>
          </a:p>
        </p:txBody>
      </p:sp>
      <p:sp>
        <p:nvSpPr>
          <p:cNvPr id="33795" name="Espaço Reservado para Conteúdo 1"/>
          <p:cNvSpPr>
            <a:spLocks noGrp="1"/>
          </p:cNvSpPr>
          <p:nvPr>
            <p:ph idx="1"/>
          </p:nvPr>
        </p:nvSpPr>
        <p:spPr>
          <a:xfrm>
            <a:off x="677863" y="1724025"/>
            <a:ext cx="5948362" cy="3881438"/>
          </a:xfrm>
        </p:spPr>
        <p:txBody>
          <a:bodyPr/>
          <a:lstStyle/>
          <a:p>
            <a:r>
              <a:rPr lang="pt-BR" altLang="pt-BR" sz="2800" dirty="0"/>
              <a:t>Qualidade é camada-base da ES e pode ser obtida por meio da satisfação do custo, cronograma e escopo de projetos estabelecidos;</a:t>
            </a:r>
          </a:p>
          <a:p>
            <a:r>
              <a:rPr lang="pt-BR" altLang="pt-BR" sz="2800" dirty="0"/>
              <a:t>A fim de alcançá-la, o engenheiro de software emprega processos, métodos e ferramentas;</a:t>
            </a:r>
          </a:p>
          <a:p>
            <a:r>
              <a:rPr lang="pt-BR" altLang="pt-BR" sz="2800" dirty="0"/>
              <a:t>Assim, ferramentas auxiliam, mas não substituem as demais camadas!</a:t>
            </a:r>
          </a:p>
        </p:txBody>
      </p:sp>
      <p:sp>
        <p:nvSpPr>
          <p:cNvPr id="4" name="Elipse 3"/>
          <p:cNvSpPr/>
          <p:nvPr/>
        </p:nvSpPr>
        <p:spPr>
          <a:xfrm>
            <a:off x="6781800" y="4710113"/>
            <a:ext cx="3232150" cy="9271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pt-BR" sz="2800" dirty="0">
                <a:solidFill>
                  <a:schemeClr val="tx1"/>
                </a:solidFill>
              </a:rPr>
              <a:t>Qualidade</a:t>
            </a:r>
          </a:p>
        </p:txBody>
      </p:sp>
      <p:sp>
        <p:nvSpPr>
          <p:cNvPr id="5" name="Elipse 4"/>
          <p:cNvSpPr/>
          <p:nvPr/>
        </p:nvSpPr>
        <p:spPr>
          <a:xfrm>
            <a:off x="6777038" y="4043363"/>
            <a:ext cx="3232150" cy="92551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pt-BR" sz="2800" dirty="0">
                <a:solidFill>
                  <a:schemeClr val="tx1"/>
                </a:solidFill>
              </a:rPr>
              <a:t>Processos</a:t>
            </a:r>
          </a:p>
        </p:txBody>
      </p:sp>
      <p:sp>
        <p:nvSpPr>
          <p:cNvPr id="6" name="Elipse 5"/>
          <p:cNvSpPr/>
          <p:nvPr/>
        </p:nvSpPr>
        <p:spPr>
          <a:xfrm>
            <a:off x="6802438" y="3394075"/>
            <a:ext cx="3232150" cy="9271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pt-BR" sz="2800" dirty="0">
                <a:solidFill>
                  <a:schemeClr val="tx1"/>
                </a:solidFill>
              </a:rPr>
              <a:t>Métodos</a:t>
            </a:r>
          </a:p>
        </p:txBody>
      </p:sp>
      <p:sp>
        <p:nvSpPr>
          <p:cNvPr id="7" name="Elipse 6"/>
          <p:cNvSpPr/>
          <p:nvPr/>
        </p:nvSpPr>
        <p:spPr>
          <a:xfrm>
            <a:off x="6813550" y="2730500"/>
            <a:ext cx="3232150" cy="925513"/>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pt-BR" sz="2800" dirty="0">
                <a:solidFill>
                  <a:schemeClr val="tx1"/>
                </a:solidFill>
              </a:rPr>
              <a:t>Ferramentas</a:t>
            </a: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ítulo 3"/>
          <p:cNvSpPr>
            <a:spLocks noGrp="1"/>
          </p:cNvSpPr>
          <p:nvPr>
            <p:ph type="ctrTitle"/>
          </p:nvPr>
        </p:nvSpPr>
        <p:spPr>
          <a:xfrm>
            <a:off x="1506538" y="2405063"/>
            <a:ext cx="7767637" cy="1646237"/>
          </a:xfrm>
        </p:spPr>
        <p:txBody>
          <a:bodyPr/>
          <a:lstStyle/>
          <a:p>
            <a:pPr eaLnBrk="1" hangingPunct="1"/>
            <a:r>
              <a:rPr lang="pt-BR" altLang="pt-BR" sz="4800"/>
              <a:t>Teste de Software</a:t>
            </a:r>
          </a:p>
        </p:txBody>
      </p:sp>
      <p:sp>
        <p:nvSpPr>
          <p:cNvPr id="278531" name="Subtítulo 4"/>
          <p:cNvSpPr>
            <a:spLocks noGrp="1"/>
          </p:cNvSpPr>
          <p:nvPr>
            <p:ph type="subTitle" idx="1"/>
          </p:nvPr>
        </p:nvSpPr>
        <p:spPr>
          <a:xfrm>
            <a:off x="1506538" y="4051300"/>
            <a:ext cx="7767637" cy="1096963"/>
          </a:xfrm>
        </p:spPr>
        <p:txBody>
          <a:bodyPr/>
          <a:lstStyle/>
          <a:p>
            <a:pPr eaLnBrk="1" hangingPunct="1"/>
            <a:r>
              <a:rPr lang="pt-BR" altLang="pt-BR" sz="3600">
                <a:solidFill>
                  <a:srgbClr val="7F7F7F"/>
                </a:solidFill>
              </a:rPr>
              <a:t>Parte 08</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Título 1"/>
          <p:cNvSpPr>
            <a:spLocks noGrp="1"/>
          </p:cNvSpPr>
          <p:nvPr>
            <p:ph type="title"/>
          </p:nvPr>
        </p:nvSpPr>
        <p:spPr/>
        <p:txBody>
          <a:bodyPr/>
          <a:lstStyle/>
          <a:p>
            <a:pPr eaLnBrk="1" hangingPunct="1"/>
            <a:r>
              <a:rPr lang="pt-BR" altLang="pt-BR"/>
              <a:t>Sumário</a:t>
            </a:r>
          </a:p>
        </p:txBody>
      </p:sp>
      <p:sp>
        <p:nvSpPr>
          <p:cNvPr id="279555" name="Espaço Reservado para Conteúdo 2"/>
          <p:cNvSpPr>
            <a:spLocks noGrp="1"/>
          </p:cNvSpPr>
          <p:nvPr>
            <p:ph idx="1"/>
          </p:nvPr>
        </p:nvSpPr>
        <p:spPr/>
        <p:txBody>
          <a:bodyPr/>
          <a:lstStyle/>
          <a:p>
            <a:pPr eaLnBrk="1" hangingPunct="1"/>
            <a:r>
              <a:rPr lang="en-US" altLang="pt-BR" sz="2800" dirty="0" err="1"/>
              <a:t>Introdução</a:t>
            </a:r>
            <a:r>
              <a:rPr lang="en-US" altLang="pt-BR" sz="2800" dirty="0"/>
              <a:t> </a:t>
            </a:r>
            <a:r>
              <a:rPr lang="en-US" altLang="pt-BR" sz="2800" dirty="0" err="1"/>
              <a:t>ao</a:t>
            </a:r>
            <a:r>
              <a:rPr lang="en-US" altLang="pt-BR" sz="2800" dirty="0"/>
              <a:t> </a:t>
            </a:r>
            <a:r>
              <a:rPr lang="en-US" altLang="pt-BR" sz="2800" dirty="0" err="1"/>
              <a:t>Teste</a:t>
            </a:r>
            <a:r>
              <a:rPr lang="en-US" altLang="pt-BR" sz="2800" dirty="0"/>
              <a:t> de Software</a:t>
            </a:r>
          </a:p>
          <a:p>
            <a:pPr eaLnBrk="1" hangingPunct="1"/>
            <a:r>
              <a:rPr lang="en-US" altLang="pt-BR" sz="2800" dirty="0" err="1"/>
              <a:t>Níveis</a:t>
            </a:r>
            <a:r>
              <a:rPr lang="en-US" altLang="pt-BR" sz="2800" dirty="0"/>
              <a:t> de </a:t>
            </a:r>
            <a:r>
              <a:rPr lang="en-US" altLang="pt-BR" sz="2800" dirty="0" err="1"/>
              <a:t>Teste</a:t>
            </a:r>
            <a:endParaRPr lang="en-US" altLang="pt-BR" sz="2800" dirty="0"/>
          </a:p>
          <a:p>
            <a:pPr eaLnBrk="1" hangingPunct="1"/>
            <a:r>
              <a:rPr lang="en-US" altLang="pt-BR" sz="2800" dirty="0" err="1"/>
              <a:t>Teste</a:t>
            </a:r>
            <a:r>
              <a:rPr lang="en-US" altLang="pt-BR" sz="2800" dirty="0"/>
              <a:t> </a:t>
            </a:r>
            <a:r>
              <a:rPr lang="en-US" altLang="pt-BR" sz="2800" dirty="0" err="1"/>
              <a:t>Caixa-Branca</a:t>
            </a:r>
            <a:r>
              <a:rPr lang="en-US" altLang="pt-BR" sz="2800" dirty="0"/>
              <a:t> x </a:t>
            </a:r>
            <a:r>
              <a:rPr lang="en-US" altLang="pt-BR" sz="2800" dirty="0" err="1"/>
              <a:t>Teste</a:t>
            </a:r>
            <a:r>
              <a:rPr lang="en-US" altLang="pt-BR" sz="2800" dirty="0"/>
              <a:t> </a:t>
            </a:r>
            <a:r>
              <a:rPr lang="en-US" altLang="pt-BR" sz="2800" dirty="0" err="1"/>
              <a:t>Caixa-Preta</a:t>
            </a:r>
            <a:endParaRPr lang="en-US" altLang="pt-BR" sz="2800" dirty="0"/>
          </a:p>
          <a:p>
            <a:pPr eaLnBrk="1" hangingPunct="1"/>
            <a:r>
              <a:rPr lang="en-US" altLang="pt-BR" sz="2800" dirty="0"/>
              <a:t>Testes Alfa x Testes Beta</a:t>
            </a:r>
          </a:p>
          <a:p>
            <a:pPr eaLnBrk="1" hangingPunct="1"/>
            <a:r>
              <a:rPr lang="en-US" altLang="pt-BR" sz="2800" dirty="0"/>
              <a:t>Testes de Software </a:t>
            </a:r>
            <a:r>
              <a:rPr lang="en-US" altLang="pt-BR" sz="2800" dirty="0" err="1"/>
              <a:t>Orientado</a:t>
            </a:r>
            <a:r>
              <a:rPr lang="en-US" altLang="pt-BR" sz="2800" dirty="0"/>
              <a:t> a </a:t>
            </a:r>
            <a:r>
              <a:rPr lang="en-US" altLang="pt-BR" sz="2800" dirty="0" err="1"/>
              <a:t>Objetos</a:t>
            </a:r>
            <a:endParaRPr lang="en-US" altLang="pt-BR" sz="2800" dirty="0"/>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Título 1"/>
          <p:cNvSpPr>
            <a:spLocks noGrp="1"/>
          </p:cNvSpPr>
          <p:nvPr>
            <p:ph type="title"/>
          </p:nvPr>
        </p:nvSpPr>
        <p:spPr/>
        <p:txBody>
          <a:bodyPr/>
          <a:lstStyle/>
          <a:p>
            <a:r>
              <a:rPr lang="pt-BR"/>
              <a:t>Uma breve introdução</a:t>
            </a:r>
          </a:p>
        </p:txBody>
      </p:sp>
      <p:pic>
        <p:nvPicPr>
          <p:cNvPr id="280579" name="Picture 2" descr="http://www.devmedia.com.br/imagens/engsoft/artigo7/image0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8788" y="1439863"/>
            <a:ext cx="8612187" cy="5073650"/>
          </a:xfrm>
          <a:noFill/>
        </p:spPr>
      </p:pic>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Título 1"/>
          <p:cNvSpPr>
            <a:spLocks noGrp="1"/>
          </p:cNvSpPr>
          <p:nvPr>
            <p:ph type="title"/>
          </p:nvPr>
        </p:nvSpPr>
        <p:spPr/>
        <p:txBody>
          <a:bodyPr/>
          <a:lstStyle/>
          <a:p>
            <a:pPr eaLnBrk="1" hangingPunct="1"/>
            <a:r>
              <a:rPr lang="en-US" altLang="pt-BR"/>
              <a:t>Uma breve introdução</a:t>
            </a:r>
          </a:p>
        </p:txBody>
      </p:sp>
      <p:sp>
        <p:nvSpPr>
          <p:cNvPr id="281603" name="Espaço Reservado para Conteúdo 2"/>
          <p:cNvSpPr>
            <a:spLocks noGrp="1"/>
          </p:cNvSpPr>
          <p:nvPr>
            <p:ph idx="1"/>
          </p:nvPr>
        </p:nvSpPr>
        <p:spPr/>
        <p:txBody>
          <a:bodyPr/>
          <a:lstStyle/>
          <a:p>
            <a:pPr eaLnBrk="1" hangingPunct="1"/>
            <a:r>
              <a:rPr lang="pt-BR" altLang="pt-BR" sz="2400"/>
              <a:t>Teste de software corresponde ao conjunto de ações e tarefas que visa identificar possíveis falhas em um software;</a:t>
            </a:r>
          </a:p>
          <a:p>
            <a:pPr lvl="1" eaLnBrk="1" hangingPunct="1"/>
            <a:r>
              <a:rPr lang="pt-BR" altLang="pt-BR" sz="2200"/>
              <a:t>Um teste bem sucedido é aquele que encontra erros!</a:t>
            </a:r>
          </a:p>
          <a:p>
            <a:pPr lvl="1" eaLnBrk="1" hangingPunct="1"/>
            <a:r>
              <a:rPr lang="pt-BR" altLang="pt-BR" sz="2200"/>
              <a:t>Não se pode garantir que um software esteja 100% livre de erros!</a:t>
            </a:r>
          </a:p>
          <a:p>
            <a:pPr eaLnBrk="1" hangingPunct="1"/>
            <a:r>
              <a:rPr lang="pt-BR" altLang="pt-BR" sz="2400"/>
              <a:t>O processo de um teste começa em seu planejamento (tomando como base a elicitação de requisitos, descrições de casos de uso etc.) até a execução dos testes e coleta de dados para análise.</a:t>
            </a:r>
            <a:endParaRPr lang="en-US" altLang="pt-BR" sz="2400"/>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ítulo 1"/>
          <p:cNvSpPr>
            <a:spLocks noGrp="1"/>
          </p:cNvSpPr>
          <p:nvPr>
            <p:ph type="title"/>
          </p:nvPr>
        </p:nvSpPr>
        <p:spPr/>
        <p:txBody>
          <a:bodyPr/>
          <a:lstStyle/>
          <a:p>
            <a:pPr eaLnBrk="1" hangingPunct="1"/>
            <a:r>
              <a:rPr lang="en-US" altLang="pt-BR"/>
              <a:t>Uma breve introdução</a:t>
            </a:r>
          </a:p>
        </p:txBody>
      </p:sp>
      <p:sp>
        <p:nvSpPr>
          <p:cNvPr id="282627" name="Espaço Reservado para Conteúdo 2"/>
          <p:cNvSpPr>
            <a:spLocks noGrp="1"/>
          </p:cNvSpPr>
          <p:nvPr>
            <p:ph idx="1"/>
          </p:nvPr>
        </p:nvSpPr>
        <p:spPr/>
        <p:txBody>
          <a:bodyPr/>
          <a:lstStyle/>
          <a:p>
            <a:pPr eaLnBrk="1" hangingPunct="1"/>
            <a:r>
              <a:rPr lang="pt-BR" altLang="pt-BR" sz="2400"/>
              <a:t>Possíveis causas de uma falha:</a:t>
            </a:r>
          </a:p>
          <a:p>
            <a:pPr lvl="1" eaLnBrk="1" hangingPunct="1"/>
            <a:r>
              <a:rPr lang="pt-BR" altLang="pt-BR" sz="2200"/>
              <a:t>Especificação errada ou incompleta;</a:t>
            </a:r>
          </a:p>
          <a:p>
            <a:pPr lvl="1" eaLnBrk="1" hangingPunct="1"/>
            <a:r>
              <a:rPr lang="pt-BR" altLang="pt-BR" sz="2200"/>
              <a:t>Requisitos impossíveis de serem implementados, devido a limitações de hardware ou software;</a:t>
            </a:r>
          </a:p>
          <a:p>
            <a:pPr lvl="1" eaLnBrk="1" hangingPunct="1"/>
            <a:r>
              <a:rPr lang="pt-BR" altLang="pt-BR" sz="2200"/>
              <a:t>Implementação errada ou incompleta.</a:t>
            </a:r>
          </a:p>
          <a:p>
            <a:pPr eaLnBrk="1" hangingPunct="1"/>
            <a:r>
              <a:rPr lang="pt-BR" altLang="pt-BR" sz="2400"/>
              <a:t>Por meio da </a:t>
            </a:r>
            <a:r>
              <a:rPr lang="pt-BR" altLang="pt-BR" sz="2400" b="1"/>
              <a:t>verificação</a:t>
            </a:r>
            <a:r>
              <a:rPr lang="pt-BR" altLang="pt-BR" sz="2400"/>
              <a:t> será analisado se o produto foi feito corretamente, se ele está de acordo com os requisitos especificados. Por meio da </a:t>
            </a:r>
            <a:r>
              <a:rPr lang="pt-BR" altLang="pt-BR" sz="2400" b="1"/>
              <a:t>validação</a:t>
            </a:r>
            <a:r>
              <a:rPr lang="pt-BR" altLang="pt-BR" sz="2400"/>
              <a:t> será analisado se foi feito o produto correto, se ele está de acordo com as necessidades e expectativas do cliente.</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Título 1"/>
          <p:cNvSpPr>
            <a:spLocks noGrp="1"/>
          </p:cNvSpPr>
          <p:nvPr>
            <p:ph type="title"/>
          </p:nvPr>
        </p:nvSpPr>
        <p:spPr/>
        <p:txBody>
          <a:bodyPr/>
          <a:lstStyle/>
          <a:p>
            <a:pPr eaLnBrk="1" hangingPunct="1"/>
            <a:r>
              <a:rPr lang="en-US" altLang="pt-BR"/>
              <a:t>Uma breve introdução</a:t>
            </a:r>
          </a:p>
        </p:txBody>
      </p:sp>
      <p:sp>
        <p:nvSpPr>
          <p:cNvPr id="283651" name="Espaço Reservado para Conteúdo 2"/>
          <p:cNvSpPr>
            <a:spLocks noGrp="1"/>
          </p:cNvSpPr>
          <p:nvPr>
            <p:ph idx="1"/>
          </p:nvPr>
        </p:nvSpPr>
        <p:spPr/>
        <p:txBody>
          <a:bodyPr/>
          <a:lstStyle/>
          <a:p>
            <a:pPr eaLnBrk="1" hangingPunct="1"/>
            <a:r>
              <a:rPr lang="pt-BR" altLang="pt-BR" sz="2400" dirty="0"/>
              <a:t>Teste de software contribui, assim, para o processo de qualidade de software;</a:t>
            </a:r>
          </a:p>
          <a:p>
            <a:pPr eaLnBrk="1" hangingPunct="1"/>
            <a:r>
              <a:rPr lang="pt-BR" altLang="pt-BR" sz="2400" dirty="0"/>
              <a:t>Atributos qualitativos segundo a norma ISO 9126:</a:t>
            </a:r>
          </a:p>
          <a:p>
            <a:pPr lvl="1" eaLnBrk="1" hangingPunct="1"/>
            <a:r>
              <a:rPr lang="pt-BR" altLang="pt-BR" sz="2200" dirty="0"/>
              <a:t>Funcionalidade;</a:t>
            </a:r>
          </a:p>
          <a:p>
            <a:pPr lvl="1" eaLnBrk="1" hangingPunct="1"/>
            <a:r>
              <a:rPr lang="pt-BR" altLang="pt-BR" sz="2200" dirty="0"/>
              <a:t>Confiabilidade;</a:t>
            </a:r>
          </a:p>
          <a:p>
            <a:pPr lvl="1" eaLnBrk="1" hangingPunct="1"/>
            <a:r>
              <a:rPr lang="pt-BR" altLang="pt-BR" sz="2200" dirty="0"/>
              <a:t>Usabilidade;</a:t>
            </a:r>
          </a:p>
          <a:p>
            <a:pPr lvl="1" eaLnBrk="1" hangingPunct="1"/>
            <a:r>
              <a:rPr lang="pt-BR" altLang="pt-BR" sz="2200" dirty="0"/>
              <a:t>Eficiência;</a:t>
            </a:r>
          </a:p>
          <a:p>
            <a:pPr lvl="1" eaLnBrk="1" hangingPunct="1"/>
            <a:r>
              <a:rPr lang="pt-BR" altLang="pt-BR" sz="2200" dirty="0"/>
              <a:t>Manutenibilidade;</a:t>
            </a:r>
          </a:p>
          <a:p>
            <a:pPr lvl="1" eaLnBrk="1" hangingPunct="1"/>
            <a:r>
              <a:rPr lang="pt-BR" altLang="pt-BR" sz="2200" dirty="0"/>
              <a:t>Portabilidade.</a:t>
            </a:r>
            <a:endParaRPr lang="en-US" altLang="pt-BR" sz="2200" dirty="0"/>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ítulo 1"/>
          <p:cNvSpPr>
            <a:spLocks noGrp="1"/>
          </p:cNvSpPr>
          <p:nvPr>
            <p:ph type="title"/>
          </p:nvPr>
        </p:nvSpPr>
        <p:spPr/>
        <p:txBody>
          <a:bodyPr/>
          <a:lstStyle/>
          <a:p>
            <a:r>
              <a:rPr lang="pt-BR"/>
              <a:t>Conceitos</a:t>
            </a:r>
          </a:p>
        </p:txBody>
      </p:sp>
      <p:sp>
        <p:nvSpPr>
          <p:cNvPr id="3" name="Espaço Reservado para Conteúdo 2"/>
          <p:cNvSpPr>
            <a:spLocks noGrp="1"/>
          </p:cNvSpPr>
          <p:nvPr>
            <p:ph idx="1"/>
          </p:nvPr>
        </p:nvSpPr>
        <p:spPr/>
        <p:txBody>
          <a:bodyPr/>
          <a:lstStyle/>
          <a:p>
            <a:pPr>
              <a:defRPr/>
            </a:pPr>
            <a:r>
              <a:rPr lang="pt-BR" b="1" dirty="0"/>
              <a:t>Defeito:</a:t>
            </a:r>
            <a:r>
              <a:rPr lang="pt-BR" dirty="0"/>
              <a:t> ato inconsistente cometido por um indivíduo ao tentar entender uma determinada informação, resolver um problema ou utilizar um método ou uma ferramenta. Por exemplo, uma instrução ou comando incorreto;</a:t>
            </a:r>
          </a:p>
          <a:p>
            <a:pPr>
              <a:defRPr/>
            </a:pPr>
            <a:r>
              <a:rPr lang="pt-BR" b="1" dirty="0"/>
              <a:t>Erro:</a:t>
            </a:r>
            <a:r>
              <a:rPr lang="pt-BR" dirty="0"/>
              <a:t> manifestação concreta de um defeito num artefato de software. Diferença entre o valor obtido e o valor esperado, ou seja, qualquer estado intermediário incorreto ou resultado inesperado na execução de um programa constitui um erro;</a:t>
            </a:r>
          </a:p>
          <a:p>
            <a:pPr>
              <a:defRPr/>
            </a:pPr>
            <a:r>
              <a:rPr lang="pt-BR" b="1" dirty="0"/>
              <a:t>Falha:</a:t>
            </a:r>
            <a:r>
              <a:rPr lang="pt-BR" dirty="0"/>
              <a:t> comportamento operacional do software diferente do esperado pelo usuário. Uma falha pode ter sido causada por diversos erros e alguns erros podem nunca causar uma falha.</a:t>
            </a:r>
          </a:p>
          <a:p>
            <a:pPr>
              <a:defRPr/>
            </a:pPr>
            <a:endParaRPr lang="pt-BR" dirty="0"/>
          </a:p>
          <a:p>
            <a:pPr marL="0" indent="0">
              <a:buFont typeface="Wingdings 3" panose="05040102010807070707" pitchFamily="18" charset="2"/>
              <a:buNone/>
              <a:defRPr/>
            </a:pPr>
            <a:r>
              <a:rPr lang="pt-BR" i="1" dirty="0"/>
              <a:t>Teste de software revela simplesmente falhas em um produto. Após a execução dos testes é necessária a execução de um processo de depuração para a identificação e correção dos defeitos que originaram essa falha!</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Título 1"/>
          <p:cNvSpPr>
            <a:spLocks noGrp="1"/>
          </p:cNvSpPr>
          <p:nvPr>
            <p:ph type="title"/>
          </p:nvPr>
        </p:nvSpPr>
        <p:spPr/>
        <p:txBody>
          <a:bodyPr/>
          <a:lstStyle/>
          <a:p>
            <a:r>
              <a:rPr lang="pt-BR"/>
              <a:t>Conceitos</a:t>
            </a:r>
          </a:p>
        </p:txBody>
      </p:sp>
      <p:sp>
        <p:nvSpPr>
          <p:cNvPr id="285699" name="Espaço Reservado para Conteúdo 2"/>
          <p:cNvSpPr>
            <a:spLocks noGrp="1"/>
          </p:cNvSpPr>
          <p:nvPr>
            <p:ph idx="1"/>
          </p:nvPr>
        </p:nvSpPr>
        <p:spPr/>
        <p:txBody>
          <a:bodyPr/>
          <a:lstStyle/>
          <a:p>
            <a:r>
              <a:rPr lang="pt-BR" b="1"/>
              <a:t>Plano de Teste: </a:t>
            </a:r>
            <a:r>
              <a:rPr lang="pt-BR"/>
              <a:t>Documento que detalha o planejamento dos testes referentes ao software em desenvolvimento. Contém instruções detalhadas sobre como um teste deve ser planejado, executado e seu resultado analisado;</a:t>
            </a:r>
          </a:p>
          <a:p>
            <a:r>
              <a:rPr lang="pt-BR" b="1"/>
              <a:t>Caso de Teste: </a:t>
            </a:r>
            <a:r>
              <a:rPr lang="pt-BR"/>
              <a:t>Descrição de um teste a ser executado. Cada caso de uso pode envolver um ou mais casos de teste (exemplo: cálculo de um fatorial). É composta por valores de entrada, restrições para sua execução e o resultado ou comportamento esperado;</a:t>
            </a:r>
          </a:p>
          <a:p>
            <a:r>
              <a:rPr lang="pt-BR" b="1"/>
              <a:t>Script de Teste: </a:t>
            </a:r>
            <a:r>
              <a:rPr lang="pt-BR"/>
              <a:t>Automação da execução de um caso de teste. Pode ser implementada por meio de ferramentas específicas para testes ou “classes testadoras”.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Título 1"/>
          <p:cNvSpPr>
            <a:spLocks noGrp="1"/>
          </p:cNvSpPr>
          <p:nvPr>
            <p:ph type="title"/>
          </p:nvPr>
        </p:nvSpPr>
        <p:spPr/>
        <p:txBody>
          <a:bodyPr/>
          <a:lstStyle/>
          <a:p>
            <a:r>
              <a:rPr lang="pt-BR"/>
              <a:t>Níveis de Teste de Software</a:t>
            </a:r>
          </a:p>
        </p:txBody>
      </p:sp>
      <p:sp>
        <p:nvSpPr>
          <p:cNvPr id="286723" name="Espaço Reservado para Conteúdo 2"/>
          <p:cNvSpPr>
            <a:spLocks noGrp="1"/>
          </p:cNvSpPr>
          <p:nvPr>
            <p:ph idx="1"/>
          </p:nvPr>
        </p:nvSpPr>
        <p:spPr/>
        <p:txBody>
          <a:bodyPr/>
          <a:lstStyle/>
          <a:p>
            <a:r>
              <a:rPr lang="pt-BR" sz="2400"/>
              <a:t>Testes de unidade ou unitários;</a:t>
            </a:r>
          </a:p>
          <a:p>
            <a:r>
              <a:rPr lang="pt-BR" sz="2400"/>
              <a:t>Testes de integração;</a:t>
            </a:r>
          </a:p>
          <a:p>
            <a:r>
              <a:rPr lang="pt-BR" sz="2400"/>
              <a:t>Testes de sistema;</a:t>
            </a:r>
          </a:p>
          <a:p>
            <a:r>
              <a:rPr lang="pt-BR" sz="2400"/>
              <a:t>Testes de aceitação.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Título 1"/>
          <p:cNvSpPr>
            <a:spLocks noGrp="1"/>
          </p:cNvSpPr>
          <p:nvPr>
            <p:ph type="title"/>
          </p:nvPr>
        </p:nvSpPr>
        <p:spPr/>
        <p:txBody>
          <a:bodyPr/>
          <a:lstStyle/>
          <a:p>
            <a:r>
              <a:rPr lang="pt-BR"/>
              <a:t>Testes de Unidade</a:t>
            </a:r>
          </a:p>
        </p:txBody>
      </p:sp>
      <p:sp>
        <p:nvSpPr>
          <p:cNvPr id="287747" name="Espaço Reservado para Conteúdo 2"/>
          <p:cNvSpPr>
            <a:spLocks noGrp="1"/>
          </p:cNvSpPr>
          <p:nvPr>
            <p:ph idx="1"/>
          </p:nvPr>
        </p:nvSpPr>
        <p:spPr/>
        <p:txBody>
          <a:bodyPr/>
          <a:lstStyle/>
          <a:p>
            <a:r>
              <a:rPr lang="pt-BR" sz="2000"/>
              <a:t>Visam explorar a menor unidade do projeto, seja em nível de módulo (classe), em nível de método ou até mesmo de um fragmento de código menor;</a:t>
            </a:r>
          </a:p>
          <a:p>
            <a:endParaRPr lang="pt-BR" sz="2000"/>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3"/>
          <p:cNvSpPr>
            <a:spLocks noGrp="1"/>
          </p:cNvSpPr>
          <p:nvPr>
            <p:ph type="ctrTitle"/>
          </p:nvPr>
        </p:nvSpPr>
        <p:spPr>
          <a:xfrm>
            <a:off x="1506538" y="2405063"/>
            <a:ext cx="7767637" cy="1646237"/>
          </a:xfrm>
        </p:spPr>
        <p:txBody>
          <a:bodyPr/>
          <a:lstStyle/>
          <a:p>
            <a:pPr eaLnBrk="1" hangingPunct="1"/>
            <a:r>
              <a:rPr lang="pt-BR" altLang="pt-BR"/>
              <a:t>Introdução à Engenharia de Software</a:t>
            </a:r>
          </a:p>
        </p:txBody>
      </p:sp>
      <p:sp>
        <p:nvSpPr>
          <p:cNvPr id="5" name="Subtítulo 4"/>
          <p:cNvSpPr>
            <a:spLocks noGrp="1"/>
          </p:cNvSpPr>
          <p:nvPr>
            <p:ph type="subTitle" idx="1"/>
          </p:nvPr>
        </p:nvSpPr>
        <p:spPr>
          <a:xfrm>
            <a:off x="1506538" y="4051300"/>
            <a:ext cx="7767637" cy="1096963"/>
          </a:xfrm>
        </p:spPr>
        <p:txBody>
          <a:bodyPr rtlCol="0">
            <a:normAutofit/>
          </a:bodyPr>
          <a:lstStyle/>
          <a:p>
            <a:pPr eaLnBrk="1" fontAlgn="auto" hangingPunct="1">
              <a:spcAft>
                <a:spcPts val="0"/>
              </a:spcAft>
              <a:buFont typeface="Wingdings 3" charset="2"/>
              <a:buNone/>
              <a:defRPr/>
            </a:pPr>
            <a:r>
              <a:rPr lang="pt-BR" sz="3600" dirty="0"/>
              <a:t>Parte 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ítulo 4"/>
          <p:cNvSpPr>
            <a:spLocks noGrp="1"/>
          </p:cNvSpPr>
          <p:nvPr>
            <p:ph type="ctrTitle"/>
          </p:nvPr>
        </p:nvSpPr>
        <p:spPr>
          <a:xfrm>
            <a:off x="1506538" y="2405063"/>
            <a:ext cx="7767637" cy="1646237"/>
          </a:xfrm>
        </p:spPr>
        <p:txBody>
          <a:bodyPr/>
          <a:lstStyle/>
          <a:p>
            <a:r>
              <a:rPr lang="pt-BR" altLang="pt-BR"/>
              <a:t>Exercícios</a:t>
            </a:r>
          </a:p>
        </p:txBody>
      </p:sp>
      <p:sp>
        <p:nvSpPr>
          <p:cNvPr id="8" name="Subtítulo 7"/>
          <p:cNvSpPr>
            <a:spLocks noGrp="1"/>
          </p:cNvSpPr>
          <p:nvPr>
            <p:ph type="subTitle" idx="1"/>
          </p:nvPr>
        </p:nvSpPr>
        <p:spPr>
          <a:xfrm>
            <a:off x="1506538" y="4051300"/>
            <a:ext cx="7767637" cy="1096963"/>
          </a:xfrm>
        </p:spPr>
        <p:txBody>
          <a:bodyPr/>
          <a:lstStyle/>
          <a:p>
            <a:pPr>
              <a:defRPr/>
            </a:pPr>
            <a:r>
              <a:rPr lang="pt-BR" sz="3200" dirty="0"/>
              <a:t>Introdução à Engenharia de Software</a:t>
            </a:r>
          </a:p>
          <a:p>
            <a:pPr>
              <a:defRPr/>
            </a:pPr>
            <a:r>
              <a:rPr lang="pt-BR" sz="3200" dirty="0"/>
              <a:t>Parte 01</a:t>
            </a: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Título 1"/>
          <p:cNvSpPr>
            <a:spLocks noGrp="1"/>
          </p:cNvSpPr>
          <p:nvPr>
            <p:ph type="title"/>
          </p:nvPr>
        </p:nvSpPr>
        <p:spPr/>
        <p:txBody>
          <a:bodyPr/>
          <a:lstStyle/>
          <a:p>
            <a:r>
              <a:rPr lang="pt-BR"/>
              <a:t>Testes de Integração</a:t>
            </a:r>
          </a:p>
        </p:txBody>
      </p:sp>
      <p:sp>
        <p:nvSpPr>
          <p:cNvPr id="288771" name="Espaço Reservado para Conteúdo 2"/>
          <p:cNvSpPr>
            <a:spLocks noGrp="1"/>
          </p:cNvSpPr>
          <p:nvPr>
            <p:ph idx="1"/>
          </p:nvPr>
        </p:nvSpPr>
        <p:spPr/>
        <p:txBody>
          <a:bodyPr/>
          <a:lstStyle/>
          <a:p>
            <a:r>
              <a:rPr lang="pt-BR" sz="2000"/>
              <a:t>Visam identificar possíveis falhas na integração dos diferentes módulos componentes de um sistema ou na comunicação entre os mesmos;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ítulo 1"/>
          <p:cNvSpPr>
            <a:spLocks noGrp="1"/>
          </p:cNvSpPr>
          <p:nvPr>
            <p:ph type="title"/>
          </p:nvPr>
        </p:nvSpPr>
        <p:spPr/>
        <p:txBody>
          <a:bodyPr/>
          <a:lstStyle/>
          <a:p>
            <a:r>
              <a:rPr lang="pt-BR"/>
              <a:t>Testes de Sistema</a:t>
            </a:r>
          </a:p>
        </p:txBody>
      </p:sp>
      <p:sp>
        <p:nvSpPr>
          <p:cNvPr id="289795" name="Espaço Reservado para Conteúdo 2"/>
          <p:cNvSpPr>
            <a:spLocks noGrp="1"/>
          </p:cNvSpPr>
          <p:nvPr>
            <p:ph idx="1"/>
          </p:nvPr>
        </p:nvSpPr>
        <p:spPr/>
        <p:txBody>
          <a:bodyPr/>
          <a:lstStyle/>
          <a:p>
            <a:r>
              <a:rPr lang="pt-BR" sz="2000"/>
              <a:t>Avaliam o software em busca de falhas por meio da utilização do mesmo, como se fosse um usuário final;</a:t>
            </a:r>
          </a:p>
          <a:p>
            <a:r>
              <a:rPr lang="pt-BR" sz="2000"/>
              <a:t>Os testes devem ser executados em ambientes e condições similares às que o usuário empregará o software em seu dia-a-dia.</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ítulo 1"/>
          <p:cNvSpPr>
            <a:spLocks noGrp="1"/>
          </p:cNvSpPr>
          <p:nvPr>
            <p:ph type="title"/>
          </p:nvPr>
        </p:nvSpPr>
        <p:spPr/>
        <p:txBody>
          <a:bodyPr/>
          <a:lstStyle/>
          <a:p>
            <a:r>
              <a:rPr lang="pt-BR"/>
              <a:t>Testes de Aceitação</a:t>
            </a:r>
          </a:p>
        </p:txBody>
      </p:sp>
      <p:sp>
        <p:nvSpPr>
          <p:cNvPr id="290819" name="Espaço Reservado para Conteúdo 2"/>
          <p:cNvSpPr>
            <a:spLocks noGrp="1"/>
          </p:cNvSpPr>
          <p:nvPr>
            <p:ph idx="1"/>
          </p:nvPr>
        </p:nvSpPr>
        <p:spPr/>
        <p:txBody>
          <a:bodyPr/>
          <a:lstStyle/>
          <a:p>
            <a:r>
              <a:rPr lang="pt-BR" sz="2000"/>
              <a:t>São realizados geralmente por um restrito grupo de usuários finais do sistema. Esses simulam operações de rotina do sistema de modo a verificar se seu comportamento está de acordo com o solicitado.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Título 1"/>
          <p:cNvSpPr>
            <a:spLocks noGrp="1"/>
          </p:cNvSpPr>
          <p:nvPr>
            <p:ph type="title"/>
          </p:nvPr>
        </p:nvSpPr>
        <p:spPr/>
        <p:txBody>
          <a:bodyPr/>
          <a:lstStyle/>
          <a:p>
            <a:r>
              <a:rPr lang="pt-BR"/>
              <a:t>Testes de Regressão</a:t>
            </a:r>
          </a:p>
        </p:txBody>
      </p:sp>
      <p:sp>
        <p:nvSpPr>
          <p:cNvPr id="291843" name="Espaço Reservado para Conteúdo 2"/>
          <p:cNvSpPr>
            <a:spLocks noGrp="1"/>
          </p:cNvSpPr>
          <p:nvPr>
            <p:ph idx="1"/>
          </p:nvPr>
        </p:nvSpPr>
        <p:spPr/>
        <p:txBody>
          <a:bodyPr/>
          <a:lstStyle/>
          <a:p>
            <a:r>
              <a:rPr lang="pt-BR" sz="2000"/>
              <a:t>Não correspondem a um nível de teste, mas são importantes para reduzir os “efeitos colaterais” causados por uma inclusão, modificação ou exclusão de funcionalidade, módulo etc.</a:t>
            </a:r>
          </a:p>
          <a:p>
            <a:r>
              <a:rPr lang="pt-BR" sz="2000"/>
              <a:t>Consistem em aplicar, a cada nova versão do software ou a cada ciclo, todos os testes que já foram aplicados nas versões ou ciclos de teste anteriores do sistema;</a:t>
            </a:r>
          </a:p>
          <a:p>
            <a:r>
              <a:rPr lang="pt-BR" sz="2000"/>
              <a:t>Podem ser aplicado em qualquer nível de teste, porém os testes de unidade e os de integração são os mais facilmente automatizados, permitindo assim testes de regressão automatizados.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ítulo 1"/>
          <p:cNvSpPr>
            <a:spLocks noGrp="1"/>
          </p:cNvSpPr>
          <p:nvPr>
            <p:ph type="title"/>
          </p:nvPr>
        </p:nvSpPr>
        <p:spPr/>
        <p:txBody>
          <a:bodyPr/>
          <a:lstStyle/>
          <a:p>
            <a:r>
              <a:rPr lang="pt-BR"/>
              <a:t>Teste de Software no modelo V</a:t>
            </a:r>
          </a:p>
        </p:txBody>
      </p:sp>
      <p:pic>
        <p:nvPicPr>
          <p:cNvPr id="292867"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93950" y="1233488"/>
            <a:ext cx="5267325" cy="5624512"/>
          </a:xfrm>
          <a:noFill/>
        </p:spPr>
      </p:pic>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ítulo 1"/>
          <p:cNvSpPr>
            <a:spLocks noGrp="1"/>
          </p:cNvSpPr>
          <p:nvPr>
            <p:ph type="title"/>
          </p:nvPr>
        </p:nvSpPr>
        <p:spPr/>
        <p:txBody>
          <a:bodyPr/>
          <a:lstStyle/>
          <a:p>
            <a:r>
              <a:rPr lang="pt-BR"/>
              <a:t>Ciclo do Desenvolvimento Dirigido a Testes</a:t>
            </a:r>
          </a:p>
        </p:txBody>
      </p:sp>
      <p:sp>
        <p:nvSpPr>
          <p:cNvPr id="293891" name="Espaço Reservado para Conteúdo 2"/>
          <p:cNvSpPr>
            <a:spLocks noGrp="1"/>
          </p:cNvSpPr>
          <p:nvPr>
            <p:ph idx="1"/>
          </p:nvPr>
        </p:nvSpPr>
        <p:spPr/>
        <p:txBody>
          <a:bodyPr/>
          <a:lstStyle/>
          <a:p>
            <a:pPr>
              <a:buFont typeface="Wingdings 3" panose="05040102010807070707" pitchFamily="18" charset="2"/>
              <a:buNone/>
            </a:pPr>
            <a:r>
              <a:rPr lang="pt-BR" b="1"/>
              <a:t>1. Adicione um teste</a:t>
            </a:r>
          </a:p>
          <a:p>
            <a:r>
              <a:rPr lang="pt-BR"/>
              <a:t>Cada nova funcionalidade inicia com a criação de um teste. Este teste precisa inevitavelmente falhar porque ele é escrito antes da funcionalidade a ser implementada (se ele falha, então a funcionalidade ou melhoria 'proposta' é óbvia). Para escrever um teste, o desenvolvedor precisa claramente entender as especificações e requisitos da funcionalidade. O desenvolvedor pode fazer isso através de casos de uso ou user stories que cubram os requisitos e exceções condicionais.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ítulo 1"/>
          <p:cNvSpPr>
            <a:spLocks noGrp="1"/>
          </p:cNvSpPr>
          <p:nvPr>
            <p:ph type="title"/>
          </p:nvPr>
        </p:nvSpPr>
        <p:spPr/>
        <p:txBody>
          <a:bodyPr/>
          <a:lstStyle/>
          <a:p>
            <a:r>
              <a:rPr lang="pt-BR"/>
              <a:t>Ciclo do Desenvolvimento Dirigido a Testes</a:t>
            </a:r>
          </a:p>
        </p:txBody>
      </p:sp>
      <p:sp>
        <p:nvSpPr>
          <p:cNvPr id="294915" name="Espaço Reservado para Conteúdo 2"/>
          <p:cNvSpPr>
            <a:spLocks noGrp="1"/>
          </p:cNvSpPr>
          <p:nvPr>
            <p:ph idx="1"/>
          </p:nvPr>
        </p:nvSpPr>
        <p:spPr/>
        <p:txBody>
          <a:bodyPr/>
          <a:lstStyle/>
          <a:p>
            <a:pPr>
              <a:buFont typeface="Wingdings 3" panose="05040102010807070707" pitchFamily="18" charset="2"/>
              <a:buNone/>
            </a:pPr>
            <a:r>
              <a:rPr lang="pt-BR" b="1"/>
              <a:t>2. Execute todos os testes e veja se algum deles falha</a:t>
            </a:r>
            <a:endParaRPr lang="pt-BR"/>
          </a:p>
          <a:p>
            <a:r>
              <a:rPr lang="pt-BR"/>
              <a:t>Esse passo valida se todos os testes estão funcionando corretamente e se o novo teste não traz nenhum equívoco, sem requerer nenhum código novo. Pode-se considerar que este passo então testa o próprio teste: ele regula a possibilidade de novo teste passar.</a:t>
            </a:r>
          </a:p>
          <a:p>
            <a:r>
              <a:rPr lang="pt-BR"/>
              <a:t>O novo teste deve então falhar pela razão esperada: a funcionalidade não foi desenvolvida. Isto aumenta a confiança (por outro lado não exatamente a garante) que se está testando a coisa certa, e que o teste somente irá passar nos casos intencionados.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Título 1"/>
          <p:cNvSpPr>
            <a:spLocks noGrp="1"/>
          </p:cNvSpPr>
          <p:nvPr>
            <p:ph type="title"/>
          </p:nvPr>
        </p:nvSpPr>
        <p:spPr/>
        <p:txBody>
          <a:bodyPr/>
          <a:lstStyle/>
          <a:p>
            <a:r>
              <a:rPr lang="pt-BR"/>
              <a:t>Ciclo do Desenvolvimento Dirigido a Testes</a:t>
            </a:r>
          </a:p>
        </p:txBody>
      </p:sp>
      <p:sp>
        <p:nvSpPr>
          <p:cNvPr id="295939" name="Espaço Reservado para Conteúdo 2"/>
          <p:cNvSpPr>
            <a:spLocks noGrp="1"/>
          </p:cNvSpPr>
          <p:nvPr>
            <p:ph idx="1"/>
          </p:nvPr>
        </p:nvSpPr>
        <p:spPr/>
        <p:txBody>
          <a:bodyPr/>
          <a:lstStyle/>
          <a:p>
            <a:pPr>
              <a:buFont typeface="Wingdings 3" panose="05040102010807070707" pitchFamily="18" charset="2"/>
              <a:buNone/>
            </a:pPr>
            <a:r>
              <a:rPr lang="pt-BR" b="1"/>
              <a:t>3. Escrever código</a:t>
            </a:r>
          </a:p>
          <a:p>
            <a:r>
              <a:rPr lang="pt-BR"/>
              <a:t>O próximo passo é escrever código que irá ocasionar ao teste passar. O novo código escrito até esse ponto poderá não ser perfeito e pode, por exemplo, passar no teste de uma forma não elegante. Isso é aceitável porque posteriormente ele será melhorado.</a:t>
            </a:r>
          </a:p>
          <a:p>
            <a:r>
              <a:rPr lang="pt-BR"/>
              <a:t>O importante é que o código escrito deve ser construído somente para passar no teste; nenhuma funcionalidade (muito menos não testada) deve ser predita ou permitida em qualquer ponto.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ítulo 1"/>
          <p:cNvSpPr>
            <a:spLocks noGrp="1"/>
          </p:cNvSpPr>
          <p:nvPr>
            <p:ph type="title"/>
          </p:nvPr>
        </p:nvSpPr>
        <p:spPr/>
        <p:txBody>
          <a:bodyPr/>
          <a:lstStyle/>
          <a:p>
            <a:r>
              <a:rPr lang="pt-BR"/>
              <a:t>Ciclo do Desenvolvimento Dirigido a Testes</a:t>
            </a:r>
          </a:p>
        </p:txBody>
      </p:sp>
      <p:sp>
        <p:nvSpPr>
          <p:cNvPr id="296963" name="Espaço Reservado para Conteúdo 2"/>
          <p:cNvSpPr>
            <a:spLocks noGrp="1"/>
          </p:cNvSpPr>
          <p:nvPr>
            <p:ph idx="1"/>
          </p:nvPr>
        </p:nvSpPr>
        <p:spPr/>
        <p:txBody>
          <a:bodyPr/>
          <a:lstStyle/>
          <a:p>
            <a:pPr>
              <a:buFont typeface="Wingdings 3" panose="05040102010807070707" pitchFamily="18" charset="2"/>
              <a:buNone/>
            </a:pPr>
            <a:r>
              <a:rPr lang="pt-BR" b="1"/>
              <a:t>4. Execute os testes automatizados e veja-os executarem com sucesso</a:t>
            </a:r>
          </a:p>
          <a:p>
            <a:r>
              <a:rPr lang="pt-BR"/>
              <a:t>Se todos os testes passam agora, o programador pode ficar confiante de que o código possui todos os requisitos testados. Este é um bom ponto que inicia o passo final do ciclo TDD.</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Título 1"/>
          <p:cNvSpPr>
            <a:spLocks noGrp="1"/>
          </p:cNvSpPr>
          <p:nvPr>
            <p:ph type="title"/>
          </p:nvPr>
        </p:nvSpPr>
        <p:spPr/>
        <p:txBody>
          <a:bodyPr/>
          <a:lstStyle/>
          <a:p>
            <a:r>
              <a:rPr lang="pt-BR"/>
              <a:t>Ciclo do Desenvolvimento Dirigido a Testes</a:t>
            </a:r>
          </a:p>
        </p:txBody>
      </p:sp>
      <p:sp>
        <p:nvSpPr>
          <p:cNvPr id="297987" name="Espaço Reservado para Conteúdo 2"/>
          <p:cNvSpPr>
            <a:spLocks noGrp="1"/>
          </p:cNvSpPr>
          <p:nvPr>
            <p:ph idx="1"/>
          </p:nvPr>
        </p:nvSpPr>
        <p:spPr/>
        <p:txBody>
          <a:bodyPr/>
          <a:lstStyle/>
          <a:p>
            <a:pPr>
              <a:buFont typeface="Wingdings 3" panose="05040102010807070707" pitchFamily="18" charset="2"/>
              <a:buNone/>
            </a:pPr>
            <a:r>
              <a:rPr lang="pt-BR" b="1"/>
              <a:t>5. Refatorar código</a:t>
            </a:r>
          </a:p>
          <a:p>
            <a:r>
              <a:rPr lang="pt-BR"/>
              <a:t>Nesse ponto o código pode ser limpo como necessário. Ao re-executar os testes, o desenvolvedor pode confiar que a refatoração não é um processo danoso a qualquer funcionalidade existente. Um conceito relevante nesse momento é o de remoção de duplicação de código, considerado um importante aspecto ao design de um software. Nesse caso, entretanto, isso aplica remover qualquer duplicação entre código de teste e código de produção — por exemplo magic numbers or strings que nós repetimos nos testes e no código de produção, de forma que faça o teste passar no passo 3.</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ítulo 1"/>
          <p:cNvSpPr>
            <a:spLocks noGrp="1"/>
          </p:cNvSpPr>
          <p:nvPr>
            <p:ph type="title"/>
          </p:nvPr>
        </p:nvSpPr>
        <p:spPr/>
        <p:txBody>
          <a:bodyPr/>
          <a:lstStyle/>
          <a:p>
            <a:r>
              <a:rPr lang="pt-BR" altLang="pt-BR"/>
              <a:t>Complete</a:t>
            </a:r>
          </a:p>
        </p:txBody>
      </p:sp>
      <p:sp>
        <p:nvSpPr>
          <p:cNvPr id="35843"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dirty="0"/>
              <a:t>1. Um dos problemas encontrados na crise do software são as estimativas de _____________ e de _____________ frequentemente imprecisas.</a:t>
            </a:r>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Título 1"/>
          <p:cNvSpPr>
            <a:spLocks noGrp="1"/>
          </p:cNvSpPr>
          <p:nvPr>
            <p:ph type="title"/>
          </p:nvPr>
        </p:nvSpPr>
        <p:spPr/>
        <p:txBody>
          <a:bodyPr/>
          <a:lstStyle/>
          <a:p>
            <a:r>
              <a:rPr lang="pt-BR"/>
              <a:t>Ciclo do Desenvolvimento Dirigido a Testes</a:t>
            </a:r>
          </a:p>
        </p:txBody>
      </p:sp>
      <p:sp>
        <p:nvSpPr>
          <p:cNvPr id="299011" name="Espaço Reservado para Conteúdo 2"/>
          <p:cNvSpPr>
            <a:spLocks noGrp="1"/>
          </p:cNvSpPr>
          <p:nvPr>
            <p:ph idx="1"/>
          </p:nvPr>
        </p:nvSpPr>
        <p:spPr/>
        <p:txBody>
          <a:bodyPr/>
          <a:lstStyle/>
          <a:p>
            <a:pPr>
              <a:buFont typeface="Wingdings 3" panose="05040102010807070707" pitchFamily="18" charset="2"/>
              <a:buNone/>
            </a:pPr>
            <a:r>
              <a:rPr lang="pt-BR" b="1"/>
              <a:t>6. Repita tudo</a:t>
            </a:r>
          </a:p>
          <a:p>
            <a:r>
              <a:rPr lang="pt-BR"/>
              <a:t>Iniciando com outro teste, o ciclo é então repetido, empurrando a funcionalidade a frente. O tamanho dos passos deve ser pequeno - tão quanto de 1 a 10 edições de texto entre cada execução de testes. Se novo código não satisfaz rapidamente um novo teste, ou outros testes falham inesperadamente, o programador deve desfazer ou reverter as alterações ao invés do uso de excessiva depuração. A Integração contínua ajuda a prover pontos reversíveis. É importante lembrar que ao usar bibliotecas externas não é interessante gerar incrementos tão pequenos que possam efetivamente testar a biblioteca ,[3] a menos que haja alguma razão para acreditar que a biblioteca tenha defeitos ou não seja suficientemente completada com suas funcionalidades de forma a servir às necessidades do programa em que está sendo escrito.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Título 1"/>
          <p:cNvSpPr>
            <a:spLocks noGrp="1"/>
          </p:cNvSpPr>
          <p:nvPr>
            <p:ph type="title"/>
          </p:nvPr>
        </p:nvSpPr>
        <p:spPr/>
        <p:txBody>
          <a:bodyPr/>
          <a:lstStyle/>
          <a:p>
            <a:r>
              <a:rPr lang="pt-BR"/>
              <a:t>Teste Caixa-Branca</a:t>
            </a:r>
          </a:p>
        </p:txBody>
      </p:sp>
      <p:sp>
        <p:nvSpPr>
          <p:cNvPr id="300035" name="Espaço Reservado para Conteúdo 2"/>
          <p:cNvSpPr>
            <a:spLocks noGrp="1"/>
          </p:cNvSpPr>
          <p:nvPr>
            <p:ph idx="1"/>
          </p:nvPr>
        </p:nvSpPr>
        <p:spPr/>
        <p:txBody>
          <a:bodyPr/>
          <a:lstStyle/>
          <a:p>
            <a:r>
              <a:rPr lang="pt-BR" sz="2000"/>
              <a:t>Um teste caixa-branca (também conhecido como teste estrutural) é aquele que leva em consideração o interno do componente de software;</a:t>
            </a:r>
          </a:p>
          <a:p>
            <a:r>
              <a:rPr lang="pt-BR" sz="2000"/>
              <a:t>Em outras palavras, ele leva em consideração como o componente foi implementado (seu código) em seu planejamento e execução;</a:t>
            </a:r>
          </a:p>
          <a:p>
            <a:r>
              <a:rPr lang="pt-BR" sz="2000"/>
              <a:t>Essa técnica trabalha diretamente sobre o código fonte do componente de software para avaliar aspectos tais como: teste de condição, teste de fluxo de dados, teste de ciclos e teste de caminhos lógicos etc.</a:t>
            </a:r>
          </a:p>
          <a:p>
            <a:r>
              <a:rPr lang="pt-BR" sz="2000"/>
              <a:t>Testes de unidade e testes de integração são, muitas vezes, executados como testes caixa-branca.</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Título 1"/>
          <p:cNvSpPr>
            <a:spLocks noGrp="1"/>
          </p:cNvSpPr>
          <p:nvPr>
            <p:ph type="title"/>
          </p:nvPr>
        </p:nvSpPr>
        <p:spPr/>
        <p:txBody>
          <a:bodyPr/>
          <a:lstStyle/>
          <a:p>
            <a:r>
              <a:rPr lang="pt-BR"/>
              <a:t>Teste Caixa-Preta</a:t>
            </a:r>
          </a:p>
        </p:txBody>
      </p:sp>
      <p:sp>
        <p:nvSpPr>
          <p:cNvPr id="301059" name="Espaço Reservado para Conteúdo 2"/>
          <p:cNvSpPr>
            <a:spLocks noGrp="1"/>
          </p:cNvSpPr>
          <p:nvPr>
            <p:ph idx="1"/>
          </p:nvPr>
        </p:nvSpPr>
        <p:spPr/>
        <p:txBody>
          <a:bodyPr/>
          <a:lstStyle/>
          <a:p>
            <a:r>
              <a:rPr lang="pt-BR" sz="2000"/>
              <a:t>Um teste caixa-preta (também conhecido como teste funcional) desconhece o comportamento interno do componente de software, tratando-o como uma “caixa-preta”. Assim, tal teste somente pode considerar os diversos tipos de entrada e os possíveis resultados esperados;</a:t>
            </a:r>
          </a:p>
          <a:p>
            <a:r>
              <a:rPr lang="pt-BR" sz="2000"/>
              <a:t>Pode ser executado em todos os níveis de teste, mas úteis principalmente em testes de sistema e de aceitação.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Título 1"/>
          <p:cNvSpPr>
            <a:spLocks noGrp="1"/>
          </p:cNvSpPr>
          <p:nvPr>
            <p:ph type="title"/>
          </p:nvPr>
        </p:nvSpPr>
        <p:spPr/>
        <p:txBody>
          <a:bodyPr/>
          <a:lstStyle/>
          <a:p>
            <a:r>
              <a:rPr lang="pt-BR"/>
              <a:t>Análise do Valor Limite</a:t>
            </a:r>
          </a:p>
        </p:txBody>
      </p:sp>
      <p:sp>
        <p:nvSpPr>
          <p:cNvPr id="302083" name="Espaço Reservado para Conteúdo 2"/>
          <p:cNvSpPr>
            <a:spLocks noGrp="1"/>
          </p:cNvSpPr>
          <p:nvPr>
            <p:ph idx="1"/>
          </p:nvPr>
        </p:nvSpPr>
        <p:spPr/>
        <p:txBody>
          <a:bodyPr/>
          <a:lstStyle/>
          <a:p>
            <a:r>
              <a:rPr lang="pt-BR" sz="2000"/>
              <a:t>Um grande número de erros tende a ocorrer nos limites do domínio de entrada invés de no “centro”;</a:t>
            </a:r>
          </a:p>
          <a:p>
            <a:r>
              <a:rPr lang="pt-BR" sz="2000"/>
              <a:t>Assim, os critérios de teste devem explora os limites dos valores de cada classe de equivalência para preparar os casos de teste;</a:t>
            </a:r>
          </a:p>
          <a:p>
            <a:r>
              <a:rPr lang="pt-BR" sz="2000"/>
              <a:t>Se uma condição de entrada especifica uma faixa de valores limitada em a e b, casos de teste devem ser projetados com valores a e b e imediatamente acima e abaixo de a e b;</a:t>
            </a:r>
          </a:p>
          <a:p>
            <a:pPr lvl="1"/>
            <a:r>
              <a:rPr lang="pt-BR" sz="1800"/>
              <a:t>Exemplo: Intervalo = {1..10}; Casos de Teste à {1, 10, 0,11}.</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Título 1"/>
          <p:cNvSpPr>
            <a:spLocks noGrp="1"/>
          </p:cNvSpPr>
          <p:nvPr>
            <p:ph type="title"/>
          </p:nvPr>
        </p:nvSpPr>
        <p:spPr/>
        <p:txBody>
          <a:bodyPr/>
          <a:lstStyle/>
          <a:p>
            <a:r>
              <a:rPr lang="pt-BR"/>
              <a:t>Análise do Valor Limite</a:t>
            </a:r>
          </a:p>
        </p:txBody>
      </p:sp>
      <p:sp>
        <p:nvSpPr>
          <p:cNvPr id="303107" name="Espaço Reservado para Conteúdo 2"/>
          <p:cNvSpPr>
            <a:spLocks noGrp="1"/>
          </p:cNvSpPr>
          <p:nvPr>
            <p:ph idx="1"/>
          </p:nvPr>
        </p:nvSpPr>
        <p:spPr/>
        <p:txBody>
          <a:bodyPr/>
          <a:lstStyle/>
          <a:p>
            <a:r>
              <a:rPr lang="pt-BR" sz="2000"/>
              <a:t>Por exemplo: "... o cálculo do desconto por dependente é feito da seguinte forma: a entrada é a idade do dependente que deve estar restrita ao intervalo [0..24]. Para dependentes até 12 anos (inclusive) o desconto é de 15%. Entre 13 e 18 (inclusive) o desconto é de 12%. Dos 19 aos 21 (inclusive) o desconto é de 5% e dos 22 aos 24 de 3%..."</a:t>
            </a:r>
          </a:p>
          <a:p>
            <a:endParaRPr lang="pt-BR" sz="2000"/>
          </a:p>
          <a:p>
            <a:r>
              <a:rPr lang="pt-BR" sz="2000"/>
              <a:t>Aplicando o teste de valor limite convencional serão obtidos casos de teste semelhantes a este: {-1,0,12,13,18,19,21,22,24,25}.</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Título 1"/>
          <p:cNvSpPr>
            <a:spLocks noGrp="1"/>
          </p:cNvSpPr>
          <p:nvPr>
            <p:ph type="title"/>
          </p:nvPr>
        </p:nvSpPr>
        <p:spPr/>
        <p:txBody>
          <a:bodyPr/>
          <a:lstStyle/>
          <a:p>
            <a:r>
              <a:rPr lang="pt-BR"/>
              <a:t>Testes Alfa</a:t>
            </a:r>
          </a:p>
        </p:txBody>
      </p:sp>
      <p:sp>
        <p:nvSpPr>
          <p:cNvPr id="304131" name="Espaço Reservado para Conteúdo 2"/>
          <p:cNvSpPr>
            <a:spLocks noGrp="1"/>
          </p:cNvSpPr>
          <p:nvPr>
            <p:ph idx="1"/>
          </p:nvPr>
        </p:nvSpPr>
        <p:spPr/>
        <p:txBody>
          <a:bodyPr/>
          <a:lstStyle/>
          <a:p>
            <a:r>
              <a:rPr lang="pt-BR" sz="2000"/>
              <a:t>Diz-se que um software está em estágio alfa quando o mesmo encontra-se em um estágio que, mesmo ainda incompleto, já permite o seu teste em um ambiente controlado;</a:t>
            </a:r>
          </a:p>
          <a:p>
            <a:r>
              <a:rPr lang="pt-BR" sz="2000"/>
              <a:t>Trata-se de um conjunto de testes a serem executados por testadores de software da equipe de desenvolvimento em um ambiente muito similar ao que os usuários finais irão utilizar;</a:t>
            </a:r>
          </a:p>
          <a:p>
            <a:r>
              <a:rPr lang="pt-BR" sz="2000"/>
              <a:t>Pode-se utilizar dessa estratégia para maior eliminação de erros possível antes de o software passar para o próximo estágio (beta).</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Título 1"/>
          <p:cNvSpPr>
            <a:spLocks noGrp="1"/>
          </p:cNvSpPr>
          <p:nvPr>
            <p:ph type="title"/>
          </p:nvPr>
        </p:nvSpPr>
        <p:spPr/>
        <p:txBody>
          <a:bodyPr/>
          <a:lstStyle/>
          <a:p>
            <a:r>
              <a:rPr lang="pt-BR"/>
              <a:t>Teste Beta</a:t>
            </a:r>
          </a:p>
        </p:txBody>
      </p:sp>
      <p:sp>
        <p:nvSpPr>
          <p:cNvPr id="3" name="Espaço Reservado para Conteúdo 2"/>
          <p:cNvSpPr>
            <a:spLocks noGrp="1"/>
          </p:cNvSpPr>
          <p:nvPr>
            <p:ph idx="1"/>
          </p:nvPr>
        </p:nvSpPr>
        <p:spPr/>
        <p:txBody>
          <a:bodyPr/>
          <a:lstStyle/>
          <a:p>
            <a:pPr>
              <a:defRPr/>
            </a:pPr>
            <a:r>
              <a:rPr lang="pt-BR" sz="2000" dirty="0"/>
              <a:t>Diz-se que um software está em estágio beta quando o mesmo encontra-se em um estágio bastante avançado e em um momento propício para o seu teste fora de ambiente controlado;</a:t>
            </a:r>
          </a:p>
          <a:p>
            <a:pPr>
              <a:defRPr/>
            </a:pPr>
            <a:r>
              <a:rPr lang="pt-BR" sz="2000" dirty="0"/>
              <a:t>Trata-se de um conjunto de testes a serem executados por futuros usuários do produto final, em ambiente de produção real e para o desenvolvimento das tarefas referentes ao mesmo.</a:t>
            </a:r>
          </a:p>
          <a:p>
            <a:pPr>
              <a:defRPr/>
            </a:pPr>
            <a:endParaRPr lang="pt-BR" sz="2000" dirty="0"/>
          </a:p>
          <a:p>
            <a:pPr marL="0" indent="0">
              <a:buFont typeface="Wingdings 3" panose="05040102010807070707" pitchFamily="18" charset="2"/>
              <a:buNone/>
              <a:defRPr/>
            </a:pPr>
            <a:r>
              <a:rPr lang="pt-BR" sz="2000" i="1" dirty="0"/>
              <a:t>Testes de sistema e testes de aceitação podem se utilizar tanto de testes alfa e beta para maior eliminação de erros possível. O que mudará é a forma como receber e lidar com os resultados dos testes.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ítulo 1"/>
          <p:cNvSpPr>
            <a:spLocks noGrp="1"/>
          </p:cNvSpPr>
          <p:nvPr>
            <p:ph type="title"/>
          </p:nvPr>
        </p:nvSpPr>
        <p:spPr/>
        <p:txBody>
          <a:bodyPr/>
          <a:lstStyle/>
          <a:p>
            <a:r>
              <a:rPr lang="pt-BR"/>
              <a:t>Testes de Software Orientado a Objetos</a:t>
            </a:r>
          </a:p>
        </p:txBody>
      </p:sp>
      <p:sp>
        <p:nvSpPr>
          <p:cNvPr id="306179" name="Espaço Reservado para Conteúdo 2"/>
          <p:cNvSpPr>
            <a:spLocks noGrp="1"/>
          </p:cNvSpPr>
          <p:nvPr>
            <p:ph idx="1"/>
          </p:nvPr>
        </p:nvSpPr>
        <p:spPr/>
        <p:txBody>
          <a:bodyPr/>
          <a:lstStyle/>
          <a:p>
            <a:r>
              <a:rPr lang="pt-BR" sz="2400"/>
              <a:t>O planejamento de testes projetados e programados segundo a orientação a objetos introduz alguns novos desafios:</a:t>
            </a:r>
          </a:p>
          <a:p>
            <a:pPr lvl="1">
              <a:buFont typeface="Wingdings 3" panose="05040102010807070707" pitchFamily="18" charset="2"/>
              <a:buNone/>
            </a:pPr>
            <a:r>
              <a:rPr lang="pt-BR" sz="2000"/>
              <a:t>1. Herança:</a:t>
            </a:r>
          </a:p>
          <a:p>
            <a:pPr lvl="2"/>
            <a:r>
              <a:rPr lang="pt-BR" sz="1800"/>
              <a:t>Métodos testados em superclasses precisam ser retestados em subclasses e vice-versa;</a:t>
            </a:r>
          </a:p>
          <a:p>
            <a:pPr lvl="2"/>
            <a:r>
              <a:rPr lang="pt-BR" sz="1800"/>
              <a:t>Mesmo métodos herdados integralmente de uma superclasse devem ser retestados nas subclasses;</a:t>
            </a:r>
          </a:p>
          <a:p>
            <a:pPr lvl="2"/>
            <a:r>
              <a:rPr lang="pt-BR" sz="1800"/>
              <a:t>Herança múltipla introduz ainda mais desafios.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Título 1"/>
          <p:cNvSpPr>
            <a:spLocks noGrp="1"/>
          </p:cNvSpPr>
          <p:nvPr>
            <p:ph type="title"/>
          </p:nvPr>
        </p:nvSpPr>
        <p:spPr/>
        <p:txBody>
          <a:bodyPr/>
          <a:lstStyle/>
          <a:p>
            <a:r>
              <a:rPr lang="pt-BR"/>
              <a:t>Testes de Software Orientado a Objetos</a:t>
            </a:r>
          </a:p>
        </p:txBody>
      </p:sp>
      <p:sp>
        <p:nvSpPr>
          <p:cNvPr id="307203" name="Espaço Reservado para Conteúdo 2"/>
          <p:cNvSpPr>
            <a:spLocks noGrp="1"/>
          </p:cNvSpPr>
          <p:nvPr>
            <p:ph idx="1"/>
          </p:nvPr>
        </p:nvSpPr>
        <p:spPr/>
        <p:txBody>
          <a:bodyPr/>
          <a:lstStyle/>
          <a:p>
            <a:r>
              <a:rPr lang="pt-BR" sz="2400"/>
              <a:t>O planejamento de testes projetados e programados segundo a orientação a objetos introduz alguns novos desafios:</a:t>
            </a:r>
          </a:p>
          <a:p>
            <a:pPr lvl="1">
              <a:buFont typeface="Wingdings 3" panose="05040102010807070707" pitchFamily="18" charset="2"/>
              <a:buNone/>
            </a:pPr>
            <a:r>
              <a:rPr lang="pt-BR" sz="2000"/>
              <a:t>2. Encapsulamento:</a:t>
            </a:r>
          </a:p>
          <a:p>
            <a:pPr lvl="2"/>
            <a:r>
              <a:rPr lang="pt-BR" sz="1800"/>
              <a:t>Limita a controlabilidade e a observabilidade;</a:t>
            </a:r>
          </a:p>
          <a:p>
            <a:pPr lvl="2"/>
            <a:r>
              <a:rPr lang="pt-BR" sz="1800"/>
              <a:t>Visibilidade dos estados reduzida;</a:t>
            </a:r>
          </a:p>
          <a:p>
            <a:pPr lvl="2"/>
            <a:r>
              <a:rPr lang="pt-BR" sz="1800"/>
              <a:t>Dificulta inicialização dos itens de dados e chamada de métodos.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Título 1"/>
          <p:cNvSpPr>
            <a:spLocks noGrp="1"/>
          </p:cNvSpPr>
          <p:nvPr>
            <p:ph type="title"/>
          </p:nvPr>
        </p:nvSpPr>
        <p:spPr/>
        <p:txBody>
          <a:bodyPr/>
          <a:lstStyle/>
          <a:p>
            <a:r>
              <a:rPr lang="pt-BR"/>
              <a:t>Testes de Software Orientado a Objetos</a:t>
            </a:r>
          </a:p>
        </p:txBody>
      </p:sp>
      <p:sp>
        <p:nvSpPr>
          <p:cNvPr id="308227" name="Espaço Reservado para Conteúdo 2"/>
          <p:cNvSpPr>
            <a:spLocks noGrp="1"/>
          </p:cNvSpPr>
          <p:nvPr>
            <p:ph idx="1"/>
          </p:nvPr>
        </p:nvSpPr>
        <p:spPr/>
        <p:txBody>
          <a:bodyPr/>
          <a:lstStyle/>
          <a:p>
            <a:r>
              <a:rPr lang="pt-BR" sz="2400"/>
              <a:t>O planejamento de testes projetados e programados segundo a orientação a objetos introduz alguns novos desafios:</a:t>
            </a:r>
          </a:p>
          <a:p>
            <a:pPr lvl="1">
              <a:buFont typeface="Wingdings 3" panose="05040102010807070707" pitchFamily="18" charset="2"/>
              <a:buNone/>
            </a:pPr>
            <a:r>
              <a:rPr lang="pt-BR" sz="2000"/>
              <a:t>3. Polimorfismo:</a:t>
            </a:r>
          </a:p>
          <a:p>
            <a:pPr lvl="2"/>
            <a:r>
              <a:rPr lang="pt-BR" sz="1800"/>
              <a:t>Cada possibilidade de acoplamento de uma mensagem polimórfica é uma computação única;</a:t>
            </a:r>
          </a:p>
          <a:p>
            <a:pPr lvl="2"/>
            <a:r>
              <a:rPr lang="pt-BR" sz="1800"/>
              <a:t>Indecidibilidade ao teste: dificuldade em antecipar possíveis acoplamentos.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ítulo 1"/>
          <p:cNvSpPr>
            <a:spLocks noGrp="1"/>
          </p:cNvSpPr>
          <p:nvPr>
            <p:ph type="title"/>
          </p:nvPr>
        </p:nvSpPr>
        <p:spPr/>
        <p:txBody>
          <a:bodyPr/>
          <a:lstStyle/>
          <a:p>
            <a:r>
              <a:rPr lang="pt-BR" altLang="pt-BR"/>
              <a:t>Complete</a:t>
            </a:r>
          </a:p>
        </p:txBody>
      </p:sp>
      <p:sp>
        <p:nvSpPr>
          <p:cNvPr id="36867"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dirty="0"/>
              <a:t>2. Um dos mitos do ____________ é que se o cronograma do projeto atrasar, basta acrescentar mais programadores para o mesmo ficar em dia novamente.</a:t>
            </a:r>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Título 1"/>
          <p:cNvSpPr>
            <a:spLocks noGrp="1"/>
          </p:cNvSpPr>
          <p:nvPr>
            <p:ph type="title"/>
          </p:nvPr>
        </p:nvSpPr>
        <p:spPr/>
        <p:txBody>
          <a:bodyPr/>
          <a:lstStyle/>
          <a:p>
            <a:r>
              <a:rPr lang="pt-BR"/>
              <a:t>Outros Tipos de Teste</a:t>
            </a:r>
          </a:p>
        </p:txBody>
      </p:sp>
      <p:sp>
        <p:nvSpPr>
          <p:cNvPr id="309251" name="Espaço Reservado para Conteúdo 2"/>
          <p:cNvSpPr>
            <a:spLocks noGrp="1"/>
          </p:cNvSpPr>
          <p:nvPr>
            <p:ph idx="1"/>
          </p:nvPr>
        </p:nvSpPr>
        <p:spPr/>
        <p:txBody>
          <a:bodyPr/>
          <a:lstStyle/>
          <a:p>
            <a:r>
              <a:rPr lang="pt-BR" b="1"/>
              <a:t>Teste de configuração - </a:t>
            </a:r>
            <a:r>
              <a:rPr lang="pt-BR"/>
              <a:t>Testa se o software funciona no hardware a ser instalado;</a:t>
            </a:r>
          </a:p>
          <a:p>
            <a:r>
              <a:rPr lang="pt-BR" b="1"/>
              <a:t>Teste de instalação - </a:t>
            </a:r>
            <a:r>
              <a:rPr lang="pt-BR"/>
              <a:t>Testa se o software instala como planejado em diferentes hardwares e sob diferentes condições como pouco espaço de memória, interrupções de rede, interrupções na instalação, etc.</a:t>
            </a:r>
          </a:p>
          <a:p>
            <a:r>
              <a:rPr lang="pt-BR" b="1"/>
              <a:t>Teste de integridade - </a:t>
            </a:r>
            <a:r>
              <a:rPr lang="pt-BR"/>
              <a:t>Testa a resistência do software a falhas (robustez);</a:t>
            </a:r>
          </a:p>
          <a:p>
            <a:r>
              <a:rPr lang="pt-BR" b="1"/>
              <a:t>Teste de segurança - </a:t>
            </a:r>
            <a:r>
              <a:rPr lang="pt-BR"/>
              <a:t>Testa se o sistema e os dados são acessados de maneira segura apenas pelo autor das ações;</a:t>
            </a:r>
          </a:p>
          <a:p>
            <a:r>
              <a:rPr lang="pt-BR" b="1"/>
              <a:t>Teste de volume - </a:t>
            </a:r>
            <a:r>
              <a:rPr lang="pt-BR"/>
              <a:t>Testa o comportamento do sistema operando com o volume “normal”  de dados  e transações envolvendo o banco de dados durante um longo período de tempo.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Título 1"/>
          <p:cNvSpPr>
            <a:spLocks noGrp="1"/>
          </p:cNvSpPr>
          <p:nvPr>
            <p:ph type="title"/>
          </p:nvPr>
        </p:nvSpPr>
        <p:spPr/>
        <p:txBody>
          <a:bodyPr/>
          <a:lstStyle/>
          <a:p>
            <a:r>
              <a:rPr lang="pt-BR"/>
              <a:t>Outros Tipos de Teste</a:t>
            </a:r>
          </a:p>
        </p:txBody>
      </p:sp>
      <p:sp>
        <p:nvSpPr>
          <p:cNvPr id="310275" name="Espaço Reservado para Conteúdo 2"/>
          <p:cNvSpPr>
            <a:spLocks noGrp="1"/>
          </p:cNvSpPr>
          <p:nvPr>
            <p:ph idx="1"/>
          </p:nvPr>
        </p:nvSpPr>
        <p:spPr/>
        <p:txBody>
          <a:bodyPr/>
          <a:lstStyle/>
          <a:p>
            <a:r>
              <a:rPr lang="pt-BR" b="1"/>
              <a:t>Teste de performance - </a:t>
            </a:r>
            <a:r>
              <a:rPr lang="pt-BR"/>
              <a:t>O teste de performance se divide em 3 tipos:</a:t>
            </a:r>
          </a:p>
          <a:p>
            <a:pPr lvl="1"/>
            <a:r>
              <a:rPr lang="pt-BR"/>
              <a:t>Teste de carga - Testa o software sob as condições normais de uso. Ex.: tempo de resposta, número de transações por minuto, usuários simultâneos, etc.</a:t>
            </a:r>
          </a:p>
          <a:p>
            <a:pPr lvl="1"/>
            <a:r>
              <a:rPr lang="pt-BR"/>
              <a:t>Teste de stress - Testa o software sob condições extremas de uso. Grande volume de transações e usuários simultâneos. Picos excessivos de carga em curtos períodos de tempo.</a:t>
            </a:r>
          </a:p>
          <a:p>
            <a:pPr lvl="1"/>
            <a:r>
              <a:rPr lang="pt-BR"/>
              <a:t>Teste de estabilidade - Testa se o sistema se mantém funcionando de maneira satisfatória após um período de uso.</a:t>
            </a:r>
          </a:p>
          <a:p>
            <a:r>
              <a:rPr lang="pt-BR" b="1"/>
              <a:t>Teste de usabilidade - </a:t>
            </a:r>
            <a:r>
              <a:rPr lang="pt-BR"/>
              <a:t>Teste focado na experiência do usuário, consistência da interface, layout, acesso às funcionalidades, etc.</a:t>
            </a:r>
          </a:p>
          <a:p>
            <a:r>
              <a:rPr lang="pt-BR" b="1"/>
              <a:t>Teste de manutenção - </a:t>
            </a:r>
            <a:r>
              <a:rPr lang="pt-BR"/>
              <a:t>Testa se a mudança de ambiente não interferiu no funcionamento do sistema.</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Título 1"/>
          <p:cNvSpPr>
            <a:spLocks noGrp="1"/>
          </p:cNvSpPr>
          <p:nvPr>
            <p:ph type="title"/>
          </p:nvPr>
        </p:nvSpPr>
        <p:spPr/>
        <p:txBody>
          <a:bodyPr/>
          <a:lstStyle/>
          <a:p>
            <a:pPr eaLnBrk="1" hangingPunct="1"/>
            <a:r>
              <a:rPr lang="pt-BR" altLang="pt-BR"/>
              <a:t>Referências Bibliográficas</a:t>
            </a:r>
          </a:p>
        </p:txBody>
      </p:sp>
      <p:sp>
        <p:nvSpPr>
          <p:cNvPr id="311299" name="Espaço Reservado para Conteúdo 2"/>
          <p:cNvSpPr>
            <a:spLocks noGrp="1"/>
          </p:cNvSpPr>
          <p:nvPr>
            <p:ph idx="1"/>
          </p:nvPr>
        </p:nvSpPr>
        <p:spPr>
          <a:xfrm>
            <a:off x="677863" y="1606550"/>
            <a:ext cx="8596312" cy="3881438"/>
          </a:xfrm>
        </p:spPr>
        <p:txBody>
          <a:bodyPr/>
          <a:lstStyle/>
          <a:p>
            <a:pPr eaLnBrk="1" hangingPunct="1"/>
            <a:r>
              <a:rPr lang="pt-BR" altLang="pt-BR" sz="1600"/>
              <a:t>ABRAHAMSSON, Pekka; SALO, Outi; RONKAINEN, Jussi; WARSTA, Juhani. Agile Software Development Methods – Review and Analysis. ESPOO, 2002. VTT Publications 478, 107 p. Disponível em: http://www.vtt.fi/inf/pdf/publications/2002/P478.pdf . Acessado em 28/02/2014.</a:t>
            </a:r>
          </a:p>
          <a:p>
            <a:pPr eaLnBrk="1" hangingPunct="1"/>
            <a:r>
              <a:rPr lang="pt-BR" altLang="pt-BR" sz="1600"/>
              <a:t>AGILE MANIFESTO. Manifesto for Agile Software Development. s.d. Disponível em: http://agilemanifesto.org . Acessado em 28/02/2014.</a:t>
            </a:r>
          </a:p>
          <a:p>
            <a:pPr eaLnBrk="1" hangingPunct="1"/>
            <a:r>
              <a:rPr lang="pt-BR" altLang="pt-BR" sz="1600"/>
              <a:t>BOSCÀ, Neus. Lean Project Management: Assessment of project risk management processes. Dissertação de Mestrado. KTH, School of Industrial Engineering and Management (ITM). Suécia, 2012. Disponível em: http://kth.diva-portal.org/smash/get/diva2:534029/FULLTEXT01.pdf . Acessado em 27/02/2014.</a:t>
            </a:r>
          </a:p>
          <a:p>
            <a:pPr eaLnBrk="1" hangingPunct="1"/>
            <a:r>
              <a:rPr lang="pt-BR" altLang="pt-BR" sz="1600"/>
              <a:t>COUTINHO, Ítalo de A. Estudo da aderência dos processos de gestão de projetos em empresas de engenharia consultiva de Belo Horizonte. 153f. Dissertação (Mestrado em Administração) – Universidade FUMEC, Belo Horizonte-MG, 2009. Disponível em: http://www.fumec.br/anexos/cursos/mestrado/dissertacoes/completa/italo_azeredo_coutinho.pdf . Acessado em 25/02/2014.</a:t>
            </a:r>
          </a:p>
          <a:p>
            <a:pPr eaLnBrk="1" hangingPunct="1"/>
            <a:r>
              <a:rPr lang="pt-BR" altLang="pt-BR" sz="1600"/>
              <a:t>HIGHSMITH, Jim. Agile Project Management – Creating Innovative Products. Editora Addison-Wesley, ed. 7, 2009.</a:t>
            </a:r>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Título 1"/>
          <p:cNvSpPr>
            <a:spLocks noGrp="1"/>
          </p:cNvSpPr>
          <p:nvPr>
            <p:ph type="title"/>
          </p:nvPr>
        </p:nvSpPr>
        <p:spPr/>
        <p:txBody>
          <a:bodyPr/>
          <a:lstStyle/>
          <a:p>
            <a:pPr eaLnBrk="1" hangingPunct="1"/>
            <a:r>
              <a:rPr lang="pt-BR" altLang="pt-BR"/>
              <a:t>Referências Bibliográficas</a:t>
            </a:r>
          </a:p>
        </p:txBody>
      </p:sp>
      <p:sp>
        <p:nvSpPr>
          <p:cNvPr id="312323" name="Espaço Reservado para Conteúdo 2"/>
          <p:cNvSpPr>
            <a:spLocks noGrp="1"/>
          </p:cNvSpPr>
          <p:nvPr>
            <p:ph idx="1"/>
          </p:nvPr>
        </p:nvSpPr>
        <p:spPr>
          <a:xfrm>
            <a:off x="677863" y="1606550"/>
            <a:ext cx="8596312" cy="3881438"/>
          </a:xfrm>
        </p:spPr>
        <p:txBody>
          <a:bodyPr/>
          <a:lstStyle/>
          <a:p>
            <a:pPr eaLnBrk="1" hangingPunct="1"/>
            <a:r>
              <a:rPr lang="pt-BR" altLang="pt-BR" sz="1600"/>
              <a:t>LEACH, Lawrence P. Critical Chain Project Management. Artech House, 2000.</a:t>
            </a:r>
          </a:p>
          <a:p>
            <a:pPr eaLnBrk="1" hangingPunct="1"/>
            <a:r>
              <a:rPr lang="pt-BR" altLang="pt-BR" sz="1600"/>
              <a:t>OBJECT MANAGEMENT GROUP. UML. 2015. Disponível em: http://www.omg.org/spec/UML/ , acessado em 08/03/2015.</a:t>
            </a:r>
          </a:p>
          <a:p>
            <a:pPr eaLnBrk="1" hangingPunct="1"/>
            <a:r>
              <a:rPr lang="pt-BR" altLang="pt-BR" sz="1600"/>
              <a:t>MACHADO, Marcos; MEDINA, Sérgio. SCRUM – Método Ágil: uma mudança cultural na gestão de projetos de desenvolvimento de software. In: Revista Científica Intr@ciência, v. 1, n. 1, pp. 58-71, 2009. Disponível em: http://www.faculdadedoguaruja.edu.br/revista/downloads/edicao12009/Artigo_5_Prof_Marcos.pdf . Acessado em 09/04/2014.</a:t>
            </a:r>
          </a:p>
          <a:p>
            <a:pPr eaLnBrk="1" hangingPunct="1"/>
            <a:r>
              <a:rPr lang="pt-BR" altLang="pt-BR" sz="1600"/>
              <a:t>MAHNIC, Viljan. Improving Software Development Through Combination of Scrum and Kanban. In: Recent Advances in Computer Engineering, Communications and Information Technology, Espanha, 2014. Disponível em: http://www.wseas.us/e-library/conferences/2014/Tenerife/INFORM/INFORM-40.pdf . Acessado em 27/02/2014.</a:t>
            </a:r>
          </a:p>
          <a:p>
            <a:pPr eaLnBrk="1" hangingPunct="1"/>
            <a:r>
              <a:rPr lang="pt-BR" altLang="pt-BR" sz="1600"/>
              <a:t>MIRONIUK, Kseniia. Lean Office Concept – Implementation in R-Pro Consulting Company. Mikkeli University of Applied Sciences, 2012. Disponível em: https://www.theseus.fi/bitstream/handle/10024/42325/Mironiuk_Kseniia.pdf . Acessado em 27/02/2014.</a:t>
            </a:r>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Título 1"/>
          <p:cNvSpPr>
            <a:spLocks noGrp="1"/>
          </p:cNvSpPr>
          <p:nvPr>
            <p:ph type="title"/>
          </p:nvPr>
        </p:nvSpPr>
        <p:spPr/>
        <p:txBody>
          <a:bodyPr/>
          <a:lstStyle/>
          <a:p>
            <a:pPr eaLnBrk="1" hangingPunct="1"/>
            <a:r>
              <a:rPr lang="pt-BR" altLang="pt-BR"/>
              <a:t>Referências Bibliográficas</a:t>
            </a:r>
          </a:p>
        </p:txBody>
      </p:sp>
      <p:sp>
        <p:nvSpPr>
          <p:cNvPr id="313347" name="Espaço Reservado para Conteúdo 2"/>
          <p:cNvSpPr>
            <a:spLocks noGrp="1"/>
          </p:cNvSpPr>
          <p:nvPr>
            <p:ph idx="1"/>
          </p:nvPr>
        </p:nvSpPr>
        <p:spPr>
          <a:xfrm>
            <a:off x="677863" y="1606550"/>
            <a:ext cx="8596312" cy="3881438"/>
          </a:xfrm>
        </p:spPr>
        <p:txBody>
          <a:bodyPr/>
          <a:lstStyle/>
          <a:p>
            <a:pPr eaLnBrk="1" hangingPunct="1"/>
            <a:r>
              <a:rPr lang="pt-BR" altLang="pt-BR" sz="1600" dirty="0"/>
              <a:t>MOREIRA, Sônia. Aplicação das Ferramentas </a:t>
            </a:r>
            <a:r>
              <a:rPr lang="pt-BR" altLang="pt-BR" sz="1600" dirty="0" err="1"/>
              <a:t>Lean</a:t>
            </a:r>
            <a:r>
              <a:rPr lang="pt-BR" altLang="pt-BR" sz="1600" dirty="0"/>
              <a:t> – Caso de Estudo. Dissertação de Mestrado. Instituto Superior de Engenharia de Lisboa, Portugal, 2011. Disponível em: http://repositorio.ipl.pt/bitstream/10400.21/1167/1/Dissertação.pdf . Acessado em 27/02/2014.</a:t>
            </a:r>
          </a:p>
          <a:p>
            <a:pPr eaLnBrk="1" hangingPunct="1"/>
            <a:r>
              <a:rPr lang="pt-BR" altLang="pt-BR" sz="1600" dirty="0"/>
              <a:t>PRESSMAN, Roger. Engenharia de Software: Uma abordagem profissional. 7ª edição. Editora: McGraw-Hill – Artmed, 2011. ISBN: 9788563308337.</a:t>
            </a:r>
          </a:p>
          <a:p>
            <a:pPr eaLnBrk="1" hangingPunct="1"/>
            <a:r>
              <a:rPr lang="pt-BR" altLang="pt-BR" sz="1600" dirty="0"/>
              <a:t>PROJECT MANAGEMENT INSTITUTE. A </a:t>
            </a:r>
            <a:r>
              <a:rPr lang="pt-BR" altLang="pt-BR" sz="1600" dirty="0" err="1"/>
              <a:t>Guide</a:t>
            </a:r>
            <a:r>
              <a:rPr lang="pt-BR" altLang="pt-BR" sz="1600" dirty="0"/>
              <a:t> </a:t>
            </a:r>
            <a:r>
              <a:rPr lang="pt-BR" altLang="pt-BR" sz="1600" dirty="0" err="1"/>
              <a:t>to</a:t>
            </a:r>
            <a:r>
              <a:rPr lang="pt-BR" altLang="pt-BR" sz="1600" dirty="0"/>
              <a:t> </a:t>
            </a:r>
            <a:r>
              <a:rPr lang="pt-BR" altLang="pt-BR" sz="1600" dirty="0" err="1"/>
              <a:t>the</a:t>
            </a:r>
            <a:r>
              <a:rPr lang="pt-BR" altLang="pt-BR" sz="1600" dirty="0"/>
              <a:t> Project Management </a:t>
            </a:r>
            <a:r>
              <a:rPr lang="pt-BR" altLang="pt-BR" sz="1600" dirty="0" err="1"/>
              <a:t>Body</a:t>
            </a:r>
            <a:r>
              <a:rPr lang="pt-BR" altLang="pt-BR" sz="1600" dirty="0"/>
              <a:t> </a:t>
            </a:r>
            <a:r>
              <a:rPr lang="pt-BR" altLang="pt-BR" sz="1600" dirty="0" err="1"/>
              <a:t>of</a:t>
            </a:r>
            <a:r>
              <a:rPr lang="pt-BR" altLang="pt-BR" sz="1600" dirty="0"/>
              <a:t> </a:t>
            </a:r>
            <a:r>
              <a:rPr lang="pt-BR" altLang="pt-BR" sz="1600" dirty="0" err="1"/>
              <a:t>Knowledge</a:t>
            </a:r>
            <a:r>
              <a:rPr lang="pt-BR" altLang="pt-BR" sz="1600" dirty="0"/>
              <a:t>. Ed. 5, PMI, 2013.</a:t>
            </a:r>
          </a:p>
          <a:p>
            <a:pPr eaLnBrk="1" hangingPunct="1"/>
            <a:r>
              <a:rPr lang="pt-BR" altLang="pt-BR" sz="1600" dirty="0"/>
              <a:t>RAMOS, Ricardo A. Elicitação e Análise de Requisitos. Notas de aula, 2013. Disponível em: http://www.univasf.edu.br/~ricardo.aramos/disciplinas/ES_I_2013_2/ElicitacaoRequisitos.pdf , acessado em 07/03/2015.</a:t>
            </a:r>
          </a:p>
          <a:p>
            <a:pPr eaLnBrk="1" hangingPunct="1"/>
            <a:r>
              <a:rPr lang="pt-BR" altLang="pt-BR" sz="1600" dirty="0"/>
              <a:t>SUTHERLAND, Jeff. </a:t>
            </a:r>
            <a:r>
              <a:rPr lang="pt-BR" altLang="pt-BR" sz="1600" dirty="0" err="1"/>
              <a:t>Scrum</a:t>
            </a:r>
            <a:r>
              <a:rPr lang="pt-BR" altLang="pt-BR" sz="1600" dirty="0"/>
              <a:t> – A arte de fazer o dobro na metade do tempo. Ed. 3. Editora </a:t>
            </a:r>
            <a:r>
              <a:rPr lang="pt-BR" altLang="pt-BR" sz="1600" dirty="0" err="1"/>
              <a:t>LeYa</a:t>
            </a:r>
            <a:r>
              <a:rPr lang="pt-BR" altLang="pt-BR" sz="1600" dirty="0"/>
              <a:t>, 2016.</a:t>
            </a:r>
          </a:p>
          <a:p>
            <a:pPr eaLnBrk="1" hangingPunct="1"/>
            <a:r>
              <a:rPr lang="pt-BR" altLang="pt-BR" sz="1600" dirty="0"/>
              <a:t>SCHWABER, Ken. </a:t>
            </a:r>
            <a:r>
              <a:rPr lang="pt-BR" altLang="pt-BR" sz="1600" dirty="0" err="1"/>
              <a:t>Agile</a:t>
            </a:r>
            <a:r>
              <a:rPr lang="pt-BR" altLang="pt-BR" sz="1600" dirty="0"/>
              <a:t> Project Management </a:t>
            </a:r>
            <a:r>
              <a:rPr lang="pt-BR" altLang="pt-BR" sz="1600" dirty="0" err="1"/>
              <a:t>with</a:t>
            </a:r>
            <a:r>
              <a:rPr lang="pt-BR" altLang="pt-BR" sz="1600" dirty="0"/>
              <a:t> </a:t>
            </a:r>
            <a:r>
              <a:rPr lang="pt-BR" altLang="pt-BR" sz="1600" dirty="0" err="1"/>
              <a:t>Scrum</a:t>
            </a:r>
            <a:r>
              <a:rPr lang="pt-BR" altLang="pt-BR" sz="1600" dirty="0"/>
              <a:t>. Microsoft Press, 2004.</a:t>
            </a:r>
          </a:p>
          <a:p>
            <a:pPr eaLnBrk="1" hangingPunct="1"/>
            <a:r>
              <a:rPr lang="pt-BR" altLang="pt-BR" sz="1600" dirty="0"/>
              <a:t>VERZUH, Eric. The </a:t>
            </a:r>
            <a:r>
              <a:rPr lang="pt-BR" altLang="pt-BR" sz="1600" dirty="0" err="1"/>
              <a:t>Fast</a:t>
            </a:r>
            <a:r>
              <a:rPr lang="pt-BR" altLang="pt-BR" sz="1600" dirty="0"/>
              <a:t> </a:t>
            </a:r>
            <a:r>
              <a:rPr lang="pt-BR" altLang="pt-BR" sz="1600" dirty="0" err="1"/>
              <a:t>Forward</a:t>
            </a:r>
            <a:r>
              <a:rPr lang="pt-BR" altLang="pt-BR" sz="1600" dirty="0"/>
              <a:t> MBA in Project Management. Ed. 3. Editora </a:t>
            </a:r>
            <a:r>
              <a:rPr lang="pt-BR" altLang="pt-BR" sz="1600" dirty="0" err="1"/>
              <a:t>Wiley</a:t>
            </a:r>
            <a:r>
              <a:rPr lang="pt-BR" altLang="pt-BR" sz="1600" dirty="0"/>
              <a:t>, 2008.</a:t>
            </a:r>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ítulo 1"/>
          <p:cNvSpPr>
            <a:spLocks noGrp="1"/>
          </p:cNvSpPr>
          <p:nvPr>
            <p:ph type="title"/>
          </p:nvPr>
        </p:nvSpPr>
        <p:spPr/>
        <p:txBody>
          <a:bodyPr/>
          <a:lstStyle/>
          <a:p>
            <a:pPr eaLnBrk="1" hangingPunct="1"/>
            <a:r>
              <a:rPr lang="pt-BR" altLang="pt-BR"/>
              <a:t>Referências Bibliográficas</a:t>
            </a:r>
          </a:p>
        </p:txBody>
      </p:sp>
      <p:sp>
        <p:nvSpPr>
          <p:cNvPr id="66563" name="Espaço Reservado para Conteúdo 2"/>
          <p:cNvSpPr>
            <a:spLocks noGrp="1"/>
          </p:cNvSpPr>
          <p:nvPr>
            <p:ph idx="1"/>
          </p:nvPr>
        </p:nvSpPr>
        <p:spPr>
          <a:xfrm>
            <a:off x="677863" y="1606550"/>
            <a:ext cx="8596312" cy="3881438"/>
          </a:xfrm>
        </p:spPr>
        <p:txBody>
          <a:bodyPr/>
          <a:lstStyle/>
          <a:p>
            <a:pPr eaLnBrk="1" hangingPunct="1">
              <a:defRPr/>
            </a:pPr>
            <a:r>
              <a:rPr lang="pt-BR" altLang="pt-BR" sz="1600" dirty="0"/>
              <a:t>WIKIPÉDIA. Brainstorming. 2015a. Disponível em: http://pt.wikipedia.org/wiki/Brainstorming , acessado em 07/03/2015.</a:t>
            </a:r>
          </a:p>
          <a:p>
            <a:pPr eaLnBrk="1" hangingPunct="1">
              <a:defRPr/>
            </a:pPr>
            <a:r>
              <a:rPr lang="pt-BR" altLang="pt-BR" sz="1600" dirty="0"/>
              <a:t>WIKIPÉDIA. Programação Extrema. 2019. Disponível em: </a:t>
            </a:r>
            <a:r>
              <a:rPr lang="pt-BR" sz="1600" dirty="0"/>
              <a:t>https://pt.wikipedia.org/wiki/Programação_extrema, acessado em 23/01/2020.</a:t>
            </a:r>
            <a:endParaRPr lang="pt-BR" altLang="pt-BR" sz="1600" dirty="0"/>
          </a:p>
          <a:p>
            <a:pPr eaLnBrk="1" hangingPunct="1">
              <a:defRPr/>
            </a:pPr>
            <a:r>
              <a:rPr lang="pt-BR" altLang="pt-BR" sz="1600" dirty="0"/>
              <a:t>WIKIPÉDIA. Requisito. 2015b. Disponível em: http://pt.wikipedia.org/wiki/Requisito , acessado em 07/03/2015.</a:t>
            </a:r>
          </a:p>
          <a:p>
            <a:pPr eaLnBrk="1" hangingPunct="1">
              <a:defRPr/>
            </a:pPr>
            <a:r>
              <a:rPr lang="pt-BR" altLang="pt-BR" sz="1600" dirty="0"/>
              <a:t>WIKIPÉDIA. Requisito Funcional. 2015c. Disponível em: http://pt.wikipedia.org/wiki/Requisito_funcional , acessado em 06/06/2015.</a:t>
            </a:r>
          </a:p>
          <a:p>
            <a:pPr eaLnBrk="1" hangingPunct="1">
              <a:defRPr/>
            </a:pPr>
            <a:r>
              <a:rPr lang="pt-BR" altLang="pt-BR" sz="1600" dirty="0"/>
              <a:t>WIKIPÉDIA. Requisito Não-Funcional. 2015d. Disponível em: http://pt.wikipedia.org/wiki/Requisito_não-funcional , acessado em 06/06/2015.</a:t>
            </a:r>
          </a:p>
          <a:p>
            <a:pPr eaLnBrk="1" fontAlgn="auto" hangingPunct="1">
              <a:spcAft>
                <a:spcPts val="0"/>
              </a:spcAft>
              <a:buFont typeface="Wingdings 3" charset="2"/>
              <a:buChar char=""/>
              <a:defRPr/>
            </a:pPr>
            <a:endParaRPr lang="pt-BR" sz="1600" dirty="0">
              <a:solidFill>
                <a:schemeClr val="tx1">
                  <a:lumMod val="75000"/>
                  <a:lumOff val="25000"/>
                </a:schemeClr>
              </a:solidFill>
            </a:endParaRPr>
          </a:p>
          <a:p>
            <a:pPr marL="0" indent="0" eaLnBrk="1" fontAlgn="auto" hangingPunct="1">
              <a:spcAft>
                <a:spcPts val="0"/>
              </a:spcAft>
              <a:buFont typeface="Wingdings 3" charset="2"/>
              <a:buNone/>
              <a:defRPr/>
            </a:pPr>
            <a:r>
              <a:rPr lang="pt-BR" sz="1600" b="1" dirty="0">
                <a:solidFill>
                  <a:schemeClr val="tx1">
                    <a:lumMod val="75000"/>
                    <a:lumOff val="25000"/>
                  </a:schemeClr>
                </a:solidFill>
              </a:rPr>
              <a:t>LEITURA RECOMENDADA</a:t>
            </a:r>
          </a:p>
          <a:p>
            <a:pPr eaLnBrk="1" fontAlgn="auto" hangingPunct="1">
              <a:spcAft>
                <a:spcPts val="0"/>
              </a:spcAft>
              <a:buFont typeface="Wingdings 3" charset="2"/>
              <a:buChar char=""/>
              <a:defRPr/>
            </a:pPr>
            <a:r>
              <a:rPr lang="pt-BR" sz="1600" dirty="0">
                <a:solidFill>
                  <a:schemeClr val="tx1">
                    <a:lumMod val="75000"/>
                    <a:lumOff val="25000"/>
                  </a:schemeClr>
                </a:solidFill>
              </a:rPr>
              <a:t>201 Princípios de Desenvolvimento de Software.</a:t>
            </a:r>
            <a:endParaRPr lang="pt-BR" altLang="pt-BR"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ítulo 1"/>
          <p:cNvSpPr>
            <a:spLocks noGrp="1"/>
          </p:cNvSpPr>
          <p:nvPr>
            <p:ph type="title"/>
          </p:nvPr>
        </p:nvSpPr>
        <p:spPr/>
        <p:txBody>
          <a:bodyPr/>
          <a:lstStyle/>
          <a:p>
            <a:r>
              <a:rPr lang="pt-BR" altLang="pt-BR"/>
              <a:t>Complete</a:t>
            </a:r>
          </a:p>
        </p:txBody>
      </p:sp>
      <p:sp>
        <p:nvSpPr>
          <p:cNvPr id="37891"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dirty="0"/>
              <a:t>3. Ao projetar e construir softwares, o engenheiro de software deve-se atentar ao fato de que o mesmo é composto por _______________ , _______________ e _______________ e entregar algo que satisfaça esses três itens.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ítulo 1"/>
          <p:cNvSpPr>
            <a:spLocks noGrp="1"/>
          </p:cNvSpPr>
          <p:nvPr>
            <p:ph type="title"/>
          </p:nvPr>
        </p:nvSpPr>
        <p:spPr/>
        <p:txBody>
          <a:bodyPr/>
          <a:lstStyle/>
          <a:p>
            <a:r>
              <a:rPr lang="pt-BR" altLang="pt-BR"/>
              <a:t>Verdadeiro ou Falso</a:t>
            </a:r>
          </a:p>
        </p:txBody>
      </p:sp>
      <p:sp>
        <p:nvSpPr>
          <p:cNvPr id="38915"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dirty="0"/>
              <a:t>4. (   ) Corrigir um erro ou efetuar uma mudança na fase de manutenção é muito mais barato e rápido do que na fase de definição.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ítulo 1"/>
          <p:cNvSpPr>
            <a:spLocks noGrp="1"/>
          </p:cNvSpPr>
          <p:nvPr>
            <p:ph type="title"/>
          </p:nvPr>
        </p:nvSpPr>
        <p:spPr/>
        <p:txBody>
          <a:bodyPr/>
          <a:lstStyle/>
          <a:p>
            <a:r>
              <a:rPr lang="pt-BR" altLang="pt-BR"/>
              <a:t>Verdadeiro ou Falso</a:t>
            </a:r>
          </a:p>
        </p:txBody>
      </p:sp>
      <p:sp>
        <p:nvSpPr>
          <p:cNvPr id="39939"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dirty="0"/>
              <a:t>5. (   ) Por mais longo ou complexo que seja um projeto de software, uma vez iniciado, seus requisitos são imutáveis, de forma que o cliente não pode requerer mudanças ao mesmo.</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ítulo 1"/>
          <p:cNvSpPr>
            <a:spLocks noGrp="1"/>
          </p:cNvSpPr>
          <p:nvPr>
            <p:ph type="title"/>
          </p:nvPr>
        </p:nvSpPr>
        <p:spPr/>
        <p:txBody>
          <a:bodyPr/>
          <a:lstStyle/>
          <a:p>
            <a:r>
              <a:rPr lang="pt-BR" altLang="pt-BR"/>
              <a:t>Complete</a:t>
            </a:r>
          </a:p>
        </p:txBody>
      </p:sp>
      <p:sp>
        <p:nvSpPr>
          <p:cNvPr id="40963"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dirty="0"/>
              <a:t>6. Segundo o IEEE, _____________ é “a aplicação de uma abordagem sistemática, disciplinada e quantificável no desenvolvimento, na operação e na manutenção de software; isto é, a aplicação de engenharia ao software”.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ítulo 1"/>
          <p:cNvSpPr>
            <a:spLocks noGrp="1"/>
          </p:cNvSpPr>
          <p:nvPr>
            <p:ph type="title"/>
          </p:nvPr>
        </p:nvSpPr>
        <p:spPr/>
        <p:txBody>
          <a:bodyPr/>
          <a:lstStyle/>
          <a:p>
            <a:r>
              <a:rPr lang="pt-BR" altLang="pt-BR"/>
              <a:t>Verdadeiro ou Falso</a:t>
            </a:r>
          </a:p>
        </p:txBody>
      </p:sp>
      <p:sp>
        <p:nvSpPr>
          <p:cNvPr id="41987"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dirty="0"/>
              <a:t>7. (   ) Uma vez que o software tenha entrado em funcionamento, todo o trabalho da equipe de desenvolvimento estará concluído e não há mais nada a ser feito.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ítulo 1"/>
          <p:cNvSpPr>
            <a:spLocks noGrp="1"/>
          </p:cNvSpPr>
          <p:nvPr>
            <p:ph type="title"/>
          </p:nvPr>
        </p:nvSpPr>
        <p:spPr/>
        <p:txBody>
          <a:bodyPr/>
          <a:lstStyle/>
          <a:p>
            <a:r>
              <a:rPr lang="pt-BR" altLang="pt-BR"/>
              <a:t>Verdadeiro ou Falso</a:t>
            </a:r>
          </a:p>
        </p:txBody>
      </p:sp>
      <p:sp>
        <p:nvSpPr>
          <p:cNvPr id="43011"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dirty="0"/>
              <a:t>8. (   ) Durante o desenvolvimento de um software, enquanto o mesmo não esteja concluído e pronto para ser usado, não há meios de avaliar a qualidade.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ítulo 1"/>
          <p:cNvSpPr>
            <a:spLocks noGrp="1"/>
          </p:cNvSpPr>
          <p:nvPr>
            <p:ph type="title"/>
          </p:nvPr>
        </p:nvSpPr>
        <p:spPr/>
        <p:txBody>
          <a:bodyPr/>
          <a:lstStyle/>
          <a:p>
            <a:r>
              <a:rPr lang="pt-BR" altLang="pt-BR"/>
              <a:t>Complete</a:t>
            </a:r>
          </a:p>
        </p:txBody>
      </p:sp>
      <p:sp>
        <p:nvSpPr>
          <p:cNvPr id="44035"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dirty="0"/>
              <a:t>9. Do ponto de vista da Engenharia de Software, um projeto de software é considerado um sucesso se o mesmo for concluído dentro do ____________ , do _____________ e do _____________ planejados.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ítulo 1"/>
          <p:cNvSpPr>
            <a:spLocks noGrp="1"/>
          </p:cNvSpPr>
          <p:nvPr>
            <p:ph type="title"/>
          </p:nvPr>
        </p:nvSpPr>
        <p:spPr/>
        <p:txBody>
          <a:bodyPr/>
          <a:lstStyle/>
          <a:p>
            <a:pPr eaLnBrk="1" hangingPunct="1"/>
            <a:r>
              <a:rPr lang="pt-BR" altLang="pt-BR"/>
              <a:t>Sumário</a:t>
            </a:r>
          </a:p>
        </p:txBody>
      </p:sp>
      <p:sp>
        <p:nvSpPr>
          <p:cNvPr id="8195" name="Espaço Reservado para Conteúdo 2"/>
          <p:cNvSpPr>
            <a:spLocks noGrp="1"/>
          </p:cNvSpPr>
          <p:nvPr>
            <p:ph idx="1"/>
          </p:nvPr>
        </p:nvSpPr>
        <p:spPr>
          <a:xfrm>
            <a:off x="677863" y="1562100"/>
            <a:ext cx="8596312" cy="3879850"/>
          </a:xfrm>
        </p:spPr>
        <p:txBody>
          <a:bodyPr/>
          <a:lstStyle/>
          <a:p>
            <a:pPr eaLnBrk="1" hangingPunct="1"/>
            <a:r>
              <a:rPr lang="pt-BR" altLang="pt-BR" sz="2800"/>
              <a:t>Por que estudar Engenharia de Software?</a:t>
            </a:r>
          </a:p>
          <a:p>
            <a:pPr eaLnBrk="1" hangingPunct="1"/>
            <a:r>
              <a:rPr lang="pt-BR" altLang="pt-BR" sz="2800"/>
              <a:t>O que é software?</a:t>
            </a:r>
          </a:p>
          <a:p>
            <a:pPr eaLnBrk="1" hangingPunct="1"/>
            <a:r>
              <a:rPr lang="pt-BR" altLang="pt-BR" sz="2800"/>
              <a:t>Características do software</a:t>
            </a:r>
          </a:p>
          <a:p>
            <a:pPr eaLnBrk="1" hangingPunct="1"/>
            <a:r>
              <a:rPr lang="pt-BR" altLang="pt-BR" sz="2800"/>
              <a:t>Evolução e crise do software</a:t>
            </a:r>
          </a:p>
          <a:p>
            <a:pPr eaLnBrk="1" hangingPunct="1"/>
            <a:r>
              <a:rPr lang="pt-BR" altLang="pt-BR" sz="2800"/>
              <a:t>Mitos relativos ao software</a:t>
            </a:r>
          </a:p>
          <a:p>
            <a:pPr eaLnBrk="1" hangingPunct="1"/>
            <a:r>
              <a:rPr lang="pt-BR" altLang="pt-BR" sz="2800"/>
              <a:t>Definição de Engenharia de Software</a:t>
            </a:r>
          </a:p>
          <a:p>
            <a:pPr eaLnBrk="1" hangingPunct="1"/>
            <a:r>
              <a:rPr lang="pt-BR" altLang="pt-BR" sz="2800"/>
              <a:t>Camadas da Engenharia de Software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ítulo 1"/>
          <p:cNvSpPr>
            <a:spLocks noGrp="1"/>
          </p:cNvSpPr>
          <p:nvPr>
            <p:ph type="title"/>
          </p:nvPr>
        </p:nvSpPr>
        <p:spPr/>
        <p:txBody>
          <a:bodyPr/>
          <a:lstStyle/>
          <a:p>
            <a:r>
              <a:rPr lang="pt-BR" altLang="pt-BR"/>
              <a:t>Complete</a:t>
            </a:r>
          </a:p>
        </p:txBody>
      </p:sp>
      <p:sp>
        <p:nvSpPr>
          <p:cNvPr id="45059"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dirty="0"/>
              <a:t>10. _____________ é a camada-base da Engenharia de Software e pode ser alcançada mediante o emprego de _____________ , _____________ e _____________ , que são as camadas seguintes.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ítulo 1"/>
          <p:cNvSpPr>
            <a:spLocks noGrp="1"/>
          </p:cNvSpPr>
          <p:nvPr>
            <p:ph type="title"/>
          </p:nvPr>
        </p:nvSpPr>
        <p:spPr/>
        <p:txBody>
          <a:bodyPr/>
          <a:lstStyle/>
          <a:p>
            <a:pPr eaLnBrk="1" hangingPunct="1"/>
            <a:r>
              <a:rPr lang="pt-BR" altLang="pt-BR"/>
              <a:t>Responda</a:t>
            </a:r>
          </a:p>
        </p:txBody>
      </p:sp>
      <p:sp>
        <p:nvSpPr>
          <p:cNvPr id="46083" name="Espaço Reservado para Conteúdo 2"/>
          <p:cNvSpPr>
            <a:spLocks noGrp="1"/>
          </p:cNvSpPr>
          <p:nvPr>
            <p:ph idx="1"/>
          </p:nvPr>
        </p:nvSpPr>
        <p:spPr/>
        <p:txBody>
          <a:bodyPr/>
          <a:lstStyle/>
          <a:p>
            <a:pPr marL="0" indent="0" eaLnBrk="1" hangingPunct="1">
              <a:buFont typeface="Wingdings 3" panose="05040102010807070707" pitchFamily="18" charset="2"/>
              <a:buNone/>
            </a:pPr>
            <a:r>
              <a:rPr lang="pt-BR" altLang="pt-BR" sz="2800" dirty="0"/>
              <a:t>11. Por que se diz que um “software não se desgasta, mas se deteriora”?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ítulo 1"/>
          <p:cNvSpPr>
            <a:spLocks noGrp="1"/>
          </p:cNvSpPr>
          <p:nvPr>
            <p:ph type="title"/>
          </p:nvPr>
        </p:nvSpPr>
        <p:spPr/>
        <p:txBody>
          <a:bodyPr/>
          <a:lstStyle/>
          <a:p>
            <a:pPr eaLnBrk="1" hangingPunct="1"/>
            <a:r>
              <a:rPr lang="pt-BR" altLang="pt-BR"/>
              <a:t>Responda</a:t>
            </a:r>
          </a:p>
        </p:txBody>
      </p:sp>
      <p:sp>
        <p:nvSpPr>
          <p:cNvPr id="47107" name="Espaço Reservado para Conteúdo 2"/>
          <p:cNvSpPr>
            <a:spLocks noGrp="1"/>
          </p:cNvSpPr>
          <p:nvPr>
            <p:ph idx="1"/>
          </p:nvPr>
        </p:nvSpPr>
        <p:spPr/>
        <p:txBody>
          <a:bodyPr/>
          <a:lstStyle/>
          <a:p>
            <a:pPr marL="0" indent="0" eaLnBrk="1" hangingPunct="1">
              <a:buFont typeface="Wingdings 3" panose="05040102010807070707" pitchFamily="18" charset="2"/>
              <a:buNone/>
            </a:pPr>
            <a:r>
              <a:rPr lang="pt-BR" altLang="pt-BR" sz="2800" dirty="0"/>
              <a:t>12. Quais as camadas da Engenharia de Software?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ítulo 1"/>
          <p:cNvSpPr>
            <a:spLocks noGrp="1"/>
          </p:cNvSpPr>
          <p:nvPr>
            <p:ph type="title"/>
          </p:nvPr>
        </p:nvSpPr>
        <p:spPr/>
        <p:txBody>
          <a:bodyPr/>
          <a:lstStyle/>
          <a:p>
            <a:pPr eaLnBrk="1" hangingPunct="1"/>
            <a:r>
              <a:rPr lang="pt-BR" altLang="pt-BR"/>
              <a:t>Categorias de software</a:t>
            </a:r>
          </a:p>
        </p:txBody>
      </p:sp>
      <p:sp>
        <p:nvSpPr>
          <p:cNvPr id="17411" name="Espaço Reservado para Conteúdo 2"/>
          <p:cNvSpPr>
            <a:spLocks noGrp="1"/>
          </p:cNvSpPr>
          <p:nvPr>
            <p:ph idx="1"/>
          </p:nvPr>
        </p:nvSpPr>
        <p:spPr>
          <a:xfrm>
            <a:off x="677863" y="1684338"/>
            <a:ext cx="8596312" cy="3879850"/>
          </a:xfrm>
        </p:spPr>
        <p:txBody>
          <a:bodyPr/>
          <a:lstStyle/>
          <a:p>
            <a:pPr eaLnBrk="1" hangingPunct="1"/>
            <a:r>
              <a:rPr lang="pt-BR" altLang="pt-BR" sz="2800" b="1" dirty="0"/>
              <a:t>Software de sistema</a:t>
            </a:r>
            <a:r>
              <a:rPr lang="pt-BR" altLang="pt-BR" sz="2800" dirty="0"/>
              <a:t> – responsáveis por oferecer os recursos básicos disponíveis no computador (gerenciamento de arquivos, gerenciamento de memória, etc.) ao usuário final;</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16140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p:nvPr>
        </p:nvSpPr>
        <p:spPr/>
        <p:txBody>
          <a:bodyPr/>
          <a:lstStyle/>
          <a:p>
            <a:pPr eaLnBrk="1" hangingPunct="1"/>
            <a:r>
              <a:rPr lang="pt-BR" altLang="pt-BR"/>
              <a:t>Categorias de software (cont.)</a:t>
            </a:r>
          </a:p>
        </p:txBody>
      </p:sp>
      <p:sp>
        <p:nvSpPr>
          <p:cNvPr id="18435" name="Espaço Reservado para Conteúdo 2"/>
          <p:cNvSpPr>
            <a:spLocks noGrp="1"/>
          </p:cNvSpPr>
          <p:nvPr>
            <p:ph idx="1"/>
          </p:nvPr>
        </p:nvSpPr>
        <p:spPr>
          <a:xfrm>
            <a:off x="677863" y="1684338"/>
            <a:ext cx="8596312" cy="3879850"/>
          </a:xfrm>
        </p:spPr>
        <p:txBody>
          <a:bodyPr/>
          <a:lstStyle/>
          <a:p>
            <a:pPr eaLnBrk="1" hangingPunct="1"/>
            <a:r>
              <a:rPr lang="pt-BR" altLang="pt-BR" sz="2800" b="1" dirty="0"/>
              <a:t>Software de aplicação</a:t>
            </a:r>
            <a:r>
              <a:rPr lang="pt-BR" altLang="pt-BR" sz="2800" dirty="0"/>
              <a:t> - são softwares desenvolvidos para cumprimento de tarefas específicas. Podem ser subdivididos em:</a:t>
            </a:r>
          </a:p>
          <a:p>
            <a:pPr lvl="1" eaLnBrk="1" hangingPunct="1"/>
            <a:r>
              <a:rPr lang="pt-BR" altLang="pt-BR" sz="2400" b="1" dirty="0"/>
              <a:t>Softwares para desktop</a:t>
            </a:r>
            <a:r>
              <a:rPr lang="pt-BR" altLang="pt-BR" sz="2400" dirty="0"/>
              <a:t> – são softwares para notebooks ou computadores com finalidades bastante específicas;</a:t>
            </a:r>
          </a:p>
          <a:p>
            <a:pPr lvl="1" eaLnBrk="1" hangingPunct="1"/>
            <a:r>
              <a:rPr lang="pt-BR" altLang="pt-BR" sz="2400" b="1" dirty="0"/>
              <a:t>Softwares para web</a:t>
            </a:r>
            <a:r>
              <a:rPr lang="pt-BR" altLang="pt-BR" sz="2400" dirty="0"/>
              <a:t> – tratam-se de todos os aplicativos cujo acesso é feito por meio da Internet, via algum navegador;</a:t>
            </a:r>
          </a:p>
          <a:p>
            <a:pPr lvl="1" eaLnBrk="1" hangingPunct="1"/>
            <a:r>
              <a:rPr lang="pt-BR" altLang="pt-BR" sz="2400" b="1" dirty="0"/>
              <a:t>Softwares para dispositivos móveis</a:t>
            </a:r>
            <a:r>
              <a:rPr lang="pt-BR" altLang="pt-BR" sz="2400" dirty="0"/>
              <a:t> – comumente chamados </a:t>
            </a:r>
            <a:r>
              <a:rPr lang="pt-BR" altLang="pt-BR" sz="2400" i="1" dirty="0" err="1"/>
              <a:t>apps</a:t>
            </a:r>
            <a:r>
              <a:rPr lang="pt-BR" altLang="pt-BR" sz="2400" dirty="0"/>
              <a:t>, podem ser executados em smartphones e/ou </a:t>
            </a:r>
            <a:r>
              <a:rPr lang="pt-BR" altLang="pt-BR" sz="2400" dirty="0" err="1"/>
              <a:t>tablets</a:t>
            </a:r>
            <a:r>
              <a:rPr lang="pt-BR" altLang="pt-BR" sz="2400" dirty="0"/>
              <a:t>.</a:t>
            </a:r>
            <a:endParaRPr lang="pt-BR" altLang="pt-BR" sz="2800" dirty="0"/>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599624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ítulo 1"/>
          <p:cNvSpPr>
            <a:spLocks noGrp="1"/>
          </p:cNvSpPr>
          <p:nvPr>
            <p:ph type="title"/>
          </p:nvPr>
        </p:nvSpPr>
        <p:spPr/>
        <p:txBody>
          <a:bodyPr/>
          <a:lstStyle/>
          <a:p>
            <a:pPr eaLnBrk="1" hangingPunct="1"/>
            <a:r>
              <a:rPr lang="pt-BR" altLang="pt-BR"/>
              <a:t>Categorias de software (cont.)</a:t>
            </a:r>
          </a:p>
        </p:txBody>
      </p:sp>
      <p:sp>
        <p:nvSpPr>
          <p:cNvPr id="19459" name="Espaço Reservado para Conteúdo 2"/>
          <p:cNvSpPr>
            <a:spLocks noGrp="1"/>
          </p:cNvSpPr>
          <p:nvPr>
            <p:ph idx="1"/>
          </p:nvPr>
        </p:nvSpPr>
        <p:spPr>
          <a:xfrm>
            <a:off x="677863" y="1684338"/>
            <a:ext cx="8596312" cy="3879850"/>
          </a:xfrm>
        </p:spPr>
        <p:txBody>
          <a:bodyPr/>
          <a:lstStyle/>
          <a:p>
            <a:pPr eaLnBrk="1" hangingPunct="1"/>
            <a:r>
              <a:rPr lang="pt-BR" altLang="pt-BR" sz="2800" b="1" dirty="0"/>
              <a:t>Software embarcado</a:t>
            </a:r>
            <a:r>
              <a:rPr lang="pt-BR" altLang="pt-BR" sz="2800" dirty="0"/>
              <a:t> - são softwares empregados dentro de máquinas que não são computadores de uso geral e possuem, geralmente, um fim muito específico.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3430276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ítulo 3"/>
          <p:cNvSpPr>
            <a:spLocks noGrp="1"/>
          </p:cNvSpPr>
          <p:nvPr>
            <p:ph type="ctrTitle"/>
          </p:nvPr>
        </p:nvSpPr>
        <p:spPr>
          <a:xfrm>
            <a:off x="1506538" y="2405063"/>
            <a:ext cx="7767637" cy="1646237"/>
          </a:xfrm>
        </p:spPr>
        <p:txBody>
          <a:bodyPr/>
          <a:lstStyle/>
          <a:p>
            <a:pPr eaLnBrk="1" hangingPunct="1"/>
            <a:r>
              <a:rPr lang="pt-BR" altLang="pt-BR"/>
              <a:t>Modelos de Processo</a:t>
            </a:r>
          </a:p>
        </p:txBody>
      </p:sp>
      <p:sp>
        <p:nvSpPr>
          <p:cNvPr id="5" name="Subtítulo 4"/>
          <p:cNvSpPr>
            <a:spLocks noGrp="1"/>
          </p:cNvSpPr>
          <p:nvPr>
            <p:ph type="subTitle" idx="1"/>
          </p:nvPr>
        </p:nvSpPr>
        <p:spPr>
          <a:xfrm>
            <a:off x="1506538" y="4051300"/>
            <a:ext cx="7767637" cy="1096963"/>
          </a:xfrm>
        </p:spPr>
        <p:txBody>
          <a:bodyPr rtlCol="0">
            <a:normAutofit/>
          </a:bodyPr>
          <a:lstStyle/>
          <a:p>
            <a:pPr eaLnBrk="1" fontAlgn="auto" hangingPunct="1">
              <a:spcAft>
                <a:spcPts val="0"/>
              </a:spcAft>
              <a:buFont typeface="Wingdings 3" charset="2"/>
              <a:buNone/>
              <a:defRPr/>
            </a:pPr>
            <a:r>
              <a:rPr lang="pt-BR" sz="3600" dirty="0"/>
              <a:t>Parte 02</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ítulo 1"/>
          <p:cNvSpPr>
            <a:spLocks noGrp="1"/>
          </p:cNvSpPr>
          <p:nvPr>
            <p:ph type="title"/>
          </p:nvPr>
        </p:nvSpPr>
        <p:spPr/>
        <p:txBody>
          <a:bodyPr/>
          <a:lstStyle/>
          <a:p>
            <a:pPr eaLnBrk="1" hangingPunct="1"/>
            <a:r>
              <a:rPr lang="pt-BR" altLang="pt-BR"/>
              <a:t>Sumário</a:t>
            </a:r>
          </a:p>
        </p:txBody>
      </p:sp>
      <p:sp>
        <p:nvSpPr>
          <p:cNvPr id="49155" name="Espaço Reservado para Conteúdo 2"/>
          <p:cNvSpPr>
            <a:spLocks noGrp="1"/>
          </p:cNvSpPr>
          <p:nvPr>
            <p:ph idx="1"/>
          </p:nvPr>
        </p:nvSpPr>
        <p:spPr/>
        <p:txBody>
          <a:bodyPr/>
          <a:lstStyle/>
          <a:p>
            <a:pPr eaLnBrk="1" hangingPunct="1"/>
            <a:r>
              <a:rPr lang="pt-BR" altLang="pt-BR" sz="2800" dirty="0"/>
              <a:t>Processo de software</a:t>
            </a:r>
          </a:p>
          <a:p>
            <a:pPr eaLnBrk="1" hangingPunct="1"/>
            <a:r>
              <a:rPr lang="pt-BR" altLang="pt-BR" sz="2800" i="1" dirty="0"/>
              <a:t>Framework</a:t>
            </a:r>
            <a:r>
              <a:rPr lang="pt-BR" altLang="pt-BR" sz="2800" dirty="0"/>
              <a:t> de um processo genérico</a:t>
            </a:r>
          </a:p>
          <a:p>
            <a:pPr eaLnBrk="1" hangingPunct="1"/>
            <a:r>
              <a:rPr lang="pt-BR" altLang="pt-BR" sz="2800" dirty="0"/>
              <a:t>Principais modelos de processo</a:t>
            </a:r>
          </a:p>
          <a:p>
            <a:pPr lvl="1" eaLnBrk="1" hangingPunct="1"/>
            <a:r>
              <a:rPr lang="pt-BR" altLang="pt-BR" sz="2400" dirty="0"/>
              <a:t>Modelos Cascata e V</a:t>
            </a:r>
          </a:p>
          <a:p>
            <a:pPr lvl="1" eaLnBrk="1" hangingPunct="1"/>
            <a:r>
              <a:rPr lang="pt-BR" altLang="pt-BR" sz="2400" dirty="0"/>
              <a:t>Modelo Prototipação</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ítulo 1"/>
          <p:cNvSpPr>
            <a:spLocks noGrp="1"/>
          </p:cNvSpPr>
          <p:nvPr>
            <p:ph type="title"/>
          </p:nvPr>
        </p:nvSpPr>
        <p:spPr/>
        <p:txBody>
          <a:bodyPr/>
          <a:lstStyle/>
          <a:p>
            <a:pPr eaLnBrk="1" hangingPunct="1"/>
            <a:r>
              <a:rPr lang="pt-BR" altLang="pt-BR"/>
              <a:t>Introdução</a:t>
            </a:r>
          </a:p>
        </p:txBody>
      </p:sp>
      <p:sp>
        <p:nvSpPr>
          <p:cNvPr id="50179" name="Espaço Reservado para Conteúdo 2"/>
          <p:cNvSpPr>
            <a:spLocks noGrp="1"/>
          </p:cNvSpPr>
          <p:nvPr>
            <p:ph idx="1"/>
          </p:nvPr>
        </p:nvSpPr>
        <p:spPr>
          <a:xfrm>
            <a:off x="677863" y="1774825"/>
            <a:ext cx="8596312" cy="3881438"/>
          </a:xfrm>
        </p:spPr>
        <p:txBody>
          <a:bodyPr/>
          <a:lstStyle/>
          <a:p>
            <a:pPr eaLnBrk="1" hangingPunct="1"/>
            <a:r>
              <a:rPr lang="pt-BR" altLang="pt-BR" sz="2800" dirty="0"/>
              <a:t>Segundo Howard </a:t>
            </a:r>
            <a:r>
              <a:rPr lang="pt-BR" altLang="pt-BR" sz="2800" dirty="0" err="1"/>
              <a:t>Baetjer</a:t>
            </a:r>
            <a:r>
              <a:rPr lang="pt-BR" altLang="pt-BR" sz="2800" dirty="0"/>
              <a:t> Jr. (</a:t>
            </a:r>
            <a:r>
              <a:rPr lang="pt-BR" altLang="pt-BR" sz="2800" i="1" dirty="0"/>
              <a:t>apud </a:t>
            </a:r>
            <a:r>
              <a:rPr lang="pt-BR" altLang="pt-BR" sz="2800" dirty="0"/>
              <a:t>PRESSMAN, 2011, p. 53):</a:t>
            </a:r>
          </a:p>
          <a:p>
            <a:pPr marL="400050" lvl="1" indent="0" eaLnBrk="1" hangingPunct="1">
              <a:buFont typeface="Wingdings 3" panose="05040102010807070707" pitchFamily="18" charset="2"/>
              <a:buNone/>
            </a:pPr>
            <a:r>
              <a:rPr lang="pt-BR" altLang="pt-BR" sz="2400" i="1" dirty="0"/>
              <a:t>Pelo fato de software, como todo capital, ser conhecimento incorporado, e pelo fato de esse conhecimento ser, inicialmente, disperso, tácito, latente e em considerável medida, incompleto, o desenvolvimento de software é um processo de aprendizado social. [...] Trata-se de um processo iterativo no qual a própria ferramenta em evolução serve como meio de comunicação, com cada nova rodada do diálogo extraindo mais conhecimento útil das pessoas envolvidas.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ítulo 1"/>
          <p:cNvSpPr>
            <a:spLocks noGrp="1"/>
          </p:cNvSpPr>
          <p:nvPr>
            <p:ph type="title"/>
          </p:nvPr>
        </p:nvSpPr>
        <p:spPr/>
        <p:txBody>
          <a:bodyPr/>
          <a:lstStyle/>
          <a:p>
            <a:pPr eaLnBrk="1" hangingPunct="1"/>
            <a:r>
              <a:rPr lang="pt-BR" altLang="pt-BR"/>
              <a:t>Processo de Software</a:t>
            </a:r>
          </a:p>
        </p:txBody>
      </p:sp>
      <p:sp>
        <p:nvSpPr>
          <p:cNvPr id="51203" name="Espaço Reservado para Conteúdo 2"/>
          <p:cNvSpPr>
            <a:spLocks noGrp="1"/>
          </p:cNvSpPr>
          <p:nvPr>
            <p:ph idx="1"/>
          </p:nvPr>
        </p:nvSpPr>
        <p:spPr>
          <a:xfrm>
            <a:off x="677863" y="1498600"/>
            <a:ext cx="8596312" cy="3879850"/>
          </a:xfrm>
        </p:spPr>
        <p:txBody>
          <a:bodyPr/>
          <a:lstStyle/>
          <a:p>
            <a:pPr eaLnBrk="1" hangingPunct="1"/>
            <a:r>
              <a:rPr lang="pt-BR" altLang="pt-BR" sz="2400" b="1" dirty="0"/>
              <a:t>Processo</a:t>
            </a:r>
            <a:r>
              <a:rPr lang="pt-BR" altLang="pt-BR" sz="2400" dirty="0"/>
              <a:t> é um conjunto de atividades, ações e tarefas realizadas na criação de algum produto de trabalho;</a:t>
            </a:r>
          </a:p>
          <a:p>
            <a:pPr eaLnBrk="1" hangingPunct="1"/>
            <a:r>
              <a:rPr lang="pt-BR" altLang="pt-BR" sz="2400" dirty="0"/>
              <a:t>Uma </a:t>
            </a:r>
            <a:r>
              <a:rPr lang="pt-BR" altLang="pt-BR" sz="2400" b="1" dirty="0"/>
              <a:t>atividade</a:t>
            </a:r>
            <a:r>
              <a:rPr lang="pt-BR" altLang="pt-BR" sz="2400" dirty="0"/>
              <a:t> esforça-se para atingir um objetivo amplo (por exemplo, modelagem do sistema);</a:t>
            </a:r>
          </a:p>
          <a:p>
            <a:pPr eaLnBrk="1" hangingPunct="1"/>
            <a:r>
              <a:rPr lang="pt-BR" altLang="pt-BR" sz="2400" dirty="0"/>
              <a:t>Uma </a:t>
            </a:r>
            <a:r>
              <a:rPr lang="pt-BR" altLang="pt-BR" sz="2400" b="1" dirty="0"/>
              <a:t>ação</a:t>
            </a:r>
            <a:r>
              <a:rPr lang="pt-BR" altLang="pt-BR" sz="2400" dirty="0"/>
              <a:t> (por exemplo, projeto de arquitetura) envolve um conjunto de tarefas que resultam num artefato de software fundamental (por exemplo, um modelo de projeto de arquitetura);</a:t>
            </a:r>
          </a:p>
          <a:p>
            <a:pPr eaLnBrk="1" hangingPunct="1"/>
            <a:r>
              <a:rPr lang="pt-BR" altLang="pt-BR" sz="2400" dirty="0"/>
              <a:t>Uma </a:t>
            </a:r>
            <a:r>
              <a:rPr lang="pt-BR" altLang="pt-BR" sz="2400" b="1" dirty="0"/>
              <a:t>tarefa</a:t>
            </a:r>
            <a:r>
              <a:rPr lang="pt-BR" altLang="pt-BR" sz="2400" dirty="0"/>
              <a:t> se concentra em um objetivo pequeno, porém, bem definido (por exemplo, elaborar diagrama de classes) e produz um resultado tangível.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ítulo 1"/>
          <p:cNvSpPr>
            <a:spLocks noGrp="1"/>
          </p:cNvSpPr>
          <p:nvPr>
            <p:ph type="title"/>
          </p:nvPr>
        </p:nvSpPr>
        <p:spPr/>
        <p:txBody>
          <a:bodyPr/>
          <a:lstStyle/>
          <a:p>
            <a:pPr eaLnBrk="1" hangingPunct="1"/>
            <a:r>
              <a:rPr lang="pt-BR" altLang="pt-BR"/>
              <a:t>Por que estudar Engenharia de Software?</a:t>
            </a:r>
          </a:p>
        </p:txBody>
      </p:sp>
      <p:sp>
        <p:nvSpPr>
          <p:cNvPr id="9219" name="Espaço Reservado para Conteúdo 2"/>
          <p:cNvSpPr>
            <a:spLocks noGrp="1"/>
          </p:cNvSpPr>
          <p:nvPr>
            <p:ph idx="1"/>
          </p:nvPr>
        </p:nvSpPr>
        <p:spPr/>
        <p:txBody>
          <a:bodyPr/>
          <a:lstStyle/>
          <a:p>
            <a:pPr eaLnBrk="1" hangingPunct="1"/>
            <a:r>
              <a:rPr lang="pt-BR" altLang="pt-BR" sz="2400" dirty="0"/>
              <a:t>Software afeta todos os aspectos de nossas vidas:</a:t>
            </a:r>
          </a:p>
          <a:p>
            <a:pPr lvl="1" eaLnBrk="1" hangingPunct="1"/>
            <a:r>
              <a:rPr lang="pt-BR" altLang="pt-BR" sz="2000" dirty="0"/>
              <a:t>Financeiro – sistemas bancários </a:t>
            </a:r>
            <a:r>
              <a:rPr lang="pt-BR" altLang="pt-BR" sz="2000" i="1" dirty="0"/>
              <a:t>online</a:t>
            </a:r>
            <a:r>
              <a:rPr lang="pt-BR" altLang="pt-BR" sz="2000" dirty="0"/>
              <a:t>;</a:t>
            </a:r>
          </a:p>
          <a:p>
            <a:pPr lvl="1" eaLnBrk="1" hangingPunct="1"/>
            <a:r>
              <a:rPr lang="pt-BR" altLang="pt-BR" sz="2000" dirty="0"/>
              <a:t>Educacional – ambientes virtuais de aprendizagem;</a:t>
            </a:r>
          </a:p>
          <a:p>
            <a:pPr lvl="1" eaLnBrk="1" hangingPunct="1"/>
            <a:r>
              <a:rPr lang="pt-BR" altLang="pt-BR" sz="2000" dirty="0"/>
              <a:t>Social – redes sociais.</a:t>
            </a:r>
          </a:p>
          <a:p>
            <a:pPr eaLnBrk="1" hangingPunct="1"/>
            <a:r>
              <a:rPr lang="pt-BR" altLang="pt-BR" sz="2400" dirty="0"/>
              <a:t>Software tornou-se pervasivo (incorporado) no comércio, na cultura e nas atividades cotidianas;</a:t>
            </a:r>
          </a:p>
          <a:p>
            <a:pPr eaLnBrk="1" hangingPunct="1"/>
            <a:r>
              <a:rPr lang="pt-BR" altLang="pt-BR" sz="2400" dirty="0"/>
              <a:t>Entretanto, softwares são cada vez mais complexos!</a:t>
            </a:r>
          </a:p>
          <a:p>
            <a:pPr eaLnBrk="1" hangingPunct="1"/>
            <a:r>
              <a:rPr lang="pt-BR" altLang="pt-BR" sz="2400" dirty="0"/>
              <a:t>A Engenharia de Software nos capacita para o desenvolvimento de sistemas complexos dentro do prazo e com alta qualidade.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ítulo 1"/>
          <p:cNvSpPr>
            <a:spLocks noGrp="1"/>
          </p:cNvSpPr>
          <p:nvPr>
            <p:ph type="title"/>
          </p:nvPr>
        </p:nvSpPr>
        <p:spPr/>
        <p:txBody>
          <a:bodyPr/>
          <a:lstStyle/>
          <a:p>
            <a:pPr eaLnBrk="1" hangingPunct="1"/>
            <a:r>
              <a:rPr lang="pt-BR" altLang="pt-BR" i="1" dirty="0"/>
              <a:t>Framework </a:t>
            </a:r>
            <a:r>
              <a:rPr lang="pt-BR" altLang="pt-BR" dirty="0"/>
              <a:t>de um processo genérico</a:t>
            </a:r>
          </a:p>
        </p:txBody>
      </p:sp>
      <p:sp>
        <p:nvSpPr>
          <p:cNvPr id="39939" name="Espaço Reservado para Conteúdo 2"/>
          <p:cNvSpPr>
            <a:spLocks noGrp="1"/>
          </p:cNvSpPr>
          <p:nvPr>
            <p:ph idx="1"/>
          </p:nvPr>
        </p:nvSpPr>
        <p:spPr/>
        <p:txBody>
          <a:bodyPr/>
          <a:lstStyle/>
          <a:p>
            <a:pPr eaLnBrk="1" hangingPunct="1"/>
            <a:r>
              <a:rPr lang="pt-BR" altLang="pt-BR" sz="2800" dirty="0"/>
              <a:t>Uma metodologia (</a:t>
            </a:r>
            <a:r>
              <a:rPr lang="pt-BR" altLang="pt-BR" sz="2800" i="1" dirty="0"/>
              <a:t>framework</a:t>
            </a:r>
            <a:r>
              <a:rPr lang="pt-BR" altLang="pt-BR" sz="2800" dirty="0"/>
              <a:t>) identifica um pequeno número de </a:t>
            </a:r>
            <a:r>
              <a:rPr lang="pt-BR" altLang="pt-BR" sz="2800" b="1" dirty="0"/>
              <a:t>atividades metodológicas</a:t>
            </a:r>
            <a:r>
              <a:rPr lang="pt-BR" altLang="pt-BR" sz="2800" dirty="0"/>
              <a:t> aplicáveis a todos os projetos de software;</a:t>
            </a:r>
          </a:p>
          <a:p>
            <a:pPr eaLnBrk="1" hangingPunct="1"/>
            <a:r>
              <a:rPr lang="pt-BR" altLang="pt-BR" sz="2800" dirty="0"/>
              <a:t>Engloba também um conjunto de </a:t>
            </a:r>
            <a:r>
              <a:rPr lang="pt-BR" altLang="pt-BR" sz="2800" b="1" dirty="0"/>
              <a:t>atividades de apoio</a:t>
            </a:r>
            <a:r>
              <a:rPr lang="pt-BR" altLang="pt-BR" sz="2800" dirty="0"/>
              <a:t> (</a:t>
            </a:r>
            <a:r>
              <a:rPr lang="pt-BR" altLang="pt-BR" sz="2800" i="1" dirty="0" err="1"/>
              <a:t>umbrella</a:t>
            </a:r>
            <a:r>
              <a:rPr lang="pt-BR" altLang="pt-BR" sz="2800" i="1" dirty="0"/>
              <a:t> </a:t>
            </a:r>
            <a:r>
              <a:rPr lang="pt-BR" altLang="pt-BR" sz="2800" i="1" dirty="0" err="1"/>
              <a:t>activities</a:t>
            </a:r>
            <a:r>
              <a:rPr lang="pt-BR" altLang="pt-BR" sz="2800" dirty="0"/>
              <a:t>) aplicáveis em todo o processo de software.</a:t>
            </a:r>
          </a:p>
        </p:txBody>
      </p:sp>
    </p:spTree>
    <p:extLst>
      <p:ext uri="{BB962C8B-B14F-4D97-AF65-F5344CB8AC3E}">
        <p14:creationId xmlns:p14="http://schemas.microsoft.com/office/powerpoint/2010/main" val="13273710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ítulo 1"/>
          <p:cNvSpPr>
            <a:spLocks noGrp="1"/>
          </p:cNvSpPr>
          <p:nvPr>
            <p:ph type="title"/>
          </p:nvPr>
        </p:nvSpPr>
        <p:spPr/>
        <p:txBody>
          <a:bodyPr/>
          <a:lstStyle/>
          <a:p>
            <a:pPr eaLnBrk="1" hangingPunct="1"/>
            <a:r>
              <a:rPr lang="pt-BR" altLang="pt-BR" sz="3600" i="1" dirty="0"/>
              <a:t>Framework</a:t>
            </a:r>
            <a:r>
              <a:rPr lang="pt-BR" altLang="pt-BR" sz="3600" dirty="0"/>
              <a:t> de um processo genérico</a:t>
            </a:r>
          </a:p>
        </p:txBody>
      </p:sp>
      <p:sp>
        <p:nvSpPr>
          <p:cNvPr id="52227" name="Espaço Reservado para Conteúdo 3"/>
          <p:cNvSpPr>
            <a:spLocks noGrp="1"/>
          </p:cNvSpPr>
          <p:nvPr>
            <p:ph sz="half" idx="1"/>
          </p:nvPr>
        </p:nvSpPr>
        <p:spPr>
          <a:xfrm>
            <a:off x="222250" y="1766888"/>
            <a:ext cx="5062538" cy="4838700"/>
          </a:xfrm>
          <a:solidFill>
            <a:schemeClr val="bg1"/>
          </a:solidFill>
          <a:ln>
            <a:solidFill>
              <a:schemeClr val="tx1"/>
            </a:solidFill>
            <a:miter lim="800000"/>
            <a:headEnd/>
            <a:tailEnd/>
          </a:ln>
        </p:spPr>
        <p:txBody>
          <a:bodyPr/>
          <a:lstStyle/>
          <a:p>
            <a:pPr eaLnBrk="1" hangingPunct="1"/>
            <a:r>
              <a:rPr lang="pt-BR" altLang="pt-BR" sz="2400" dirty="0"/>
              <a:t>Comunicação;</a:t>
            </a:r>
          </a:p>
          <a:p>
            <a:pPr eaLnBrk="1" hangingPunct="1"/>
            <a:r>
              <a:rPr lang="pt-BR" altLang="pt-BR" sz="2400" dirty="0"/>
              <a:t>Planejamento;</a:t>
            </a:r>
          </a:p>
          <a:p>
            <a:pPr eaLnBrk="1" hangingPunct="1"/>
            <a:r>
              <a:rPr lang="pt-BR" altLang="pt-BR" sz="2400" dirty="0"/>
              <a:t>Modelagem;</a:t>
            </a:r>
          </a:p>
          <a:p>
            <a:pPr eaLnBrk="1" hangingPunct="1"/>
            <a:r>
              <a:rPr lang="pt-BR" altLang="pt-BR" sz="2400" dirty="0"/>
              <a:t>Construção;</a:t>
            </a:r>
          </a:p>
          <a:p>
            <a:pPr lvl="1" eaLnBrk="1" hangingPunct="1"/>
            <a:r>
              <a:rPr lang="pt-BR" altLang="pt-BR" sz="2200" dirty="0"/>
              <a:t>Geração de código;</a:t>
            </a:r>
          </a:p>
          <a:p>
            <a:pPr lvl="1" eaLnBrk="1" hangingPunct="1"/>
            <a:r>
              <a:rPr lang="pt-BR" altLang="pt-BR" sz="2200" dirty="0"/>
              <a:t>Teste;</a:t>
            </a:r>
          </a:p>
          <a:p>
            <a:pPr eaLnBrk="1" hangingPunct="1"/>
            <a:r>
              <a:rPr lang="pt-BR" altLang="pt-BR" sz="2400" dirty="0"/>
              <a:t>Emprego.</a:t>
            </a:r>
          </a:p>
        </p:txBody>
      </p:sp>
      <p:sp>
        <p:nvSpPr>
          <p:cNvPr id="5" name="Espaço Reservado para Conteúdo 4"/>
          <p:cNvSpPr>
            <a:spLocks noGrp="1"/>
          </p:cNvSpPr>
          <p:nvPr>
            <p:ph sz="half" idx="2"/>
          </p:nvPr>
        </p:nvSpPr>
        <p:spPr>
          <a:xfrm>
            <a:off x="5281613" y="1766888"/>
            <a:ext cx="5062537" cy="4838700"/>
          </a:xfrm>
          <a:solidFill>
            <a:schemeClr val="bg1"/>
          </a:solidFill>
          <a:ln>
            <a:solidFill>
              <a:schemeClr val="tx1"/>
            </a:solidFill>
          </a:ln>
        </p:spPr>
        <p:txBody>
          <a:bodyPr rtlCol="0">
            <a:normAutofit fontScale="85000" lnSpcReduction="20000"/>
          </a:bodyPr>
          <a:lstStyle/>
          <a:p>
            <a:pPr eaLnBrk="1" fontAlgn="auto" hangingPunct="1">
              <a:spcAft>
                <a:spcPts val="0"/>
              </a:spcAft>
              <a:buFont typeface="Wingdings 3" charset="2"/>
              <a:buChar char=""/>
              <a:defRPr/>
            </a:pPr>
            <a:r>
              <a:rPr lang="pt-BR" sz="2800" dirty="0">
                <a:solidFill>
                  <a:schemeClr val="tx1">
                    <a:lumMod val="75000"/>
                    <a:lumOff val="25000"/>
                  </a:schemeClr>
                </a:solidFill>
              </a:rPr>
              <a:t>Controle e acompanhamento do projeto;</a:t>
            </a:r>
          </a:p>
          <a:p>
            <a:pPr eaLnBrk="1" fontAlgn="auto" hangingPunct="1">
              <a:spcAft>
                <a:spcPts val="0"/>
              </a:spcAft>
              <a:buFont typeface="Wingdings 3" charset="2"/>
              <a:buChar char=""/>
              <a:defRPr/>
            </a:pPr>
            <a:r>
              <a:rPr lang="pt-BR" sz="2800" dirty="0">
                <a:solidFill>
                  <a:schemeClr val="tx1">
                    <a:lumMod val="75000"/>
                    <a:lumOff val="25000"/>
                  </a:schemeClr>
                </a:solidFill>
              </a:rPr>
              <a:t>Gerenciamento dos riscos;</a:t>
            </a:r>
          </a:p>
          <a:p>
            <a:pPr eaLnBrk="1" fontAlgn="auto" hangingPunct="1">
              <a:spcAft>
                <a:spcPts val="0"/>
              </a:spcAft>
              <a:buFont typeface="Wingdings 3" charset="2"/>
              <a:buChar char=""/>
              <a:defRPr/>
            </a:pPr>
            <a:r>
              <a:rPr lang="pt-BR" sz="2800" dirty="0">
                <a:solidFill>
                  <a:schemeClr val="tx1">
                    <a:lumMod val="75000"/>
                    <a:lumOff val="25000"/>
                  </a:schemeClr>
                </a:solidFill>
              </a:rPr>
              <a:t>Garantia da qualidade do software;</a:t>
            </a:r>
          </a:p>
          <a:p>
            <a:pPr eaLnBrk="1" fontAlgn="auto" hangingPunct="1">
              <a:spcAft>
                <a:spcPts val="0"/>
              </a:spcAft>
              <a:buFont typeface="Wingdings 3" charset="2"/>
              <a:buChar char=""/>
              <a:defRPr/>
            </a:pPr>
            <a:r>
              <a:rPr lang="pt-BR" sz="2800" dirty="0">
                <a:solidFill>
                  <a:schemeClr val="tx1">
                    <a:lumMod val="75000"/>
                    <a:lumOff val="25000"/>
                  </a:schemeClr>
                </a:solidFill>
              </a:rPr>
              <a:t>Revisões técnicas;</a:t>
            </a:r>
          </a:p>
          <a:p>
            <a:pPr eaLnBrk="1" fontAlgn="auto" hangingPunct="1">
              <a:spcAft>
                <a:spcPts val="0"/>
              </a:spcAft>
              <a:buFont typeface="Wingdings 3" charset="2"/>
              <a:buChar char=""/>
              <a:defRPr/>
            </a:pPr>
            <a:r>
              <a:rPr lang="pt-BR" sz="2800" dirty="0">
                <a:solidFill>
                  <a:schemeClr val="tx1">
                    <a:lumMod val="75000"/>
                    <a:lumOff val="25000"/>
                  </a:schemeClr>
                </a:solidFill>
              </a:rPr>
              <a:t>Medições;</a:t>
            </a:r>
          </a:p>
          <a:p>
            <a:pPr eaLnBrk="1" fontAlgn="auto" hangingPunct="1">
              <a:spcAft>
                <a:spcPts val="0"/>
              </a:spcAft>
              <a:buFont typeface="Wingdings 3" charset="2"/>
              <a:buChar char=""/>
              <a:defRPr/>
            </a:pPr>
            <a:r>
              <a:rPr lang="pt-BR" sz="2800" dirty="0">
                <a:solidFill>
                  <a:schemeClr val="tx1">
                    <a:lumMod val="75000"/>
                    <a:lumOff val="25000"/>
                  </a:schemeClr>
                </a:solidFill>
              </a:rPr>
              <a:t>Gerenciamento da configuração do software;</a:t>
            </a:r>
          </a:p>
          <a:p>
            <a:pPr eaLnBrk="1" fontAlgn="auto" hangingPunct="1">
              <a:spcAft>
                <a:spcPts val="0"/>
              </a:spcAft>
              <a:buFont typeface="Wingdings 3" charset="2"/>
              <a:buChar char=""/>
              <a:defRPr/>
            </a:pPr>
            <a:r>
              <a:rPr lang="pt-BR" sz="2800" dirty="0">
                <a:solidFill>
                  <a:schemeClr val="tx1">
                    <a:lumMod val="75000"/>
                    <a:lumOff val="25000"/>
                  </a:schemeClr>
                </a:solidFill>
              </a:rPr>
              <a:t>Gerenciamento da reusabilidade;</a:t>
            </a:r>
          </a:p>
          <a:p>
            <a:pPr eaLnBrk="1" fontAlgn="auto" hangingPunct="1">
              <a:spcAft>
                <a:spcPts val="0"/>
              </a:spcAft>
              <a:buFont typeface="Wingdings 3" charset="2"/>
              <a:buChar char=""/>
              <a:defRPr/>
            </a:pPr>
            <a:r>
              <a:rPr lang="pt-BR" sz="2800" dirty="0">
                <a:solidFill>
                  <a:schemeClr val="tx1">
                    <a:lumMod val="75000"/>
                    <a:lumOff val="25000"/>
                  </a:schemeClr>
                </a:solidFill>
              </a:rPr>
              <a:t>Preparo e produção dos artefatos de software.</a:t>
            </a:r>
          </a:p>
        </p:txBody>
      </p:sp>
      <p:sp>
        <p:nvSpPr>
          <p:cNvPr id="52229" name="CaixaDeTexto 6"/>
          <p:cNvSpPr txBox="1">
            <a:spLocks noChangeArrowheads="1"/>
          </p:cNvSpPr>
          <p:nvPr/>
        </p:nvSpPr>
        <p:spPr bwMode="auto">
          <a:xfrm>
            <a:off x="655638" y="1308100"/>
            <a:ext cx="43354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pt-BR" altLang="pt-BR" sz="2400" b="1">
                <a:solidFill>
                  <a:schemeClr val="tx1"/>
                </a:solidFill>
              </a:rPr>
              <a:t>ATIVIDADES METODOLÓGICAS</a:t>
            </a:r>
          </a:p>
        </p:txBody>
      </p:sp>
      <p:sp>
        <p:nvSpPr>
          <p:cNvPr id="52230" name="CaixaDeTexto 7"/>
          <p:cNvSpPr txBox="1">
            <a:spLocks noChangeArrowheads="1"/>
          </p:cNvSpPr>
          <p:nvPr/>
        </p:nvSpPr>
        <p:spPr bwMode="auto">
          <a:xfrm>
            <a:off x="6211888" y="1303338"/>
            <a:ext cx="3481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pt-BR" altLang="pt-BR" sz="2400" b="1">
                <a:solidFill>
                  <a:schemeClr val="tx1"/>
                </a:solidFill>
              </a:rPr>
              <a:t>ATIVIDADES DE APOIO</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ítulo 1"/>
          <p:cNvSpPr>
            <a:spLocks noGrp="1"/>
          </p:cNvSpPr>
          <p:nvPr>
            <p:ph type="title"/>
          </p:nvPr>
        </p:nvSpPr>
        <p:spPr/>
        <p:txBody>
          <a:bodyPr>
            <a:normAutofit/>
          </a:bodyPr>
          <a:lstStyle/>
          <a:p>
            <a:pPr eaLnBrk="1" hangingPunct="1"/>
            <a:r>
              <a:rPr lang="pt-BR" altLang="pt-BR" dirty="0"/>
              <a:t>Modelos de Processo</a:t>
            </a:r>
          </a:p>
        </p:txBody>
      </p:sp>
      <p:sp>
        <p:nvSpPr>
          <p:cNvPr id="53251" name="Espaço Reservado para Conteúdo 2"/>
          <p:cNvSpPr>
            <a:spLocks noGrp="1"/>
          </p:cNvSpPr>
          <p:nvPr>
            <p:ph idx="1"/>
          </p:nvPr>
        </p:nvSpPr>
        <p:spPr>
          <a:xfrm>
            <a:off x="677863" y="1300163"/>
            <a:ext cx="8596312" cy="4741862"/>
          </a:xfrm>
        </p:spPr>
        <p:txBody>
          <a:bodyPr/>
          <a:lstStyle/>
          <a:p>
            <a:pPr eaLnBrk="1" hangingPunct="1"/>
            <a:r>
              <a:rPr lang="pt-BR" altLang="pt-BR" dirty="0"/>
              <a:t>Modelos de Processos Prescritivos</a:t>
            </a:r>
          </a:p>
          <a:p>
            <a:pPr lvl="1" eaLnBrk="1" hangingPunct="1"/>
            <a:r>
              <a:rPr lang="pt-BR" altLang="pt-BR" dirty="0"/>
              <a:t>Modelos Sequenciais: </a:t>
            </a:r>
            <a:r>
              <a:rPr lang="pt-BR" altLang="pt-BR" u="sng" dirty="0"/>
              <a:t>Cascata</a:t>
            </a:r>
            <a:r>
              <a:rPr lang="pt-BR" altLang="pt-BR" dirty="0"/>
              <a:t> e o </a:t>
            </a:r>
            <a:r>
              <a:rPr lang="pt-BR" altLang="pt-BR" u="sng" dirty="0"/>
              <a:t>Modelo V</a:t>
            </a:r>
          </a:p>
          <a:p>
            <a:pPr lvl="1" eaLnBrk="1" hangingPunct="1"/>
            <a:r>
              <a:rPr lang="pt-BR" altLang="pt-BR" dirty="0"/>
              <a:t>Modelos Incrementais: Modelo Incremental, Desenvolvimento Rápido de Aplicações (RAD) e Processo Unificado</a:t>
            </a:r>
          </a:p>
          <a:p>
            <a:pPr lvl="1" eaLnBrk="1" hangingPunct="1"/>
            <a:r>
              <a:rPr lang="pt-BR" altLang="pt-BR" dirty="0"/>
              <a:t>Modelos Evolucionários – </a:t>
            </a:r>
            <a:r>
              <a:rPr lang="pt-BR" altLang="pt-BR" u="sng" dirty="0"/>
              <a:t>Prototipação</a:t>
            </a:r>
            <a:r>
              <a:rPr lang="pt-BR" altLang="pt-BR" dirty="0"/>
              <a:t> e Modelo Espiral</a:t>
            </a:r>
          </a:p>
          <a:p>
            <a:pPr lvl="1" eaLnBrk="1" hangingPunct="1"/>
            <a:r>
              <a:rPr lang="pt-BR" altLang="pt-BR" dirty="0"/>
              <a:t>Modelos Concorrentes</a:t>
            </a:r>
          </a:p>
          <a:p>
            <a:pPr eaLnBrk="1" hangingPunct="1"/>
            <a:r>
              <a:rPr lang="pt-BR" altLang="pt-BR" dirty="0"/>
              <a:t>Modelos de Processos Ágeis</a:t>
            </a:r>
          </a:p>
          <a:p>
            <a:pPr lvl="1" eaLnBrk="1" hangingPunct="1"/>
            <a:r>
              <a:rPr lang="pt-BR" altLang="pt-BR" u="sng" dirty="0"/>
              <a:t>Programação Extrema (XP)</a:t>
            </a:r>
          </a:p>
          <a:p>
            <a:pPr lvl="1" eaLnBrk="1" hangingPunct="1"/>
            <a:r>
              <a:rPr lang="pt-BR" altLang="pt-BR" u="sng" dirty="0" err="1"/>
              <a:t>Scrum</a:t>
            </a:r>
            <a:endParaRPr lang="pt-BR" altLang="pt-BR" u="sng" dirty="0"/>
          </a:p>
          <a:p>
            <a:pPr lvl="1" eaLnBrk="1" hangingPunct="1"/>
            <a:r>
              <a:rPr lang="pt-BR" altLang="pt-BR" dirty="0"/>
              <a:t>Desenvolvimento Dirigido a Testes</a:t>
            </a:r>
          </a:p>
          <a:p>
            <a:pPr eaLnBrk="1" hangingPunct="1"/>
            <a:r>
              <a:rPr lang="pt-BR" altLang="pt-BR" dirty="0"/>
              <a:t>Modelos de Processos Especializados</a:t>
            </a:r>
          </a:p>
          <a:p>
            <a:pPr lvl="1" eaLnBrk="1" hangingPunct="1"/>
            <a:r>
              <a:rPr lang="pt-BR" altLang="pt-BR" dirty="0"/>
              <a:t>Desenvolvimento Baseado em Componentes</a:t>
            </a:r>
          </a:p>
          <a:p>
            <a:pPr lvl="1" eaLnBrk="1" hangingPunct="1"/>
            <a:r>
              <a:rPr lang="pt-BR" altLang="pt-BR" dirty="0"/>
              <a:t>Modelo de Métodos Formais</a:t>
            </a:r>
          </a:p>
          <a:p>
            <a:pPr lvl="1" eaLnBrk="1" hangingPunct="1"/>
            <a:r>
              <a:rPr lang="pt-BR" altLang="pt-BR" dirty="0"/>
              <a:t>Desenvolvimento de Software Orientado a Aspectos</a:t>
            </a:r>
          </a:p>
          <a:p>
            <a:pPr lvl="1" eaLnBrk="1" hangingPunct="1"/>
            <a:r>
              <a:rPr lang="pt-BR" altLang="pt-BR" dirty="0"/>
              <a:t>Desenvolvimento Dirigido por Modelos</a:t>
            </a:r>
            <a:endParaRPr lang="pt-BR" altLang="pt-BR" i="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ítulo 1"/>
          <p:cNvSpPr>
            <a:spLocks noGrp="1"/>
          </p:cNvSpPr>
          <p:nvPr>
            <p:ph type="title"/>
          </p:nvPr>
        </p:nvSpPr>
        <p:spPr/>
        <p:txBody>
          <a:bodyPr/>
          <a:lstStyle/>
          <a:p>
            <a:pPr eaLnBrk="1" hangingPunct="1"/>
            <a:r>
              <a:rPr lang="pt-BR" altLang="pt-BR" dirty="0"/>
              <a:t>Modelos de Processo Prescritivo</a:t>
            </a:r>
          </a:p>
        </p:txBody>
      </p:sp>
      <p:sp>
        <p:nvSpPr>
          <p:cNvPr id="54275" name="Espaço Reservado para Conteúdo 2"/>
          <p:cNvSpPr>
            <a:spLocks noGrp="1"/>
          </p:cNvSpPr>
          <p:nvPr>
            <p:ph idx="1"/>
          </p:nvPr>
        </p:nvSpPr>
        <p:spPr/>
        <p:txBody>
          <a:bodyPr/>
          <a:lstStyle/>
          <a:p>
            <a:pPr eaLnBrk="1" hangingPunct="1"/>
            <a:r>
              <a:rPr lang="pt-BR" altLang="pt-BR" sz="2800" dirty="0"/>
              <a:t>Promovem uma abordagem ordenada e estruturada da Engenharia de Software;</a:t>
            </a:r>
          </a:p>
          <a:p>
            <a:pPr eaLnBrk="1" hangingPunct="1"/>
            <a:r>
              <a:rPr lang="pt-BR" altLang="pt-BR" sz="2800" dirty="0"/>
              <a:t>São prescritivos porque prescrevem um conjunto de elementos de processo – atividades metodológicas, tarefas, produtos de trabalho etc. – e um fluxo de processo (fluxo de trabalho).</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ítulo 1"/>
          <p:cNvSpPr>
            <a:spLocks noGrp="1"/>
          </p:cNvSpPr>
          <p:nvPr>
            <p:ph type="title"/>
          </p:nvPr>
        </p:nvSpPr>
        <p:spPr/>
        <p:txBody>
          <a:bodyPr/>
          <a:lstStyle/>
          <a:p>
            <a:pPr eaLnBrk="1" hangingPunct="1"/>
            <a:r>
              <a:rPr lang="pt-BR" altLang="pt-BR"/>
              <a:t>Modelo Cascata</a:t>
            </a:r>
          </a:p>
        </p:txBody>
      </p:sp>
      <p:sp>
        <p:nvSpPr>
          <p:cNvPr id="55299" name="Espaço Reservado para Conteúdo 2"/>
          <p:cNvSpPr>
            <a:spLocks noGrp="1"/>
          </p:cNvSpPr>
          <p:nvPr>
            <p:ph idx="1"/>
          </p:nvPr>
        </p:nvSpPr>
        <p:spPr/>
        <p:txBody>
          <a:bodyPr/>
          <a:lstStyle/>
          <a:p>
            <a:pPr eaLnBrk="1" hangingPunct="1"/>
            <a:r>
              <a:rPr lang="pt-BR" altLang="pt-BR" sz="2800" dirty="0"/>
              <a:t>Também conhecido como Ciclo de Vida Clássico;</a:t>
            </a:r>
          </a:p>
          <a:p>
            <a:pPr eaLnBrk="1" hangingPunct="1"/>
            <a:r>
              <a:rPr lang="pt-BR" altLang="pt-BR" sz="2800" dirty="0"/>
              <a:t>Fluxo de processo é linear:</a:t>
            </a:r>
          </a:p>
          <a:p>
            <a:pPr lvl="1" eaLnBrk="1" hangingPunct="1"/>
            <a:r>
              <a:rPr lang="pt-BR" altLang="pt-BR" sz="2400" dirty="0"/>
              <a:t>Útil quando os requisitos de um problema são bem compreendidos – o trabalho flui da </a:t>
            </a:r>
            <a:r>
              <a:rPr lang="pt-BR" altLang="pt-BR" sz="2400" b="1" dirty="0"/>
              <a:t>comunicação</a:t>
            </a:r>
            <a:r>
              <a:rPr lang="pt-BR" altLang="pt-BR" sz="2400" dirty="0"/>
              <a:t> ao </a:t>
            </a:r>
            <a:r>
              <a:rPr lang="pt-BR" altLang="pt-BR" sz="2400" b="1" dirty="0"/>
              <a:t>emprego</a:t>
            </a:r>
            <a:r>
              <a:rPr lang="pt-BR" altLang="pt-BR" sz="2400" dirty="0"/>
              <a:t> de forma bastante linear.</a:t>
            </a:r>
          </a:p>
          <a:p>
            <a:pPr eaLnBrk="1" hangingPunct="1"/>
            <a:endParaRPr lang="pt-BR" altLang="pt-BR" sz="2800" dirty="0"/>
          </a:p>
          <a:p>
            <a:pPr eaLnBrk="1" hangingPunct="1"/>
            <a:endParaRPr lang="pt-BR" altLang="pt-BR" sz="2800" dirty="0"/>
          </a:p>
        </p:txBody>
      </p:sp>
      <p:pic>
        <p:nvPicPr>
          <p:cNvPr id="55300" name="Imagem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513" y="4989513"/>
            <a:ext cx="9501187"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ítulo 1"/>
          <p:cNvSpPr>
            <a:spLocks noGrp="1"/>
          </p:cNvSpPr>
          <p:nvPr>
            <p:ph type="title"/>
          </p:nvPr>
        </p:nvSpPr>
        <p:spPr/>
        <p:txBody>
          <a:bodyPr/>
          <a:lstStyle/>
          <a:p>
            <a:pPr eaLnBrk="1" hangingPunct="1"/>
            <a:r>
              <a:rPr lang="pt-BR" altLang="pt-BR"/>
              <a:t>Modelo Cascata</a:t>
            </a:r>
          </a:p>
        </p:txBody>
      </p:sp>
      <p:sp>
        <p:nvSpPr>
          <p:cNvPr id="56323" name="Espaço Reservado para Conteúdo 2"/>
          <p:cNvSpPr>
            <a:spLocks noGrp="1"/>
          </p:cNvSpPr>
          <p:nvPr>
            <p:ph idx="1"/>
          </p:nvPr>
        </p:nvSpPr>
        <p:spPr>
          <a:xfrm>
            <a:off x="677863" y="2081213"/>
            <a:ext cx="8596312" cy="3881437"/>
          </a:xfrm>
        </p:spPr>
        <p:txBody>
          <a:bodyPr/>
          <a:lstStyle/>
          <a:p>
            <a:pPr eaLnBrk="1" hangingPunct="1"/>
            <a:r>
              <a:rPr lang="pt-BR" altLang="pt-BR" sz="2400" dirty="0"/>
              <a:t>Problemas do modelo cascata (PRESSMAN, 2011, p. 61):</a:t>
            </a:r>
          </a:p>
          <a:p>
            <a:pPr lvl="1" eaLnBrk="1" hangingPunct="1"/>
            <a:r>
              <a:rPr lang="pt-BR" altLang="pt-BR" sz="2000" i="1" dirty="0"/>
              <a:t>Projetos reais raramente seguem o fluxo sequencial que o modelo propõe. Embora o modelo linear possa conter iterações, ele o faz indiretamente, podendo provocar confusão à medida que a equipe de projeto prossegue;</a:t>
            </a:r>
          </a:p>
          <a:p>
            <a:pPr lvl="1" eaLnBrk="1" hangingPunct="1"/>
            <a:r>
              <a:rPr lang="pt-BR" altLang="pt-BR" sz="2000" i="1" dirty="0"/>
              <a:t>Frequentemente, é difícil para o cliente estabelecer explicitamente todas as necessidades no início do projeto, algo essencial no modelo cascata;</a:t>
            </a:r>
          </a:p>
          <a:p>
            <a:pPr lvl="1" eaLnBrk="1" hangingPunct="1"/>
            <a:r>
              <a:rPr lang="pt-BR" altLang="pt-BR" sz="2000" i="1" dirty="0"/>
              <a:t>Uma versão operacional do(s) programa(s) não estará disponível antes de estarmos próximo do final do projeto. Um erro grave, se não detectado até o programa operacional ser revisto, pode ser desastroso.</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ítulo 1"/>
          <p:cNvSpPr>
            <a:spLocks noGrp="1"/>
          </p:cNvSpPr>
          <p:nvPr>
            <p:ph type="title"/>
          </p:nvPr>
        </p:nvSpPr>
        <p:spPr/>
        <p:txBody>
          <a:bodyPr/>
          <a:lstStyle/>
          <a:p>
            <a:pPr eaLnBrk="1" hangingPunct="1"/>
            <a:r>
              <a:rPr lang="pt-BR" altLang="pt-BR"/>
              <a:t>Modelo V</a:t>
            </a:r>
          </a:p>
        </p:txBody>
      </p:sp>
      <p:sp>
        <p:nvSpPr>
          <p:cNvPr id="57347" name="Espaço Reservado para Conteúdo 2"/>
          <p:cNvSpPr>
            <a:spLocks noGrp="1"/>
          </p:cNvSpPr>
          <p:nvPr>
            <p:ph idx="1"/>
          </p:nvPr>
        </p:nvSpPr>
        <p:spPr>
          <a:xfrm>
            <a:off x="677863" y="1546225"/>
            <a:ext cx="6253162" cy="4495800"/>
          </a:xfrm>
        </p:spPr>
        <p:txBody>
          <a:bodyPr/>
          <a:lstStyle/>
          <a:p>
            <a:pPr eaLnBrk="1" hangingPunct="1"/>
            <a:r>
              <a:rPr lang="pt-BR" altLang="pt-BR" sz="2400" dirty="0"/>
              <a:t>É uma variação do modelo cascata;</a:t>
            </a:r>
          </a:p>
          <a:p>
            <a:pPr eaLnBrk="1" hangingPunct="1"/>
            <a:r>
              <a:rPr lang="pt-BR" altLang="pt-BR" sz="2400" dirty="0"/>
              <a:t>Relaciona ações de garantia de qualidade e as ações associadas à comunicação, modelagem e construção;</a:t>
            </a:r>
          </a:p>
          <a:p>
            <a:pPr eaLnBrk="1" hangingPunct="1"/>
            <a:r>
              <a:rPr lang="pt-BR" altLang="pt-BR" sz="2400" dirty="0"/>
              <a:t>Fornece uma forma de visualizar como verificação e validação serão aplicadas:</a:t>
            </a:r>
          </a:p>
          <a:p>
            <a:pPr lvl="1" eaLnBrk="1" hangingPunct="1"/>
            <a:r>
              <a:rPr lang="pt-BR" altLang="pt-BR" sz="2000" dirty="0"/>
              <a:t>À medida que a equipe de software “desce” em direção ao lado esquerdo do V, os requisitos básicos do problema são refinados;</a:t>
            </a:r>
          </a:p>
          <a:p>
            <a:pPr lvl="1" eaLnBrk="1" hangingPunct="1"/>
            <a:r>
              <a:rPr lang="pt-BR" altLang="pt-BR" sz="2000" dirty="0"/>
              <a:t>Uma vez que o código tenha sido gerado, a equipe “se desloca para cima” no lado direito do V, realizando uma série de testes que validam cada um dos modelos criados.</a:t>
            </a:r>
          </a:p>
        </p:txBody>
      </p:sp>
      <p:pic>
        <p:nvPicPr>
          <p:cNvPr id="57348" name="Imagem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31025" y="1146175"/>
            <a:ext cx="5145088" cy="549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ítulo 1"/>
          <p:cNvSpPr>
            <a:spLocks noGrp="1"/>
          </p:cNvSpPr>
          <p:nvPr>
            <p:ph type="title"/>
          </p:nvPr>
        </p:nvSpPr>
        <p:spPr/>
        <p:txBody>
          <a:bodyPr/>
          <a:lstStyle/>
          <a:p>
            <a:pPr eaLnBrk="1" hangingPunct="1"/>
            <a:r>
              <a:rPr lang="pt-BR" altLang="pt-BR"/>
              <a:t>Modelo V</a:t>
            </a:r>
          </a:p>
        </p:txBody>
      </p:sp>
      <p:sp>
        <p:nvSpPr>
          <p:cNvPr id="58371" name="Espaço Reservado para Conteúdo 2"/>
          <p:cNvSpPr>
            <a:spLocks noGrp="1"/>
          </p:cNvSpPr>
          <p:nvPr>
            <p:ph idx="1"/>
          </p:nvPr>
        </p:nvSpPr>
        <p:spPr>
          <a:xfrm>
            <a:off x="677863" y="2081213"/>
            <a:ext cx="8596312" cy="3881437"/>
          </a:xfrm>
        </p:spPr>
        <p:txBody>
          <a:bodyPr/>
          <a:lstStyle/>
          <a:p>
            <a:pPr eaLnBrk="1" hangingPunct="1"/>
            <a:r>
              <a:rPr lang="pt-BR" altLang="pt-BR" sz="2800" dirty="0"/>
              <a:t>Problemas do modelo V:</a:t>
            </a:r>
          </a:p>
          <a:p>
            <a:pPr lvl="1" eaLnBrk="1" hangingPunct="1"/>
            <a:r>
              <a:rPr lang="pt-BR" altLang="pt-BR" sz="2400" dirty="0"/>
              <a:t>O cliente ainda só recebe a primeira versão do software no final do ciclo;</a:t>
            </a:r>
          </a:p>
          <a:p>
            <a:pPr lvl="1" eaLnBrk="1" hangingPunct="1"/>
            <a:r>
              <a:rPr lang="pt-BR" altLang="pt-BR" sz="2400" dirty="0"/>
              <a:t>Apresenta menor risco que o modelo cascata, porém erros identificados próximos do final do ciclo ainda podem ter impacto significativo.</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ítulo 1"/>
          <p:cNvSpPr>
            <a:spLocks noGrp="1"/>
          </p:cNvSpPr>
          <p:nvPr>
            <p:ph type="title"/>
          </p:nvPr>
        </p:nvSpPr>
        <p:spPr/>
        <p:txBody>
          <a:bodyPr/>
          <a:lstStyle/>
          <a:p>
            <a:pPr eaLnBrk="1" hangingPunct="1"/>
            <a:r>
              <a:rPr lang="pt-BR" altLang="pt-BR"/>
              <a:t>Modelos Evolucionários</a:t>
            </a:r>
          </a:p>
        </p:txBody>
      </p:sp>
      <p:sp>
        <p:nvSpPr>
          <p:cNvPr id="59395" name="Espaço Reservado para Conteúdo 2"/>
          <p:cNvSpPr>
            <a:spLocks noGrp="1"/>
          </p:cNvSpPr>
          <p:nvPr>
            <p:ph idx="1"/>
          </p:nvPr>
        </p:nvSpPr>
        <p:spPr/>
        <p:txBody>
          <a:bodyPr/>
          <a:lstStyle/>
          <a:p>
            <a:pPr eaLnBrk="1" hangingPunct="1"/>
            <a:r>
              <a:rPr lang="pt-BR" altLang="pt-BR" sz="2400" dirty="0"/>
              <a:t>Softwares podem evoluir ao longo do tempo – conforme desenvolvimento avança ou necessidades do negócio e do produto mudam – assim, detalhes de extensões do produto ou do sistema ainda devem ser definidos;</a:t>
            </a:r>
          </a:p>
          <a:p>
            <a:pPr eaLnBrk="1" hangingPunct="1"/>
            <a:r>
              <a:rPr lang="pt-BR" altLang="pt-BR" sz="2400" dirty="0"/>
              <a:t>Tais modelos de processo permitem desenvolver um produto que evoluirá ao longo do tempo;</a:t>
            </a:r>
          </a:p>
          <a:p>
            <a:pPr eaLnBrk="1" hangingPunct="1"/>
            <a:r>
              <a:rPr lang="pt-BR" altLang="pt-BR" sz="2400" dirty="0"/>
              <a:t>Trata-se de um modelo iterativo;</a:t>
            </a:r>
          </a:p>
          <a:p>
            <a:pPr eaLnBrk="1" hangingPunct="1"/>
            <a:r>
              <a:rPr lang="pt-BR" altLang="pt-BR" sz="2400" dirty="0"/>
              <a:t>Tipos de modelo evolucionário:</a:t>
            </a:r>
          </a:p>
          <a:p>
            <a:pPr lvl="1" eaLnBrk="1" hangingPunct="1"/>
            <a:r>
              <a:rPr lang="pt-BR" altLang="pt-BR" sz="2000" dirty="0"/>
              <a:t>Prototipação;</a:t>
            </a:r>
          </a:p>
          <a:p>
            <a:pPr lvl="1" eaLnBrk="1" hangingPunct="1"/>
            <a:r>
              <a:rPr lang="pt-BR" altLang="pt-BR" sz="2000" dirty="0"/>
              <a:t>Modelo espiral.</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ítulo 1"/>
          <p:cNvSpPr>
            <a:spLocks noGrp="1"/>
          </p:cNvSpPr>
          <p:nvPr>
            <p:ph type="title"/>
          </p:nvPr>
        </p:nvSpPr>
        <p:spPr/>
        <p:txBody>
          <a:bodyPr/>
          <a:lstStyle/>
          <a:p>
            <a:pPr eaLnBrk="1" hangingPunct="1"/>
            <a:r>
              <a:rPr lang="pt-BR" altLang="pt-BR"/>
              <a:t>Prototipação</a:t>
            </a:r>
          </a:p>
        </p:txBody>
      </p:sp>
      <p:sp>
        <p:nvSpPr>
          <p:cNvPr id="60419" name="Espaço Reservado para Conteúdo 2"/>
          <p:cNvSpPr>
            <a:spLocks noGrp="1"/>
          </p:cNvSpPr>
          <p:nvPr>
            <p:ph idx="1"/>
          </p:nvPr>
        </p:nvSpPr>
        <p:spPr>
          <a:xfrm>
            <a:off x="677863" y="1838325"/>
            <a:ext cx="8596312" cy="3881438"/>
          </a:xfrm>
        </p:spPr>
        <p:txBody>
          <a:bodyPr/>
          <a:lstStyle/>
          <a:p>
            <a:pPr eaLnBrk="1" hangingPunct="1"/>
            <a:r>
              <a:rPr lang="pt-BR" altLang="pt-BR" sz="2800" dirty="0"/>
              <a:t>Possíveis cenários:</a:t>
            </a:r>
          </a:p>
          <a:p>
            <a:pPr lvl="1" eaLnBrk="1" hangingPunct="1"/>
            <a:r>
              <a:rPr lang="pt-BR" altLang="pt-BR" sz="2400" dirty="0"/>
              <a:t>Cliente define objetivos gerais para o software, mas não detalha os requisitos para funções e recursos;</a:t>
            </a:r>
          </a:p>
          <a:p>
            <a:pPr lvl="1" eaLnBrk="1" hangingPunct="1"/>
            <a:r>
              <a:rPr lang="pt-BR" altLang="pt-BR" sz="2400" dirty="0"/>
              <a:t>Desenvolvedor encontra-se inseguro quanto à eficiência de um algoritmo, forma que ocorre a interação homem-máquina ou detalhes de uma funcionalidade.</a:t>
            </a:r>
            <a:endParaRPr lang="pt-BR" altLang="pt-BR"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1"/>
          <p:cNvSpPr>
            <a:spLocks noGrp="1"/>
          </p:cNvSpPr>
          <p:nvPr>
            <p:ph type="title"/>
          </p:nvPr>
        </p:nvSpPr>
        <p:spPr/>
        <p:txBody>
          <a:bodyPr/>
          <a:lstStyle/>
          <a:p>
            <a:pPr eaLnBrk="1" hangingPunct="1"/>
            <a:r>
              <a:rPr lang="pt-BR" altLang="pt-BR"/>
              <a:t>O que é software?</a:t>
            </a:r>
          </a:p>
        </p:txBody>
      </p:sp>
      <p:sp>
        <p:nvSpPr>
          <p:cNvPr id="10243" name="Espaço Reservado para Conteúdo 2"/>
          <p:cNvSpPr>
            <a:spLocks noGrp="1"/>
          </p:cNvSpPr>
          <p:nvPr>
            <p:ph idx="1"/>
          </p:nvPr>
        </p:nvSpPr>
        <p:spPr/>
        <p:txBody>
          <a:bodyPr/>
          <a:lstStyle/>
          <a:p>
            <a:pPr eaLnBrk="1" hangingPunct="1"/>
            <a:r>
              <a:rPr lang="pt-BR" altLang="pt-BR" sz="2800" dirty="0"/>
              <a:t>Um software é composto por (PRESSMAN, 2011):</a:t>
            </a:r>
          </a:p>
          <a:p>
            <a:pPr lvl="1" eaLnBrk="1" hangingPunct="1"/>
            <a:r>
              <a:rPr lang="pt-BR" altLang="pt-BR" sz="2400" u="sng" dirty="0"/>
              <a:t>Instruções</a:t>
            </a:r>
            <a:r>
              <a:rPr lang="pt-BR" altLang="pt-BR" sz="2400" dirty="0"/>
              <a:t> (programa de computador) que quando executado provê um conjunto de funcionalidades e características desejadas;</a:t>
            </a:r>
          </a:p>
          <a:p>
            <a:pPr lvl="1" eaLnBrk="1" hangingPunct="1"/>
            <a:r>
              <a:rPr lang="pt-BR" altLang="pt-BR" sz="2400" u="sng" dirty="0"/>
              <a:t>Estruturas de dados</a:t>
            </a:r>
            <a:r>
              <a:rPr lang="pt-BR" altLang="pt-BR" sz="2400" dirty="0"/>
              <a:t> que habilitam os programas a manipularem as informações adequadamente;</a:t>
            </a:r>
          </a:p>
          <a:p>
            <a:pPr lvl="1" eaLnBrk="1" hangingPunct="1"/>
            <a:r>
              <a:rPr lang="pt-BR" altLang="pt-BR" sz="2400" u="sng" dirty="0"/>
              <a:t>Documentação</a:t>
            </a:r>
            <a:r>
              <a:rPr lang="pt-BR" altLang="pt-BR" sz="2400" dirty="0"/>
              <a:t> que descreve a operação e uso desses programas.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ítulo 1"/>
          <p:cNvSpPr>
            <a:spLocks noGrp="1"/>
          </p:cNvSpPr>
          <p:nvPr>
            <p:ph type="title"/>
          </p:nvPr>
        </p:nvSpPr>
        <p:spPr/>
        <p:txBody>
          <a:bodyPr/>
          <a:lstStyle/>
          <a:p>
            <a:pPr eaLnBrk="1" hangingPunct="1"/>
            <a:r>
              <a:rPr lang="pt-BR" altLang="pt-BR"/>
              <a:t>Prototipação</a:t>
            </a:r>
          </a:p>
        </p:txBody>
      </p:sp>
      <p:sp>
        <p:nvSpPr>
          <p:cNvPr id="61443" name="Espaço Reservado para Conteúdo 2"/>
          <p:cNvSpPr>
            <a:spLocks noGrp="1"/>
          </p:cNvSpPr>
          <p:nvPr>
            <p:ph idx="1"/>
          </p:nvPr>
        </p:nvSpPr>
        <p:spPr>
          <a:xfrm>
            <a:off x="677863" y="1838325"/>
            <a:ext cx="8596312" cy="3881438"/>
          </a:xfrm>
        </p:spPr>
        <p:txBody>
          <a:bodyPr/>
          <a:lstStyle/>
          <a:p>
            <a:pPr eaLnBrk="1" hangingPunct="1"/>
            <a:r>
              <a:rPr lang="pt-BR" altLang="pt-BR" sz="2800" dirty="0"/>
              <a:t>Prototipação ou prototipagem permite a criação de protótipos (versões parciais descartáveis de um software) que serão apresentados e validados junto ao cliente ou usuário;</a:t>
            </a:r>
          </a:p>
          <a:p>
            <a:pPr eaLnBrk="1" hangingPunct="1"/>
            <a:r>
              <a:rPr lang="pt-BR" altLang="pt-BR" sz="2800" dirty="0"/>
              <a:t>Protótipos descartáveis – são descartados após a validação;</a:t>
            </a:r>
          </a:p>
          <a:p>
            <a:pPr eaLnBrk="1" hangingPunct="1"/>
            <a:r>
              <a:rPr lang="pt-BR" altLang="pt-BR" sz="2800" dirty="0"/>
              <a:t>Protótipos evolutivos – não são descartados e, aos poucos, evoluem até a versão final do software.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ítulo 1"/>
          <p:cNvSpPr>
            <a:spLocks noGrp="1"/>
          </p:cNvSpPr>
          <p:nvPr>
            <p:ph type="title"/>
          </p:nvPr>
        </p:nvSpPr>
        <p:spPr/>
        <p:txBody>
          <a:bodyPr/>
          <a:lstStyle/>
          <a:p>
            <a:pPr eaLnBrk="1" hangingPunct="1"/>
            <a:r>
              <a:rPr lang="pt-BR" altLang="pt-BR"/>
              <a:t>Prototipação</a:t>
            </a:r>
          </a:p>
        </p:txBody>
      </p:sp>
      <p:pic>
        <p:nvPicPr>
          <p:cNvPr id="62467" name="Imagem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1304925"/>
            <a:ext cx="5764213" cy="555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ítulo 1"/>
          <p:cNvSpPr>
            <a:spLocks noGrp="1"/>
          </p:cNvSpPr>
          <p:nvPr>
            <p:ph type="title"/>
          </p:nvPr>
        </p:nvSpPr>
        <p:spPr/>
        <p:txBody>
          <a:bodyPr/>
          <a:lstStyle/>
          <a:p>
            <a:pPr eaLnBrk="1" hangingPunct="1"/>
            <a:r>
              <a:rPr lang="pt-BR" altLang="pt-BR"/>
              <a:t>Prototipação</a:t>
            </a:r>
          </a:p>
        </p:txBody>
      </p:sp>
      <p:sp>
        <p:nvSpPr>
          <p:cNvPr id="63491" name="Espaço Reservado para Conteúdo 2"/>
          <p:cNvSpPr>
            <a:spLocks noGrp="1"/>
          </p:cNvSpPr>
          <p:nvPr>
            <p:ph idx="1"/>
          </p:nvPr>
        </p:nvSpPr>
        <p:spPr/>
        <p:txBody>
          <a:bodyPr/>
          <a:lstStyle/>
          <a:p>
            <a:pPr eaLnBrk="1" hangingPunct="1"/>
            <a:r>
              <a:rPr lang="pt-BR" altLang="pt-BR" sz="2800" dirty="0"/>
              <a:t>Problemas:</a:t>
            </a:r>
          </a:p>
          <a:p>
            <a:pPr lvl="1" eaLnBrk="1" hangingPunct="1"/>
            <a:r>
              <a:rPr lang="pt-BR" altLang="pt-BR" sz="2400" dirty="0"/>
              <a:t>Cliente vê a versão (protótipo) em funcionamento e exige alguns acertos para colocar logo em uso;</a:t>
            </a:r>
          </a:p>
          <a:p>
            <a:pPr lvl="1" eaLnBrk="1" hangingPunct="1"/>
            <a:r>
              <a:rPr lang="pt-BR" altLang="pt-BR" sz="2400" dirty="0"/>
              <a:t>Codificação utilizada para apresentar o protótipo pode ser usada na versão definitiva, mesmo não sendo a mais apropriada;</a:t>
            </a:r>
          </a:p>
          <a:p>
            <a:pPr lvl="1" eaLnBrk="1" hangingPunct="1"/>
            <a:r>
              <a:rPr lang="pt-BR" altLang="pt-BR" sz="2400" dirty="0"/>
              <a:t>Protótipo pode ser visto como perda de tempo para o cliente.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ítulo 3"/>
          <p:cNvSpPr>
            <a:spLocks noGrp="1"/>
          </p:cNvSpPr>
          <p:nvPr>
            <p:ph type="ctrTitle"/>
          </p:nvPr>
        </p:nvSpPr>
        <p:spPr>
          <a:xfrm>
            <a:off x="1506538" y="2405063"/>
            <a:ext cx="7767637" cy="1646237"/>
          </a:xfrm>
        </p:spPr>
        <p:txBody>
          <a:bodyPr/>
          <a:lstStyle/>
          <a:p>
            <a:r>
              <a:rPr lang="pt-BR" altLang="pt-BR"/>
              <a:t>Exercícios</a:t>
            </a:r>
          </a:p>
        </p:txBody>
      </p:sp>
      <p:sp>
        <p:nvSpPr>
          <p:cNvPr id="5" name="Subtítulo 4"/>
          <p:cNvSpPr>
            <a:spLocks noGrp="1"/>
          </p:cNvSpPr>
          <p:nvPr>
            <p:ph type="subTitle" idx="1"/>
          </p:nvPr>
        </p:nvSpPr>
        <p:spPr>
          <a:xfrm>
            <a:off x="1506538" y="4051300"/>
            <a:ext cx="7767637" cy="1096963"/>
          </a:xfrm>
        </p:spPr>
        <p:txBody>
          <a:bodyPr/>
          <a:lstStyle/>
          <a:p>
            <a:pPr>
              <a:defRPr/>
            </a:pPr>
            <a:r>
              <a:rPr lang="pt-BR" sz="3200" dirty="0"/>
              <a:t>Modelos de Processo</a:t>
            </a:r>
          </a:p>
          <a:p>
            <a:pPr>
              <a:defRPr/>
            </a:pPr>
            <a:r>
              <a:rPr lang="pt-BR" sz="3200" dirty="0"/>
              <a:t>Parte 02</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ítulo 1"/>
          <p:cNvSpPr>
            <a:spLocks noGrp="1"/>
          </p:cNvSpPr>
          <p:nvPr>
            <p:ph type="title"/>
          </p:nvPr>
        </p:nvSpPr>
        <p:spPr/>
        <p:txBody>
          <a:bodyPr/>
          <a:lstStyle/>
          <a:p>
            <a:r>
              <a:rPr lang="pt-BR" altLang="pt-BR"/>
              <a:t>Complete</a:t>
            </a:r>
          </a:p>
        </p:txBody>
      </p:sp>
      <p:sp>
        <p:nvSpPr>
          <p:cNvPr id="65539"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dirty="0"/>
              <a:t>1. _____________ é um conjunto de atividades, ações e tarefas realizadas na criação de algum produto de trabalho.</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ítulo 1"/>
          <p:cNvSpPr>
            <a:spLocks noGrp="1"/>
          </p:cNvSpPr>
          <p:nvPr>
            <p:ph type="title"/>
          </p:nvPr>
        </p:nvSpPr>
        <p:spPr/>
        <p:txBody>
          <a:bodyPr/>
          <a:lstStyle/>
          <a:p>
            <a:r>
              <a:rPr lang="pt-BR" altLang="pt-BR"/>
              <a:t>Complete</a:t>
            </a:r>
          </a:p>
        </p:txBody>
      </p:sp>
      <p:sp>
        <p:nvSpPr>
          <p:cNvPr id="66563"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dirty="0"/>
              <a:t>2. As atividades de um </a:t>
            </a:r>
            <a:r>
              <a:rPr lang="pt-BR" altLang="pt-BR" sz="2800" i="1" dirty="0"/>
              <a:t>framework</a:t>
            </a:r>
            <a:r>
              <a:rPr lang="pt-BR" altLang="pt-BR" sz="2800" dirty="0"/>
              <a:t> para um processo genérico podem ser divididas em dois grandes grupos: _____________ e _____________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ítulo 1"/>
          <p:cNvSpPr>
            <a:spLocks noGrp="1"/>
          </p:cNvSpPr>
          <p:nvPr>
            <p:ph type="title"/>
          </p:nvPr>
        </p:nvSpPr>
        <p:spPr/>
        <p:txBody>
          <a:bodyPr/>
          <a:lstStyle/>
          <a:p>
            <a:r>
              <a:rPr lang="pt-BR" altLang="pt-BR"/>
              <a:t>Complete</a:t>
            </a:r>
          </a:p>
        </p:txBody>
      </p:sp>
      <p:sp>
        <p:nvSpPr>
          <p:cNvPr id="67587"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dirty="0"/>
              <a:t>3. A atividade de construção pode ser subdividida em duas importantes componentes: ____________ e _____________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ítulo 1"/>
          <p:cNvSpPr>
            <a:spLocks noGrp="1"/>
          </p:cNvSpPr>
          <p:nvPr>
            <p:ph type="title"/>
          </p:nvPr>
        </p:nvSpPr>
        <p:spPr/>
        <p:txBody>
          <a:bodyPr/>
          <a:lstStyle/>
          <a:p>
            <a:r>
              <a:rPr lang="pt-BR" altLang="pt-BR"/>
              <a:t>Complete</a:t>
            </a:r>
          </a:p>
        </p:txBody>
      </p:sp>
      <p:sp>
        <p:nvSpPr>
          <p:cNvPr id="68611"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dirty="0"/>
              <a:t>4. Gerenciamento dos riscos, gerenciamento da reusabilidade e garantia da qualidade de softwares são consideradas atividades de _____________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ítulo 1"/>
          <p:cNvSpPr>
            <a:spLocks noGrp="1"/>
          </p:cNvSpPr>
          <p:nvPr>
            <p:ph type="title"/>
          </p:nvPr>
        </p:nvSpPr>
        <p:spPr/>
        <p:txBody>
          <a:bodyPr/>
          <a:lstStyle/>
          <a:p>
            <a:pPr eaLnBrk="1" hangingPunct="1"/>
            <a:r>
              <a:rPr lang="pt-BR" altLang="pt-BR"/>
              <a:t>Responda</a:t>
            </a:r>
          </a:p>
        </p:txBody>
      </p:sp>
      <p:sp>
        <p:nvSpPr>
          <p:cNvPr id="69635" name="Espaço Reservado para Conteúdo 2"/>
          <p:cNvSpPr>
            <a:spLocks noGrp="1"/>
          </p:cNvSpPr>
          <p:nvPr>
            <p:ph idx="1"/>
          </p:nvPr>
        </p:nvSpPr>
        <p:spPr/>
        <p:txBody>
          <a:bodyPr/>
          <a:lstStyle/>
          <a:p>
            <a:pPr marL="0" indent="0" eaLnBrk="1" hangingPunct="1">
              <a:buFont typeface="Wingdings 3" panose="05040102010807070707" pitchFamily="18" charset="2"/>
              <a:buNone/>
            </a:pPr>
            <a:r>
              <a:rPr lang="pt-BR" altLang="pt-BR" sz="2800" dirty="0"/>
              <a:t>5. Defina as atividades metodológicas de um </a:t>
            </a:r>
            <a:r>
              <a:rPr lang="pt-BR" altLang="pt-BR" sz="2800" i="1" dirty="0"/>
              <a:t>framework</a:t>
            </a:r>
            <a:r>
              <a:rPr lang="pt-BR" altLang="pt-BR" sz="2800" dirty="0"/>
              <a:t> de processo genérico.</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ítulo 1"/>
          <p:cNvSpPr>
            <a:spLocks noGrp="1"/>
          </p:cNvSpPr>
          <p:nvPr>
            <p:ph type="title"/>
          </p:nvPr>
        </p:nvSpPr>
        <p:spPr/>
        <p:txBody>
          <a:bodyPr/>
          <a:lstStyle/>
          <a:p>
            <a:r>
              <a:rPr lang="pt-BR" altLang="pt-BR"/>
              <a:t>Complete</a:t>
            </a:r>
          </a:p>
        </p:txBody>
      </p:sp>
      <p:sp>
        <p:nvSpPr>
          <p:cNvPr id="70659"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dirty="0"/>
              <a:t>6. A figura abaixo ilustra o modelo _____________ .</a:t>
            </a:r>
          </a:p>
        </p:txBody>
      </p:sp>
      <p:pic>
        <p:nvPicPr>
          <p:cNvPr id="70660" name="Image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2651125"/>
            <a:ext cx="4365625" cy="420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ítulo 1"/>
          <p:cNvSpPr>
            <a:spLocks noGrp="1"/>
          </p:cNvSpPr>
          <p:nvPr>
            <p:ph type="title"/>
          </p:nvPr>
        </p:nvSpPr>
        <p:spPr/>
        <p:txBody>
          <a:bodyPr/>
          <a:lstStyle/>
          <a:p>
            <a:pPr eaLnBrk="1" hangingPunct="1"/>
            <a:r>
              <a:rPr lang="pt-BR" altLang="pt-BR"/>
              <a:t>Características do software</a:t>
            </a:r>
          </a:p>
        </p:txBody>
      </p:sp>
      <p:sp>
        <p:nvSpPr>
          <p:cNvPr id="11267" name="Espaço Reservado para Conteúdo 2"/>
          <p:cNvSpPr>
            <a:spLocks noGrp="1"/>
          </p:cNvSpPr>
          <p:nvPr>
            <p:ph idx="1"/>
          </p:nvPr>
        </p:nvSpPr>
        <p:spPr>
          <a:xfrm>
            <a:off x="677863" y="2044700"/>
            <a:ext cx="8596312" cy="3881438"/>
          </a:xfrm>
        </p:spPr>
        <p:txBody>
          <a:bodyPr/>
          <a:lstStyle/>
          <a:p>
            <a:pPr eaLnBrk="1" hangingPunct="1"/>
            <a:r>
              <a:rPr lang="pt-BR" altLang="pt-BR" sz="3200" dirty="0"/>
              <a:t>Diferentemente do hardware, o software:</a:t>
            </a:r>
          </a:p>
          <a:p>
            <a:pPr lvl="1" eaLnBrk="1" hangingPunct="1"/>
            <a:r>
              <a:rPr lang="pt-BR" altLang="pt-BR" sz="2800" dirty="0"/>
              <a:t>É desenvolvido ou passa por um processo de engenharia, mas não é manufaturado (no sentido clássico);</a:t>
            </a:r>
          </a:p>
          <a:p>
            <a:pPr lvl="1" eaLnBrk="1" hangingPunct="1"/>
            <a:r>
              <a:rPr lang="pt-BR" altLang="pt-BR" sz="2800" dirty="0"/>
              <a:t>Não “se desgasta” (mas se deteriora);</a:t>
            </a:r>
          </a:p>
          <a:p>
            <a:pPr lvl="1" eaLnBrk="1" hangingPunct="1"/>
            <a:r>
              <a:rPr lang="pt-BR" altLang="pt-BR" sz="2800" dirty="0"/>
              <a:t>Embora a indústria caminhe em direção à construção baseada em componentes, a maioria dos softwares continua a ser construída de forma personalizada (sob encomenda).</a:t>
            </a:r>
          </a:p>
          <a:p>
            <a:pPr lvl="1" eaLnBrk="1" hangingPunct="1"/>
            <a:endParaRPr lang="pt-BR" altLang="pt-BR" sz="28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ítulo 1"/>
          <p:cNvSpPr>
            <a:spLocks noGrp="1"/>
          </p:cNvSpPr>
          <p:nvPr>
            <p:ph type="title"/>
          </p:nvPr>
        </p:nvSpPr>
        <p:spPr/>
        <p:txBody>
          <a:bodyPr/>
          <a:lstStyle/>
          <a:p>
            <a:r>
              <a:rPr lang="pt-BR" altLang="pt-BR"/>
              <a:t>Complete</a:t>
            </a:r>
          </a:p>
        </p:txBody>
      </p:sp>
      <p:sp>
        <p:nvSpPr>
          <p:cNvPr id="71683" name="Espaço Reservado para Conteúdo 2"/>
          <p:cNvSpPr>
            <a:spLocks noGrp="1"/>
          </p:cNvSpPr>
          <p:nvPr>
            <p:ph idx="1"/>
          </p:nvPr>
        </p:nvSpPr>
        <p:spPr/>
        <p:txBody>
          <a:bodyPr/>
          <a:lstStyle/>
          <a:p>
            <a:pPr marL="0" indent="0">
              <a:buFont typeface="Wingdings 3" panose="05040102010807070707" pitchFamily="18" charset="2"/>
              <a:buNone/>
            </a:pPr>
            <a:r>
              <a:rPr lang="pt-BR" sz="2800" dirty="0"/>
              <a:t>7. Na Duarte </a:t>
            </a:r>
            <a:r>
              <a:rPr lang="pt-BR" sz="2800" dirty="0" err="1"/>
              <a:t>Company</a:t>
            </a:r>
            <a:r>
              <a:rPr lang="pt-BR" sz="2800" dirty="0"/>
              <a:t>, todo software é desenvolvido em fases bem sequenciais: inicia-se com todas as tarefas relacionadas à comunicação, passando-se depois para o planejamento, modelagem, codificação e, por fim, a entrega do mesmo para o cliente.</a:t>
            </a:r>
          </a:p>
          <a:p>
            <a:pPr marL="0" indent="0">
              <a:buFont typeface="Wingdings 3" panose="05040102010807070707" pitchFamily="18" charset="2"/>
              <a:buNone/>
            </a:pPr>
            <a:endParaRPr lang="pt-BR" sz="2800" dirty="0"/>
          </a:p>
          <a:p>
            <a:pPr marL="0" indent="0">
              <a:buFont typeface="Wingdings 3" panose="05040102010807070707" pitchFamily="18" charset="2"/>
              <a:buNone/>
            </a:pPr>
            <a:r>
              <a:rPr lang="pt-BR" sz="2800" dirty="0"/>
              <a:t>Percebe-se a adoção do modelo _____________.</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ítulo 1"/>
          <p:cNvSpPr>
            <a:spLocks noGrp="1"/>
          </p:cNvSpPr>
          <p:nvPr>
            <p:ph type="title"/>
          </p:nvPr>
        </p:nvSpPr>
        <p:spPr/>
        <p:txBody>
          <a:bodyPr/>
          <a:lstStyle/>
          <a:p>
            <a:r>
              <a:rPr lang="pt-BR" altLang="pt-BR"/>
              <a:t>Complete</a:t>
            </a:r>
          </a:p>
        </p:txBody>
      </p:sp>
      <p:sp>
        <p:nvSpPr>
          <p:cNvPr id="72707"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dirty="0"/>
              <a:t>8. Um problema da _____________ é que o _____________ pode ser visto como perda de tempo para o cliente.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ítulo 1"/>
          <p:cNvSpPr>
            <a:spLocks noGrp="1"/>
          </p:cNvSpPr>
          <p:nvPr>
            <p:ph type="title"/>
          </p:nvPr>
        </p:nvSpPr>
        <p:spPr/>
        <p:txBody>
          <a:bodyPr/>
          <a:lstStyle/>
          <a:p>
            <a:r>
              <a:rPr lang="pt-BR" altLang="pt-BR"/>
              <a:t>Complete</a:t>
            </a:r>
          </a:p>
        </p:txBody>
      </p:sp>
      <p:sp>
        <p:nvSpPr>
          <p:cNvPr id="73731"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dirty="0"/>
              <a:t>9. </a:t>
            </a:r>
            <a:r>
              <a:rPr lang="pt-BR" altLang="pt-BR" sz="2800" dirty="0" err="1"/>
              <a:t>Laerton</a:t>
            </a:r>
            <a:r>
              <a:rPr lang="pt-BR" altLang="pt-BR" sz="2800" dirty="0"/>
              <a:t> e sua equipe de desenvolvimento iniciou um projeto de software focando a criação de protótipos descartáveis como forma de acelerar o desenvolvimento e garantir o cumprimento das necessidades do cliente.</a:t>
            </a:r>
          </a:p>
          <a:p>
            <a:pPr marL="0" indent="0">
              <a:buFont typeface="Wingdings 3" panose="05040102010807070707" pitchFamily="18" charset="2"/>
              <a:buNone/>
            </a:pPr>
            <a:endParaRPr lang="pt-BR" altLang="pt-BR" sz="2800" dirty="0"/>
          </a:p>
          <a:p>
            <a:pPr marL="0" indent="0">
              <a:buFont typeface="Wingdings 3" panose="05040102010807070707" pitchFamily="18" charset="2"/>
              <a:buNone/>
            </a:pPr>
            <a:r>
              <a:rPr lang="pt-BR" altLang="pt-BR" sz="2800" dirty="0"/>
              <a:t>Em outras palavras, eles optaram pelo modelo da _____________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ítulo 1"/>
          <p:cNvSpPr>
            <a:spLocks noGrp="1"/>
          </p:cNvSpPr>
          <p:nvPr>
            <p:ph type="title"/>
          </p:nvPr>
        </p:nvSpPr>
        <p:spPr/>
        <p:txBody>
          <a:bodyPr/>
          <a:lstStyle/>
          <a:p>
            <a:r>
              <a:rPr lang="pt-BR" altLang="pt-BR"/>
              <a:t>Complete</a:t>
            </a:r>
          </a:p>
        </p:txBody>
      </p:sp>
      <p:sp>
        <p:nvSpPr>
          <p:cNvPr id="74755"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dirty="0"/>
              <a:t>10. A figura abaixo ilustra o modelo ____________ .</a:t>
            </a:r>
          </a:p>
        </p:txBody>
      </p:sp>
      <p:pic>
        <p:nvPicPr>
          <p:cNvPr id="74756" name="Image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2828925"/>
            <a:ext cx="3654425" cy="390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ítulo 1"/>
          <p:cNvSpPr>
            <a:spLocks noGrp="1"/>
          </p:cNvSpPr>
          <p:nvPr>
            <p:ph type="title"/>
          </p:nvPr>
        </p:nvSpPr>
        <p:spPr/>
        <p:txBody>
          <a:bodyPr/>
          <a:lstStyle/>
          <a:p>
            <a:r>
              <a:rPr lang="pt-BR" altLang="pt-BR"/>
              <a:t>Complete</a:t>
            </a:r>
          </a:p>
        </p:txBody>
      </p:sp>
      <p:sp>
        <p:nvSpPr>
          <p:cNvPr id="75779" name="Espaço Reservado para Conteúdo 2"/>
          <p:cNvSpPr>
            <a:spLocks noGrp="1"/>
          </p:cNvSpPr>
          <p:nvPr>
            <p:ph idx="1"/>
          </p:nvPr>
        </p:nvSpPr>
        <p:spPr/>
        <p:txBody>
          <a:bodyPr/>
          <a:lstStyle/>
          <a:p>
            <a:pPr marL="0" indent="0">
              <a:buFont typeface="Wingdings 3" panose="05040102010807070707" pitchFamily="18" charset="2"/>
              <a:buNone/>
            </a:pPr>
            <a:r>
              <a:rPr lang="pt-BR" altLang="pt-BR" sz="2800" dirty="0"/>
              <a:t>11. A figura abaixo ilustra o modelo ____________ .</a:t>
            </a:r>
          </a:p>
        </p:txBody>
      </p:sp>
      <p:pic>
        <p:nvPicPr>
          <p:cNvPr id="75780" name="Imagem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513" y="3894138"/>
            <a:ext cx="9501187"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ítulo 1"/>
          <p:cNvSpPr>
            <a:spLocks noGrp="1"/>
          </p:cNvSpPr>
          <p:nvPr>
            <p:ph type="title"/>
          </p:nvPr>
        </p:nvSpPr>
        <p:spPr/>
        <p:txBody>
          <a:bodyPr/>
          <a:lstStyle/>
          <a:p>
            <a:pPr eaLnBrk="1" hangingPunct="1"/>
            <a:r>
              <a:rPr lang="pt-BR" altLang="pt-BR"/>
              <a:t>Responda</a:t>
            </a:r>
          </a:p>
        </p:txBody>
      </p:sp>
      <p:sp>
        <p:nvSpPr>
          <p:cNvPr id="76803" name="Espaço Reservado para Conteúdo 2"/>
          <p:cNvSpPr>
            <a:spLocks noGrp="1"/>
          </p:cNvSpPr>
          <p:nvPr>
            <p:ph idx="1"/>
          </p:nvPr>
        </p:nvSpPr>
        <p:spPr/>
        <p:txBody>
          <a:bodyPr/>
          <a:lstStyle/>
          <a:p>
            <a:pPr marL="0" indent="0" eaLnBrk="1" hangingPunct="1">
              <a:buFont typeface="Wingdings 3" panose="05040102010807070707" pitchFamily="18" charset="2"/>
              <a:buNone/>
            </a:pPr>
            <a:r>
              <a:rPr lang="pt-BR" altLang="pt-BR" sz="2800" dirty="0"/>
              <a:t>12. O que distingue o modelo cascata do modelo V?</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ítulo 1"/>
          <p:cNvSpPr>
            <a:spLocks noGrp="1"/>
          </p:cNvSpPr>
          <p:nvPr>
            <p:ph type="title"/>
          </p:nvPr>
        </p:nvSpPr>
        <p:spPr/>
        <p:txBody>
          <a:bodyPr/>
          <a:lstStyle/>
          <a:p>
            <a:pPr eaLnBrk="1" hangingPunct="1"/>
            <a:r>
              <a:rPr lang="pt-BR" altLang="pt-BR"/>
              <a:t>Responda</a:t>
            </a:r>
          </a:p>
        </p:txBody>
      </p:sp>
      <p:sp>
        <p:nvSpPr>
          <p:cNvPr id="77827" name="Espaço Reservado para Conteúdo 2"/>
          <p:cNvSpPr>
            <a:spLocks noGrp="1"/>
          </p:cNvSpPr>
          <p:nvPr>
            <p:ph idx="1"/>
          </p:nvPr>
        </p:nvSpPr>
        <p:spPr/>
        <p:txBody>
          <a:bodyPr/>
          <a:lstStyle/>
          <a:p>
            <a:pPr marL="0" indent="0" eaLnBrk="1" hangingPunct="1">
              <a:buFont typeface="Wingdings 3" panose="05040102010807070707" pitchFamily="18" charset="2"/>
              <a:buNone/>
            </a:pPr>
            <a:r>
              <a:rPr lang="pt-BR" altLang="pt-BR" sz="2800" dirty="0"/>
              <a:t>13. Por que o modelo cascata não é amplamente adotado?</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ítulo 1"/>
          <p:cNvSpPr>
            <a:spLocks noGrp="1"/>
          </p:cNvSpPr>
          <p:nvPr>
            <p:ph type="title"/>
          </p:nvPr>
        </p:nvSpPr>
        <p:spPr/>
        <p:txBody>
          <a:bodyPr/>
          <a:lstStyle/>
          <a:p>
            <a:pPr eaLnBrk="1" hangingPunct="1"/>
            <a:r>
              <a:rPr lang="pt-BR" altLang="pt-BR"/>
              <a:t>Framework de um processo genérico</a:t>
            </a:r>
          </a:p>
        </p:txBody>
      </p:sp>
      <p:sp>
        <p:nvSpPr>
          <p:cNvPr id="40963" name="Espaço Reservado para Conteúdo 2"/>
          <p:cNvSpPr>
            <a:spLocks noGrp="1"/>
          </p:cNvSpPr>
          <p:nvPr>
            <p:ph idx="1"/>
          </p:nvPr>
        </p:nvSpPr>
        <p:spPr/>
        <p:txBody>
          <a:bodyPr/>
          <a:lstStyle/>
          <a:p>
            <a:pPr eaLnBrk="1" hangingPunct="1"/>
            <a:r>
              <a:rPr lang="pt-BR" altLang="pt-BR" sz="2800" dirty="0"/>
              <a:t>As cinco atividades metodológicas:</a:t>
            </a:r>
          </a:p>
          <a:p>
            <a:pPr marL="971550" lvl="1" indent="-514350" eaLnBrk="1" hangingPunct="1">
              <a:buFont typeface="Trebuchet MS" panose="020B0603020202020204" pitchFamily="34" charset="0"/>
              <a:buAutoNum type="arabicPeriod"/>
            </a:pPr>
            <a:r>
              <a:rPr lang="pt-BR" altLang="pt-BR" sz="2600" b="1" dirty="0"/>
              <a:t>Comunicação</a:t>
            </a:r>
            <a:r>
              <a:rPr lang="pt-BR" altLang="pt-BR" sz="2600" dirty="0"/>
              <a:t> – lida com as tarefas relacionadas à comunicação inicial e/ou continuada com os diversos interessados do projeto com o intuito de melhor conhecer o problema a ser resolvido bem como validar a solução proposta;</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480140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ítulo 1"/>
          <p:cNvSpPr>
            <a:spLocks noGrp="1"/>
          </p:cNvSpPr>
          <p:nvPr>
            <p:ph type="title"/>
          </p:nvPr>
        </p:nvSpPr>
        <p:spPr/>
        <p:txBody>
          <a:bodyPr/>
          <a:lstStyle/>
          <a:p>
            <a:pPr eaLnBrk="1" hangingPunct="1"/>
            <a:r>
              <a:rPr lang="pt-BR" altLang="pt-BR"/>
              <a:t>Framework de um processo genérico</a:t>
            </a:r>
          </a:p>
        </p:txBody>
      </p:sp>
      <p:sp>
        <p:nvSpPr>
          <p:cNvPr id="41987" name="Espaço Reservado para Conteúdo 2"/>
          <p:cNvSpPr>
            <a:spLocks noGrp="1"/>
          </p:cNvSpPr>
          <p:nvPr>
            <p:ph idx="1"/>
          </p:nvPr>
        </p:nvSpPr>
        <p:spPr/>
        <p:txBody>
          <a:bodyPr/>
          <a:lstStyle/>
          <a:p>
            <a:pPr eaLnBrk="1" hangingPunct="1"/>
            <a:r>
              <a:rPr lang="pt-BR" altLang="pt-BR" sz="2800" dirty="0"/>
              <a:t>As cinco atividades metodológicas:</a:t>
            </a:r>
          </a:p>
          <a:p>
            <a:pPr marL="971550" lvl="1" indent="-514350" eaLnBrk="1" hangingPunct="1">
              <a:buFont typeface="Trebuchet MS" panose="020B0603020202020204" pitchFamily="34" charset="0"/>
              <a:buAutoNum type="arabicPeriod" startAt="2"/>
            </a:pPr>
            <a:r>
              <a:rPr lang="pt-BR" altLang="pt-BR" sz="2600" b="1" dirty="0"/>
              <a:t>Planejamento</a:t>
            </a:r>
            <a:r>
              <a:rPr lang="pt-BR" altLang="pt-BR" sz="2600" dirty="0"/>
              <a:t> – engloba as tarefas relacionadas à elaboração de cronograma, orçamento e plano de desenvolvimento do projeto de software;</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280554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ítulo 1"/>
          <p:cNvSpPr>
            <a:spLocks noGrp="1"/>
          </p:cNvSpPr>
          <p:nvPr>
            <p:ph type="title"/>
          </p:nvPr>
        </p:nvSpPr>
        <p:spPr/>
        <p:txBody>
          <a:bodyPr/>
          <a:lstStyle/>
          <a:p>
            <a:pPr eaLnBrk="1" hangingPunct="1"/>
            <a:r>
              <a:rPr lang="pt-BR" altLang="pt-BR"/>
              <a:t>Framework de um processo genérico</a:t>
            </a:r>
          </a:p>
        </p:txBody>
      </p:sp>
      <p:sp>
        <p:nvSpPr>
          <p:cNvPr id="43011" name="Espaço Reservado para Conteúdo 2"/>
          <p:cNvSpPr>
            <a:spLocks noGrp="1"/>
          </p:cNvSpPr>
          <p:nvPr>
            <p:ph idx="1"/>
          </p:nvPr>
        </p:nvSpPr>
        <p:spPr/>
        <p:txBody>
          <a:bodyPr/>
          <a:lstStyle/>
          <a:p>
            <a:pPr eaLnBrk="1" hangingPunct="1"/>
            <a:r>
              <a:rPr lang="pt-BR" altLang="pt-BR" sz="2800" dirty="0"/>
              <a:t>As cinco atividades metodológicas:</a:t>
            </a:r>
          </a:p>
          <a:p>
            <a:pPr marL="971550" lvl="1" indent="-514350" eaLnBrk="1" hangingPunct="1">
              <a:buFont typeface="Trebuchet MS" panose="020B0603020202020204" pitchFamily="34" charset="0"/>
              <a:buAutoNum type="arabicPeriod" startAt="3"/>
            </a:pPr>
            <a:r>
              <a:rPr lang="pt-BR" altLang="pt-BR" sz="2600" b="1" dirty="0"/>
              <a:t>Modelagem</a:t>
            </a:r>
            <a:r>
              <a:rPr lang="pt-BR" altLang="pt-BR" sz="2600" dirty="0"/>
              <a:t> – é a atividade composta por tarefas referentes à análise e especificação dos requisitos e do projeto por meio de modelos, isto é, representações simplificadas da estrutura ou comportamento do software a ser desenvolvido;</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48844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p:txBody>
          <a:bodyPr/>
          <a:lstStyle/>
          <a:p>
            <a:pPr eaLnBrk="1" hangingPunct="1"/>
            <a:r>
              <a:rPr lang="pt-BR" altLang="pt-BR"/>
              <a:t>Características do software</a:t>
            </a:r>
          </a:p>
        </p:txBody>
      </p:sp>
      <p:pic>
        <p:nvPicPr>
          <p:cNvPr id="12291" name="Imagem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6763" y="1420813"/>
            <a:ext cx="7281862"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ítulo 1"/>
          <p:cNvSpPr>
            <a:spLocks noGrp="1"/>
          </p:cNvSpPr>
          <p:nvPr>
            <p:ph type="title"/>
          </p:nvPr>
        </p:nvSpPr>
        <p:spPr/>
        <p:txBody>
          <a:bodyPr/>
          <a:lstStyle/>
          <a:p>
            <a:pPr eaLnBrk="1" hangingPunct="1"/>
            <a:r>
              <a:rPr lang="pt-BR" altLang="pt-BR"/>
              <a:t>Framework de um processo genérico</a:t>
            </a:r>
          </a:p>
        </p:txBody>
      </p:sp>
      <p:sp>
        <p:nvSpPr>
          <p:cNvPr id="44035" name="Espaço Reservado para Conteúdo 2"/>
          <p:cNvSpPr>
            <a:spLocks noGrp="1"/>
          </p:cNvSpPr>
          <p:nvPr>
            <p:ph idx="1"/>
          </p:nvPr>
        </p:nvSpPr>
        <p:spPr/>
        <p:txBody>
          <a:bodyPr/>
          <a:lstStyle/>
          <a:p>
            <a:pPr eaLnBrk="1" hangingPunct="1"/>
            <a:r>
              <a:rPr lang="pt-BR" altLang="pt-BR" sz="2800" dirty="0"/>
              <a:t>As cinco atividades metodológicas:</a:t>
            </a:r>
          </a:p>
          <a:p>
            <a:pPr marL="971550" lvl="1" indent="-514350" eaLnBrk="1" hangingPunct="1">
              <a:buFont typeface="Trebuchet MS" panose="020B0603020202020204" pitchFamily="34" charset="0"/>
              <a:buAutoNum type="arabicPeriod" startAt="4"/>
            </a:pPr>
            <a:r>
              <a:rPr lang="pt-BR" altLang="pt-BR" sz="2600" b="1" dirty="0"/>
              <a:t>Construção</a:t>
            </a:r>
            <a:r>
              <a:rPr lang="pt-BR" altLang="pt-BR" sz="2600" dirty="0"/>
              <a:t> – lida diretamente com as tarefas referentes ao desenvolvimento do software em si, subdivididas aqui em tarefas referentes à geração de código (codificação) e testes;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835367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ítulo 1"/>
          <p:cNvSpPr>
            <a:spLocks noGrp="1"/>
          </p:cNvSpPr>
          <p:nvPr>
            <p:ph type="title"/>
          </p:nvPr>
        </p:nvSpPr>
        <p:spPr/>
        <p:txBody>
          <a:bodyPr/>
          <a:lstStyle/>
          <a:p>
            <a:pPr eaLnBrk="1" hangingPunct="1"/>
            <a:r>
              <a:rPr lang="pt-BR" altLang="pt-BR"/>
              <a:t>Framework de um processo genérico</a:t>
            </a:r>
          </a:p>
        </p:txBody>
      </p:sp>
      <p:sp>
        <p:nvSpPr>
          <p:cNvPr id="45059" name="Espaço Reservado para Conteúdo 2"/>
          <p:cNvSpPr>
            <a:spLocks noGrp="1"/>
          </p:cNvSpPr>
          <p:nvPr>
            <p:ph idx="1"/>
          </p:nvPr>
        </p:nvSpPr>
        <p:spPr/>
        <p:txBody>
          <a:bodyPr/>
          <a:lstStyle/>
          <a:p>
            <a:pPr eaLnBrk="1" hangingPunct="1"/>
            <a:r>
              <a:rPr lang="pt-BR" altLang="pt-BR" sz="2800" dirty="0"/>
              <a:t>As cinco atividades metodológicas:</a:t>
            </a:r>
          </a:p>
          <a:p>
            <a:pPr marL="971550" lvl="1" indent="-514350" eaLnBrk="1" hangingPunct="1">
              <a:buFont typeface="Trebuchet MS" panose="020B0603020202020204" pitchFamily="34" charset="0"/>
              <a:buAutoNum type="arabicPeriod" startAt="5"/>
            </a:pPr>
            <a:r>
              <a:rPr lang="pt-BR" altLang="pt-BR" sz="2600" b="1" dirty="0"/>
              <a:t>Emprego</a:t>
            </a:r>
            <a:r>
              <a:rPr lang="pt-BR" altLang="pt-BR" sz="2600" dirty="0"/>
              <a:t> – trata da implantação, treinamento e entrega do software.</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166500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ítulo 1"/>
          <p:cNvSpPr>
            <a:spLocks noGrp="1"/>
          </p:cNvSpPr>
          <p:nvPr>
            <p:ph type="title"/>
          </p:nvPr>
        </p:nvSpPr>
        <p:spPr/>
        <p:txBody>
          <a:bodyPr/>
          <a:lstStyle/>
          <a:p>
            <a:pPr eaLnBrk="1" hangingPunct="1"/>
            <a:r>
              <a:rPr lang="pt-BR" altLang="pt-BR"/>
              <a:t>Modelo Espiral</a:t>
            </a:r>
          </a:p>
        </p:txBody>
      </p:sp>
      <p:sp>
        <p:nvSpPr>
          <p:cNvPr id="84995" name="Espaço Reservado para Conteúdo 2"/>
          <p:cNvSpPr>
            <a:spLocks noGrp="1"/>
          </p:cNvSpPr>
          <p:nvPr>
            <p:ph idx="1"/>
          </p:nvPr>
        </p:nvSpPr>
        <p:spPr>
          <a:xfrm>
            <a:off x="677863" y="2211388"/>
            <a:ext cx="8596312" cy="3881437"/>
          </a:xfrm>
        </p:spPr>
        <p:txBody>
          <a:bodyPr/>
          <a:lstStyle/>
          <a:p>
            <a:pPr eaLnBrk="1" hangingPunct="1"/>
            <a:r>
              <a:rPr lang="pt-BR" altLang="pt-BR" sz="2800" dirty="0"/>
              <a:t>Acopla a natureza iterativa da prototipação com os aspectos sistemáticos e controlados do modelo cascata;</a:t>
            </a:r>
          </a:p>
          <a:p>
            <a:pPr eaLnBrk="1" hangingPunct="1"/>
            <a:r>
              <a:rPr lang="pt-BR" altLang="pt-BR" sz="2800" dirty="0"/>
              <a:t>Modelos ou protótipos podem ser construídos nas primeiras iterações, mas posteriormente são produzidas versões cada vez mais completas do sistema.</a:t>
            </a:r>
            <a:endParaRPr lang="pt-BR" altLang="pt-BR" sz="2400" i="1" dirty="0"/>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5545093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ítulo 1"/>
          <p:cNvSpPr>
            <a:spLocks noGrp="1"/>
          </p:cNvSpPr>
          <p:nvPr>
            <p:ph type="title"/>
          </p:nvPr>
        </p:nvSpPr>
        <p:spPr/>
        <p:txBody>
          <a:bodyPr/>
          <a:lstStyle/>
          <a:p>
            <a:pPr eaLnBrk="1" hangingPunct="1"/>
            <a:r>
              <a:rPr lang="pt-BR" altLang="pt-BR"/>
              <a:t>Modelo Espiral</a:t>
            </a:r>
          </a:p>
        </p:txBody>
      </p:sp>
      <p:sp>
        <p:nvSpPr>
          <p:cNvPr id="86019" name="Espaço Reservado para Conteúdo 2"/>
          <p:cNvSpPr>
            <a:spLocks noGrp="1"/>
          </p:cNvSpPr>
          <p:nvPr>
            <p:ph idx="1"/>
          </p:nvPr>
        </p:nvSpPr>
        <p:spPr>
          <a:xfrm>
            <a:off x="677863" y="2211388"/>
            <a:ext cx="8596312" cy="3881437"/>
          </a:xfrm>
        </p:spPr>
        <p:txBody>
          <a:bodyPr/>
          <a:lstStyle/>
          <a:p>
            <a:pPr eaLnBrk="1" hangingPunct="1"/>
            <a:r>
              <a:rPr lang="pt-BR" altLang="pt-BR" sz="2800" dirty="0"/>
              <a:t>Segundo </a:t>
            </a:r>
            <a:r>
              <a:rPr lang="pt-BR" altLang="pt-BR" sz="2800" dirty="0" err="1"/>
              <a:t>Boehm</a:t>
            </a:r>
            <a:r>
              <a:rPr lang="pt-BR" altLang="pt-BR" sz="2800" dirty="0"/>
              <a:t> (</a:t>
            </a:r>
            <a:r>
              <a:rPr lang="pt-BR" altLang="pt-BR" sz="2800" i="1" dirty="0"/>
              <a:t>apud</a:t>
            </a:r>
            <a:r>
              <a:rPr lang="pt-BR" altLang="pt-BR" sz="2800" dirty="0"/>
              <a:t> PRESSMAN, 2011, p. 65):</a:t>
            </a:r>
          </a:p>
          <a:p>
            <a:pPr marL="457200" lvl="1" indent="0" eaLnBrk="1" hangingPunct="1">
              <a:buFont typeface="Wingdings 3" panose="05040102010807070707" pitchFamily="18" charset="2"/>
              <a:buNone/>
            </a:pPr>
            <a:r>
              <a:rPr lang="pt-BR" altLang="pt-BR" sz="2400" i="1" dirty="0"/>
              <a:t>O modelo espiral [...] possui duas características principais que o distinguem. A primeira consiste em uma abordagem cíclica voltada para ampliar, </a:t>
            </a:r>
            <a:r>
              <a:rPr lang="pt-BR" altLang="pt-BR" sz="2400" i="1" dirty="0" err="1"/>
              <a:t>incrementalmente</a:t>
            </a:r>
            <a:r>
              <a:rPr lang="pt-BR" altLang="pt-BR" sz="2400" i="1" dirty="0"/>
              <a:t>, o grau de definição e a implementação de um sistema, enquanto diminui o grau de risco do mesmo. A segunda característica consiste em uma série de pontos âncora de controle para assegurar o comprometimento de interessados quanto à busca de soluções de sistema que sejam mutuamente satisfatórias e praticáveis.</a:t>
            </a:r>
          </a:p>
        </p:txBody>
      </p:sp>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7870733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ítulo 1"/>
          <p:cNvSpPr>
            <a:spLocks noGrp="1"/>
          </p:cNvSpPr>
          <p:nvPr>
            <p:ph type="title"/>
          </p:nvPr>
        </p:nvSpPr>
        <p:spPr/>
        <p:txBody>
          <a:bodyPr/>
          <a:lstStyle/>
          <a:p>
            <a:pPr eaLnBrk="1" hangingPunct="1"/>
            <a:r>
              <a:rPr lang="pt-BR" altLang="pt-BR"/>
              <a:t>Modelo Espiral</a:t>
            </a:r>
          </a:p>
        </p:txBody>
      </p:sp>
      <p:pic>
        <p:nvPicPr>
          <p:cNvPr id="87043" name="Imagem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9363" y="1663700"/>
            <a:ext cx="7029450" cy="458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upo 3"/>
          <p:cNvGrpSpPr/>
          <p:nvPr/>
        </p:nvGrpSpPr>
        <p:grpSpPr>
          <a:xfrm>
            <a:off x="0" y="0"/>
            <a:ext cx="12192000" cy="6858000"/>
            <a:chOff x="0" y="0"/>
            <a:chExt cx="12192000" cy="6858000"/>
          </a:xfrm>
        </p:grpSpPr>
        <p:sp>
          <p:nvSpPr>
            <p:cNvPr id="5" name="Retângulo 4"/>
            <p:cNvSpPr/>
            <p:nvPr/>
          </p:nvSpPr>
          <p:spPr bwMode="auto">
            <a:xfrm>
              <a:off x="0" y="0"/>
              <a:ext cx="12192000" cy="685800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6" name="Picture 4" descr="http://r69.cooltext.com/rendered/cooltext29308164472655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9688" y="0"/>
              <a:ext cx="2726028" cy="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968629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ítulo 3"/>
          <p:cNvSpPr>
            <a:spLocks noGrp="1"/>
          </p:cNvSpPr>
          <p:nvPr>
            <p:ph type="ctrTitle"/>
          </p:nvPr>
        </p:nvSpPr>
        <p:spPr>
          <a:xfrm>
            <a:off x="1506538" y="2405063"/>
            <a:ext cx="7767637" cy="1646237"/>
          </a:xfrm>
        </p:spPr>
        <p:txBody>
          <a:bodyPr/>
          <a:lstStyle/>
          <a:p>
            <a:pPr eaLnBrk="1" hangingPunct="1"/>
            <a:r>
              <a:rPr lang="pt-BR" altLang="pt-BR"/>
              <a:t>Desenvolvimento Ágil</a:t>
            </a:r>
          </a:p>
        </p:txBody>
      </p:sp>
      <p:sp>
        <p:nvSpPr>
          <p:cNvPr id="5" name="Subtítulo 4"/>
          <p:cNvSpPr>
            <a:spLocks noGrp="1"/>
          </p:cNvSpPr>
          <p:nvPr>
            <p:ph type="subTitle" idx="1"/>
          </p:nvPr>
        </p:nvSpPr>
        <p:spPr>
          <a:xfrm>
            <a:off x="1506538" y="4051300"/>
            <a:ext cx="7767637" cy="1096963"/>
          </a:xfrm>
        </p:spPr>
        <p:txBody>
          <a:bodyPr rtlCol="0">
            <a:normAutofit/>
          </a:bodyPr>
          <a:lstStyle/>
          <a:p>
            <a:pPr eaLnBrk="1" fontAlgn="auto" hangingPunct="1">
              <a:spcAft>
                <a:spcPts val="0"/>
              </a:spcAft>
              <a:buFont typeface="Wingdings 3" charset="2"/>
              <a:buNone/>
              <a:defRPr/>
            </a:pPr>
            <a:r>
              <a:rPr lang="pt-BR" sz="3600" dirty="0"/>
              <a:t>Parte 03</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ítulo 1"/>
          <p:cNvSpPr>
            <a:spLocks noGrp="1"/>
          </p:cNvSpPr>
          <p:nvPr>
            <p:ph type="title"/>
          </p:nvPr>
        </p:nvSpPr>
        <p:spPr/>
        <p:txBody>
          <a:bodyPr/>
          <a:lstStyle/>
          <a:p>
            <a:pPr eaLnBrk="1" hangingPunct="1"/>
            <a:r>
              <a:rPr lang="pt-BR" altLang="pt-BR"/>
              <a:t>Sumário</a:t>
            </a:r>
          </a:p>
        </p:txBody>
      </p:sp>
      <p:sp>
        <p:nvSpPr>
          <p:cNvPr id="79875" name="Espaço Reservado para Conteúdo 2"/>
          <p:cNvSpPr>
            <a:spLocks noGrp="1"/>
          </p:cNvSpPr>
          <p:nvPr>
            <p:ph idx="1"/>
          </p:nvPr>
        </p:nvSpPr>
        <p:spPr/>
        <p:txBody>
          <a:bodyPr/>
          <a:lstStyle/>
          <a:p>
            <a:pPr eaLnBrk="1" hangingPunct="1"/>
            <a:r>
              <a:rPr lang="pt-BR" altLang="pt-BR" sz="2400"/>
              <a:t>Deficiência dos modelos de processo prescritivos</a:t>
            </a:r>
          </a:p>
          <a:p>
            <a:pPr eaLnBrk="1" hangingPunct="1"/>
            <a:r>
              <a:rPr lang="pt-BR" altLang="pt-BR" sz="2400"/>
              <a:t>Origem do Desenvolvimento Ágil</a:t>
            </a:r>
          </a:p>
          <a:p>
            <a:pPr eaLnBrk="1" hangingPunct="1"/>
            <a:r>
              <a:rPr lang="pt-BR" altLang="pt-BR" sz="2400"/>
              <a:t>Filosofia do Desenvolvimento Ágil</a:t>
            </a:r>
          </a:p>
          <a:p>
            <a:pPr eaLnBrk="1" hangingPunct="1"/>
            <a:r>
              <a:rPr lang="pt-BR" altLang="pt-BR" sz="2400"/>
              <a:t>Características do processo ágil</a:t>
            </a:r>
          </a:p>
          <a:p>
            <a:pPr eaLnBrk="1" hangingPunct="1"/>
            <a:r>
              <a:rPr lang="pt-BR" altLang="pt-BR" sz="2400"/>
              <a:t>Fatores humanos no Desenvolvimento Ágil</a:t>
            </a:r>
          </a:p>
          <a:p>
            <a:pPr eaLnBrk="1" hangingPunct="1"/>
            <a:r>
              <a:rPr lang="pt-BR" altLang="pt-BR" sz="2400"/>
              <a:t>Programação Extrema – XP</a:t>
            </a:r>
          </a:p>
          <a:p>
            <a:pPr eaLnBrk="1" hangingPunct="1"/>
            <a:r>
              <a:rPr lang="pt-BR" altLang="pt-BR" sz="2400"/>
              <a:t>Outros modelos de processos ágeis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ítulo 1"/>
          <p:cNvSpPr>
            <a:spLocks noGrp="1"/>
          </p:cNvSpPr>
          <p:nvPr>
            <p:ph type="title"/>
          </p:nvPr>
        </p:nvSpPr>
        <p:spPr/>
        <p:txBody>
          <a:bodyPr/>
          <a:lstStyle/>
          <a:p>
            <a:pPr eaLnBrk="1" hangingPunct="1"/>
            <a:r>
              <a:rPr lang="pt-BR" altLang="pt-BR" dirty="0"/>
              <a:t>Deficiência dos modelos de processo prescritivos</a:t>
            </a:r>
          </a:p>
        </p:txBody>
      </p:sp>
      <p:sp>
        <p:nvSpPr>
          <p:cNvPr id="80899" name="Espaço Reservado para Conteúdo 2"/>
          <p:cNvSpPr>
            <a:spLocks noGrp="1"/>
          </p:cNvSpPr>
          <p:nvPr>
            <p:ph idx="1"/>
          </p:nvPr>
        </p:nvSpPr>
        <p:spPr/>
        <p:txBody>
          <a:bodyPr/>
          <a:lstStyle/>
          <a:p>
            <a:pPr eaLnBrk="1" hangingPunct="1"/>
            <a:r>
              <a:rPr lang="pt-BR" altLang="pt-BR" sz="2400" dirty="0"/>
              <a:t>Requerem muita disciplina para o sucesso em seu uso;</a:t>
            </a:r>
          </a:p>
          <a:p>
            <a:pPr eaLnBrk="1" hangingPunct="1"/>
            <a:r>
              <a:rPr lang="pt-BR" altLang="pt-BR" sz="2400" dirty="0"/>
              <a:t>Entretanto, engenheiros de software podem não ter toda a disciplina necessária para tal;</a:t>
            </a:r>
          </a:p>
          <a:p>
            <a:pPr eaLnBrk="1" hangingPunct="1"/>
            <a:r>
              <a:rPr lang="pt-BR" altLang="pt-BR" sz="2400" dirty="0"/>
              <a:t>Além disso, vivemos em um mundo repleto de mudanças:</a:t>
            </a:r>
          </a:p>
          <a:p>
            <a:pPr lvl="1" eaLnBrk="1" hangingPunct="1"/>
            <a:r>
              <a:rPr lang="pt-BR" altLang="pt-BR" sz="2000" dirty="0"/>
              <a:t>No software em desenvolvimento;</a:t>
            </a:r>
          </a:p>
          <a:p>
            <a:pPr lvl="1" eaLnBrk="1" hangingPunct="1"/>
            <a:r>
              <a:rPr lang="pt-BR" altLang="pt-BR" sz="2000" dirty="0"/>
              <a:t>Na equipe;</a:t>
            </a:r>
          </a:p>
          <a:p>
            <a:pPr lvl="1" eaLnBrk="1" hangingPunct="1"/>
            <a:r>
              <a:rPr lang="pt-BR" altLang="pt-BR" sz="2000" dirty="0"/>
              <a:t>Nas tecnologias utilizadas.</a:t>
            </a:r>
          </a:p>
          <a:p>
            <a:pPr eaLnBrk="1" hangingPunct="1"/>
            <a:r>
              <a:rPr lang="pt-BR" altLang="pt-BR" sz="2400" dirty="0"/>
              <a:t>E modelos prescritivos apresentam maior dificuldade em responder a tais mudanças.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ítulo 1"/>
          <p:cNvSpPr>
            <a:spLocks noGrp="1"/>
          </p:cNvSpPr>
          <p:nvPr>
            <p:ph type="title"/>
          </p:nvPr>
        </p:nvSpPr>
        <p:spPr/>
        <p:txBody>
          <a:bodyPr/>
          <a:lstStyle/>
          <a:p>
            <a:pPr eaLnBrk="1" hangingPunct="1"/>
            <a:r>
              <a:rPr lang="pt-BR" altLang="pt-BR" dirty="0"/>
              <a:t>Origem do Desenvolvimento Ágil</a:t>
            </a:r>
          </a:p>
        </p:txBody>
      </p:sp>
      <p:sp>
        <p:nvSpPr>
          <p:cNvPr id="3" name="Espaço Reservado para Conteúdo 2"/>
          <p:cNvSpPr>
            <a:spLocks noGrp="1"/>
          </p:cNvSpPr>
          <p:nvPr>
            <p:ph idx="1"/>
          </p:nvPr>
        </p:nvSpPr>
        <p:spPr/>
        <p:txBody>
          <a:bodyPr rtlCol="0">
            <a:normAutofit fontScale="92500" lnSpcReduction="10000"/>
          </a:bodyPr>
          <a:lstStyle/>
          <a:p>
            <a:pPr eaLnBrk="1" fontAlgn="auto" hangingPunct="1">
              <a:spcAft>
                <a:spcPts val="0"/>
              </a:spcAft>
              <a:buFont typeface="Wingdings 3" charset="2"/>
              <a:buChar char=""/>
              <a:defRPr/>
            </a:pPr>
            <a:r>
              <a:rPr lang="pt-BR" sz="2400" dirty="0">
                <a:solidFill>
                  <a:schemeClr val="tx1">
                    <a:lumMod val="75000"/>
                    <a:lumOff val="25000"/>
                  </a:schemeClr>
                </a:solidFill>
              </a:rPr>
              <a:t>Manifesto para o Desenvolvimento Ágil de software (2001), que valoriza:</a:t>
            </a:r>
          </a:p>
          <a:p>
            <a:pPr lvl="1" eaLnBrk="1" fontAlgn="auto" hangingPunct="1">
              <a:spcAft>
                <a:spcPts val="0"/>
              </a:spcAft>
              <a:buFont typeface="Wingdings 3" charset="2"/>
              <a:buChar char=""/>
              <a:defRPr/>
            </a:pPr>
            <a:r>
              <a:rPr lang="pt-BR" sz="2000" dirty="0">
                <a:solidFill>
                  <a:schemeClr val="tx1">
                    <a:lumMod val="75000"/>
                    <a:lumOff val="25000"/>
                  </a:schemeClr>
                </a:solidFill>
              </a:rPr>
              <a:t>Indivíduos e interações acima de processos e ferramentas;</a:t>
            </a:r>
          </a:p>
          <a:p>
            <a:pPr lvl="1" eaLnBrk="1" fontAlgn="auto" hangingPunct="1">
              <a:spcAft>
                <a:spcPts val="0"/>
              </a:spcAft>
              <a:buFont typeface="Wingdings 3" charset="2"/>
              <a:buChar char=""/>
              <a:defRPr/>
            </a:pPr>
            <a:r>
              <a:rPr lang="pt-BR" sz="2000" dirty="0">
                <a:solidFill>
                  <a:schemeClr val="tx1">
                    <a:lumMod val="75000"/>
                    <a:lumOff val="25000"/>
                  </a:schemeClr>
                </a:solidFill>
              </a:rPr>
              <a:t>Software operacional acima de documentação completa;</a:t>
            </a:r>
          </a:p>
          <a:p>
            <a:pPr lvl="1" eaLnBrk="1" fontAlgn="auto" hangingPunct="1">
              <a:spcAft>
                <a:spcPts val="0"/>
              </a:spcAft>
              <a:buFont typeface="Wingdings 3" charset="2"/>
              <a:buChar char=""/>
              <a:defRPr/>
            </a:pPr>
            <a:r>
              <a:rPr lang="pt-BR" sz="2000" dirty="0">
                <a:solidFill>
                  <a:schemeClr val="tx1">
                    <a:lumMod val="75000"/>
                    <a:lumOff val="25000"/>
                  </a:schemeClr>
                </a:solidFill>
              </a:rPr>
              <a:t>Colaboração dos clientes acima de negociação contratual;</a:t>
            </a:r>
          </a:p>
          <a:p>
            <a:pPr lvl="1" eaLnBrk="1" fontAlgn="auto" hangingPunct="1">
              <a:spcAft>
                <a:spcPts val="0"/>
              </a:spcAft>
              <a:buFont typeface="Wingdings 3" charset="2"/>
              <a:buChar char=""/>
              <a:defRPr/>
            </a:pPr>
            <a:r>
              <a:rPr lang="pt-BR" sz="2000" dirty="0">
                <a:solidFill>
                  <a:schemeClr val="tx1">
                    <a:lumMod val="75000"/>
                    <a:lumOff val="25000"/>
                  </a:schemeClr>
                </a:solidFill>
              </a:rPr>
              <a:t>Respostas a mudanças acima de seguir um plano.</a:t>
            </a:r>
          </a:p>
          <a:p>
            <a:pPr eaLnBrk="1" fontAlgn="auto" hangingPunct="1">
              <a:spcAft>
                <a:spcPts val="0"/>
              </a:spcAft>
              <a:buFont typeface="Wingdings 3" charset="2"/>
              <a:buChar char=""/>
              <a:defRPr/>
            </a:pPr>
            <a:r>
              <a:rPr lang="pt-BR" sz="2400" dirty="0">
                <a:solidFill>
                  <a:schemeClr val="tx1">
                    <a:lumMod val="75000"/>
                    <a:lumOff val="25000"/>
                  </a:schemeClr>
                </a:solidFill>
              </a:rPr>
              <a:t>Embora haja valor no que está relacionado à direita, prioriza-se o que é exposto à esquerda!</a:t>
            </a:r>
          </a:p>
          <a:p>
            <a:pPr eaLnBrk="1" fontAlgn="auto" hangingPunct="1">
              <a:spcAft>
                <a:spcPts val="0"/>
              </a:spcAft>
              <a:buFont typeface="Wingdings 3" charset="2"/>
              <a:buChar char=""/>
              <a:defRPr/>
            </a:pPr>
            <a:r>
              <a:rPr lang="pt-BR" sz="2400" dirty="0">
                <a:solidFill>
                  <a:schemeClr val="tx1">
                    <a:lumMod val="75000"/>
                    <a:lumOff val="25000"/>
                  </a:schemeClr>
                </a:solidFill>
              </a:rPr>
              <a:t>Por ágil, deve-se entender “capaz de responder de forma rápida e apropriada a mudanças”!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ítulo 1"/>
          <p:cNvSpPr>
            <a:spLocks noGrp="1"/>
          </p:cNvSpPr>
          <p:nvPr>
            <p:ph type="title"/>
          </p:nvPr>
        </p:nvSpPr>
        <p:spPr/>
        <p:txBody>
          <a:bodyPr/>
          <a:lstStyle/>
          <a:p>
            <a:pPr eaLnBrk="1" hangingPunct="1"/>
            <a:r>
              <a:rPr lang="pt-BR" altLang="pt-BR" dirty="0"/>
              <a:t>Filosofia do Desenvolvimento Ágil</a:t>
            </a:r>
          </a:p>
        </p:txBody>
      </p:sp>
      <p:sp>
        <p:nvSpPr>
          <p:cNvPr id="82947" name="Espaço Reservado para Conteúdo 2"/>
          <p:cNvSpPr>
            <a:spLocks noGrp="1"/>
          </p:cNvSpPr>
          <p:nvPr>
            <p:ph idx="1"/>
          </p:nvPr>
        </p:nvSpPr>
        <p:spPr/>
        <p:txBody>
          <a:bodyPr/>
          <a:lstStyle/>
          <a:p>
            <a:pPr eaLnBrk="1" hangingPunct="1"/>
            <a:r>
              <a:rPr lang="pt-BR" altLang="pt-BR" sz="2400" dirty="0"/>
              <a:t>Satisfação do cliente por meio de entregas incrementais;</a:t>
            </a:r>
          </a:p>
          <a:p>
            <a:pPr eaLnBrk="1" hangingPunct="1"/>
            <a:r>
              <a:rPr lang="pt-BR" altLang="pt-BR" sz="2400" dirty="0"/>
              <a:t>Equipes de projetos pequenas e bem motivadas;</a:t>
            </a:r>
          </a:p>
          <a:p>
            <a:pPr eaLnBrk="1" hangingPunct="1"/>
            <a:r>
              <a:rPr lang="pt-BR" altLang="pt-BR" sz="2400" dirty="0"/>
              <a:t>Simplicidade no desenvolvimento reduzindo a quantidade de artefatos de Engenharia de Software produzidos;</a:t>
            </a:r>
          </a:p>
          <a:p>
            <a:pPr eaLnBrk="1" hangingPunct="1"/>
            <a:r>
              <a:rPr lang="pt-BR" altLang="pt-BR" sz="2400" dirty="0"/>
              <a:t>Comunicação contínua entre todos os envolvidos;</a:t>
            </a:r>
          </a:p>
          <a:p>
            <a:pPr eaLnBrk="1" hangingPunct="1"/>
            <a:r>
              <a:rPr lang="pt-BR" altLang="pt-BR" sz="2400" dirty="0"/>
              <a:t>Emprega as mesmas atividades metodológicas no processo, porém com foco na entrega.</a:t>
            </a:r>
          </a:p>
          <a:p>
            <a:pPr eaLnBrk="1" hangingPunct="1"/>
            <a:endParaRPr lang="pt-BR" altLang="pt-BR"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p:txBody>
          <a:bodyPr/>
          <a:lstStyle/>
          <a:p>
            <a:pPr eaLnBrk="1" hangingPunct="1"/>
            <a:r>
              <a:rPr lang="pt-BR" altLang="pt-BR"/>
              <a:t>Características do software</a:t>
            </a:r>
          </a:p>
        </p:txBody>
      </p:sp>
      <p:pic>
        <p:nvPicPr>
          <p:cNvPr id="13315" name="Image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3113" y="1420813"/>
            <a:ext cx="7262812"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ítulo 1"/>
          <p:cNvSpPr>
            <a:spLocks noGrp="1"/>
          </p:cNvSpPr>
          <p:nvPr>
            <p:ph type="title"/>
          </p:nvPr>
        </p:nvSpPr>
        <p:spPr/>
        <p:txBody>
          <a:bodyPr/>
          <a:lstStyle/>
          <a:p>
            <a:pPr eaLnBrk="1" hangingPunct="1"/>
            <a:r>
              <a:rPr lang="pt-BR" altLang="pt-BR" dirty="0"/>
              <a:t>Custo da mudança em função do tempo</a:t>
            </a:r>
          </a:p>
        </p:txBody>
      </p:sp>
      <p:pic>
        <p:nvPicPr>
          <p:cNvPr id="83971" name="Imagem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7400" y="1347788"/>
            <a:ext cx="8310563" cy="529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ítulo 1"/>
          <p:cNvSpPr>
            <a:spLocks noGrp="1"/>
          </p:cNvSpPr>
          <p:nvPr>
            <p:ph type="title"/>
          </p:nvPr>
        </p:nvSpPr>
        <p:spPr/>
        <p:txBody>
          <a:bodyPr/>
          <a:lstStyle/>
          <a:p>
            <a:pPr eaLnBrk="1" hangingPunct="1"/>
            <a:r>
              <a:rPr lang="pt-BR" altLang="pt-BR" dirty="0"/>
              <a:t>Características de um processo ágil</a:t>
            </a:r>
          </a:p>
        </p:txBody>
      </p:sp>
      <p:sp>
        <p:nvSpPr>
          <p:cNvPr id="84995" name="Espaço Reservado para Conteúdo 2"/>
          <p:cNvSpPr>
            <a:spLocks noGrp="1"/>
          </p:cNvSpPr>
          <p:nvPr>
            <p:ph idx="1"/>
          </p:nvPr>
        </p:nvSpPr>
        <p:spPr>
          <a:xfrm>
            <a:off x="677863" y="1930400"/>
            <a:ext cx="8596312" cy="4111625"/>
          </a:xfrm>
        </p:spPr>
        <p:txBody>
          <a:bodyPr/>
          <a:lstStyle/>
          <a:p>
            <a:pPr eaLnBrk="1" hangingPunct="1"/>
            <a:r>
              <a:rPr lang="pt-BR" altLang="pt-BR" sz="2600" b="1" dirty="0"/>
              <a:t>Adaptável</a:t>
            </a:r>
            <a:r>
              <a:rPr lang="pt-BR" altLang="pt-BR" sz="2600" dirty="0"/>
              <a:t> – equipe de desenvolvimento pode adaptá-lo segundo suas necessidades;</a:t>
            </a:r>
          </a:p>
          <a:p>
            <a:pPr eaLnBrk="1" hangingPunct="1"/>
            <a:r>
              <a:rPr lang="pt-BR" altLang="pt-BR" sz="2600" b="1" dirty="0"/>
              <a:t>Incremental</a:t>
            </a:r>
            <a:r>
              <a:rPr lang="pt-BR" altLang="pt-BR" sz="2600" dirty="0"/>
              <a:t> – entrega de versões incrementais do software, importante para validação junto ao cliente;</a:t>
            </a:r>
          </a:p>
          <a:p>
            <a:pPr eaLnBrk="1" hangingPunct="1"/>
            <a:r>
              <a:rPr lang="pt-BR" altLang="pt-BR" sz="2600" b="1" dirty="0"/>
              <a:t>Iterativo</a:t>
            </a:r>
            <a:r>
              <a:rPr lang="pt-BR" altLang="pt-BR" sz="2600" dirty="0"/>
              <a:t> – desenvolvimento se dá por meio de iterações, assim as primeiras iterações não precisam lidar com toda a complexidade do software;</a:t>
            </a:r>
          </a:p>
          <a:p>
            <a:pPr eaLnBrk="1" hangingPunct="1"/>
            <a:r>
              <a:rPr lang="pt-BR" altLang="pt-BR" sz="2600" b="1" dirty="0"/>
              <a:t>Focado na comunicação</a:t>
            </a:r>
            <a:r>
              <a:rPr lang="pt-BR" altLang="pt-BR" sz="2600" dirty="0"/>
              <a:t> – maior foco na comunicação contínua, em vez de ter foco na execução segundo um contrato ou plano rígido.</a:t>
            </a:r>
          </a:p>
          <a:p>
            <a:pPr eaLnBrk="1" hangingPunct="1"/>
            <a:endParaRPr lang="pt-BR" altLang="pt-BR" sz="2600" dirty="0"/>
          </a:p>
          <a:p>
            <a:pPr eaLnBrk="1" hangingPunct="1"/>
            <a:endParaRPr lang="pt-BR" altLang="pt-BR" sz="26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ítulo 1"/>
          <p:cNvSpPr>
            <a:spLocks noGrp="1"/>
          </p:cNvSpPr>
          <p:nvPr>
            <p:ph type="title"/>
          </p:nvPr>
        </p:nvSpPr>
        <p:spPr/>
        <p:txBody>
          <a:bodyPr/>
          <a:lstStyle/>
          <a:p>
            <a:pPr eaLnBrk="1" hangingPunct="1"/>
            <a:r>
              <a:rPr lang="pt-BR" altLang="pt-BR" dirty="0"/>
              <a:t>Programação Extrema – XP (Extreme </a:t>
            </a:r>
            <a:r>
              <a:rPr lang="pt-BR" altLang="pt-BR" dirty="0" err="1"/>
              <a:t>Programming</a:t>
            </a:r>
            <a:r>
              <a:rPr lang="pt-BR" altLang="pt-BR" dirty="0"/>
              <a:t>)</a:t>
            </a:r>
          </a:p>
        </p:txBody>
      </p:sp>
      <p:sp>
        <p:nvSpPr>
          <p:cNvPr id="86019" name="Espaço Reservado para Conteúdo 2"/>
          <p:cNvSpPr>
            <a:spLocks noGrp="1"/>
          </p:cNvSpPr>
          <p:nvPr>
            <p:ph idx="1"/>
          </p:nvPr>
        </p:nvSpPr>
        <p:spPr/>
        <p:txBody>
          <a:bodyPr/>
          <a:lstStyle/>
          <a:p>
            <a:pPr eaLnBrk="1" hangingPunct="1"/>
            <a:r>
              <a:rPr lang="pt-BR" altLang="pt-BR" sz="2800" dirty="0"/>
              <a:t>Uma abordagem para desenvolvimento ágil;</a:t>
            </a:r>
          </a:p>
          <a:p>
            <a:pPr eaLnBrk="1" hangingPunct="1"/>
            <a:r>
              <a:rPr lang="pt-BR" altLang="pt-BR" sz="2800" dirty="0"/>
              <a:t>“Ajusta-se bem a equipes pequenas e médias em desenvolvimento de software com requisitos vagos e em constante mudança. Para isso, adota a estratégia de constante acompanhamento e realização de vários pequenos ajustes durante o desenvolvimento de software.” (Wikipédia, 2019)</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ítulo 1"/>
          <p:cNvSpPr>
            <a:spLocks noGrp="1"/>
          </p:cNvSpPr>
          <p:nvPr>
            <p:ph type="title"/>
          </p:nvPr>
        </p:nvSpPr>
        <p:spPr/>
        <p:txBody>
          <a:bodyPr/>
          <a:lstStyle/>
          <a:p>
            <a:pPr eaLnBrk="1" hangingPunct="1"/>
            <a:r>
              <a:rPr lang="pt-BR" altLang="pt-BR"/>
              <a:t>Valores da XP</a:t>
            </a:r>
          </a:p>
        </p:txBody>
      </p:sp>
      <p:sp>
        <p:nvSpPr>
          <p:cNvPr id="87043" name="Espaço Reservado para Conteúdo 2"/>
          <p:cNvSpPr>
            <a:spLocks noGrp="1"/>
          </p:cNvSpPr>
          <p:nvPr>
            <p:ph idx="1"/>
          </p:nvPr>
        </p:nvSpPr>
        <p:spPr/>
        <p:txBody>
          <a:bodyPr/>
          <a:lstStyle/>
          <a:p>
            <a:pPr eaLnBrk="1" hangingPunct="1">
              <a:buFont typeface="Trebuchet MS" panose="020B0603020202020204" pitchFamily="34" charset="0"/>
              <a:buAutoNum type="arabicPeriod"/>
            </a:pPr>
            <a:r>
              <a:rPr lang="pt-BR" altLang="pt-BR" sz="2800" b="1" dirty="0"/>
              <a:t>Comunicação</a:t>
            </a:r>
            <a:r>
              <a:rPr lang="pt-BR" altLang="pt-BR" sz="2800" dirty="0"/>
              <a:t>, por meio de:</a:t>
            </a:r>
          </a:p>
          <a:p>
            <a:pPr lvl="1" eaLnBrk="1" hangingPunct="1"/>
            <a:r>
              <a:rPr lang="pt-BR" altLang="pt-BR" sz="2400" dirty="0"/>
              <a:t>Comunicação estreita e informal entre clientes e desenvolvedores;</a:t>
            </a:r>
          </a:p>
          <a:p>
            <a:pPr lvl="1" eaLnBrk="1" hangingPunct="1"/>
            <a:r>
              <a:rPr lang="pt-BR" altLang="pt-BR" sz="2400" dirty="0"/>
              <a:t>Metáforas (histórias sobre como o sistema funciona) para comunicar conceitos importantes;</a:t>
            </a:r>
          </a:p>
          <a:p>
            <a:pPr lvl="1" eaLnBrk="1" hangingPunct="1"/>
            <a:r>
              <a:rPr lang="pt-BR" altLang="pt-BR" sz="2400" i="1" dirty="0"/>
              <a:t>Feedback</a:t>
            </a:r>
            <a:r>
              <a:rPr lang="pt-BR" altLang="pt-BR" sz="2400" dirty="0"/>
              <a:t> contínuo;</a:t>
            </a:r>
          </a:p>
          <a:p>
            <a:pPr lvl="1" eaLnBrk="1" hangingPunct="1"/>
            <a:r>
              <a:rPr lang="pt-BR" altLang="pt-BR" sz="2400" dirty="0"/>
              <a:t>Evitar excesso de documentação na comunicação.</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ítulo 1"/>
          <p:cNvSpPr>
            <a:spLocks noGrp="1"/>
          </p:cNvSpPr>
          <p:nvPr>
            <p:ph type="title"/>
          </p:nvPr>
        </p:nvSpPr>
        <p:spPr/>
        <p:txBody>
          <a:bodyPr/>
          <a:lstStyle/>
          <a:p>
            <a:pPr eaLnBrk="1" hangingPunct="1"/>
            <a:r>
              <a:rPr lang="pt-BR" altLang="pt-BR"/>
              <a:t>Valores da XP</a:t>
            </a:r>
          </a:p>
        </p:txBody>
      </p:sp>
      <p:sp>
        <p:nvSpPr>
          <p:cNvPr id="88067" name="Espaço Reservado para Conteúdo 2"/>
          <p:cNvSpPr>
            <a:spLocks noGrp="1"/>
          </p:cNvSpPr>
          <p:nvPr>
            <p:ph idx="1"/>
          </p:nvPr>
        </p:nvSpPr>
        <p:spPr/>
        <p:txBody>
          <a:bodyPr/>
          <a:lstStyle/>
          <a:p>
            <a:pPr marL="514350" indent="-514350" eaLnBrk="1" hangingPunct="1">
              <a:buFont typeface="Trebuchet MS" panose="020B0603020202020204" pitchFamily="34" charset="0"/>
              <a:buAutoNum type="arabicPeriod" startAt="2"/>
            </a:pPr>
            <a:r>
              <a:rPr lang="pt-BR" altLang="pt-BR" sz="2800" b="1" dirty="0"/>
              <a:t>Simplicidade</a:t>
            </a:r>
            <a:r>
              <a:rPr lang="pt-BR" altLang="pt-BR" sz="2800" dirty="0"/>
              <a:t>, por meio de:</a:t>
            </a:r>
          </a:p>
          <a:p>
            <a:pPr lvl="1" eaLnBrk="1" hangingPunct="1"/>
            <a:r>
              <a:rPr lang="pt-BR" altLang="pt-BR" sz="2400" dirty="0"/>
              <a:t>Foco apenas nas necessidades imediatas, ignorando as futuras;</a:t>
            </a:r>
          </a:p>
          <a:p>
            <a:pPr lvl="1" eaLnBrk="1" hangingPunct="1"/>
            <a:r>
              <a:rPr lang="pt-BR" altLang="pt-BR" sz="2400" dirty="0"/>
              <a:t>Se necessitar de melhorias, o projeto pode ser </a:t>
            </a:r>
            <a:r>
              <a:rPr lang="pt-BR" altLang="pt-BR" sz="2400" dirty="0" err="1"/>
              <a:t>refatorado</a:t>
            </a:r>
            <a:r>
              <a:rPr lang="pt-BR" altLang="pt-BR" sz="2400" dirty="0"/>
              <a:t> (retrabalhado).</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ítulo 1"/>
          <p:cNvSpPr>
            <a:spLocks noGrp="1"/>
          </p:cNvSpPr>
          <p:nvPr>
            <p:ph type="title"/>
          </p:nvPr>
        </p:nvSpPr>
        <p:spPr/>
        <p:txBody>
          <a:bodyPr/>
          <a:lstStyle/>
          <a:p>
            <a:pPr eaLnBrk="1" hangingPunct="1"/>
            <a:r>
              <a:rPr lang="pt-BR" altLang="pt-BR"/>
              <a:t>Valores da XP</a:t>
            </a:r>
          </a:p>
        </p:txBody>
      </p:sp>
      <p:sp>
        <p:nvSpPr>
          <p:cNvPr id="89091" name="Espaço Reservado para Conteúdo 2"/>
          <p:cNvSpPr>
            <a:spLocks noGrp="1"/>
          </p:cNvSpPr>
          <p:nvPr>
            <p:ph idx="1"/>
          </p:nvPr>
        </p:nvSpPr>
        <p:spPr/>
        <p:txBody>
          <a:bodyPr/>
          <a:lstStyle/>
          <a:p>
            <a:pPr marL="514350" indent="-514350" eaLnBrk="1" hangingPunct="1">
              <a:buFont typeface="Trebuchet MS" panose="020B0603020202020204" pitchFamily="34" charset="0"/>
              <a:buAutoNum type="arabicPeriod" startAt="3"/>
            </a:pPr>
            <a:r>
              <a:rPr lang="pt-BR" altLang="pt-BR" sz="2800" b="1" dirty="0"/>
              <a:t>Feedback</a:t>
            </a:r>
            <a:r>
              <a:rPr lang="pt-BR" altLang="pt-BR" sz="2800" dirty="0"/>
              <a:t>, por meio:</a:t>
            </a:r>
          </a:p>
          <a:p>
            <a:pPr lvl="1" eaLnBrk="1" hangingPunct="1"/>
            <a:r>
              <a:rPr lang="pt-BR" altLang="pt-BR" sz="2400" dirty="0"/>
              <a:t>Do próprio software implementado, a partir de resultados de testes;</a:t>
            </a:r>
          </a:p>
          <a:p>
            <a:pPr lvl="1" eaLnBrk="1" hangingPunct="1"/>
            <a:r>
              <a:rPr lang="pt-BR" altLang="pt-BR" sz="2400" dirty="0"/>
              <a:t>Do cliente, a partir de testes de aceitação considerando as histórias de usuário ou casos de uso;</a:t>
            </a:r>
          </a:p>
          <a:p>
            <a:pPr lvl="1" eaLnBrk="1" hangingPunct="1"/>
            <a:r>
              <a:rPr lang="pt-BR" altLang="pt-BR" sz="2400" dirty="0"/>
              <a:t>De outros membros da equipe, referente ao impacto nos custos e no cronograma que certas mudanças podem causar.</a:t>
            </a:r>
          </a:p>
          <a:p>
            <a:pPr lvl="1" eaLnBrk="1" hangingPunct="1"/>
            <a:endParaRPr lang="pt-BR" altLang="pt-BR" sz="24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ítulo 1"/>
          <p:cNvSpPr>
            <a:spLocks noGrp="1"/>
          </p:cNvSpPr>
          <p:nvPr>
            <p:ph type="title"/>
          </p:nvPr>
        </p:nvSpPr>
        <p:spPr/>
        <p:txBody>
          <a:bodyPr/>
          <a:lstStyle/>
          <a:p>
            <a:pPr eaLnBrk="1" hangingPunct="1"/>
            <a:r>
              <a:rPr lang="pt-BR" altLang="pt-BR"/>
              <a:t>Valores da XP</a:t>
            </a:r>
          </a:p>
        </p:txBody>
      </p:sp>
      <p:sp>
        <p:nvSpPr>
          <p:cNvPr id="90115" name="Espaço Reservado para Conteúdo 2"/>
          <p:cNvSpPr>
            <a:spLocks noGrp="1"/>
          </p:cNvSpPr>
          <p:nvPr>
            <p:ph idx="1"/>
          </p:nvPr>
        </p:nvSpPr>
        <p:spPr/>
        <p:txBody>
          <a:bodyPr/>
          <a:lstStyle/>
          <a:p>
            <a:pPr marL="514350" indent="-514350" eaLnBrk="1" hangingPunct="1">
              <a:buFont typeface="Trebuchet MS" panose="020B0603020202020204" pitchFamily="34" charset="0"/>
              <a:buAutoNum type="arabicPeriod" startAt="4"/>
            </a:pPr>
            <a:r>
              <a:rPr lang="pt-BR" altLang="pt-BR" sz="2800" b="1" dirty="0"/>
              <a:t>Coragem / disciplina</a:t>
            </a:r>
            <a:r>
              <a:rPr lang="pt-BR" altLang="pt-BR" sz="2800" dirty="0"/>
              <a:t>, a fim de “projetar para hoje”, uma vez que necessidades futuras podem sofrer alterações drásticas em qualquer momento, levando a retrabalho;</a:t>
            </a:r>
          </a:p>
          <a:p>
            <a:pPr marL="514350" indent="-514350" eaLnBrk="1" hangingPunct="1">
              <a:buFont typeface="Trebuchet MS" panose="020B0603020202020204" pitchFamily="34" charset="0"/>
              <a:buAutoNum type="arabicPeriod" startAt="4"/>
            </a:pPr>
            <a:endParaRPr lang="pt-BR" altLang="pt-BR" sz="2800" dirty="0"/>
          </a:p>
          <a:p>
            <a:pPr marL="514350" indent="-514350" eaLnBrk="1" hangingPunct="1">
              <a:buFont typeface="Trebuchet MS" panose="020B0603020202020204" pitchFamily="34" charset="0"/>
              <a:buAutoNum type="arabicPeriod" startAt="4"/>
            </a:pPr>
            <a:r>
              <a:rPr lang="pt-BR" altLang="pt-BR" sz="2800" b="1" dirty="0"/>
              <a:t>Respeito</a:t>
            </a:r>
            <a:r>
              <a:rPr lang="pt-BR" altLang="pt-BR" sz="2800" dirty="0"/>
              <a:t>, conforme as versões incrementais do software são entregues com sucesso.</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ítulo 1"/>
          <p:cNvSpPr>
            <a:spLocks noGrp="1"/>
          </p:cNvSpPr>
          <p:nvPr>
            <p:ph type="title"/>
          </p:nvPr>
        </p:nvSpPr>
        <p:spPr/>
        <p:txBody>
          <a:bodyPr/>
          <a:lstStyle/>
          <a:p>
            <a:pPr eaLnBrk="1" hangingPunct="1"/>
            <a:r>
              <a:rPr lang="pt-BR" altLang="pt-BR"/>
              <a:t>Processo XP</a:t>
            </a:r>
          </a:p>
        </p:txBody>
      </p:sp>
      <p:sp>
        <p:nvSpPr>
          <p:cNvPr id="91139" name="Espaço Reservado para Conteúdo 2"/>
          <p:cNvSpPr>
            <a:spLocks noGrp="1"/>
          </p:cNvSpPr>
          <p:nvPr>
            <p:ph idx="1"/>
          </p:nvPr>
        </p:nvSpPr>
        <p:spPr/>
        <p:txBody>
          <a:bodyPr/>
          <a:lstStyle/>
          <a:p>
            <a:pPr eaLnBrk="1" hangingPunct="1"/>
            <a:r>
              <a:rPr lang="pt-BR" altLang="pt-BR" sz="2800" dirty="0"/>
              <a:t>Adota principalmente a Orientação a Objetos;</a:t>
            </a:r>
          </a:p>
          <a:p>
            <a:pPr eaLnBrk="1" hangingPunct="1"/>
            <a:r>
              <a:rPr lang="pt-BR" altLang="pt-BR" sz="2800" dirty="0"/>
              <a:t>Envolve quatro atividades metodológicas:</a:t>
            </a:r>
          </a:p>
          <a:p>
            <a:pPr lvl="1" eaLnBrk="1" hangingPunct="1"/>
            <a:r>
              <a:rPr lang="pt-BR" altLang="pt-BR" sz="2400" dirty="0"/>
              <a:t>Planejamento;</a:t>
            </a:r>
          </a:p>
          <a:p>
            <a:pPr lvl="1" eaLnBrk="1" hangingPunct="1"/>
            <a:r>
              <a:rPr lang="pt-BR" altLang="pt-BR" sz="2400" dirty="0"/>
              <a:t>Projeto;</a:t>
            </a:r>
          </a:p>
          <a:p>
            <a:pPr lvl="1" eaLnBrk="1" hangingPunct="1"/>
            <a:r>
              <a:rPr lang="pt-BR" altLang="pt-BR" sz="2400" dirty="0"/>
              <a:t>Codificação;</a:t>
            </a:r>
          </a:p>
          <a:p>
            <a:pPr lvl="1" eaLnBrk="1" hangingPunct="1"/>
            <a:r>
              <a:rPr lang="pt-BR" altLang="pt-BR" sz="2400" dirty="0"/>
              <a:t>Testes.</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31843" y="3234696"/>
            <a:ext cx="5195681" cy="3623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ítulo 1"/>
          <p:cNvSpPr>
            <a:spLocks noGrp="1"/>
          </p:cNvSpPr>
          <p:nvPr>
            <p:ph type="title"/>
          </p:nvPr>
        </p:nvSpPr>
        <p:spPr/>
        <p:txBody>
          <a:bodyPr/>
          <a:lstStyle/>
          <a:p>
            <a:pPr eaLnBrk="1" hangingPunct="1"/>
            <a:r>
              <a:rPr lang="pt-BR" altLang="pt-BR"/>
              <a:t>Processo XP</a:t>
            </a:r>
          </a:p>
        </p:txBody>
      </p:sp>
      <p:sp>
        <p:nvSpPr>
          <p:cNvPr id="3" name="Espaço Reservado para Conteúdo 2"/>
          <p:cNvSpPr>
            <a:spLocks noGrp="1"/>
          </p:cNvSpPr>
          <p:nvPr>
            <p:ph idx="1"/>
          </p:nvPr>
        </p:nvSpPr>
        <p:spPr>
          <a:xfrm>
            <a:off x="677863" y="1930400"/>
            <a:ext cx="8596312" cy="4111625"/>
          </a:xfrm>
        </p:spPr>
        <p:txBody>
          <a:bodyPr rtlCol="0">
            <a:noAutofit/>
          </a:bodyPr>
          <a:lstStyle/>
          <a:p>
            <a:pPr eaLnBrk="1" fontAlgn="auto" hangingPunct="1">
              <a:spcAft>
                <a:spcPts val="0"/>
              </a:spcAft>
              <a:buFont typeface="+mj-lt"/>
              <a:buAutoNum type="arabicPeriod"/>
              <a:defRPr/>
            </a:pPr>
            <a:r>
              <a:rPr lang="pt-BR" sz="2800" b="1" dirty="0">
                <a:solidFill>
                  <a:schemeClr val="tx1">
                    <a:lumMod val="75000"/>
                    <a:lumOff val="25000"/>
                  </a:schemeClr>
                </a:solidFill>
              </a:rPr>
              <a:t>Planejamento</a:t>
            </a:r>
          </a:p>
          <a:p>
            <a:pPr lvl="1" eaLnBrk="1" fontAlgn="auto" hangingPunct="1">
              <a:spcAft>
                <a:spcPts val="0"/>
              </a:spcAft>
              <a:buFont typeface="Wingdings 3" charset="2"/>
              <a:buChar char=""/>
              <a:defRPr/>
            </a:pPr>
            <a:r>
              <a:rPr lang="pt-BR" sz="2400" dirty="0">
                <a:solidFill>
                  <a:schemeClr val="tx1">
                    <a:lumMod val="75000"/>
                    <a:lumOff val="25000"/>
                  </a:schemeClr>
                </a:solidFill>
              </a:rPr>
              <a:t>Inicia com a elicitação (levantamento) de requisitos, a fim de compreender o ambiente de negócios em que o </a:t>
            </a:r>
            <a:r>
              <a:rPr lang="pt-BR" sz="2400" i="1" dirty="0">
                <a:solidFill>
                  <a:schemeClr val="tx1">
                    <a:lumMod val="75000"/>
                    <a:lumOff val="25000"/>
                  </a:schemeClr>
                </a:solidFill>
              </a:rPr>
              <a:t>software</a:t>
            </a:r>
            <a:r>
              <a:rPr lang="pt-BR" sz="2400" dirty="0">
                <a:solidFill>
                  <a:schemeClr val="tx1">
                    <a:lumMod val="75000"/>
                    <a:lumOff val="25000"/>
                  </a:schemeClr>
                </a:solidFill>
              </a:rPr>
              <a:t> executará e funcionalidades esperadas;</a:t>
            </a:r>
          </a:p>
          <a:p>
            <a:pPr lvl="1" eaLnBrk="1" fontAlgn="auto" hangingPunct="1">
              <a:spcAft>
                <a:spcPts val="0"/>
              </a:spcAft>
              <a:buFont typeface="Wingdings 3" charset="2"/>
              <a:buChar char=""/>
              <a:defRPr/>
            </a:pPr>
            <a:r>
              <a:rPr lang="pt-BR" sz="2400" dirty="0">
                <a:solidFill>
                  <a:schemeClr val="tx1">
                    <a:lumMod val="75000"/>
                    <a:lumOff val="25000"/>
                  </a:schemeClr>
                </a:solidFill>
              </a:rPr>
              <a:t>Conduz o desenvolvimento de </a:t>
            </a:r>
            <a:r>
              <a:rPr lang="pt-BR" sz="2400" i="1" dirty="0" err="1">
                <a:solidFill>
                  <a:schemeClr val="tx1">
                    <a:lumMod val="75000"/>
                    <a:lumOff val="25000"/>
                  </a:schemeClr>
                </a:solidFill>
              </a:rPr>
              <a:t>user</a:t>
            </a:r>
            <a:r>
              <a:rPr lang="pt-BR" sz="2400" i="1" dirty="0">
                <a:solidFill>
                  <a:schemeClr val="tx1">
                    <a:lumMod val="75000"/>
                    <a:lumOff val="25000"/>
                  </a:schemeClr>
                </a:solidFill>
              </a:rPr>
              <a:t> </a:t>
            </a:r>
            <a:r>
              <a:rPr lang="pt-BR" sz="2400" i="1" dirty="0" err="1">
                <a:solidFill>
                  <a:schemeClr val="tx1">
                    <a:lumMod val="75000"/>
                    <a:lumOff val="25000"/>
                  </a:schemeClr>
                </a:solidFill>
              </a:rPr>
              <a:t>stories</a:t>
            </a:r>
            <a:r>
              <a:rPr lang="pt-BR" sz="2400" dirty="0">
                <a:solidFill>
                  <a:schemeClr val="tx1">
                    <a:lumMod val="75000"/>
                    <a:lumOff val="25000"/>
                  </a:schemeClr>
                </a:solidFill>
              </a:rPr>
              <a:t> (histórias de usuários) descrevendo cada funcionalidade requisitada;</a:t>
            </a:r>
          </a:p>
          <a:p>
            <a:pPr lvl="1" eaLnBrk="1" fontAlgn="auto" hangingPunct="1">
              <a:spcAft>
                <a:spcPts val="0"/>
              </a:spcAft>
              <a:buFont typeface="Wingdings 3" charset="2"/>
              <a:buChar char=""/>
              <a:defRPr/>
            </a:pPr>
            <a:r>
              <a:rPr lang="pt-BR" sz="2400" dirty="0">
                <a:solidFill>
                  <a:schemeClr val="tx1">
                    <a:lumMod val="75000"/>
                    <a:lumOff val="25000"/>
                  </a:schemeClr>
                </a:solidFill>
              </a:rPr>
              <a:t>Para cada </a:t>
            </a:r>
            <a:r>
              <a:rPr lang="pt-BR" sz="2400" i="1" dirty="0" err="1">
                <a:solidFill>
                  <a:schemeClr val="tx1">
                    <a:lumMod val="75000"/>
                    <a:lumOff val="25000"/>
                  </a:schemeClr>
                </a:solidFill>
              </a:rPr>
              <a:t>user</a:t>
            </a:r>
            <a:r>
              <a:rPr lang="pt-BR" sz="2400" i="1" dirty="0">
                <a:solidFill>
                  <a:schemeClr val="tx1">
                    <a:lumMod val="75000"/>
                    <a:lumOff val="25000"/>
                  </a:schemeClr>
                </a:solidFill>
              </a:rPr>
              <a:t> </a:t>
            </a:r>
            <a:r>
              <a:rPr lang="pt-BR" sz="2400" i="1" dirty="0" err="1">
                <a:solidFill>
                  <a:schemeClr val="tx1">
                    <a:lumMod val="75000"/>
                    <a:lumOff val="25000"/>
                  </a:schemeClr>
                </a:solidFill>
              </a:rPr>
              <a:t>story</a:t>
            </a:r>
            <a:r>
              <a:rPr lang="pt-BR" sz="2400" dirty="0">
                <a:solidFill>
                  <a:schemeClr val="tx1">
                    <a:lumMod val="75000"/>
                    <a:lumOff val="25000"/>
                  </a:schemeClr>
                </a:solidFill>
              </a:rPr>
              <a:t>, o cliente atribui um valor (prioridade) e a equipe de desenvolvimento, um custo (tempo para implementar aquela funcionalidade);</a:t>
            </a:r>
          </a:p>
          <a:p>
            <a:pPr lvl="2" eaLnBrk="1" fontAlgn="auto" hangingPunct="1">
              <a:spcAft>
                <a:spcPts val="0"/>
              </a:spcAft>
              <a:buFont typeface="Wingdings 3" charset="2"/>
              <a:buChar char=""/>
              <a:defRPr/>
            </a:pPr>
            <a:r>
              <a:rPr lang="pt-BR" sz="2400" dirty="0">
                <a:solidFill>
                  <a:schemeClr val="tx1">
                    <a:lumMod val="75000"/>
                    <a:lumOff val="25000"/>
                  </a:schemeClr>
                </a:solidFill>
              </a:rPr>
              <a:t>Caso uma história demore mais que três semanas, o cliente deve dividi-la em histórias menores.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515938" y="609600"/>
            <a:ext cx="9156700" cy="5765800"/>
          </a:xfrm>
          <a:prstGeom prst="rect">
            <a:avLst/>
          </a:prstGeom>
          <a:solidFill>
            <a:schemeClr val="accent3">
              <a:lumMod val="40000"/>
              <a:lumOff val="60000"/>
            </a:schemeClr>
          </a:solidFill>
          <a:ln w="38100" cmpd="sng">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93187" name="Título 1"/>
          <p:cNvSpPr>
            <a:spLocks noGrp="1"/>
          </p:cNvSpPr>
          <p:nvPr>
            <p:ph type="title"/>
          </p:nvPr>
        </p:nvSpPr>
        <p:spPr/>
        <p:txBody>
          <a:bodyPr/>
          <a:lstStyle/>
          <a:p>
            <a:r>
              <a:rPr lang="pt-BR" altLang="pt-BR" dirty="0" err="1"/>
              <a:t>User</a:t>
            </a:r>
            <a:r>
              <a:rPr lang="pt-BR" altLang="pt-BR" dirty="0"/>
              <a:t> </a:t>
            </a:r>
            <a:r>
              <a:rPr lang="pt-BR" altLang="pt-BR" dirty="0" err="1"/>
              <a:t>story</a:t>
            </a:r>
            <a:r>
              <a:rPr lang="pt-BR" altLang="pt-BR" dirty="0"/>
              <a:t> (História de usuário)</a:t>
            </a:r>
          </a:p>
        </p:txBody>
      </p:sp>
      <p:sp>
        <p:nvSpPr>
          <p:cNvPr id="93188" name="Espaço Reservado para Conteúdo 2"/>
          <p:cNvSpPr>
            <a:spLocks noGrp="1"/>
          </p:cNvSpPr>
          <p:nvPr>
            <p:ph idx="1"/>
          </p:nvPr>
        </p:nvSpPr>
        <p:spPr/>
        <p:txBody>
          <a:bodyPr/>
          <a:lstStyle/>
          <a:p>
            <a:r>
              <a:rPr lang="pt-BR" altLang="pt-BR" sz="2800" dirty="0"/>
              <a:t>Um dos artefatos primários no desenvolvimento em </a:t>
            </a:r>
            <a:r>
              <a:rPr lang="pt-BR" altLang="pt-BR" sz="2800" dirty="0" err="1"/>
              <a:t>Scrum</a:t>
            </a:r>
            <a:r>
              <a:rPr lang="pt-BR" altLang="pt-BR" sz="2800" dirty="0"/>
              <a:t> ou XP;</a:t>
            </a:r>
          </a:p>
          <a:p>
            <a:r>
              <a:rPr lang="pt-BR" altLang="pt-BR" sz="2800" dirty="0"/>
              <a:t>É uma definição de alto nível de um requisito, contendo apenas informação suficiente para que desenvolvedores possam definir uma estimativa do esforço (tempo) para implementá-la;</a:t>
            </a:r>
          </a:p>
          <a:p>
            <a:r>
              <a:rPr lang="pt-BR" altLang="pt-BR" sz="2800" dirty="0"/>
              <a:t>É escrita em cartão de 8 cm x 13 cm.</a:t>
            </a:r>
            <a:endParaRPr lang="pt-BR" altLang="pt-BR" sz="2400" dirty="0"/>
          </a:p>
        </p:txBody>
      </p:sp>
    </p:spTree>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6938</TotalTime>
  <Words>17371</Words>
  <Application>Microsoft Office PowerPoint</Application>
  <PresentationFormat>Widescreen</PresentationFormat>
  <Paragraphs>1547</Paragraphs>
  <Slides>325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325</vt:i4>
      </vt:variant>
    </vt:vector>
  </HeadingPairs>
  <TitlesOfParts>
    <vt:vector size="330" baseType="lpstr">
      <vt:lpstr>Arial</vt:lpstr>
      <vt:lpstr>Trebuchet MS</vt:lpstr>
      <vt:lpstr>Wingdings</vt:lpstr>
      <vt:lpstr>Wingdings 3</vt:lpstr>
      <vt:lpstr>Facetado</vt:lpstr>
      <vt:lpstr>Engenharia de Software</vt:lpstr>
      <vt:lpstr>Conteúdo do Curso</vt:lpstr>
      <vt:lpstr>Introdução à Engenharia de Software</vt:lpstr>
      <vt:lpstr>Sumário</vt:lpstr>
      <vt:lpstr>Por que estudar Engenharia de Software?</vt:lpstr>
      <vt:lpstr>O que é software?</vt:lpstr>
      <vt:lpstr>Características do software</vt:lpstr>
      <vt:lpstr>Características do software</vt:lpstr>
      <vt:lpstr>Características do software</vt:lpstr>
      <vt:lpstr>Características do software</vt:lpstr>
      <vt:lpstr>Características do software</vt:lpstr>
      <vt:lpstr>Evolução do software (1950-1965)</vt:lpstr>
      <vt:lpstr>Evolução do software (1965-1975)</vt:lpstr>
      <vt:lpstr>Evolução do software (1975-hoje)</vt:lpstr>
      <vt:lpstr>Evolução do software (quarta era do software de computador)</vt:lpstr>
      <vt:lpstr>Crise do software</vt:lpstr>
      <vt:lpstr>Crise do software</vt:lpstr>
      <vt:lpstr>Crise do software</vt:lpstr>
      <vt:lpstr>Crise do software</vt:lpstr>
      <vt:lpstr>Crise do software</vt:lpstr>
      <vt:lpstr>Causas dos problemas associados à Crise do Software</vt:lpstr>
      <vt:lpstr>Causas dos problemas associados à Crise do Software</vt:lpstr>
      <vt:lpstr>Causas dos problemas associados à Crise do Software</vt:lpstr>
      <vt:lpstr>Mitos relativos ao software</vt:lpstr>
      <vt:lpstr>Mitos relativos ao software</vt:lpstr>
      <vt:lpstr>Mitos relativos ao software</vt:lpstr>
      <vt:lpstr>Custo das mudanças</vt:lpstr>
      <vt:lpstr>Definição de Engenharia de Software</vt:lpstr>
      <vt:lpstr>Camadas da Engenharia de Software</vt:lpstr>
      <vt:lpstr>Exercícios</vt:lpstr>
      <vt:lpstr>Complete</vt:lpstr>
      <vt:lpstr>Complete</vt:lpstr>
      <vt:lpstr>Complete</vt:lpstr>
      <vt:lpstr>Verdadeiro ou Falso</vt:lpstr>
      <vt:lpstr>Verdadeiro ou Falso</vt:lpstr>
      <vt:lpstr>Complete</vt:lpstr>
      <vt:lpstr>Verdadeiro ou Falso</vt:lpstr>
      <vt:lpstr>Verdadeiro ou Falso</vt:lpstr>
      <vt:lpstr>Complete</vt:lpstr>
      <vt:lpstr>Complete</vt:lpstr>
      <vt:lpstr>Responda</vt:lpstr>
      <vt:lpstr>Responda</vt:lpstr>
      <vt:lpstr>Categorias de software</vt:lpstr>
      <vt:lpstr>Categorias de software (cont.)</vt:lpstr>
      <vt:lpstr>Categorias de software (cont.)</vt:lpstr>
      <vt:lpstr>Modelos de Processo</vt:lpstr>
      <vt:lpstr>Sumário</vt:lpstr>
      <vt:lpstr>Introdução</vt:lpstr>
      <vt:lpstr>Processo de Software</vt:lpstr>
      <vt:lpstr>Framework de um processo genérico</vt:lpstr>
      <vt:lpstr>Framework de um processo genérico</vt:lpstr>
      <vt:lpstr>Modelos de Processo</vt:lpstr>
      <vt:lpstr>Modelos de Processo Prescritivo</vt:lpstr>
      <vt:lpstr>Modelo Cascata</vt:lpstr>
      <vt:lpstr>Modelo Cascata</vt:lpstr>
      <vt:lpstr>Modelo V</vt:lpstr>
      <vt:lpstr>Modelo V</vt:lpstr>
      <vt:lpstr>Modelos Evolucionários</vt:lpstr>
      <vt:lpstr>Prototipação</vt:lpstr>
      <vt:lpstr>Prototipação</vt:lpstr>
      <vt:lpstr>Prototipação</vt:lpstr>
      <vt:lpstr>Prototipação</vt:lpstr>
      <vt:lpstr>Exercícios</vt:lpstr>
      <vt:lpstr>Complete</vt:lpstr>
      <vt:lpstr>Complete</vt:lpstr>
      <vt:lpstr>Complete</vt:lpstr>
      <vt:lpstr>Complete</vt:lpstr>
      <vt:lpstr>Responda</vt:lpstr>
      <vt:lpstr>Complete</vt:lpstr>
      <vt:lpstr>Complete</vt:lpstr>
      <vt:lpstr>Complete</vt:lpstr>
      <vt:lpstr>Complete</vt:lpstr>
      <vt:lpstr>Complete</vt:lpstr>
      <vt:lpstr>Complete</vt:lpstr>
      <vt:lpstr>Responda</vt:lpstr>
      <vt:lpstr>Responda</vt:lpstr>
      <vt:lpstr>Framework de um processo genérico</vt:lpstr>
      <vt:lpstr>Framework de um processo genérico</vt:lpstr>
      <vt:lpstr>Framework de um processo genérico</vt:lpstr>
      <vt:lpstr>Framework de um processo genérico</vt:lpstr>
      <vt:lpstr>Framework de um processo genérico</vt:lpstr>
      <vt:lpstr>Modelo Espiral</vt:lpstr>
      <vt:lpstr>Modelo Espiral</vt:lpstr>
      <vt:lpstr>Modelo Espiral</vt:lpstr>
      <vt:lpstr>Desenvolvimento Ágil</vt:lpstr>
      <vt:lpstr>Sumário</vt:lpstr>
      <vt:lpstr>Deficiência dos modelos de processo prescritivos</vt:lpstr>
      <vt:lpstr>Origem do Desenvolvimento Ágil</vt:lpstr>
      <vt:lpstr>Filosofia do Desenvolvimento Ágil</vt:lpstr>
      <vt:lpstr>Custo da mudança em função do tempo</vt:lpstr>
      <vt:lpstr>Características de um processo ágil</vt:lpstr>
      <vt:lpstr>Programação Extrema – XP (Extreme Programming)</vt:lpstr>
      <vt:lpstr>Valores da XP</vt:lpstr>
      <vt:lpstr>Valores da XP</vt:lpstr>
      <vt:lpstr>Valores da XP</vt:lpstr>
      <vt:lpstr>Valores da XP</vt:lpstr>
      <vt:lpstr>Processo XP</vt:lpstr>
      <vt:lpstr>Processo XP</vt:lpstr>
      <vt:lpstr>User story (História de usuário)</vt:lpstr>
      <vt:lpstr>User story (História de usuário)</vt:lpstr>
      <vt:lpstr>Vamos praticar!</vt:lpstr>
      <vt:lpstr>Processo XP</vt:lpstr>
      <vt:lpstr>Cartão CRC</vt:lpstr>
      <vt:lpstr>Cartão CRC</vt:lpstr>
      <vt:lpstr>Vamos praticar!</vt:lpstr>
      <vt:lpstr>Processo XP</vt:lpstr>
      <vt:lpstr>Processo XP</vt:lpstr>
      <vt:lpstr>Exemplo de teste de unidade automatizado</vt:lpstr>
      <vt:lpstr>Processo XP</vt:lpstr>
      <vt:lpstr>Críticas à abordagem XP</vt:lpstr>
      <vt:lpstr>Críticas à abordagem XP</vt:lpstr>
      <vt:lpstr>Críticas à abordagem XP</vt:lpstr>
      <vt:lpstr>Críticas à abordagem XP</vt:lpstr>
      <vt:lpstr>Outros modelos de processos ágeis</vt:lpstr>
      <vt:lpstr>Exercícios</vt:lpstr>
      <vt:lpstr>Complete</vt:lpstr>
      <vt:lpstr>Múltipla Escolha</vt:lpstr>
      <vt:lpstr>Complete</vt:lpstr>
      <vt:lpstr>Complete</vt:lpstr>
      <vt:lpstr>Verdadeiro ou Falso</vt:lpstr>
      <vt:lpstr>Múltipla Escolha</vt:lpstr>
      <vt:lpstr>Verdadeiro ou Falso</vt:lpstr>
      <vt:lpstr>Verdadeiro ou Falso</vt:lpstr>
      <vt:lpstr>Verdadeiro ou Falso</vt:lpstr>
      <vt:lpstr>Complete</vt:lpstr>
      <vt:lpstr>Responda</vt:lpstr>
      <vt:lpstr>Responda</vt:lpstr>
      <vt:lpstr>Responda</vt:lpstr>
      <vt:lpstr>Responda</vt:lpstr>
      <vt:lpstr>Responda</vt:lpstr>
      <vt:lpstr>Responda</vt:lpstr>
      <vt:lpstr>Responda</vt:lpstr>
      <vt:lpstr>Escreva</vt:lpstr>
      <vt:lpstr>Fatores humanos no Desenvolvimento Ágil</vt:lpstr>
      <vt:lpstr>Técnicas de Elicitação de Requisitos</vt:lpstr>
      <vt:lpstr>Sumário</vt:lpstr>
      <vt:lpstr>Um “caso real”</vt:lpstr>
      <vt:lpstr>Um “caso real”</vt:lpstr>
      <vt:lpstr>Um “caso real”</vt:lpstr>
      <vt:lpstr>Um “caso real”</vt:lpstr>
      <vt:lpstr>Exercício: Análise do “caso real”</vt:lpstr>
      <vt:lpstr>Definição de Elicitação de Requisitos</vt:lpstr>
      <vt:lpstr>Tipos de requisitos</vt:lpstr>
      <vt:lpstr>Dilema dos requisitos</vt:lpstr>
      <vt:lpstr>Dificuldades na elicitação de requisitos</vt:lpstr>
      <vt:lpstr>Elicitação, Análise e Negociação</vt:lpstr>
      <vt:lpstr>Elicitação de Requisitos</vt:lpstr>
      <vt:lpstr>Análise e Negociação de Requisitos</vt:lpstr>
      <vt:lpstr>Técnicas de Elicitação de Requisitos</vt:lpstr>
      <vt:lpstr>Entrevista</vt:lpstr>
      <vt:lpstr>Brainstorming</vt:lpstr>
      <vt:lpstr>Brainstorming</vt:lpstr>
      <vt:lpstr>Prototipagem</vt:lpstr>
      <vt:lpstr>Prototipagem</vt:lpstr>
      <vt:lpstr>Atividade em grupo</vt:lpstr>
      <vt:lpstr>Tutorial</vt:lpstr>
      <vt:lpstr>Leitura de documentos</vt:lpstr>
      <vt:lpstr>Análise de protocolos</vt:lpstr>
      <vt:lpstr>Observação e análise sociais</vt:lpstr>
      <vt:lpstr>Cenários</vt:lpstr>
      <vt:lpstr>Reúso de requisitos</vt:lpstr>
      <vt:lpstr>Introdução à UML</vt:lpstr>
      <vt:lpstr>Sumário</vt:lpstr>
      <vt:lpstr>O que é UML?</vt:lpstr>
      <vt:lpstr>O que é UML?</vt:lpstr>
      <vt:lpstr>O que é um diagrama?</vt:lpstr>
      <vt:lpstr>Diagramas da UML</vt:lpstr>
      <vt:lpstr>Diagrama de casos de uso</vt:lpstr>
      <vt:lpstr>Diagrama de casos de uso</vt:lpstr>
      <vt:lpstr>Diagrama de casos de uso</vt:lpstr>
      <vt:lpstr>Diagrama de casos de uso</vt:lpstr>
      <vt:lpstr>Diagrama de casos de uso</vt:lpstr>
      <vt:lpstr>Diagrama de casos de uso</vt:lpstr>
      <vt:lpstr>Atividade em grupo</vt:lpstr>
      <vt:lpstr>Descrição de caso de uso</vt:lpstr>
      <vt:lpstr>Descrição de caso de uso</vt:lpstr>
      <vt:lpstr>Exemplo de descrição de caso de uso</vt:lpstr>
      <vt:lpstr>Atividade em grupo</vt:lpstr>
      <vt:lpstr>Diagrama de atividades</vt:lpstr>
      <vt:lpstr>Diagrama de atividades</vt:lpstr>
      <vt:lpstr>Diagrama de atividades com raias</vt:lpstr>
      <vt:lpstr>Exemplo de diagrama de atividades para um software</vt:lpstr>
      <vt:lpstr>Atividade em grupo</vt:lpstr>
      <vt:lpstr>Diagrama de classes</vt:lpstr>
      <vt:lpstr>Diagrama de classes</vt:lpstr>
      <vt:lpstr>Orientação a Objetos</vt:lpstr>
      <vt:lpstr>Orientação a Objetos</vt:lpstr>
      <vt:lpstr>Orientação a Objetos</vt:lpstr>
      <vt:lpstr>Exercício</vt:lpstr>
      <vt:lpstr>Um pouco de Análise e Projeto Orientado a Objetos</vt:lpstr>
      <vt:lpstr>Estudo de Caso - Sistema de Biblioteca</vt:lpstr>
      <vt:lpstr>Estudo de Caso - Sistema de Biblioteca</vt:lpstr>
      <vt:lpstr>Estudo de Caso - Sistema de Biblioteca</vt:lpstr>
      <vt:lpstr>Estudo de Caso - Sistema de Biblioteca</vt:lpstr>
      <vt:lpstr>Estudo de Caso - Sistema de Biblioteca</vt:lpstr>
      <vt:lpstr>Estudo de Caso - Sistema de Biblioteca</vt:lpstr>
      <vt:lpstr>Estudo de Caso - Sistema de Biblioteca</vt:lpstr>
      <vt:lpstr>Atividade em grupo</vt:lpstr>
      <vt:lpstr>Diagrama de sequência</vt:lpstr>
      <vt:lpstr>Diagrama de sequência</vt:lpstr>
      <vt:lpstr>Diagrama de sequência</vt:lpstr>
      <vt:lpstr>Exemplo de diagrama de sequência</vt:lpstr>
      <vt:lpstr>Gestão de Projetos</vt:lpstr>
      <vt:lpstr>Sumário</vt:lpstr>
      <vt:lpstr>Uma breve introdução</vt:lpstr>
      <vt:lpstr>Uma breve introdução</vt:lpstr>
      <vt:lpstr>Abordagens de gestão de projetos</vt:lpstr>
      <vt:lpstr>Lean Thinking</vt:lpstr>
      <vt:lpstr>Lean Thinking</vt:lpstr>
      <vt:lpstr>Lean Thinking</vt:lpstr>
      <vt:lpstr>Lean Thinking</vt:lpstr>
      <vt:lpstr>Kanban</vt:lpstr>
      <vt:lpstr>Kanban</vt:lpstr>
      <vt:lpstr>Kanban</vt:lpstr>
      <vt:lpstr>Métodos Ágeis</vt:lpstr>
      <vt:lpstr>Scrum</vt:lpstr>
      <vt:lpstr>Scrum</vt:lpstr>
      <vt:lpstr>Vamos praticar!</vt:lpstr>
      <vt:lpstr>Scrum – Como estimar o esforço para cada tarefa?</vt:lpstr>
      <vt:lpstr>Vamos praticar!</vt:lpstr>
      <vt:lpstr>Scrum</vt:lpstr>
      <vt:lpstr>Scrum</vt:lpstr>
      <vt:lpstr>Vamos praticar!</vt:lpstr>
      <vt:lpstr>Vamos praticar!</vt:lpstr>
      <vt:lpstr>Scrum</vt:lpstr>
      <vt:lpstr>Vamos praticar!</vt:lpstr>
      <vt:lpstr>Scrum</vt:lpstr>
      <vt:lpstr>Abordagens dirigidas a processos</vt:lpstr>
      <vt:lpstr>PMBOK</vt:lpstr>
      <vt:lpstr>PMBOK</vt:lpstr>
      <vt:lpstr>PMBOK</vt:lpstr>
      <vt:lpstr>PMBOK</vt:lpstr>
      <vt:lpstr>Comparação das abordagens de gestão de projetos</vt:lpstr>
      <vt:lpstr>Princípios na prática de Engenharia de Software</vt:lpstr>
      <vt:lpstr>Sumário</vt:lpstr>
      <vt:lpstr>Conhecimento em Engenharia de Software</vt:lpstr>
      <vt:lpstr>Conhecimento em Engenharia de Software</vt:lpstr>
      <vt:lpstr>Princípios fundamentais</vt:lpstr>
      <vt:lpstr>Princípios fundamentais</vt:lpstr>
      <vt:lpstr>Princípios fundamentais</vt:lpstr>
      <vt:lpstr>Princípios fundamentais</vt:lpstr>
      <vt:lpstr>Princípios fundamentais</vt:lpstr>
      <vt:lpstr>Princípios fundamentais</vt:lpstr>
      <vt:lpstr>Princípios fundamentais</vt:lpstr>
      <vt:lpstr>Princípios fundamentais</vt:lpstr>
      <vt:lpstr>Princípios fundamentais</vt:lpstr>
      <vt:lpstr>Princípios fundamentais</vt:lpstr>
      <vt:lpstr>Princípios das atividades metodológicas</vt:lpstr>
      <vt:lpstr>Princípios da comunicação</vt:lpstr>
      <vt:lpstr>Princípios da comunicação</vt:lpstr>
      <vt:lpstr>Princípios da comunicação</vt:lpstr>
      <vt:lpstr>Princípios da comunicação</vt:lpstr>
      <vt:lpstr>Princípios da comunicação</vt:lpstr>
      <vt:lpstr>Princípios do planejamento</vt:lpstr>
      <vt:lpstr>Princípios do planejamento</vt:lpstr>
      <vt:lpstr>Princípios do planejamento</vt:lpstr>
      <vt:lpstr>Princípios do planejamento</vt:lpstr>
      <vt:lpstr>Princípios do planejamento</vt:lpstr>
      <vt:lpstr>Princípios da modelagem</vt:lpstr>
      <vt:lpstr>Princípios da modelagem</vt:lpstr>
      <vt:lpstr>Princípios da modelagem</vt:lpstr>
      <vt:lpstr>Princípios da modelagem</vt:lpstr>
      <vt:lpstr>Princípios da modelagem</vt:lpstr>
      <vt:lpstr>Princípios da modelagem</vt:lpstr>
      <vt:lpstr>Princípios da modelagem</vt:lpstr>
      <vt:lpstr>Princípios da modelagem</vt:lpstr>
      <vt:lpstr>Princípios da modelagem</vt:lpstr>
      <vt:lpstr>Princípios da construção</vt:lpstr>
      <vt:lpstr>Princípios da construção</vt:lpstr>
      <vt:lpstr>Princípios da construção</vt:lpstr>
      <vt:lpstr>Princípios da construção</vt:lpstr>
      <vt:lpstr>Princípios da construção</vt:lpstr>
      <vt:lpstr>Princípios da construção</vt:lpstr>
      <vt:lpstr>Princípios da construção</vt:lpstr>
      <vt:lpstr>Princípios da construção</vt:lpstr>
      <vt:lpstr>Princípios da construção</vt:lpstr>
      <vt:lpstr>Princípios da construção</vt:lpstr>
      <vt:lpstr>Princípios da construção</vt:lpstr>
      <vt:lpstr>Princípios da construção</vt:lpstr>
      <vt:lpstr>Princípios da construção</vt:lpstr>
      <vt:lpstr>Princípios do emprego</vt:lpstr>
      <vt:lpstr>Princípios do emprego</vt:lpstr>
      <vt:lpstr>Exercícios</vt:lpstr>
      <vt:lpstr>Enumere</vt:lpstr>
      <vt:lpstr>Enumere</vt:lpstr>
      <vt:lpstr>Enumere</vt:lpstr>
      <vt:lpstr>Responda</vt:lpstr>
      <vt:lpstr>Responda</vt:lpstr>
      <vt:lpstr>Software Engineering Body Of Knowledge (SWEBOK)</vt:lpstr>
      <vt:lpstr>Teste de Software</vt:lpstr>
      <vt:lpstr>Sumário</vt:lpstr>
      <vt:lpstr>Uma breve introdução</vt:lpstr>
      <vt:lpstr>Uma breve introdução</vt:lpstr>
      <vt:lpstr>Uma breve introdução</vt:lpstr>
      <vt:lpstr>Uma breve introdução</vt:lpstr>
      <vt:lpstr>Conceitos</vt:lpstr>
      <vt:lpstr>Conceitos</vt:lpstr>
      <vt:lpstr>Níveis de Teste de Software</vt:lpstr>
      <vt:lpstr>Testes de Unidade</vt:lpstr>
      <vt:lpstr>Testes de Integração</vt:lpstr>
      <vt:lpstr>Testes de Sistema</vt:lpstr>
      <vt:lpstr>Testes de Aceitação</vt:lpstr>
      <vt:lpstr>Testes de Regressão</vt:lpstr>
      <vt:lpstr>Teste de Software no modelo V</vt:lpstr>
      <vt:lpstr>Ciclo do Desenvolvimento Dirigido a Testes</vt:lpstr>
      <vt:lpstr>Ciclo do Desenvolvimento Dirigido a Testes</vt:lpstr>
      <vt:lpstr>Ciclo do Desenvolvimento Dirigido a Testes</vt:lpstr>
      <vt:lpstr>Ciclo do Desenvolvimento Dirigido a Testes</vt:lpstr>
      <vt:lpstr>Ciclo do Desenvolvimento Dirigido a Testes</vt:lpstr>
      <vt:lpstr>Ciclo do Desenvolvimento Dirigido a Testes</vt:lpstr>
      <vt:lpstr>Teste Caixa-Branca</vt:lpstr>
      <vt:lpstr>Teste Caixa-Preta</vt:lpstr>
      <vt:lpstr>Análise do Valor Limite</vt:lpstr>
      <vt:lpstr>Análise do Valor Limite</vt:lpstr>
      <vt:lpstr>Testes Alfa</vt:lpstr>
      <vt:lpstr>Teste Beta</vt:lpstr>
      <vt:lpstr>Testes de Software Orientado a Objetos</vt:lpstr>
      <vt:lpstr>Testes de Software Orientado a Objetos</vt:lpstr>
      <vt:lpstr>Testes de Software Orientado a Objetos</vt:lpstr>
      <vt:lpstr>Outros Tipos de Teste</vt:lpstr>
      <vt:lpstr>Outros Tipos de Teste</vt:lpstr>
      <vt:lpstr>Referências Bibliográficas</vt:lpstr>
      <vt:lpstr>Referências Bibliográficas</vt:lpstr>
      <vt:lpstr>Referências Bibliográficas</vt:lpstr>
      <vt:lpstr>Referências Bibliográficas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Engenharia de Software (slides)</dc:title>
  <dc:creator>COMPUTADOR</dc:creator>
  <cp:lastModifiedBy>Diego Tadeu Martins Acioly Ribeiro Dias</cp:lastModifiedBy>
  <cp:revision>742</cp:revision>
  <dcterms:created xsi:type="dcterms:W3CDTF">2014-09-30T17:15:54Z</dcterms:created>
  <dcterms:modified xsi:type="dcterms:W3CDTF">2022-03-07T23:17:30Z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5c845e1-e2aa-4029-bae7-db3afec8ac52_Enabled">
    <vt:lpwstr>true</vt:lpwstr>
  </property>
  <property fmtid="{D5CDD505-2E9C-101B-9397-08002B2CF9AE}" pid="3" name="MSIP_Label_f5c845e1-e2aa-4029-bae7-db3afec8ac52_SetDate">
    <vt:lpwstr>2022-03-07T22:19:23Z</vt:lpwstr>
  </property>
  <property fmtid="{D5CDD505-2E9C-101B-9397-08002B2CF9AE}" pid="4" name="MSIP_Label_f5c845e1-e2aa-4029-bae7-db3afec8ac52_Method">
    <vt:lpwstr>Standard</vt:lpwstr>
  </property>
  <property fmtid="{D5CDD505-2E9C-101B-9397-08002B2CF9AE}" pid="5" name="MSIP_Label_f5c845e1-e2aa-4029-bae7-db3afec8ac52_Name">
    <vt:lpwstr>Interno</vt:lpwstr>
  </property>
  <property fmtid="{D5CDD505-2E9C-101B-9397-08002B2CF9AE}" pid="6" name="MSIP_Label_f5c845e1-e2aa-4029-bae7-db3afec8ac52_SiteId">
    <vt:lpwstr>828d299c-d85c-4fc7-abf2-9c0724378d20</vt:lpwstr>
  </property>
  <property fmtid="{D5CDD505-2E9C-101B-9397-08002B2CF9AE}" pid="7" name="MSIP_Label_f5c845e1-e2aa-4029-bae7-db3afec8ac52_ActionId">
    <vt:lpwstr>6c869673-ecad-4def-bc52-db737737a1d8</vt:lpwstr>
  </property>
  <property fmtid="{D5CDD505-2E9C-101B-9397-08002B2CF9AE}" pid="8" name="MSIP_Label_f5c845e1-e2aa-4029-bae7-db3afec8ac52_ContentBits">
    <vt:lpwstr>0</vt:lpwstr>
  </property>
</Properties>
</file>