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50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84668D-9336-4BC7-B472-CB3BA9EAB76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AEE5F9-B7BE-4E07-ACD0-E7893B159B9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25D35D-E46B-4FD3-9F66-8E1F447C62C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3703AD-B0EF-4E0A-8CC1-F1C94309371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09E581-3E7C-4CD5-844D-D89E9FE4D7E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AB1D6A6-E579-4DE9-B180-6366CBB8B4F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28C052D-0F97-42A3-B175-E3EB681FB13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FCD7CD-1859-4C82-A836-9129DBCC5D2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280" cy="342864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06E853-A5E3-484B-88A0-B908E777AA2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A8C02B-E069-4804-8D73-789F1FBB9B1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EDAACF-DC15-4C9B-BA4A-43CE423245D1}" type="slidenum">
              <a:rPr b="0" lang="fr-FR" sz="1800" spc="-1" strike="noStrike">
                <a:latin typeface="Times New Roman"/>
              </a:rPr>
              <a:t>&lt;numéro&gt;</a:t>
            </a:fld>
            <a:endParaRPr b="0" lang="fr-FR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6E1F3D-89FD-4B06-BCA4-E57F53D27F1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680AB9-1632-4F8F-9988-5B1F6D3F870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D4D4F2-6B42-4620-BA02-5203564D4BDD}" type="slidenum"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F1AF2F-2A74-4DC6-8246-A9369D3F82BD}" type="slidenum">
              <a:rPr b="0" lang="fr-FR" sz="12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1852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0504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3200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81852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0504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332000" y="196920"/>
            <a:ext cx="73418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1852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0504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3200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81852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30504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332000" y="196920"/>
            <a:ext cx="73418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81852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305040" y="120492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33200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81852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305040" y="2978280"/>
            <a:ext cx="236772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332000" y="196920"/>
            <a:ext cx="73418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339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0840" y="297828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0840" y="1204920"/>
            <a:ext cx="35888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332000" y="2978280"/>
            <a:ext cx="7354440" cy="16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0" y="2284560"/>
            <a:ext cx="4750920" cy="113472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8360" y="52560"/>
            <a:ext cx="8206920" cy="86652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éditer le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format du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68360" y="1384200"/>
            <a:ext cx="8206920" cy="29174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28480" y="4821120"/>
            <a:ext cx="2133360" cy="2538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95720" y="4821120"/>
            <a:ext cx="2895120" cy="2538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659640" y="4838760"/>
            <a:ext cx="2015640" cy="2538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6DA098-E405-40F2-AC35-9BC9BA55FDFA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32000" y="196920"/>
            <a:ext cx="73418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332000" y="1204920"/>
            <a:ext cx="7354440" cy="33951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4842000"/>
            <a:ext cx="2133360" cy="1998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4842000"/>
            <a:ext cx="2895120" cy="1998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4842000"/>
            <a:ext cx="2133360" cy="1998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8C4BBE-C85B-438C-B603-73984F660E03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le-datascientist.fr/quest-ce-quun-data-scientist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98240" y="2068560"/>
            <a:ext cx="4828680" cy="1800000"/>
          </a:xfrm>
          <a:prstGeom prst="rect">
            <a:avLst/>
          </a:prstGeom>
          <a:noFill/>
          <a:ln>
            <a:noFill/>
          </a:ln>
          <a:effectLst>
            <a:outerShdw dist="17819" dir="2700000">
              <a:srgbClr val="9b6902"/>
            </a:outerShdw>
          </a:effectLst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06abdc"/>
                </a:solidFill>
                <a:latin typeface="Georgia"/>
                <a:ea typeface="Georgia"/>
              </a:rPr>
              <a:t>Python for data science</a:t>
            </a:r>
            <a:br/>
            <a:br/>
            <a:br/>
            <a:br/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420920"/>
            <a:ext cx="2663640" cy="377640"/>
          </a:xfrm>
          <a:prstGeom prst="rect">
            <a:avLst/>
          </a:prstGeom>
          <a:noFill/>
          <a:ln>
            <a:noFill/>
          </a:ln>
          <a:effectLst>
            <a:outerShdw algn="ctr" dir="2700000" dist="17819" rotWithShape="0">
              <a:schemeClr val="lt2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Processus du Data science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68360" y="1384200"/>
            <a:ext cx="8351640" cy="29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1.Exploratory Data Analysis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2.Pre-processing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3.Modeling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B8561DB-06B9-4C40-A46C-6F469B504D74}" type="slidenum">
              <a:rPr b="0" lang="fr-FR" sz="900" spc="-1" strike="noStrike">
                <a:solidFill>
                  <a:srgbClr val="1c1c1c"/>
                </a:solidFill>
                <a:latin typeface="Times New Roman"/>
                <a:ea typeface="Times New Roman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Georgia"/>
                <a:ea typeface="Georgia"/>
              </a:rPr>
              <a:t>                       </a:t>
            </a:r>
            <a:r>
              <a:rPr b="0" lang="fr-FR" sz="2400" spc="-1" strike="noStrike">
                <a:solidFill>
                  <a:srgbClr val="ffffff"/>
                </a:solidFill>
                <a:latin typeface="Georgia"/>
                <a:ea typeface="Georgia"/>
              </a:rPr>
              <a:t>Exploratory Data Analysis (1)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68360" y="1384200"/>
            <a:ext cx="8206920" cy="3069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Objectif:</a:t>
            </a: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 comprendre au maximum les données dont on dispose pour définir une stratégie de modélisation.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 </a:t>
            </a: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I</a:t>
            </a:r>
            <a:r>
              <a:rPr b="1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 - Analyse de la forme: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Identification de la target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Nombre des lignes et de colonnes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Identification des valeurs manquantes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Types de variables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B2CFA0-6036-44F6-A822-AC5132CB1741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Georgia"/>
                <a:ea typeface="Georgia"/>
              </a:rPr>
              <a:t>Exploratory Data Analysis (2)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68360" y="1384200"/>
            <a:ext cx="8206920" cy="29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144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II - Analyse du fond: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Visualisation de la target (histogramme/boxplot)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Compréhension des différentes variables (recherche)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Visualisation des relations : features/target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c1c1c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1c1c1c"/>
                </a:solidFill>
                <a:latin typeface="Georgia"/>
                <a:ea typeface="Georgia"/>
              </a:rPr>
              <a:t>Identification des outliers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927192-0CA2-46CF-A2D3-22C97058424D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Georgia"/>
                <a:ea typeface="Georgia"/>
              </a:rPr>
              <a:t>Pre-Processing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68360" y="1384200"/>
            <a:ext cx="8387640" cy="3511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Objectif: 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transformer le data pour le mettre dans un format propice au machine learning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Création du Train Set / Test Set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Élimination des NaN : dropna(), imputation, colonne"vides"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Encodage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Suppression des outliers néfastes au modèle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Feature selection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Feature engineering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Feature scaling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D11434-14ED-4C94-95B8-39462F976949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Modeling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68360" y="1384200"/>
            <a:ext cx="8206920" cy="337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Objectif: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 développer un modèle de machine learning capable de répondre à l'objectif final.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Définir une fonction d'évaluation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Entrainement de différents modèles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Optimisation avec GridSearchCV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Georgia"/>
                <a:ea typeface="Georgia"/>
              </a:rPr>
              <a:t>Analyse des erreurs et retour au Preprocessing / EDA Learning Curve et prise de décision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54B5E6-06D3-4666-AC5D-81F4E835FB2D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68360" y="52560"/>
            <a:ext cx="8206920" cy="95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Pourquoi Python pour la Data Science?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319D15-1883-4E97-AE34-FE75554B8232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71" name="Google Shape;264;g8da98cabf0_1_15" descr=""/>
          <p:cNvPicPr/>
          <p:nvPr/>
        </p:nvPicPr>
        <p:blipFill>
          <a:blip r:embed="rId1"/>
          <a:stretch/>
        </p:blipFill>
        <p:spPr>
          <a:xfrm>
            <a:off x="2287080" y="1367280"/>
            <a:ext cx="5115600" cy="323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8A8127-7799-4135-B7C8-E40FB4C78E3F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02120" y="190440"/>
            <a:ext cx="8349840" cy="699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Pourquoi Python pour la Data Science?</a:t>
            </a:r>
            <a:br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95280" y="1204920"/>
            <a:ext cx="8349840" cy="36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Python est le langage de programmation préféré des </a:t>
            </a:r>
            <a:r>
              <a:rPr b="0" lang="fr-FR" sz="1650" spc="-1" strike="noStrike" u="sng">
                <a:solidFill>
                  <a:srgbClr val="ee6600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Data Scientists</a:t>
            </a: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. Ils ont besoin d’un 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00000"/>
              </a:lnSpc>
              <a:spcBef>
                <a:spcPts val="360"/>
              </a:spcBef>
              <a:buClr>
                <a:srgbClr val="0a0a0a"/>
              </a:buClr>
              <a:buFont typeface="Arial"/>
              <a:buChar char="●"/>
              <a:tabLst>
                <a:tab algn="l" pos="0"/>
              </a:tabLst>
            </a:pP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langage facile à utiliser,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00000"/>
              </a:lnSpc>
              <a:buClr>
                <a:srgbClr val="0a0a0a"/>
              </a:buClr>
              <a:buFont typeface="Arial"/>
              <a:buChar char="●"/>
              <a:tabLst>
                <a:tab algn="l" pos="0"/>
              </a:tabLst>
            </a:pP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avec une disponibilité décente des bibliothèques 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 marL="457200" indent="-333000">
              <a:lnSpc>
                <a:spcPct val="100000"/>
              </a:lnSpc>
              <a:buClr>
                <a:srgbClr val="0a0a0a"/>
              </a:buClr>
              <a:buFont typeface="Arial"/>
              <a:buChar char="●"/>
              <a:tabLst>
                <a:tab algn="l" pos="0"/>
              </a:tabLst>
            </a:pP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et une grande communauté.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fr-FR" sz="1650" spc="-1" strike="noStrike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</a:rPr>
              <a:t>Les projets ayant des communautés inactives sont généralement moins susceptibles de mettre à jour leurs plates-formes. Mais alors, pourquoi Python est populaire en Data Science ?</a:t>
            </a:r>
            <a:endParaRPr b="0" lang="fr-FR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68360" y="52560"/>
            <a:ext cx="8531640" cy="6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Pourquoi Python pour la Data Science?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68360" y="1384200"/>
            <a:ext cx="8206920" cy="29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FBB11F-A547-46D3-AED6-E33BC649D0C9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78" name="Google Shape;281;g530645e915_5_1" descr=""/>
          <p:cNvPicPr/>
          <p:nvPr/>
        </p:nvPicPr>
        <p:blipFill>
          <a:blip r:embed="rId1"/>
          <a:stretch/>
        </p:blipFill>
        <p:spPr>
          <a:xfrm>
            <a:off x="268560" y="1225800"/>
            <a:ext cx="8731440" cy="352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899"/>
              </a:spcBef>
              <a:spcAft>
                <a:spcPts val="901"/>
              </a:spcAft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Pourquoi Python pour la Data Science?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02760" y="1050480"/>
            <a:ext cx="8856000" cy="307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899"/>
              </a:spcBef>
              <a:tabLst>
                <a:tab algn="l" pos="0"/>
              </a:tabLst>
            </a:pPr>
            <a:r>
              <a:rPr b="1" lang="fr-FR" sz="2050" spc="-1" strike="noStrike">
                <a:solidFill>
                  <a:srgbClr val="0a0a0a"/>
                </a:solidFill>
                <a:highlight>
                  <a:srgbClr val="ffffff"/>
                </a:highlight>
                <a:latin typeface="Georgia"/>
                <a:ea typeface="Georgia"/>
              </a:rPr>
              <a:t>Dernières pensées</a:t>
            </a:r>
            <a:endParaRPr b="0" lang="fr-FR" sz="2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99"/>
              </a:spcBef>
              <a:tabLst>
                <a:tab algn="l" pos="0"/>
              </a:tabLst>
            </a:pPr>
            <a:r>
              <a:rPr b="0" lang="fr-FR" sz="2050" spc="-1" strike="noStrike">
                <a:solidFill>
                  <a:srgbClr val="0a0a0a"/>
                </a:solidFill>
                <a:highlight>
                  <a:srgbClr val="ffffff"/>
                </a:highlight>
                <a:latin typeface="Georgia"/>
                <a:ea typeface="Georgia"/>
              </a:rPr>
              <a:t>Python est encore en développement, ce qui signifie qu’il reçoit des mises à jour et des versions régulières.</a:t>
            </a:r>
            <a:endParaRPr b="0" lang="fr-FR" sz="2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99"/>
              </a:spcBef>
              <a:tabLst>
                <a:tab algn="l" pos="0"/>
              </a:tabLst>
            </a:pPr>
            <a:r>
              <a:rPr b="0" lang="fr-FR" sz="2050" spc="-1" strike="noStrike">
                <a:solidFill>
                  <a:srgbClr val="0a0a0a"/>
                </a:solidFill>
                <a:highlight>
                  <a:srgbClr val="ffffff"/>
                </a:highlight>
                <a:latin typeface="Georgia"/>
                <a:ea typeface="Georgia"/>
              </a:rPr>
              <a:t>Vous pouvez donc être assuré que l’apprentissage de Python pour la science des données est une bonne utilisation de votre temps. </a:t>
            </a:r>
            <a:endParaRPr b="0" lang="fr-FR" sz="2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99"/>
              </a:spcBef>
              <a:tabLst>
                <a:tab algn="l" pos="0"/>
              </a:tabLst>
            </a:pPr>
            <a:r>
              <a:rPr b="0" lang="fr-FR" sz="2050" spc="-1" strike="noStrike">
                <a:solidFill>
                  <a:srgbClr val="0a0a0a"/>
                </a:solidFill>
                <a:highlight>
                  <a:srgbClr val="ffffff"/>
                </a:highlight>
                <a:latin typeface="Georgia"/>
                <a:ea typeface="Georgia"/>
              </a:rPr>
              <a:t>Au fur et à mesure que le big data et l’apprentissage automatique se généralisent dans les entreprises et les gouvernements, la demande pour davantage de praticiens qualifiés pour Python augmentera.</a:t>
            </a:r>
            <a:endParaRPr b="0" lang="fr-FR" sz="2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fr-FR" sz="2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5FA4C5-4B74-404B-A6C7-E94283660463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Présentation des outils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68360" y="1276560"/>
            <a:ext cx="8206920" cy="356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Georgia"/>
                <a:ea typeface="Georgia"/>
              </a:rPr>
              <a:t>Github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Georgia"/>
                <a:ea typeface="Georgia"/>
              </a:rPr>
              <a:t>2. Jupyter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4CADB3-B82B-457B-B57A-4B1CC430382B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85DC94-F362-4A4F-93B7-3AD7724DDA22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02120" y="190440"/>
            <a:ext cx="8349840" cy="699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Qui sommes-nous?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69;p2" descr=""/>
          <p:cNvPicPr/>
          <p:nvPr/>
        </p:nvPicPr>
        <p:blipFill>
          <a:blip r:embed="rId1"/>
          <a:stretch/>
        </p:blipFill>
        <p:spPr>
          <a:xfrm>
            <a:off x="3073680" y="1178640"/>
            <a:ext cx="2620800" cy="36597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84680" y="1340280"/>
            <a:ext cx="2790360" cy="30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700" spc="-1" strike="noStrike">
                <a:solidFill>
                  <a:srgbClr val="000000"/>
                </a:solidFill>
                <a:latin typeface="Georgia"/>
                <a:ea typeface="Georgia"/>
              </a:rPr>
              <a:t>Ousseynou Mbaye: 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Doctorant en machine learning appliqué à la Santé à l’UADB, 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Google Fellowship in machine learning 2018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Membre de GalsenAI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025680" y="1340280"/>
            <a:ext cx="3047040" cy="30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700" spc="-1" strike="noStrike">
                <a:solidFill>
                  <a:srgbClr val="000000"/>
                </a:solidFill>
                <a:latin typeface="Georgia"/>
                <a:ea typeface="Georgia"/>
              </a:rPr>
              <a:t>Siriman Konaré: 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7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Doctorant en informatique à l’UGB, 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Georgia"/>
              <a:buChar char="●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Georgia"/>
                <a:ea typeface="Georgia"/>
              </a:rPr>
              <a:t>Ingénieur R&amp;D en Big Data et Blockchain à SeySoo sarl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                       </a:t>
            </a:r>
            <a:r>
              <a:rPr b="0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Coding Time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441C4D-22D4-41A7-8F37-8CF91D484D25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87" name="Google Shape;303;p18" descr=""/>
          <p:cNvPicPr/>
          <p:nvPr/>
        </p:nvPicPr>
        <p:blipFill>
          <a:blip r:embed="rId1"/>
          <a:stretch/>
        </p:blipFill>
        <p:spPr>
          <a:xfrm>
            <a:off x="2123640" y="1204560"/>
            <a:ext cx="5115600" cy="354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240000" y="2448000"/>
            <a:ext cx="2664000" cy="857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6abdc"/>
                </a:solidFill>
                <a:latin typeface="Georgia"/>
                <a:ea typeface="Georgia"/>
              </a:rPr>
              <a:t>Question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553080" y="4842000"/>
            <a:ext cx="2133360" cy="199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95431B-2A70-47CC-9C87-A7B1C9FC3214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53D099-7CD8-4607-A65D-D14117F2B664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560" y="20628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731520" y="1080360"/>
            <a:ext cx="7908480" cy="3714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Horaires: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Vendredi (18h – 20h)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Samedi 12 -15h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Email: sidykonare6@gmail.com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 Git: https://github.com/siriman/pythonDS2021</a:t>
            </a:r>
            <a:endParaRPr b="0" lang="fr-FR" sz="2400" spc="-1" strike="noStrike">
              <a:latin typeface="Times New Roman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Phone: 77 156 69 24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LinkedIn: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https://www.linkedin.com/in/siriman-konare-6ba565150/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600" spc="-1" strike="noStrike">
              <a:latin typeface="Times New Roman"/>
            </a:endParaRPr>
          </a:p>
          <a:p>
            <a:endParaRPr b="0" lang="fr-FR" sz="1600" spc="-1" strike="noStrike">
              <a:latin typeface="Times New Roman"/>
            </a:endParaRPr>
          </a:p>
          <a:p>
            <a:endParaRPr b="0" lang="fr-FR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400D1AE-7138-4FCA-A852-770209092F79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02120" y="190440"/>
            <a:ext cx="8349840" cy="699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Chapitre 1: </a:t>
            </a:r>
            <a:r>
              <a:rPr b="1" lang="fr-FR" sz="3200" spc="-1" strike="noStrike">
                <a:solidFill>
                  <a:srgbClr val="ffffff"/>
                </a:solidFill>
                <a:latin typeface="Georgia"/>
                <a:ea typeface="Georgia"/>
              </a:rPr>
              <a:t>Introduction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81440" y="1353600"/>
            <a:ext cx="4941360" cy="34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Plan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Qu’est-ce que la Data Science (science des données)?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Processus de la Data science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Pourquoi Python pour la Data Science?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Les métiers de Data Scientist </a:t>
            </a:r>
            <a:endParaRPr b="0" lang="fr-F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Présentation des outils</a:t>
            </a:r>
            <a:endParaRPr b="0" lang="fr-FR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fr-FR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Jupyterlab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5A7AE0-6446-4B6E-9E7D-CE89519BFD7D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02120" y="190440"/>
            <a:ext cx="8349840" cy="699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Georgia"/>
                <a:ea typeface="Georgia"/>
              </a:rPr>
              <a:t>Qu’est-ce que la Data Science (science des données)?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87;g8a34cba288_1_0" descr=""/>
          <p:cNvPicPr/>
          <p:nvPr/>
        </p:nvPicPr>
        <p:blipFill>
          <a:blip r:embed="rId1"/>
          <a:stretch/>
        </p:blipFill>
        <p:spPr>
          <a:xfrm>
            <a:off x="0" y="1273320"/>
            <a:ext cx="9143640" cy="326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8360" y="52560"/>
            <a:ext cx="8206920" cy="684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Georgia"/>
                <a:ea typeface="Georgia"/>
              </a:rPr>
              <a:t>Qu’est-ce que la Data Science (science des données)?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B77589-C67D-418C-824A-277AC538D19E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44" name="Google Shape;195;p45" descr=""/>
          <p:cNvPicPr/>
          <p:nvPr/>
        </p:nvPicPr>
        <p:blipFill>
          <a:blip r:embed="rId1"/>
          <a:stretch/>
        </p:blipFill>
        <p:spPr>
          <a:xfrm>
            <a:off x="0" y="737280"/>
            <a:ext cx="9143640" cy="41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68360" y="52560"/>
            <a:ext cx="8206920" cy="702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Georgia"/>
                <a:ea typeface="Georgia"/>
              </a:rPr>
              <a:t>Qu’est-ce que la Data Science (science des données)?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02;p46" descr=""/>
          <p:cNvPicPr/>
          <p:nvPr/>
        </p:nvPicPr>
        <p:blipFill>
          <a:blip r:embed="rId1"/>
          <a:stretch/>
        </p:blipFill>
        <p:spPr>
          <a:xfrm>
            <a:off x="0" y="754920"/>
            <a:ext cx="9143640" cy="4083480"/>
          </a:xfrm>
          <a:prstGeom prst="rect">
            <a:avLst/>
          </a:prstGeom>
          <a:ln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EBB6E4-7C16-4DF2-8855-EEB8C3CB3486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68360" y="0"/>
            <a:ext cx="8206920" cy="573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Georgia"/>
                <a:ea typeface="Georgia"/>
              </a:rPr>
              <a:t>Qu’est-ce que la Data Science (science des données)?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E40283-7368-448F-B4C9-913629940F90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  <p:pic>
        <p:nvPicPr>
          <p:cNvPr id="150" name="Google Shape;210;p47" descr=""/>
          <p:cNvPicPr/>
          <p:nvPr/>
        </p:nvPicPr>
        <p:blipFill>
          <a:blip r:embed="rId1"/>
          <a:stretch/>
        </p:blipFill>
        <p:spPr>
          <a:xfrm>
            <a:off x="0" y="645120"/>
            <a:ext cx="9143640" cy="419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68360" y="52560"/>
            <a:ext cx="8206920" cy="8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Georgia"/>
                <a:ea typeface="Georgia"/>
              </a:rPr>
              <a:t>Qu’est-ce que la Data Science (science des données)?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16;p48" descr=""/>
          <p:cNvPicPr/>
          <p:nvPr/>
        </p:nvPicPr>
        <p:blipFill>
          <a:blip r:embed="rId1"/>
          <a:stretch/>
        </p:blipFill>
        <p:spPr>
          <a:xfrm>
            <a:off x="0" y="957600"/>
            <a:ext cx="9143640" cy="389736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6659640" y="4838760"/>
            <a:ext cx="2015640" cy="25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E50AE6-3D27-4BE2-8D71-C31448A52EFD}" type="slidenum">
              <a:rPr b="0" lang="fr-FR" sz="900" spc="-1" strike="noStrike">
                <a:solidFill>
                  <a:srgbClr val="1c1c1c"/>
                </a:solidFill>
                <a:latin typeface="Georgia"/>
                <a:ea typeface="Georgia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2006-06-29T12:15:01Z</dcterms:created>
  <dc:creator>PoweredTemplates.com</dc:creator>
  <dc:description/>
  <dc:language>fr-FR</dc:language>
  <cp:lastModifiedBy/>
  <dcterms:modified xsi:type="dcterms:W3CDTF">2021-03-19T21:09:13Z</dcterms:modified>
  <cp:revision>1</cp:revision>
  <dc:subject/>
  <dc:title/>
</cp:coreProperties>
</file>