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63716-50AB-474B-92DF-A2D4A8F21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65BCF0-24EF-4D17-AB1D-1E5F25EC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F4EB98-170A-4380-B312-764704B2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50390-A0E5-4010-9DCF-F4BFC13D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A528E-6844-4D41-8FC7-99978028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953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FA578-F848-4FCA-A6BD-0908744B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010850-A178-47E3-86D2-7ACCE34A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E315A-C184-47EA-B6D1-79176002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D53660-D2F9-4FE8-B4DC-CA9544B5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9B6BB-99DE-4D34-B8BE-7E81CCD8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246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0C22BA-AB70-4CE2-ADD1-18487EA2A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C953BB-B30A-4527-9107-D0FAA3B07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07C17-6A79-41D2-935C-70BF1375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730800-8DA4-4172-AED9-395F8E91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3D091-3CF6-4D25-A12B-73384051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28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D978E-49EA-4986-A14C-15DEB18E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9CFE3-7137-4BB0-B9B1-CC0B1AAE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C7C65-9F03-463E-80BD-73EA0B59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D986B7-7D30-44CC-9BF3-DB4BBFAD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B92AA-8B1D-4F2E-987C-440AED05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544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E92A-A658-415E-A77D-588845E5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6D62B-9B84-4138-A126-9CEB1EEE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0411F-6931-435D-BB63-0A0A9F3A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E71715-0330-4427-BC18-2B3A34BB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C82CD-4655-45A4-B7A7-5BDF045E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28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F84E5-18BE-49FD-BF35-94A3CE59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E338E-9E9D-4251-8CA9-78A83D1A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856AFE-F653-4F6D-8D0B-8615AFDE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66789D-D18A-4A95-A662-AC3A635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644C50-3E5E-464C-840D-309D0E79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735908-E990-4E0D-95A7-98339A83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6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DC60B-4F84-46CA-B099-98BFF80E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EDA01-6271-46AD-92A1-75F897F8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C521C7-D4DF-4276-99ED-9267A1C8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E8E639-5125-498D-989F-B8CD1592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FE0158-1F0C-4158-B04D-97D25A3E1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73562E-DAD2-4348-B406-86F98A66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338F60-0829-46A1-A7F6-CA5D3D84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E8BA37-8B04-413D-8B54-169EB47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684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C9CA4-D4D6-4BC7-919E-2879B45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6B00FF-14AC-414A-8FE4-74260599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19686-9221-45CA-BED7-F9426E01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499D87-114D-4554-B3EF-8DBBC413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42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A5DD98-716D-40DF-A39D-665BB7AE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620F6F-8B4E-4EBB-8CC4-A9E4DA91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5CA21B-27F6-45ED-8CF3-B01F7A74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044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8254E-B22D-4727-BE8A-F901C88E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7F975-593E-48FE-9B87-BB3A9945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0137A4-EF6D-4E77-814F-60FA8434D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A220BE-2CE9-463E-9E36-B4E3C856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8AECBB-570D-42CF-BC43-F2A869A3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A24BB2-5939-4E9E-8CAA-9724378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31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F87A9-EAA2-44E0-B124-19AC21C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0B1491-C246-4474-BCB4-115520259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EE95D9-D390-42C0-97B5-4F1CE608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095B21-1E5D-427C-B65E-B7467FDB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42D76-90AE-48A5-A7D3-B3458E6B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22C034-BFBB-4001-90F8-671F40CA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46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9E69-390C-4620-9F5B-55BD80AC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820994-6C45-417B-9FB2-1AD76AA5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3B8E3-A2DB-479D-A4F9-84D0F3CC4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11A6-4FDE-4E16-B36B-B21A7CAD9446}" type="datetimeFigureOut">
              <a:rPr lang="LID4096" smtClean="0"/>
              <a:t>02/11/2020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60E74-69E2-40BD-8A0B-93926ED44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2A04C-777A-41FC-91C7-56D926900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0DBA-0EE6-4C4A-94F5-6A575763FD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51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25BFC9-1A73-4500-83B9-9F3633BF4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7885"/>
            <a:ext cx="9144000" cy="1655762"/>
          </a:xfrm>
        </p:spPr>
        <p:txBody>
          <a:bodyPr>
            <a:normAutofit/>
          </a:bodyPr>
          <a:lstStyle/>
          <a:p>
            <a:r>
              <a:rPr lang="ru-RU" sz="4800" dirty="0"/>
              <a:t>(Институт)</a:t>
            </a:r>
            <a:endParaRPr lang="LID4096" sz="4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325896-57D0-412A-BAB1-8011550849A5}"/>
              </a:ext>
            </a:extLst>
          </p:cNvPr>
          <p:cNvSpPr txBox="1">
            <a:spLocks/>
          </p:cNvSpPr>
          <p:nvPr/>
        </p:nvSpPr>
        <p:spPr>
          <a:xfrm>
            <a:off x="1524000" y="19095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РАЗРАБОТКА И ВНЕДРЕНИЕ ПОЛИТИКИ БЕЗОПАСНОСТИ ОРГАНИЗАЦИИ ИЛИ УЧРЕЖДЕНИЯ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3722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Источники угроз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компьютеризированные учебные аудитории, в которых проходит учебный процесс; </a:t>
            </a:r>
          </a:p>
          <a:p>
            <a:pPr lvl="0"/>
            <a:r>
              <a:rPr lang="ru-RU" dirty="0"/>
              <a:t>Интернет; </a:t>
            </a:r>
          </a:p>
          <a:p>
            <a:pPr lvl="0"/>
            <a:r>
              <a:rPr lang="ru-RU" dirty="0"/>
              <a:t>рабочие станции неквалифицированных в сфере информационной безопасности работников вуза. </a:t>
            </a:r>
          </a:p>
        </p:txBody>
      </p:sp>
    </p:spTree>
    <p:extLst>
      <p:ext uri="{BB962C8B-B14F-4D97-AF65-F5344CB8AC3E}">
        <p14:creationId xmlns:p14="http://schemas.microsoft.com/office/powerpoint/2010/main" val="32660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защиты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бухгалтерские ЛВС, данные планово-финансового отдела, а также статистические и архивные данные; </a:t>
            </a:r>
          </a:p>
          <a:p>
            <a:pPr lvl="0"/>
            <a:r>
              <a:rPr lang="ru-RU" dirty="0"/>
              <a:t>серверы баз данных; </a:t>
            </a:r>
          </a:p>
          <a:p>
            <a:pPr lvl="0"/>
            <a:r>
              <a:rPr lang="ru-RU" dirty="0"/>
              <a:t>консоль управления учетными записями; </a:t>
            </a:r>
          </a:p>
          <a:p>
            <a:pPr lvl="0"/>
            <a:r>
              <a:rPr lang="ru-RU" dirty="0" err="1"/>
              <a:t>www</a:t>
            </a:r>
            <a:r>
              <a:rPr lang="ru-RU" dirty="0"/>
              <a:t>/</a:t>
            </a:r>
            <a:r>
              <a:rPr lang="ru-RU" dirty="0" err="1"/>
              <a:t>ftp</a:t>
            </a:r>
            <a:r>
              <a:rPr lang="ru-RU" dirty="0"/>
              <a:t>-серверы; </a:t>
            </a:r>
          </a:p>
          <a:p>
            <a:pPr lvl="0"/>
            <a:r>
              <a:rPr lang="ru-RU" dirty="0"/>
              <a:t>ЛВС и серверы исследовательских проектов. </a:t>
            </a:r>
          </a:p>
        </p:txBody>
      </p:sp>
    </p:spTree>
    <p:extLst>
      <p:ext uri="{BB962C8B-B14F-4D97-AF65-F5344CB8AC3E}">
        <p14:creationId xmlns:p14="http://schemas.microsoft.com/office/powerpoint/2010/main" val="95085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Рубежи защиты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маршрутизатор</a:t>
            </a:r>
          </a:p>
          <a:p>
            <a:pPr lvl="0"/>
            <a:r>
              <a:rPr lang="ru-RU" dirty="0"/>
              <a:t>межсетевой экран: аппаратно-программный комплекс </a:t>
            </a:r>
            <a:r>
              <a:rPr lang="ru-RU" dirty="0" err="1"/>
              <a:t>Cisco</a:t>
            </a:r>
            <a:r>
              <a:rPr lang="ru-RU" dirty="0"/>
              <a:t> PIX </a:t>
            </a:r>
            <a:r>
              <a:rPr lang="ru-RU" dirty="0" err="1"/>
              <a:t>Firewall</a:t>
            </a:r>
            <a:endParaRPr lang="ru-RU" dirty="0"/>
          </a:p>
          <a:p>
            <a:pPr lvl="0"/>
            <a:r>
              <a:rPr lang="ru-RU" dirty="0"/>
              <a:t>демилитаризованная зона (DMZ). В этой зоне необходимо расположить главный прокси-сервер, </a:t>
            </a:r>
            <a:r>
              <a:rPr lang="ru-RU" dirty="0" err="1"/>
              <a:t>dns</a:t>
            </a:r>
            <a:r>
              <a:rPr lang="ru-RU" dirty="0"/>
              <a:t>-сервер, </a:t>
            </a:r>
            <a:r>
              <a:rPr lang="ru-RU" dirty="0" err="1"/>
              <a:t>www</a:t>
            </a:r>
            <a:r>
              <a:rPr lang="ru-RU" dirty="0"/>
              <a:t>/</a:t>
            </a:r>
            <a:r>
              <a:rPr lang="ru-RU" dirty="0" err="1"/>
              <a:t>ftp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-серверы</a:t>
            </a:r>
          </a:p>
          <a:p>
            <a:pPr lvl="0"/>
            <a:r>
              <a:rPr lang="ru-RU" dirty="0"/>
              <a:t>На почтовом сервере обязательно должен присутствовать почтовый антивирус, например </a:t>
            </a:r>
            <a:r>
              <a:rPr lang="ru-RU" dirty="0" err="1"/>
              <a:t>Kaspersky</a:t>
            </a:r>
            <a:r>
              <a:rPr lang="ru-RU" dirty="0"/>
              <a:t> </a:t>
            </a:r>
            <a:r>
              <a:rPr lang="ru-RU" dirty="0" err="1"/>
              <a:t>AntiVirus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servers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918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Выработка политик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финансовая политика развертывания, развития и поддержания в актуальном состоянии корпоративной сети вуза</a:t>
            </a:r>
          </a:p>
          <a:p>
            <a:pPr lvl="0"/>
            <a:r>
              <a:rPr lang="ru-RU" dirty="0"/>
              <a:t>уровень организации развертывания и сопровождения корпоративной сети вуза</a:t>
            </a:r>
          </a:p>
          <a:p>
            <a:pPr lvl="0"/>
            <a:r>
              <a:rPr lang="ru-RU" dirty="0"/>
              <a:t>кадровый состав информационного центра </a:t>
            </a:r>
          </a:p>
          <a:p>
            <a:pPr lvl="0"/>
            <a:r>
              <a:rPr lang="ru-RU" dirty="0"/>
              <a:t>Политика программного обеспечения </a:t>
            </a:r>
          </a:p>
          <a:p>
            <a:pPr lvl="0"/>
            <a:r>
              <a:rPr lang="ru-RU" dirty="0"/>
              <a:t>Политика технического обеспечения</a:t>
            </a:r>
          </a:p>
          <a:p>
            <a:pPr lvl="0"/>
            <a:r>
              <a:rPr lang="ru-RU" dirty="0"/>
              <a:t>политика формирования морально-этических норм толерантного поведения в информационных системах и разумного ограничения от посещений агрессивных информационных пространств</a:t>
            </a:r>
          </a:p>
        </p:txBody>
      </p:sp>
    </p:spTree>
    <p:extLst>
      <p:ext uri="{BB962C8B-B14F-4D97-AF65-F5344CB8AC3E}">
        <p14:creationId xmlns:p14="http://schemas.microsoft.com/office/powerpoint/2010/main" val="182703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Информация требующая защиты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персональные данные студентов и сотрудников (отдел кадров, бухгалтерия, отдел эксплуатации АИС учебного процесса, факультеты, кафедры);</a:t>
            </a:r>
          </a:p>
          <a:p>
            <a:pPr lvl="0"/>
            <a:r>
              <a:rPr lang="ru-RU" dirty="0"/>
              <a:t>информация об информационных технологиях, корпоративной сети, вычислительной сети, программном обеспечении, разработках в области информационных технологий, информационной системе института (управление по информатизации);</a:t>
            </a:r>
          </a:p>
          <a:p>
            <a:pPr lvl="0"/>
            <a:r>
              <a:rPr lang="ru-RU" dirty="0"/>
              <a:t>бизнес-идеи студентов и сотрудников;</a:t>
            </a:r>
          </a:p>
          <a:p>
            <a:pPr lvl="0"/>
            <a:r>
              <a:rPr lang="ru-RU" dirty="0"/>
              <a:t>сведения о техническом обслуживании объектов и инженерных сетей (управление эксплуатации);</a:t>
            </a:r>
          </a:p>
          <a:p>
            <a:pPr lvl="0"/>
            <a:r>
              <a:rPr lang="ru-RU" dirty="0"/>
              <a:t>политика безопасности, результаты конфиденциальных совещаний (управление по безопасности).</a:t>
            </a:r>
          </a:p>
        </p:txBody>
      </p:sp>
    </p:spTree>
    <p:extLst>
      <p:ext uri="{BB962C8B-B14F-4D97-AF65-F5344CB8AC3E}">
        <p14:creationId xmlns:p14="http://schemas.microsoft.com/office/powerpoint/2010/main" val="101418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злоумышленника 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Цель злоумышленника;</a:t>
            </a:r>
          </a:p>
          <a:p>
            <a:pPr lvl="0"/>
            <a:r>
              <a:rPr lang="ru-RU" dirty="0"/>
              <a:t>Портрет злоумышленника;</a:t>
            </a:r>
          </a:p>
          <a:p>
            <a:pPr lvl="0"/>
            <a:r>
              <a:rPr lang="ru-RU" dirty="0"/>
              <a:t>Направления атаки;</a:t>
            </a:r>
          </a:p>
          <a:p>
            <a:pPr lvl="0"/>
            <a:r>
              <a:rPr lang="ru-RU" dirty="0"/>
              <a:t>Инструменты атаки.</a:t>
            </a:r>
          </a:p>
        </p:txBody>
      </p:sp>
    </p:spTree>
    <p:extLst>
      <p:ext uri="{BB962C8B-B14F-4D97-AF65-F5344CB8AC3E}">
        <p14:creationId xmlns:p14="http://schemas.microsoft.com/office/powerpoint/2010/main" val="164025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r>
              <a:rPr lang="ru-RU" dirty="0"/>
              <a:t>Блокирование.</a:t>
            </a:r>
          </a:p>
          <a:p>
            <a:r>
              <a:rPr lang="ru-RU" dirty="0"/>
              <a:t>Копирование.</a:t>
            </a:r>
          </a:p>
          <a:p>
            <a:r>
              <a:rPr lang="ru-RU" dirty="0"/>
              <a:t>Модификация.</a:t>
            </a:r>
          </a:p>
          <a:p>
            <a:r>
              <a:rPr lang="ru-RU" dirty="0"/>
              <a:t>Уничтожение.</a:t>
            </a:r>
          </a:p>
        </p:txBody>
      </p:sp>
    </p:spTree>
    <p:extLst>
      <p:ext uri="{BB962C8B-B14F-4D97-AF65-F5344CB8AC3E}">
        <p14:creationId xmlns:p14="http://schemas.microsoft.com/office/powerpoint/2010/main" val="207612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Портрет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сотрудники факультетов и кафедр;</a:t>
            </a:r>
          </a:p>
          <a:p>
            <a:pPr lvl="0"/>
            <a:r>
              <a:rPr lang="ru-RU" dirty="0"/>
              <a:t>сотрудники отдела кадров;</a:t>
            </a:r>
          </a:p>
          <a:p>
            <a:pPr lvl="0"/>
            <a:r>
              <a:rPr lang="ru-RU" dirty="0"/>
              <a:t>сотрудники Управления информатизации;</a:t>
            </a:r>
          </a:p>
          <a:p>
            <a:pPr lvl="0"/>
            <a:r>
              <a:rPr lang="ru-RU" dirty="0"/>
              <a:t>сотрудники Управления безопасности;</a:t>
            </a:r>
          </a:p>
          <a:p>
            <a:pPr lvl="0"/>
            <a:r>
              <a:rPr lang="ru-RU" dirty="0"/>
              <a:t>руководители различных уровней.</a:t>
            </a:r>
          </a:p>
          <a:p>
            <a:r>
              <a:rPr lang="ru-RU" dirty="0"/>
              <a:t>Категории лиц, которые могут быть внешними нарушителями:</a:t>
            </a:r>
          </a:p>
          <a:p>
            <a:pPr lvl="0"/>
            <a:r>
              <a:rPr lang="ru-RU" dirty="0"/>
              <a:t>уволенные сотрудники;</a:t>
            </a:r>
          </a:p>
          <a:p>
            <a:pPr lvl="0"/>
            <a:r>
              <a:rPr lang="ru-RU" dirty="0"/>
              <a:t>технический персонал, обслуживающий здания (уборщицы, электрики, сантехники и другие сотрудники, имеющие доступ в здания и помещения, где расположена информация);</a:t>
            </a:r>
          </a:p>
          <a:p>
            <a:pPr lvl="0"/>
            <a:r>
              <a:rPr lang="ru-RU" dirty="0"/>
              <a:t>посетители (приглашенные представители организаций, представители фирм, поставляющих технику, программное обеспечение, услуги и т.п.);</a:t>
            </a:r>
          </a:p>
          <a:p>
            <a:pPr lvl="0"/>
            <a:r>
              <a:rPr lang="ru-RU" dirty="0"/>
              <a:t>члены преступных организаций, сотрудники спецслужб или лица, действующие по их заданию;</a:t>
            </a:r>
          </a:p>
          <a:p>
            <a:pPr lvl="0"/>
            <a:r>
              <a:rPr lang="ru-RU" dirty="0"/>
              <a:t>лица, умышленно проникшие в сети института из внешних (по отношению к ней) сетей телекоммуникации (хакеры).</a:t>
            </a:r>
          </a:p>
        </p:txBody>
      </p:sp>
    </p:spTree>
    <p:extLst>
      <p:ext uri="{BB962C8B-B14F-4D97-AF65-F5344CB8AC3E}">
        <p14:creationId xmlns:p14="http://schemas.microsoft.com/office/powerpoint/2010/main" val="108174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работа по подбору кадров и специальные мероприятия исключают возможность создания коалиций нарушителей, т.е. объединения (сговора) и целенаправленных действий двух и более нарушителей - сотрудников института по преодолению системы защиты;</a:t>
            </a:r>
          </a:p>
          <a:p>
            <a:pPr lvl="0"/>
            <a:r>
              <a:rPr lang="ru-RU" dirty="0"/>
              <a:t>нарушитель скрывает свои несанкционированные действия от других сотрудников ВУЗа;</a:t>
            </a:r>
          </a:p>
          <a:p>
            <a:pPr lvl="0"/>
            <a:r>
              <a:rPr lang="ru-RU" dirty="0"/>
              <a:t>несанкционированные действия могут быть следствием ошибок, как сотрудников факультетов, кафедр, так и сотрудников Управления информатизации, а также вследствие несовершенства и недостатков принятой технологии обработки, хранения и передачи информации;</a:t>
            </a:r>
          </a:p>
          <a:p>
            <a:pPr lvl="0"/>
            <a:r>
              <a:rPr lang="ru-RU" dirty="0"/>
              <a:t>в своей противоправной деятельности вероятный нарушитель может использовать любое имеющееся средство перехвата информации, воздействия на информацию и информационные системы, а также адекватные финансовые средства для подкупа персонала, шантаж и другие средства и методы для достижения стоящих перед ним целей.</a:t>
            </a:r>
          </a:p>
        </p:txBody>
      </p:sp>
    </p:spTree>
    <p:extLst>
      <p:ext uri="{BB962C8B-B14F-4D97-AF65-F5344CB8AC3E}">
        <p14:creationId xmlns:p14="http://schemas.microsoft.com/office/powerpoint/2010/main" val="7650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 института: 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/>
          <a:lstStyle/>
          <a:p>
            <a:pPr lvl="0"/>
            <a:r>
              <a:rPr lang="ru-RU" dirty="0"/>
              <a:t>проведение профессиональной ориентации, довузовской подготовки и конкурсного отбора учащихся;</a:t>
            </a:r>
          </a:p>
          <a:p>
            <a:pPr lvl="0"/>
            <a:r>
              <a:rPr lang="ru-RU" dirty="0"/>
              <a:t>обучение студентов;</a:t>
            </a:r>
          </a:p>
          <a:p>
            <a:pPr lvl="0"/>
            <a:r>
              <a:rPr lang="ru-RU" dirty="0"/>
              <a:t>проведение последипломной подготовки и повышения квалификации;</a:t>
            </a:r>
          </a:p>
          <a:p>
            <a:pPr lvl="0"/>
            <a:r>
              <a:rPr lang="ru-RU" dirty="0"/>
              <a:t>осуществление подготовки и аттестации научно-педагогических кадров высшей квалификации в соответствии с учебно-научным профилем института;</a:t>
            </a:r>
          </a:p>
          <a:p>
            <a:pPr lvl="0"/>
            <a:r>
              <a:rPr lang="ru-RU" dirty="0"/>
              <a:t>разработка новых методов и технологий подготовки кадров, обеспечивающих эффективную интеграцию в мировое сообщество.</a:t>
            </a:r>
          </a:p>
        </p:txBody>
      </p:sp>
    </p:spTree>
    <p:extLst>
      <p:ext uri="{BB962C8B-B14F-4D97-AF65-F5344CB8AC3E}">
        <p14:creationId xmlns:p14="http://schemas.microsoft.com/office/powerpoint/2010/main" val="40312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84B550-C2D1-4B8D-96C5-09300AA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3" y="365125"/>
            <a:ext cx="3262685" cy="6393733"/>
          </a:xfrm>
        </p:spPr>
        <p:txBody>
          <a:bodyPr>
            <a:noAutofit/>
          </a:bodyPr>
          <a:lstStyle/>
          <a:p>
            <a:pPr lvl="0"/>
            <a:r>
              <a:rPr lang="ru-RU" sz="1300" dirty="0"/>
              <a:t>УМУ - Учебно-методическое управление;</a:t>
            </a:r>
          </a:p>
          <a:p>
            <a:pPr lvl="0"/>
            <a:r>
              <a:rPr lang="ru-RU" sz="1300" dirty="0"/>
              <a:t>КМО УМО - Координационно-методический отдел УМО;</a:t>
            </a:r>
          </a:p>
          <a:p>
            <a:pPr lvl="0"/>
            <a:r>
              <a:rPr lang="ru-RU" sz="1300" dirty="0"/>
              <a:t>УПК - Управление приемной комиссии;</a:t>
            </a:r>
          </a:p>
          <a:p>
            <a:pPr lvl="0"/>
            <a:r>
              <a:rPr lang="ru-RU" sz="1300" dirty="0" err="1"/>
              <a:t>УРф</a:t>
            </a:r>
            <a:r>
              <a:rPr lang="ru-RU" sz="1300" dirty="0"/>
              <a:t> - Управление по работе с филиалами;</a:t>
            </a:r>
          </a:p>
          <a:p>
            <a:pPr lvl="0"/>
            <a:r>
              <a:rPr lang="ru-RU" sz="1300" dirty="0"/>
              <a:t>УМД - Управление международной деятельности;</a:t>
            </a:r>
          </a:p>
          <a:p>
            <a:pPr lvl="0"/>
            <a:r>
              <a:rPr lang="ru-RU" sz="1300" dirty="0"/>
              <a:t>УРП - Управление по работе с персоналом;</a:t>
            </a:r>
          </a:p>
          <a:p>
            <a:pPr lvl="0"/>
            <a:r>
              <a:rPr lang="ru-RU" sz="1300" dirty="0"/>
              <a:t>УИ - Управление по информатизации;</a:t>
            </a:r>
          </a:p>
          <a:p>
            <a:pPr lvl="0"/>
            <a:r>
              <a:rPr lang="ru-RU" sz="1300" dirty="0"/>
              <a:t>ЦСИКНУ - Центр сохранения историко-культурного наследия института;</a:t>
            </a:r>
          </a:p>
          <a:p>
            <a:pPr lvl="0"/>
            <a:r>
              <a:rPr lang="ru-RU" sz="1300" dirty="0"/>
              <a:t>УРГОСО - Управление по работе с государственными органами и связям с общественностью;</a:t>
            </a:r>
          </a:p>
          <a:p>
            <a:pPr lvl="0"/>
            <a:r>
              <a:rPr lang="ru-RU" sz="1300" dirty="0"/>
              <a:t>ЦГП - Центр гуманитарной подготовки;</a:t>
            </a:r>
          </a:p>
          <a:p>
            <a:pPr lvl="0"/>
            <a:r>
              <a:rPr lang="ru-RU" sz="1300" dirty="0"/>
              <a:t>УО НИР - Управление организации НИР;</a:t>
            </a:r>
          </a:p>
          <a:p>
            <a:pPr lvl="0"/>
            <a:r>
              <a:rPr lang="ru-RU" sz="1300" dirty="0"/>
              <a:t>ЦРМП - Центр развития молодежного предпринимательства;</a:t>
            </a:r>
          </a:p>
          <a:p>
            <a:pPr lvl="0"/>
            <a:r>
              <a:rPr lang="ru-RU" sz="1300" dirty="0"/>
              <a:t>УПНК - Управление подготовки научных кадров;</a:t>
            </a:r>
          </a:p>
          <a:p>
            <a:pPr lvl="0"/>
            <a:r>
              <a:rPr lang="ru-RU" sz="1300" dirty="0"/>
              <a:t>ОРДС - Отдел по работе с диссертационными советами;</a:t>
            </a:r>
          </a:p>
        </p:txBody>
      </p:sp>
      <p:pic>
        <p:nvPicPr>
          <p:cNvPr id="4" name="Рисунок 3" descr="1">
            <a:extLst>
              <a:ext uri="{FF2B5EF4-FFF2-40B4-BE49-F238E27FC236}">
                <a16:creationId xmlns:a16="http://schemas.microsoft.com/office/drawing/2014/main" id="{2D54B2F8-F549-4FF3-9870-91352B217B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44" y="99142"/>
            <a:ext cx="5555311" cy="67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13830513-F327-4906-A8B7-CF4809521A83}"/>
              </a:ext>
            </a:extLst>
          </p:cNvPr>
          <p:cNvSpPr txBox="1">
            <a:spLocks/>
          </p:cNvSpPr>
          <p:nvPr/>
        </p:nvSpPr>
        <p:spPr>
          <a:xfrm>
            <a:off x="8786191" y="281703"/>
            <a:ext cx="3262685" cy="6393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УСВР - Управление по социальной и воспитательной работе;</a:t>
            </a:r>
            <a:endParaRPr lang="ru-BY" sz="1300" dirty="0"/>
          </a:p>
          <a:p>
            <a:r>
              <a:rPr lang="ru-RU" sz="1300" dirty="0"/>
              <a:t>ЦРК - Центр развития карьеры;</a:t>
            </a:r>
            <a:endParaRPr lang="ru-BY" sz="1300" dirty="0">
              <a:effectLst/>
            </a:endParaRPr>
          </a:p>
          <a:p>
            <a:r>
              <a:rPr lang="ru-RU" sz="1300" dirty="0"/>
              <a:t>УНЦППКРВШ - Учебно-научный центр по переподготовке и повышению квалификации работников высшей школы;</a:t>
            </a:r>
            <a:endParaRPr lang="ru-BY" sz="1300" dirty="0">
              <a:effectLst/>
            </a:endParaRPr>
          </a:p>
          <a:p>
            <a:r>
              <a:rPr lang="ru-RU" sz="1300" dirty="0"/>
              <a:t>ПАУ - Прогнозно-аналитическое управление;</a:t>
            </a:r>
            <a:endParaRPr lang="ru-BY" sz="1300" dirty="0">
              <a:effectLst/>
            </a:endParaRPr>
          </a:p>
          <a:p>
            <a:r>
              <a:rPr lang="ru-RU" sz="1300" dirty="0"/>
              <a:t>УОЗ - Управление организации закупок;</a:t>
            </a:r>
            <a:endParaRPr lang="ru-BY" sz="1300" dirty="0">
              <a:effectLst/>
            </a:endParaRPr>
          </a:p>
          <a:p>
            <a:r>
              <a:rPr lang="ru-RU" sz="1300" dirty="0"/>
              <a:t>УКС - Управление капитального строительства;</a:t>
            </a:r>
            <a:endParaRPr lang="ru-BY" sz="1300" dirty="0">
              <a:effectLst/>
            </a:endParaRPr>
          </a:p>
          <a:p>
            <a:r>
              <a:rPr lang="ru-RU" sz="1300" dirty="0"/>
              <a:t>УРСР - Управление ремонтно-строительных работ;</a:t>
            </a:r>
            <a:endParaRPr lang="ru-BY" sz="1300" dirty="0">
              <a:effectLst/>
            </a:endParaRPr>
          </a:p>
          <a:p>
            <a:r>
              <a:rPr lang="ru-RU" sz="1300" dirty="0"/>
              <a:t>УЭ - Управление эксплуатации;</a:t>
            </a:r>
            <a:endParaRPr lang="ru-BY" sz="1300" dirty="0">
              <a:effectLst/>
            </a:endParaRPr>
          </a:p>
          <a:p>
            <a:r>
              <a:rPr lang="ru-RU" sz="1300" dirty="0"/>
              <a:t>УХС - Управление хозяйственной службы;</a:t>
            </a:r>
            <a:endParaRPr lang="ru-BY" sz="1300" dirty="0">
              <a:effectLst/>
            </a:endParaRPr>
          </a:p>
          <a:p>
            <a:r>
              <a:rPr lang="ru-RU" sz="1300" dirty="0"/>
              <a:t>УБ - Управление безопасности;</a:t>
            </a:r>
            <a:endParaRPr lang="ru-BY" sz="1300" dirty="0">
              <a:effectLst/>
            </a:endParaRPr>
          </a:p>
          <a:p>
            <a:r>
              <a:rPr lang="ru-RU" sz="1300" dirty="0"/>
              <a:t>ОРУ - Операционно-расчетное управление;</a:t>
            </a:r>
            <a:endParaRPr lang="ru-BY" sz="1300" dirty="0">
              <a:effectLst/>
            </a:endParaRPr>
          </a:p>
          <a:p>
            <a:r>
              <a:rPr lang="ru-RU" sz="1300" dirty="0"/>
              <a:t>УСУО - Управление сводного учета и отчетности;</a:t>
            </a:r>
            <a:endParaRPr lang="ru-BY" sz="1300" dirty="0">
              <a:effectLst/>
            </a:endParaRPr>
          </a:p>
          <a:p>
            <a:r>
              <a:rPr lang="ru-RU" sz="1300" dirty="0"/>
              <a:t>ОПУ - организационно-правовое управление;</a:t>
            </a:r>
            <a:endParaRPr lang="ru-BY" sz="1300" dirty="0">
              <a:effectLst/>
            </a:endParaRPr>
          </a:p>
          <a:p>
            <a:r>
              <a:rPr lang="ru-RU" sz="1300" dirty="0"/>
              <a:t>УКА - управление контроллинга и аудита.</a:t>
            </a:r>
            <a:endParaRPr lang="ru-BY" sz="1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988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Специфика образовательных учреждений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r>
              <a:rPr lang="ru-RU" dirty="0"/>
              <a:t>В современном вузе хранится и обрабатывается огромное количество различных данных, связанных не только с обеспечением учебного процесса, но и с научно-исследовательскими и проектно-конструкторскими разработками, персональные данные студентов и сотрудников, служебная, коммерческая и иная конфиденциальная информация.</a:t>
            </a:r>
          </a:p>
          <a:p>
            <a:r>
              <a:rPr lang="ru-RU" dirty="0"/>
              <a:t>Основную группу потенциальных нарушителей в вузе составляют студенты</a:t>
            </a:r>
          </a:p>
        </p:txBody>
      </p:sp>
    </p:spTree>
    <p:extLst>
      <p:ext uri="{BB962C8B-B14F-4D97-AF65-F5344CB8AC3E}">
        <p14:creationId xmlns:p14="http://schemas.microsoft.com/office/powerpoint/2010/main" val="13517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при разработке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комплексная проработка задач информационной безопасности, начиная с концепции и заканчивая сопровождением программно-технических решений; </a:t>
            </a:r>
          </a:p>
          <a:p>
            <a:pPr lvl="0"/>
            <a:r>
              <a:rPr lang="ru-RU" dirty="0"/>
              <a:t>привлечение специалистов, владеющих содержательной частью деловых процессов; </a:t>
            </a:r>
          </a:p>
          <a:p>
            <a:pPr lvl="0"/>
            <a:r>
              <a:rPr lang="ru-RU" dirty="0"/>
              <a:t>использование модульной структуры корпоративных приложений, когда каждый модуль покрывает взаимосвязанную группу деловых процедур или информационных сервисов при обеспечении единых требований к безопасности; </a:t>
            </a:r>
          </a:p>
          <a:p>
            <a:pPr lvl="0"/>
            <a:r>
              <a:rPr lang="ru-RU" dirty="0"/>
              <a:t>документирование разработок на базе разумного применения стандартов, что гарантирует создание успешной системы; </a:t>
            </a:r>
          </a:p>
          <a:p>
            <a:pPr lvl="0"/>
            <a:r>
              <a:rPr lang="ru-RU" dirty="0"/>
              <a:t>использование надежных и масштабируемых аппаратно-программных платформ и технологий различного назначения, обеспечивающих необходимый уровень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9261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Уровни комплексной информационной сети 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оборудование вычислительной сети, каналов и линий передачи данных, рабочих мест пользователей, системы хранения данных;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операционные системы, сетевые службы и сервисы по управлению доступом к ресурсам, программное обеспечение среднего слоя;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прикладное программное обеспечение, информационные сервисы и среды, ориентированные на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26769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Второй уровень архитектуры КИС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втором уровне архитектура КИС многих вузов представляет собой разрозненные и слабо связанные подсистемы с разными операционными средами, согласованные друг с другом только на уровне закрепления IP-адресов или обмена сообщениями. Причинами плохой системной организации КИС является отсутствие утвержденной архитектуры КИС, наличие нескольких центров ответственности за развитие технологий, которые действуют несогласованно. Проблемы начинаются с нежелания управлять выбором операционных сред в подразделениях, когда ключевые технологические решения полностью децентрализованы, что резко снижает уровень безопасности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77201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Проблемы кис ВУЗов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516039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корпоративная сеть вуза строится обычно на концепции «скудного финансирования» (оборудование, кадры, нелицензионное программное обеспечение);</a:t>
            </a:r>
          </a:p>
          <a:p>
            <a:pPr lvl="0"/>
            <a:r>
              <a:rPr lang="ru-RU" dirty="0"/>
              <a:t>как правило, корпоративные сети не имеют стратегических целей развития. Это значит, что топология сетей, их техническое и программное обеспечение рассматриваются с позиций текущих задач; </a:t>
            </a:r>
          </a:p>
          <a:p>
            <a:pPr lvl="0"/>
            <a:r>
              <a:rPr lang="ru-RU" dirty="0"/>
              <a:t>в одной корпоративной сети вуза решаются две основные задачи: обеспечение образовательной и научной деятельности и решение задачи управления образовательным и научным процессами. Это означает, что одновременно в этой сети работает несколько автоматизированных систем или подсистем в рамках одной системы управления (АСУ «Студент», АСУ «Кадры», АСУ «Учебный процесс», АСУ «Библиотека», АСУ «НИР», АСУ «Бухгалтерия» и т. д.); </a:t>
            </a:r>
          </a:p>
          <a:p>
            <a:pPr lvl="0"/>
            <a:r>
              <a:rPr lang="ru-RU" dirty="0"/>
              <a:t>корпоративные сети гетерогенны как по оборудованию, так и по программному обеспечению в связи с тем, что создавались в течение длительного времени для разных задач; </a:t>
            </a:r>
          </a:p>
          <a:p>
            <a:r>
              <a:rPr lang="ru-RU" dirty="0"/>
              <a:t>планы комплексной информационной безопасности, как правило, либо отсутствуют, либо не соответствуют современным требованиям</a:t>
            </a:r>
          </a:p>
        </p:txBody>
      </p:sp>
    </p:spTree>
    <p:extLst>
      <p:ext uri="{BB962C8B-B14F-4D97-AF65-F5344CB8AC3E}">
        <p14:creationId xmlns:p14="http://schemas.microsoft.com/office/powerpoint/2010/main" val="170872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6E64C-3F6B-49B3-BC63-507B547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5" y="20610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ru-RU" dirty="0"/>
              <a:t>Угрозы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AEC71-3BEA-4A3C-81E4-497F17A7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5" y="1304014"/>
            <a:ext cx="11096045" cy="489680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попытки несанкционированного администрирования баз данных; </a:t>
            </a:r>
          </a:p>
          <a:p>
            <a:pPr lvl="0"/>
            <a:r>
              <a:rPr lang="ru-RU" dirty="0"/>
              <a:t>исследование сетей, несанкционированный запуск программ по аудиту сетей; </a:t>
            </a:r>
          </a:p>
          <a:p>
            <a:pPr lvl="0"/>
            <a:r>
              <a:rPr lang="ru-RU" dirty="0"/>
              <a:t>удаление информации, в том числе библиотек; </a:t>
            </a:r>
          </a:p>
          <a:p>
            <a:pPr lvl="0"/>
            <a:r>
              <a:rPr lang="ru-RU" dirty="0"/>
              <a:t>запуск игровых программ; </a:t>
            </a:r>
          </a:p>
          <a:p>
            <a:pPr lvl="0"/>
            <a:r>
              <a:rPr lang="ru-RU" dirty="0"/>
              <a:t>установка вирусных программ и троянских коней; </a:t>
            </a:r>
          </a:p>
          <a:p>
            <a:pPr lvl="0"/>
            <a:r>
              <a:rPr lang="ru-RU" dirty="0"/>
              <a:t>сканирование сетей, в том числе других организаций, через Интернет; </a:t>
            </a:r>
          </a:p>
          <a:p>
            <a:pPr lvl="0"/>
            <a:r>
              <a:rPr lang="ru-RU" dirty="0"/>
              <a:t>несанкционированная откачка из Интернета нелицензионного софта и установка его на рабочие станции; </a:t>
            </a:r>
          </a:p>
          <a:p>
            <a:pPr lvl="0"/>
            <a:r>
              <a:rPr lang="ru-RU" dirty="0"/>
              <a:t>попытки проникновения в системы бухгалтерского учета; </a:t>
            </a:r>
          </a:p>
          <a:p>
            <a:pPr lvl="0"/>
            <a:r>
              <a:rPr lang="ru-RU" dirty="0"/>
              <a:t>поиск «дыр» в OC, </a:t>
            </a:r>
            <a:r>
              <a:rPr lang="ru-RU" dirty="0" err="1"/>
              <a:t>firewall</a:t>
            </a:r>
            <a:r>
              <a:rPr lang="ru-RU" dirty="0"/>
              <a:t>, </a:t>
            </a:r>
            <a:r>
              <a:rPr lang="ru-RU" dirty="0" err="1"/>
              <a:t>Proxy</a:t>
            </a:r>
            <a:r>
              <a:rPr lang="ru-RU" dirty="0"/>
              <a:t>-серверах; </a:t>
            </a:r>
          </a:p>
          <a:p>
            <a:pPr lvl="0"/>
            <a:r>
              <a:rPr lang="ru-RU" dirty="0"/>
              <a:t>попытки несанкционированного удаленного администрирования ОС; </a:t>
            </a:r>
          </a:p>
          <a:p>
            <a:pPr lvl="0"/>
            <a:r>
              <a:rPr lang="ru-RU" dirty="0"/>
              <a:t>сканирование портов и т. п.</a:t>
            </a:r>
          </a:p>
        </p:txBody>
      </p:sp>
    </p:spTree>
    <p:extLst>
      <p:ext uri="{BB962C8B-B14F-4D97-AF65-F5344CB8AC3E}">
        <p14:creationId xmlns:p14="http://schemas.microsoft.com/office/powerpoint/2010/main" val="1761930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1289</Words>
  <Application>Microsoft Office PowerPoint</Application>
  <PresentationFormat>Широкоэкранный</PresentationFormat>
  <Paragraphs>124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Задачи института: </vt:lpstr>
      <vt:lpstr>Презентация PowerPoint</vt:lpstr>
      <vt:lpstr>Специфика образовательных учреждений</vt:lpstr>
      <vt:lpstr>Требования при разработке</vt:lpstr>
      <vt:lpstr>Уровни комплексной информационной сети </vt:lpstr>
      <vt:lpstr>Второй уровень архитектуры КИС</vt:lpstr>
      <vt:lpstr>Проблемы кис ВУЗов</vt:lpstr>
      <vt:lpstr>Угрозы</vt:lpstr>
      <vt:lpstr>Источники угроз</vt:lpstr>
      <vt:lpstr>Цели защиты</vt:lpstr>
      <vt:lpstr>Рубежи защиты</vt:lpstr>
      <vt:lpstr>Выработка политик</vt:lpstr>
      <vt:lpstr>Информация требующая защиты</vt:lpstr>
      <vt:lpstr>Модель злоумышленника </vt:lpstr>
      <vt:lpstr>Цели</vt:lpstr>
      <vt:lpstr>Портрет</vt:lpstr>
      <vt:lpstr>Способы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Арсений Матюх</dc:creator>
  <cp:lastModifiedBy>Арсений Матюх</cp:lastModifiedBy>
  <cp:revision>5</cp:revision>
  <dcterms:created xsi:type="dcterms:W3CDTF">2020-02-11T05:38:40Z</dcterms:created>
  <dcterms:modified xsi:type="dcterms:W3CDTF">2020-02-11T06:16:12Z</dcterms:modified>
</cp:coreProperties>
</file>