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A56CF4-8721-4B5E-BECD-CF3DDD066B61}">
  <a:tblStyle styleId="{A8A56CF4-8721-4B5E-BECD-CF3DDD066B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b038d3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b038d3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6b038d3d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6b038d3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자식 클래스 안에서 상속받은 메서드와 동일한 시그니처의 메서드를 재정의해서 부모 클래스의 구현을 대체하는 것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6b038d3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6b038d3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부모 클래스의 메서드와 이름은 동일하지만 시그니처는 다른 메서드를 자식 클래스에 추가하는 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오버라이딩과 오버로딩 개념은 뒤에서 바인딩을 설명할 때 사용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b038d3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6b038d3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6b038d3d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6b038d3d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아래는 상속 관계에서 클래스 탐색 과정을 묘사한 그림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왼쪽은 클래스의 메소드가 따로 로드되는 것을 설명, 오른쪽은 실제 포함관계 구조 (인스턴스 안에 가지고 있는 것이 아님)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구조를 이용해 상속을 이용해서 다형성을 구현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6b038d3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6b038d3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6b038d3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6b038d3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예제를 위해 Professor 클래스를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상위 객체인 Lecture 타입을 받을 수 있음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6b038d3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6b038d3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좌: Lecture의 evaluate, 우 : GradeLecture의 evaluate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6b038d3d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6b038d3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정적 타입 언어의 경우 자식 클래스가 부모 클래스에 없는 멤버변수나 함수를 가지고 있을 경우 호출하려면 컴파일 에러가 발생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b038d3d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6b038d3d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280183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280183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다형성을 구현하는데 필요한 기술적인 부분들을 알아보자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6b038d3d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6b038d3d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정적 바인딩은 코드에서 함수를 호출하는 부분에서 메모리에 새로운 메서드를 로드한다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동적 바인딩은 메서드를 미리 로드하고 인스턴스가 해당하는 메서드를 찾아가서 호출한다(중복호출시에도 하나만 로드)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동적 바인딩은 런타임에 일어난다는 점이 중요, 상속을 했을 경우 상속계층 탐색도 함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6b038d3d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6b038d3d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메시지를 수신한 객체는 self 참조자를 갖게됨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동적 메서드 탐색은 두 가지 원리로 구성됨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자동적인 메서드 위임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동적인 문맥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6b038d3d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6b038d3d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6b038d3d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6b038d3d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6b038d3d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6b038d3d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C++ 은 상속계층 사이에서의 오버로딩을 허용하지 않는다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6b038d3d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6b038d3d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6b038d3d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6b038d3d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6b038d3d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6b038d3d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이해할 수 없는 메시지 - 최상위 클래스까지 메서드를 찾지 못했을 경우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6b038d3d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6b038d3d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6b038d3d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6b038d3d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중요한 점은 super 키워드는 부모 클래스만 탐색하는 게 아니라 부모 클래스부터 최상위 클래스까지 메서드를 탐색한다는 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 참조와 같은 문제점이 발생할 수 있음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428018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428018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6b038d3d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6b038d3d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6b038d3d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6b038d3d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중요한 점은 상속 없이 다형성 구현이 가능하다는 것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6b038d3d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6b038d3d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객체지향 패러다임에서 클래스는 필수요소가 아니고 다형성은 다른 방법으로도 구현 가능하다는 뜻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6b038d3d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6b038d3d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b038d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b038d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6b038d3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6b038d3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b038d3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6b038d3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상속을 설명하기 위해 상속을 이용해 코드 재사용을 하고 있지만 실제로는 코드 재사용을 위해 상속을 사용하면 안됨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상속은 타입 계층을 구조화 하여 다형성을 구현하기 위해서만 사용해야 한다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b038d3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b038d3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6b038d3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6b038d3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b038d3d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b038d3d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오브젝트 스터디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12장 발표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2022. 07. 17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이영훈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GradeLecture Class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5725"/>
            <a:ext cx="5639601" cy="33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오버라이딩</a:t>
            </a:r>
            <a:endParaRPr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311700" y="1017725"/>
            <a:ext cx="3862251" cy="1063925"/>
            <a:chOff x="311700" y="1017725"/>
            <a:chExt cx="3862251" cy="1063925"/>
          </a:xfrm>
        </p:grpSpPr>
        <p:pic>
          <p:nvPicPr>
            <p:cNvPr id="124" name="Google Shape;12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017725"/>
              <a:ext cx="3104300" cy="22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4000" y="1245575"/>
              <a:ext cx="3829951" cy="60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2150" y="1853800"/>
              <a:ext cx="3170050" cy="227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490050"/>
            <a:ext cx="3862251" cy="120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7">
            <a:alphaModFix/>
          </a:blip>
          <a:srcRect b="-36061" l="0" r="0" t="-5802"/>
          <a:stretch/>
        </p:blipFill>
        <p:spPr>
          <a:xfrm>
            <a:off x="311700" y="3656000"/>
            <a:ext cx="3495801" cy="3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4869" y="1151319"/>
            <a:ext cx="3729124" cy="7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34875" y="2404452"/>
            <a:ext cx="3633125" cy="22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6040000" y="1728000"/>
            <a:ext cx="2624100" cy="22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4934875" y="4200400"/>
            <a:ext cx="2769000" cy="48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오버로딩</a:t>
            </a:r>
            <a:endParaRPr/>
          </a:p>
        </p:txBody>
      </p:sp>
      <p:grpSp>
        <p:nvGrpSpPr>
          <p:cNvPr id="138" name="Google Shape;138;p24"/>
          <p:cNvGrpSpPr/>
          <p:nvPr/>
        </p:nvGrpSpPr>
        <p:grpSpPr>
          <a:xfrm>
            <a:off x="311700" y="1090125"/>
            <a:ext cx="4084474" cy="1697700"/>
            <a:chOff x="311700" y="1090125"/>
            <a:chExt cx="4084474" cy="1697700"/>
          </a:xfrm>
        </p:grpSpPr>
        <p:pic>
          <p:nvPicPr>
            <p:cNvPr id="139" name="Google Shape;139;p24"/>
            <p:cNvPicPr preferRelativeResize="0"/>
            <p:nvPr/>
          </p:nvPicPr>
          <p:blipFill rotWithShape="1">
            <a:blip r:embed="rId3">
              <a:alphaModFix/>
            </a:blip>
            <a:srcRect b="0" l="0" r="20267" t="0"/>
            <a:stretch/>
          </p:blipFill>
          <p:spPr>
            <a:xfrm>
              <a:off x="311700" y="1090125"/>
              <a:ext cx="3144300" cy="28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4"/>
            <p:cNvPicPr preferRelativeResize="0"/>
            <p:nvPr/>
          </p:nvPicPr>
          <p:blipFill rotWithShape="1">
            <a:blip r:embed="rId4">
              <a:alphaModFix/>
            </a:blip>
            <a:srcRect b="10368" l="0" r="0" t="2863"/>
            <a:stretch/>
          </p:blipFill>
          <p:spPr>
            <a:xfrm>
              <a:off x="311700" y="1378975"/>
              <a:ext cx="3144301" cy="11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4"/>
            <p:cNvPicPr preferRelativeResize="0"/>
            <p:nvPr/>
          </p:nvPicPr>
          <p:blipFill rotWithShape="1">
            <a:blip r:embed="rId5">
              <a:alphaModFix/>
            </a:blip>
            <a:srcRect b="0" l="3206" r="-28945" t="0"/>
            <a:stretch/>
          </p:blipFill>
          <p:spPr>
            <a:xfrm>
              <a:off x="311700" y="2498975"/>
              <a:ext cx="4084474" cy="288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575" y="1090125"/>
            <a:ext cx="3235917" cy="16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0575" y="2787825"/>
            <a:ext cx="3235925" cy="240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관점에서의 상속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자식 클래스의 인스턴스를 생성하면 부모 클래스의 인스턴스 변수 또한 포함하고 있다.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071" y="2849196"/>
            <a:ext cx="4377925" cy="17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행동 관점에서의 상속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부모 클래스에서 정의한 메서드의 일부를 자식 클래스의 메서드에 포함시키는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언어나 언어가 지원하는 접근 제어자에 따라 차이는 있지만</a:t>
            </a:r>
            <a:br>
              <a:rPr lang="ko"/>
            </a:br>
            <a:r>
              <a:rPr lang="ko"/>
              <a:t>공통적으로 퍼블릭 인터페이스는 모두 자식 클래스에 포함된다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49729"/>
            <a:ext cx="4056001" cy="13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15552"/>
            <a:ext cx="4056001" cy="20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상속을 이해하기 위해 필요한 개념들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업캐스팅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동적 바인딩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동적 메서드 탐색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self 참조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super 참조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업캐스팅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부모 클래스의 인스턴스에게 전송할 수 있는 메시지를 자식 클래스의 인스턴스에게 전송할 수 있다.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모든 객체지향 언어는 이 과정에서 </a:t>
            </a:r>
            <a:r>
              <a:rPr lang="ko" u="sng"/>
              <a:t>명시적인 타입 변환 없이 가능</a:t>
            </a:r>
            <a:r>
              <a:rPr lang="ko"/>
              <a:t>하다. </a:t>
            </a:r>
            <a:endParaRPr/>
          </a:p>
        </p:txBody>
      </p:sp>
      <p:grpSp>
        <p:nvGrpSpPr>
          <p:cNvPr id="171" name="Google Shape;171;p28"/>
          <p:cNvGrpSpPr/>
          <p:nvPr/>
        </p:nvGrpSpPr>
        <p:grpSpPr>
          <a:xfrm>
            <a:off x="442694" y="2234761"/>
            <a:ext cx="3333682" cy="2804614"/>
            <a:chOff x="442694" y="2234761"/>
            <a:chExt cx="3333682" cy="2804614"/>
          </a:xfrm>
        </p:grpSpPr>
        <p:pic>
          <p:nvPicPr>
            <p:cNvPr id="172" name="Google Shape;17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2701" y="2234761"/>
              <a:ext cx="3333676" cy="1741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694" y="3976000"/>
              <a:ext cx="3333674" cy="1063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업캐스팅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부모 클래스 타입 파라미터로 자식 클래스 인스턴스를 전달해도 실행이 된다.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43" y="3102375"/>
            <a:ext cx="3656850" cy="12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394" y="1882825"/>
            <a:ext cx="4257599" cy="2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5">
            <a:alphaModFix/>
          </a:blip>
          <a:srcRect b="0" l="0" r="0" t="46317"/>
          <a:stretch/>
        </p:blipFill>
        <p:spPr>
          <a:xfrm>
            <a:off x="503150" y="1776000"/>
            <a:ext cx="3360975" cy="9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2552000" y="1800000"/>
            <a:ext cx="1112100" cy="23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1992400" y="3272400"/>
            <a:ext cx="21675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6168800" y="2088800"/>
            <a:ext cx="2543100" cy="171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다운캐스팅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부모 클래스 인스턴스를 자식 클래스 인스턴스로 </a:t>
            </a:r>
            <a:r>
              <a:rPr lang="ko" u="sng"/>
              <a:t>명시적 형변환 가능</a:t>
            </a:r>
            <a:r>
              <a:rPr lang="ko"/>
              <a:t>하다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75" y="1587897"/>
            <a:ext cx="4527025" cy="6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325" y="2402524"/>
            <a:ext cx="3334675" cy="24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동적 바인딩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정적 바인딩, 초기 바인딩, 컴파일타임 바인딩</a:t>
            </a:r>
            <a:br>
              <a:rPr lang="ko"/>
            </a:br>
            <a:r>
              <a:rPr lang="ko"/>
              <a:t>코드 상에서 함수를 호출하는 구문이 나타났을 때, 실제로 실행되는 코드가 바로 그 함수인 경우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동적 바인딩, 지연 바인딩</a:t>
            </a:r>
            <a:br>
              <a:rPr lang="ko"/>
            </a:br>
            <a:r>
              <a:rPr lang="ko"/>
              <a:t>객체의 메서드를 실행하기 위해서는 해당 객체가 어떤 클래스에 포함되는지, 상속계층의 어디에 위치하는지를 알아야 한다.</a:t>
            </a:r>
            <a:br>
              <a:rPr lang="ko"/>
            </a:br>
            <a:r>
              <a:rPr lang="ko"/>
              <a:t>이러한 과정이 런타임에 이루어져 실제로 실행되는 메서드가 런타임에 결정되는 방식을 동적 바인딩이라 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700" y="3577729"/>
            <a:ext cx="4056001" cy="13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다형성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동적 바인딩</a:t>
            </a:r>
            <a:endParaRPr/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311700" y="16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{A8A56CF4-8721-4B5E-BECD-CF3DDD066B61}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메서드1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메서드1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메서드2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메서드2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" name="Google Shape;207;p32"/>
          <p:cNvGraphicFramePr/>
          <p:nvPr/>
        </p:nvGraphicFramePr>
        <p:xfrm>
          <a:off x="311700" y="35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{A8A56CF4-8721-4B5E-BECD-CF3DDD066B61}</a:tableStyleId>
              </a:tblPr>
              <a:tblGrid>
                <a:gridCol w="1219675"/>
                <a:gridCol w="1219675"/>
                <a:gridCol w="1219675"/>
              </a:tblGrid>
              <a:tr h="4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인스턴스1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변수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32"/>
          <p:cNvGraphicFramePr/>
          <p:nvPr/>
        </p:nvGraphicFramePr>
        <p:xfrm>
          <a:off x="311700" y="41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{A8A56CF4-8721-4B5E-BECD-CF3DDD066B61}</a:tableStyleId>
              </a:tblPr>
              <a:tblGrid>
                <a:gridCol w="1219675"/>
                <a:gridCol w="1219675"/>
                <a:gridCol w="1219675"/>
              </a:tblGrid>
              <a:tr h="4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인스턴스2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변수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" name="Google Shape;209;p32"/>
          <p:cNvGraphicFramePr/>
          <p:nvPr/>
        </p:nvGraphicFramePr>
        <p:xfrm>
          <a:off x="4424500" y="38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{A8A56CF4-8721-4B5E-BECD-CF3DDD066B61}</a:tableStyleId>
              </a:tblPr>
              <a:tblGrid>
                <a:gridCol w="1131675"/>
                <a:gridCol w="1131675"/>
                <a:gridCol w="1131675"/>
              </a:tblGrid>
              <a:tr h="4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클래스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메서드1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메서드2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32"/>
          <p:cNvSpPr/>
          <p:nvPr/>
        </p:nvSpPr>
        <p:spPr>
          <a:xfrm>
            <a:off x="976000" y="2968000"/>
            <a:ext cx="5208000" cy="872000"/>
          </a:xfrm>
          <a:custGeom>
            <a:rect b="b" l="l" r="r" t="t"/>
            <a:pathLst>
              <a:path extrusionOk="0" h="34880" w="208320">
                <a:moveTo>
                  <a:pt x="0" y="24000"/>
                </a:moveTo>
                <a:lnTo>
                  <a:pt x="0" y="0"/>
                </a:lnTo>
                <a:lnTo>
                  <a:pt x="208320" y="0"/>
                </a:lnTo>
                <a:lnTo>
                  <a:pt x="208320" y="3488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1" name="Google Shape;211;p32"/>
          <p:cNvSpPr/>
          <p:nvPr/>
        </p:nvSpPr>
        <p:spPr>
          <a:xfrm>
            <a:off x="952000" y="4280000"/>
            <a:ext cx="5208000" cy="696000"/>
          </a:xfrm>
          <a:custGeom>
            <a:rect b="b" l="l" r="r" t="t"/>
            <a:pathLst>
              <a:path extrusionOk="0" h="27840" w="208320">
                <a:moveTo>
                  <a:pt x="0" y="14720"/>
                </a:moveTo>
                <a:lnTo>
                  <a:pt x="0" y="27840"/>
                </a:lnTo>
                <a:lnTo>
                  <a:pt x="208320" y="27840"/>
                </a:lnTo>
                <a:lnTo>
                  <a:pt x="20832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2" name="Google Shape;212;p32"/>
          <p:cNvSpPr/>
          <p:nvPr/>
        </p:nvSpPr>
        <p:spPr>
          <a:xfrm>
            <a:off x="6184000" y="2968000"/>
            <a:ext cx="1152000" cy="872000"/>
          </a:xfrm>
          <a:custGeom>
            <a:rect b="b" l="l" r="r" t="t"/>
            <a:pathLst>
              <a:path extrusionOk="0" h="34880" w="46080">
                <a:moveTo>
                  <a:pt x="0" y="0"/>
                </a:moveTo>
                <a:lnTo>
                  <a:pt x="46080" y="0"/>
                </a:lnTo>
                <a:lnTo>
                  <a:pt x="46080" y="3488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3" name="Google Shape;213;p32"/>
          <p:cNvSpPr/>
          <p:nvPr/>
        </p:nvSpPr>
        <p:spPr>
          <a:xfrm>
            <a:off x="6168000" y="4296000"/>
            <a:ext cx="1200000" cy="688000"/>
          </a:xfrm>
          <a:custGeom>
            <a:rect b="b" l="l" r="r" t="t"/>
            <a:pathLst>
              <a:path extrusionOk="0" h="27520" w="48000">
                <a:moveTo>
                  <a:pt x="0" y="27520"/>
                </a:moveTo>
                <a:lnTo>
                  <a:pt x="48000" y="27520"/>
                </a:lnTo>
                <a:lnTo>
                  <a:pt x="4800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4" name="Google Shape;214;p32"/>
          <p:cNvSpPr txBox="1"/>
          <p:nvPr/>
        </p:nvSpPr>
        <p:spPr>
          <a:xfrm>
            <a:off x="359700" y="2554550"/>
            <a:ext cx="46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동적 바인딩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359700" y="1255850"/>
            <a:ext cx="46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정적 바인딩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동적 메서드 탐색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객체지향 시스템이 실행할 메서드를 선택하는 규칙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메시지를 수신한 객체가 적합한 메서드를 가지고 있다면 이를 실행하고 종료한다.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메서드를 찾지 못했다면 부모 클래스에서 메서드를 탐색한다. 찾지 못한다면 이를 반복한다.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상속 계층의 최상위 클래스에 도달할 때 까지 실행할 메서드를 찾지 못한다면 예외를 발생시키고 종료한다.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000" y="3246926"/>
            <a:ext cx="4104000" cy="185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자동적인 메시지 위임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자식 클래스에서 실행할 메소드를 찾지 못했을 경우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부모 클래스로 자동으로 찾아가는 것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63" y="2150925"/>
            <a:ext cx="5812876" cy="263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자동적인 메시지 위임 - 오버라이딩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evaluate() 를 실행하고 싶을 경우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25" y="2437394"/>
            <a:ext cx="3080375" cy="16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20" y="1599575"/>
            <a:ext cx="3262400" cy="2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728000" y="407285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Lecture 클래스 인스턴스에서 호출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572000" y="4072850"/>
            <a:ext cx="35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Grade</a:t>
            </a:r>
            <a:r>
              <a:rPr lang="ko"/>
              <a:t>Lecture 클래스 인스턴스에서 호출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자동적인 메시지 위임 - 오버로딩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average</a:t>
            </a:r>
            <a:r>
              <a:rPr lang="ko"/>
              <a:t>() 를 실행하고 싶을 경우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45" y="1625950"/>
            <a:ext cx="3217850" cy="262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6"/>
          <p:cNvCxnSpPr/>
          <p:nvPr/>
        </p:nvCxnSpPr>
        <p:spPr>
          <a:xfrm>
            <a:off x="2571800" y="3968000"/>
            <a:ext cx="488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6"/>
          <p:cNvSpPr txBox="1"/>
          <p:nvPr/>
        </p:nvSpPr>
        <p:spPr>
          <a:xfrm>
            <a:off x="3931800" y="3392000"/>
            <a:ext cx="46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시그니처가 다르기 때문에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상위 클래스인 Lecture로 메시지가 위임된다</a:t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448000" y="4440000"/>
            <a:ext cx="55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</a:t>
            </a:r>
            <a:r>
              <a:rPr lang="ko"/>
              <a:t>동적 메서드 탐색과 관련된 규칙은 언어마다 다를 수 있다.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동적인 문맥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메시지가 수신된 객체가 무엇이냐에 따라 메서드 탐색의 문맥이 바뀐다.</a:t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25" y="2437394"/>
            <a:ext cx="3080375" cy="16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20" y="1599575"/>
            <a:ext cx="3262400" cy="2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976863" y="4072850"/>
            <a:ext cx="22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Lecture 클래스 호출 문맥</a:t>
            </a:r>
            <a:endParaRPr/>
          </a:p>
        </p:txBody>
      </p:sp>
      <p:sp>
        <p:nvSpPr>
          <p:cNvPr id="259" name="Google Shape;259;p37"/>
          <p:cNvSpPr txBox="1"/>
          <p:nvPr/>
        </p:nvSpPr>
        <p:spPr>
          <a:xfrm>
            <a:off x="4939625" y="4072850"/>
            <a:ext cx="26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GradeLecture 클래스 호출 문맥</a:t>
            </a: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976875" y="3120000"/>
            <a:ext cx="1296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>
            <a:off x="5177275" y="3160000"/>
            <a:ext cx="1296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동적인 문맥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동적인 문맥은 종종 어떤 메서드가 실행될지 예상하기 어렵게 만든다.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self 전송의 문제 (</a:t>
            </a:r>
            <a:r>
              <a:rPr lang="ko" sz="1100">
                <a:solidFill>
                  <a:schemeClr val="dk1"/>
                </a:solidFill>
              </a:rPr>
              <a:t>GradeLecture 클래스에서 stats() 메서드를 호출</a:t>
            </a:r>
            <a:r>
              <a:rPr lang="ko"/>
              <a:t>)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00" y="1906476"/>
            <a:ext cx="4272000" cy="14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96" y="3496396"/>
            <a:ext cx="3156591" cy="14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5">
            <a:alphaModFix/>
          </a:blip>
          <a:srcRect b="0" l="3660" r="0" t="0"/>
          <a:stretch/>
        </p:blipFill>
        <p:spPr>
          <a:xfrm>
            <a:off x="4482000" y="2448075"/>
            <a:ext cx="4446300" cy="2588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이해할 수 없는 메시지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2800">
                <a:solidFill>
                  <a:schemeClr val="dk1"/>
                </a:solidFill>
              </a:rPr>
              <a:t>최상위 클래스까지 탐색 후 처리할 수 없는 메시지를 처리하는 방법은 프로그래밍 언어가 정적 타입 언어에 속하는지, 동적 타입 언어에 속하는지에 따라 달라진다.</a:t>
            </a:r>
            <a:br>
              <a:rPr lang="ko" sz="2800">
                <a:solidFill>
                  <a:schemeClr val="dk1"/>
                </a:solidFill>
              </a:rPr>
            </a:br>
            <a:r>
              <a:rPr lang="ko" sz="2800">
                <a:solidFill>
                  <a:schemeClr val="dk1"/>
                </a:solidFill>
              </a:rPr>
              <a:t>  </a:t>
            </a:r>
            <a:endParaRPr sz="2800">
              <a:solidFill>
                <a:schemeClr val="dk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2800">
                <a:solidFill>
                  <a:schemeClr val="dk1"/>
                </a:solidFill>
              </a:rPr>
              <a:t>정적 타입 언어</a:t>
            </a:r>
            <a:br>
              <a:rPr lang="ko" sz="2800">
                <a:solidFill>
                  <a:schemeClr val="dk1"/>
                </a:solidFill>
              </a:rPr>
            </a:br>
            <a:r>
              <a:rPr lang="ko" sz="2800">
                <a:solidFill>
                  <a:schemeClr val="dk1"/>
                </a:solidFill>
              </a:rPr>
              <a:t>컴파일 에러를 발생시킨다</a:t>
            </a:r>
            <a:br>
              <a:rPr lang="ko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2800">
                <a:solidFill>
                  <a:schemeClr val="dk1"/>
                </a:solidFill>
              </a:rPr>
              <a:t>동적 타입 언어</a:t>
            </a:r>
            <a:br>
              <a:rPr lang="ko" sz="2800">
                <a:solidFill>
                  <a:schemeClr val="dk1"/>
                </a:solidFill>
              </a:rPr>
            </a:br>
            <a:r>
              <a:rPr lang="ko" sz="2800">
                <a:solidFill>
                  <a:schemeClr val="dk1"/>
                </a:solidFill>
              </a:rPr>
              <a:t>런타임에서 '메서드를 찾지 못함 메시지'를 전송한다</a:t>
            </a:r>
            <a:br>
              <a:rPr lang="ko" sz="2800">
                <a:solidFill>
                  <a:schemeClr val="dk1"/>
                </a:solidFill>
              </a:rPr>
            </a:br>
            <a:r>
              <a:rPr lang="ko" sz="2800">
                <a:solidFill>
                  <a:schemeClr val="dk1"/>
                </a:solidFill>
              </a:rPr>
              <a:t>이에 응답하는 메서드를 구현하면 인터페이스에 정의되지 않은 메시지를 처리하는 것이 가능하다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이해할 수 없는 메시지</a:t>
            </a: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00" y="1017725"/>
            <a:ext cx="358216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963" y="1017725"/>
            <a:ext cx="44232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 대 super</a:t>
            </a:r>
            <a:endParaRPr/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6700"/>
            <a:ext cx="4986789" cy="149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545" y="1995136"/>
            <a:ext cx="4024155" cy="276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311700" y="1057125"/>
            <a:ext cx="83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super 참조 : self 객체의 부모 클래스에서부터 메시지 탐색을 시작하는 것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360000" y="3904000"/>
            <a:ext cx="32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부모 클래스에 접근함으로써</a:t>
            </a:r>
            <a:br>
              <a:rPr lang="ko"/>
            </a:br>
            <a:r>
              <a:rPr lang="ko"/>
              <a:t>중복 코드를 제거할 수 있음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다형성이란?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다형성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하나의 추상 인터페이스에 대해 코드를 작성하고 이 추상 인터페이스에 대해 서로 다른 구현을 연결할 수 있는 능력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/>
              <a:t>여러 타입을 대상으로 동작할 수 있는 코드를 작성할 수 있는 방법</a:t>
            </a:r>
            <a:endParaRPr u="sng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795" y="2413970"/>
            <a:ext cx="4618400" cy="23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 대 위임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위임(delegation)</a:t>
            </a:r>
            <a:br>
              <a:rPr lang="ko"/>
            </a:br>
            <a:r>
              <a:rPr lang="ko"/>
              <a:t>자신이 수신한 메시지를 다른 객체에게 동일하게 전달해서 처리를 요청하는 것, self 참조를 전달함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포워딩</a:t>
            </a:r>
            <a:br>
              <a:rPr lang="ko"/>
            </a:br>
            <a:r>
              <a:rPr lang="ko"/>
              <a:t>처리를 요청할 때 self 참조를 전달하지 않는 것  </a:t>
            </a:r>
            <a:br>
              <a:rPr lang="ko"/>
            </a:br>
            <a:r>
              <a:rPr lang="ko"/>
              <a:t>코드 재사용을 위해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상속은 위임에 대한 구현을 자동으로 처리해주는 방법이다.</a:t>
            </a:r>
            <a:br>
              <a:rPr lang="ko"/>
            </a:br>
            <a:r>
              <a:rPr lang="ko"/>
              <a:t>(자동적인 메시지 위임)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위임 구현</a:t>
            </a:r>
            <a:endParaRPr/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2125"/>
            <a:ext cx="4389538" cy="30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000" y="1082125"/>
            <a:ext cx="2693000" cy="30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270175"/>
            <a:ext cx="45539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/>
          <p:nvPr/>
        </p:nvSpPr>
        <p:spPr>
          <a:xfrm>
            <a:off x="4904000" y="1624000"/>
            <a:ext cx="392000" cy="1088000"/>
          </a:xfrm>
          <a:custGeom>
            <a:rect b="b" l="l" r="r" t="t"/>
            <a:pathLst>
              <a:path extrusionOk="0" h="43520" w="15680">
                <a:moveTo>
                  <a:pt x="15680" y="43520"/>
                </a:moveTo>
                <a:lnTo>
                  <a:pt x="0" y="43520"/>
                </a:lnTo>
                <a:lnTo>
                  <a:pt x="0" y="0"/>
                </a:lnTo>
                <a:lnTo>
                  <a:pt x="1248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8" name="Google Shape;308;p43"/>
          <p:cNvSpPr/>
          <p:nvPr/>
        </p:nvSpPr>
        <p:spPr>
          <a:xfrm>
            <a:off x="1496000" y="640000"/>
            <a:ext cx="6496000" cy="1848000"/>
          </a:xfrm>
          <a:custGeom>
            <a:rect b="b" l="l" r="r" t="t"/>
            <a:pathLst>
              <a:path extrusionOk="0" h="73920" w="259840">
                <a:moveTo>
                  <a:pt x="240000" y="39680"/>
                </a:moveTo>
                <a:lnTo>
                  <a:pt x="259840" y="39680"/>
                </a:lnTo>
                <a:lnTo>
                  <a:pt x="259840" y="0"/>
                </a:lnTo>
                <a:lnTo>
                  <a:pt x="37440" y="0"/>
                </a:lnTo>
                <a:lnTo>
                  <a:pt x="37440" y="72640"/>
                </a:lnTo>
                <a:lnTo>
                  <a:pt x="0" y="7392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9" name="Google Shape;309;p43"/>
          <p:cNvSpPr/>
          <p:nvPr/>
        </p:nvSpPr>
        <p:spPr>
          <a:xfrm>
            <a:off x="2984000" y="2784000"/>
            <a:ext cx="2152000" cy="600000"/>
          </a:xfrm>
          <a:custGeom>
            <a:rect b="b" l="l" r="r" t="t"/>
            <a:pathLst>
              <a:path extrusionOk="0" h="24000" w="86080">
                <a:moveTo>
                  <a:pt x="0" y="0"/>
                </a:moveTo>
                <a:lnTo>
                  <a:pt x="0" y="24000"/>
                </a:lnTo>
                <a:lnTo>
                  <a:pt x="86080" y="2400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0" name="Google Shape;310;p43"/>
          <p:cNvSpPr/>
          <p:nvPr/>
        </p:nvSpPr>
        <p:spPr>
          <a:xfrm>
            <a:off x="3504000" y="2472000"/>
            <a:ext cx="3864000" cy="2232000"/>
          </a:xfrm>
          <a:custGeom>
            <a:rect b="b" l="l" r="r" t="t"/>
            <a:pathLst>
              <a:path extrusionOk="0" h="89280" w="154560">
                <a:moveTo>
                  <a:pt x="0" y="89280"/>
                </a:moveTo>
                <a:lnTo>
                  <a:pt x="154560" y="89280"/>
                </a:lnTo>
                <a:lnTo>
                  <a:pt x="154560" y="0"/>
                </a:lnTo>
                <a:lnTo>
                  <a:pt x="10720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311" name="Google Shape;311;p43"/>
          <p:cNvCxnSpPr/>
          <p:nvPr/>
        </p:nvCxnSpPr>
        <p:spPr>
          <a:xfrm>
            <a:off x="5800000" y="2571750"/>
            <a:ext cx="336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3"/>
          <p:cNvCxnSpPr/>
          <p:nvPr/>
        </p:nvCxnSpPr>
        <p:spPr>
          <a:xfrm>
            <a:off x="2338475" y="4796150"/>
            <a:ext cx="1165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3"/>
          <p:cNvCxnSpPr/>
          <p:nvPr/>
        </p:nvCxnSpPr>
        <p:spPr>
          <a:xfrm>
            <a:off x="2792800" y="2784000"/>
            <a:ext cx="336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3"/>
          <p:cNvCxnSpPr/>
          <p:nvPr/>
        </p:nvCxnSpPr>
        <p:spPr>
          <a:xfrm>
            <a:off x="1057200" y="2571750"/>
            <a:ext cx="336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프로토타입 기반 언어의 상속 구현</a:t>
            </a:r>
            <a:endParaRPr/>
          </a:p>
        </p:txBody>
      </p:sp>
      <p:pic>
        <p:nvPicPr>
          <p:cNvPr id="320" name="Google Shape;3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0125"/>
            <a:ext cx="4542925" cy="2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025" y="1050125"/>
            <a:ext cx="3984575" cy="287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400" y="4220074"/>
            <a:ext cx="52122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/>
          <p:nvPr/>
        </p:nvSpPr>
        <p:spPr>
          <a:xfrm>
            <a:off x="2088000" y="2352000"/>
            <a:ext cx="6960000" cy="2320000"/>
          </a:xfrm>
          <a:custGeom>
            <a:rect b="b" l="l" r="r" t="t"/>
            <a:pathLst>
              <a:path extrusionOk="0" h="92800" w="278400">
                <a:moveTo>
                  <a:pt x="0" y="92800"/>
                </a:moveTo>
                <a:lnTo>
                  <a:pt x="278400" y="92800"/>
                </a:lnTo>
                <a:lnTo>
                  <a:pt x="278400" y="0"/>
                </a:lnTo>
                <a:lnTo>
                  <a:pt x="26880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4" name="Google Shape;324;p44"/>
          <p:cNvSpPr txBox="1"/>
          <p:nvPr/>
        </p:nvSpPr>
        <p:spPr>
          <a:xfrm>
            <a:off x="8296000" y="2171550"/>
            <a:ext cx="8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없음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6221325" y="2472000"/>
            <a:ext cx="2384000" cy="184000"/>
          </a:xfrm>
          <a:custGeom>
            <a:rect b="b" l="l" r="r" t="t"/>
            <a:pathLst>
              <a:path extrusionOk="0" h="7360" w="95360">
                <a:moveTo>
                  <a:pt x="95360" y="640"/>
                </a:moveTo>
                <a:lnTo>
                  <a:pt x="95360" y="7360"/>
                </a:lnTo>
                <a:lnTo>
                  <a:pt x="0" y="736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6" name="Google Shape;326;p44"/>
          <p:cNvSpPr/>
          <p:nvPr/>
        </p:nvSpPr>
        <p:spPr>
          <a:xfrm>
            <a:off x="2573325" y="2136000"/>
            <a:ext cx="4688000" cy="144000"/>
          </a:xfrm>
          <a:custGeom>
            <a:rect b="b" l="l" r="r" t="t"/>
            <a:pathLst>
              <a:path extrusionOk="0" h="5760" w="187520">
                <a:moveTo>
                  <a:pt x="187520" y="5760"/>
                </a:moveTo>
                <a:lnTo>
                  <a:pt x="18752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327" name="Google Shape;327;p44"/>
          <p:cNvCxnSpPr/>
          <p:nvPr/>
        </p:nvCxnSpPr>
        <p:spPr>
          <a:xfrm>
            <a:off x="3429325" y="2408000"/>
            <a:ext cx="0" cy="17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8" name="Google Shape;328;p44"/>
          <p:cNvSpPr/>
          <p:nvPr/>
        </p:nvSpPr>
        <p:spPr>
          <a:xfrm>
            <a:off x="5341325" y="3464000"/>
            <a:ext cx="2032000" cy="912000"/>
          </a:xfrm>
          <a:custGeom>
            <a:rect b="b" l="l" r="r" t="t"/>
            <a:pathLst>
              <a:path extrusionOk="0" h="36480" w="81280">
                <a:moveTo>
                  <a:pt x="0" y="36480"/>
                </a:moveTo>
                <a:lnTo>
                  <a:pt x="81280" y="36480"/>
                </a:lnTo>
                <a:lnTo>
                  <a:pt x="8128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9" name="Google Shape;329;p44"/>
          <p:cNvSpPr txBox="1"/>
          <p:nvPr/>
        </p:nvSpPr>
        <p:spPr>
          <a:xfrm>
            <a:off x="3429325" y="3384400"/>
            <a:ext cx="46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 참조를 찾아감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클래스 없이도 객체 사이의 협력 관계를 구축할 수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상속 없이도 다형성을 구현하는 것이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상속은 타입 계층을 구조화하기 위한 도구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중요한 것은 </a:t>
            </a:r>
            <a:r>
              <a:rPr b="1" lang="ko"/>
              <a:t>메시지와 협</a:t>
            </a:r>
            <a:r>
              <a:rPr b="1" lang="ko"/>
              <a:t>력</a:t>
            </a:r>
            <a:br>
              <a:rPr b="1" lang="ko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단순히 Java에서 다형성을 어떻게 구현하는가? 가 아니라</a:t>
            </a:r>
            <a:br>
              <a:rPr lang="ko"/>
            </a:br>
            <a:r>
              <a:rPr lang="ko"/>
              <a:t>객체 사이의 협력 관계를 어떻게 설계할 것인가를 고민하자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다형성이란?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유니버설(Universal) 다형성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매개변수(Parametric) 다형성</a:t>
            </a:r>
            <a:br>
              <a:rPr lang="ko"/>
            </a:br>
            <a:r>
              <a:rPr lang="ko"/>
              <a:t>변수나 메서드의 매개변수 타입을 임의의 타입으로 선언한 후 사용하는 시점에 구체적인 타입으로 지정하는 방식</a:t>
            </a:r>
            <a:br>
              <a:rPr lang="ko"/>
            </a:br>
            <a:r>
              <a:rPr lang="ko"/>
              <a:t>제네릭 프로그래밍과 관련이 높다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포함(Inclusion) 다형성  </a:t>
            </a:r>
            <a:br>
              <a:rPr lang="ko"/>
            </a:br>
            <a:r>
              <a:rPr lang="ko"/>
              <a:t>메시지가 동일하더라도 수신한 객체 타입에 따라 실제로 수행되는 행동이 달라지는 능력  서브타입 다형성이라고도 부른다</a:t>
            </a:r>
            <a:br>
              <a:rPr lang="ko"/>
            </a:br>
            <a:r>
              <a:rPr lang="ko"/>
              <a:t>객체지향 프로그래밍에서 가장 널리 알려진 형태의 다형성이며, 특별한 언급 없이 다형성이라고 할 때는 포함 다형성을 의미하는 것이 일반적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다형성이란?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임시(Ad Hoc) 다형성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오버로딩(Overloading) 다형성</a:t>
            </a:r>
            <a:br>
              <a:rPr lang="ko"/>
            </a:br>
            <a:r>
              <a:rPr lang="ko"/>
              <a:t>하나의 클래스 안에 동일한 이름의 메서드가 존재하는 경우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강제(Coercion) 다형성</a:t>
            </a:r>
            <a:br>
              <a:rPr lang="ko"/>
            </a:br>
            <a:r>
              <a:rPr lang="ko"/>
              <a:t>언어가 지원하는 자동적인 타입 변환이나 사용자가 직접 구현한 타입 변환을 이용해 동일한 연산자를 다양한 타입에 사용할 수 있는 방식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예제코드) 상속을 사용한 강의평가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Lecture Class</a:t>
            </a:r>
            <a:br>
              <a:rPr lang="ko"/>
            </a:br>
            <a:r>
              <a:rPr lang="ko"/>
              <a:t>Pass 수와 Fail 수를 출력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GradeLecture Class</a:t>
            </a:r>
            <a:br>
              <a:rPr lang="ko"/>
            </a:br>
            <a:r>
              <a:rPr lang="ko"/>
              <a:t>Pass 수와 Fail 수, 각 등급 개수를 출력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00" y="1945275"/>
            <a:ext cx="105284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400" y="3142650"/>
            <a:ext cx="239469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Lecture Class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52469"/>
            <a:ext cx="3681401" cy="1681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311700" y="2833625"/>
            <a:ext cx="3672300" cy="1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18900"/>
            <a:ext cx="3672299" cy="109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0576" y="1152475"/>
            <a:ext cx="3742149" cy="29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Lecture Class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664475"/>
            <a:ext cx="5912300" cy="1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GradeLecture Class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125"/>
            <a:ext cx="4352999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34041" l="0" r="0" t="0"/>
          <a:stretch/>
        </p:blipFill>
        <p:spPr>
          <a:xfrm>
            <a:off x="311700" y="2152000"/>
            <a:ext cx="4353000" cy="28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100" y="962125"/>
            <a:ext cx="2769520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3100" y="2281300"/>
            <a:ext cx="2051203" cy="268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