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볶음밥과 삶은 계란을 넣은 샐러드 그릇과 젓가락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연어 어묵, 샐러드, 후무스가 든 그릇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파슬리 버터, 구운 헤이즐넛, 파르메산 치즈를 올린 파파르델레 파스타 그릇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볶음밥과 삶은 계란을 넣은 샐러드 그릇과 젓가락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최원준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3600"/>
            </a:lvl1pPr>
          </a:lstStyle>
          <a:p>
            <a:pPr/>
            <a:r>
              <a:t>최원준</a:t>
            </a:r>
          </a:p>
        </p:txBody>
      </p:sp>
      <p:sp>
        <p:nvSpPr>
          <p:cNvPr id="152" name="1장. 객체, 설계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1장. 객체, 설계</a:t>
            </a:r>
          </a:p>
        </p:txBody>
      </p:sp>
      <p:sp>
        <p:nvSpPr>
          <p:cNvPr id="153" name="오브젝트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오브젝트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티켓 판매 어플리케이션 구현하기 step2"/>
          <p:cNvSpPr txBox="1"/>
          <p:nvPr>
            <p:ph type="title"/>
          </p:nvPr>
        </p:nvSpPr>
        <p:spPr>
          <a:xfrm>
            <a:off x="1219200" y="1079500"/>
            <a:ext cx="21971000" cy="1433163"/>
          </a:xfrm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티켓 판매 어플리케이션 구현하기 step2</a:t>
            </a:r>
          </a:p>
        </p:txBody>
      </p:sp>
      <p:sp>
        <p:nvSpPr>
          <p:cNvPr id="184" name="기능이 문제없이 동작한다.…"/>
          <p:cNvSpPr txBox="1"/>
          <p:nvPr>
            <p:ph type="body" idx="1"/>
          </p:nvPr>
        </p:nvSpPr>
        <p:spPr>
          <a:xfrm>
            <a:off x="1734905" y="4248504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기능이 문제없이 동작한다.</a:t>
            </a:r>
          </a:p>
          <a:p>
            <a:pPr/>
            <a:r>
              <a:t>코드를 읽는 사람과의 의사소통을 만족시킨다.</a:t>
            </a:r>
          </a:p>
          <a:p>
            <a:pPr/>
            <a:r>
              <a:t>코드가 예상할 수 있는 동작을 한다</a:t>
            </a:r>
          </a:p>
          <a:p>
            <a:pPr/>
            <a:r>
              <a:t>변경용이성을 만족 시킨다.</a:t>
            </a:r>
          </a:p>
          <a:p>
            <a:pPr/>
            <a:r>
              <a:t>내부 구현이 바뀌더라도 해당 구현에 의존하는 코드들이 변경되지 않는다.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티켓 판매 어플리케이션 구현하기 step2"/>
          <p:cNvSpPr txBox="1"/>
          <p:nvPr>
            <p:ph type="title"/>
          </p:nvPr>
        </p:nvSpPr>
        <p:spPr>
          <a:xfrm>
            <a:off x="1219200" y="1079500"/>
            <a:ext cx="21971000" cy="1433163"/>
          </a:xfrm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티켓 판매 어플리케이션 구현하기 step2</a:t>
            </a:r>
          </a:p>
        </p:txBody>
      </p:sp>
      <p:sp>
        <p:nvSpPr>
          <p:cNvPr id="187" name="어떻게 한것인가?…"/>
          <p:cNvSpPr txBox="1"/>
          <p:nvPr>
            <p:ph type="body" idx="1"/>
          </p:nvPr>
        </p:nvSpPr>
        <p:spPr>
          <a:xfrm>
            <a:off x="1734905" y="4248504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어떻게 한것인가?</a:t>
            </a:r>
          </a:p>
          <a:p>
            <a:pPr/>
            <a:r>
              <a:t>자기 자신의 문제를 스스로 해결하도록 코드를 수정하였다.</a:t>
            </a:r>
          </a:p>
          <a:p>
            <a:pPr/>
            <a:r>
              <a:t>객체의 자율성을 높임으로써 이해하기 쉽고 유연한 설계를 얻었다.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티켓 판매 어플리케이션 구현하기 step3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티켓 판매 어플리케이션 구현하기 step3</a:t>
            </a:r>
          </a:p>
        </p:txBody>
      </p:sp>
      <p:pic>
        <p:nvPicPr>
          <p:cNvPr id="19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8906" y="2370577"/>
            <a:ext cx="12107143" cy="11286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14784" y="2462564"/>
            <a:ext cx="10835986" cy="116651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티켓 판매 어플리케이션 구현하기 step3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티켓 판매 어플리케이션 구현하기 step3</a:t>
            </a:r>
          </a:p>
        </p:txBody>
      </p:sp>
      <p:pic>
        <p:nvPicPr>
          <p:cNvPr id="19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1190" y="2153254"/>
            <a:ext cx="11013897" cy="118566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67153" y="1970166"/>
            <a:ext cx="11798376" cy="12701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티켓 판매 어플리케이션 구현하기 step3"/>
          <p:cNvSpPr txBox="1"/>
          <p:nvPr>
            <p:ph type="title"/>
          </p:nvPr>
        </p:nvSpPr>
        <p:spPr>
          <a:xfrm>
            <a:off x="1219200" y="1079500"/>
            <a:ext cx="21971000" cy="1433163"/>
          </a:xfrm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티켓 판매 어플리케이션 구현하기 step3</a:t>
            </a:r>
          </a:p>
        </p:txBody>
      </p:sp>
      <p:pic>
        <p:nvPicPr>
          <p:cNvPr id="19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7236" y="2613676"/>
            <a:ext cx="20504281" cy="121435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티켓 판매 어플리케이션 구현하기 step3"/>
          <p:cNvSpPr txBox="1"/>
          <p:nvPr>
            <p:ph type="title"/>
          </p:nvPr>
        </p:nvSpPr>
        <p:spPr>
          <a:xfrm>
            <a:off x="1219200" y="1079500"/>
            <a:ext cx="21971000" cy="1433163"/>
          </a:xfrm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티켓 판매 어플리케이션 구현하기 step3</a:t>
            </a:r>
          </a:p>
        </p:txBody>
      </p:sp>
      <p:sp>
        <p:nvSpPr>
          <p:cNvPr id="201" name="객체지향과 절차지향의 근본적인 차이는 책임의 이동이다.…"/>
          <p:cNvSpPr txBox="1"/>
          <p:nvPr>
            <p:ph type="body" idx="1"/>
          </p:nvPr>
        </p:nvSpPr>
        <p:spPr>
          <a:xfrm>
            <a:off x="1825121" y="4248504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객체지향과 절차지향의 근본적인 차이는 책임의 이동이다.</a:t>
            </a:r>
          </a:p>
          <a:p>
            <a:pPr/>
            <a:r>
              <a:t>객체지향 프로그래밍에서는 모든 객체가 각각의 책임을 가진다.</a:t>
            </a:r>
          </a:p>
          <a:p>
            <a:pPr/>
            <a:r>
              <a:t>현실세상의 도메인과 객체지향에서의 객체와 조금은 다르다.</a:t>
            </a:r>
          </a:p>
          <a:p>
            <a:pPr/>
            <a:r>
              <a:t>실세계에서는 자율적인 존재가 아니지만 객체지향에서는 자율적인 존재로 취급해야한다.</a:t>
            </a:r>
          </a:p>
          <a:p>
            <a:pPr/>
            <a:r>
              <a:t>이를 의인화라고 부른다.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캡슐화와 응집도"/>
          <p:cNvSpPr txBox="1"/>
          <p:nvPr>
            <p:ph type="title"/>
          </p:nvPr>
        </p:nvSpPr>
        <p:spPr>
          <a:xfrm>
            <a:off x="1219200" y="1079500"/>
            <a:ext cx="21971000" cy="1433163"/>
          </a:xfrm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캡슐화와 응집도</a:t>
            </a:r>
          </a:p>
        </p:txBody>
      </p:sp>
      <p:sp>
        <p:nvSpPr>
          <p:cNvPr id="204" name="객체 내부 상태를 캡슐화하고 객체 간의 메시지를 통해서만 상호작용 하도록 한다.…"/>
          <p:cNvSpPr txBox="1"/>
          <p:nvPr>
            <p:ph type="body" idx="1"/>
          </p:nvPr>
        </p:nvSpPr>
        <p:spPr>
          <a:xfrm>
            <a:off x="1734905" y="4248504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객체 내부 상태를 캡슐화하고 객체 간의 메시지를 통해서만 상호작용 하도록 한다.</a:t>
            </a:r>
          </a:p>
          <a:p>
            <a:pPr/>
            <a:r>
              <a:t>해당 내용을 잘 지킬수록 응집도를 높일 수 있음.</a:t>
            </a:r>
          </a:p>
          <a:p>
            <a:pPr lvl="1"/>
            <a:r>
              <a:t>객체는 자신에게 밀접한 작업만을 수행</a:t>
            </a:r>
          </a:p>
          <a:p>
            <a:pPr lvl="1"/>
            <a:r>
              <a:t>연관성 없는 작업은 연관성이 있는 다른 객체에게 작업을 위임</a:t>
            </a:r>
          </a:p>
          <a:p>
            <a:pPr lvl="1"/>
            <a:r>
              <a:t>객체 스스로 자신의 데이터를 책임지고 자율적이여야함.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절차지향과 객체지향"/>
          <p:cNvSpPr txBox="1"/>
          <p:nvPr>
            <p:ph type="title"/>
          </p:nvPr>
        </p:nvSpPr>
        <p:spPr>
          <a:xfrm>
            <a:off x="1219200" y="1079500"/>
            <a:ext cx="21971000" cy="1433163"/>
          </a:xfrm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절차지향과 객체지향</a:t>
            </a:r>
          </a:p>
        </p:txBody>
      </p:sp>
      <p:sp>
        <p:nvSpPr>
          <p:cNvPr id="207" name="클래스의 메서드는 프로세스이며 가진것들은 데이터이다.…"/>
          <p:cNvSpPr txBox="1"/>
          <p:nvPr>
            <p:ph type="body" idx="1"/>
          </p:nvPr>
        </p:nvSpPr>
        <p:spPr>
          <a:xfrm>
            <a:off x="1734905" y="4248504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클래스의 메서드는 프로세스이며 가진것들은 데이터이다.</a:t>
            </a:r>
          </a:p>
          <a:p>
            <a:pPr/>
            <a:r>
              <a:t>이를 별도의 모듈에 위치시키는 방식을 절차적 프로그래밍이라고 한다.</a:t>
            </a:r>
          </a:p>
          <a:p>
            <a:pPr/>
            <a:r>
              <a:t>데이터와 프로세스가 동일한 모듈 내부에 위치하도록 프로그래밍하는 방식을 객체지향 프로그래밍이라고 한다.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설계가 왜 필요한가"/>
          <p:cNvSpPr txBox="1"/>
          <p:nvPr>
            <p:ph type="title"/>
          </p:nvPr>
        </p:nvSpPr>
        <p:spPr>
          <a:xfrm>
            <a:off x="1219200" y="1079500"/>
            <a:ext cx="21971000" cy="1433163"/>
          </a:xfrm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설계가 왜 필요한가</a:t>
            </a:r>
          </a:p>
        </p:txBody>
      </p:sp>
      <p:sp>
        <p:nvSpPr>
          <p:cNvPr id="210" name="설계와 구현을 구분하면 안된다.…"/>
          <p:cNvSpPr txBox="1"/>
          <p:nvPr>
            <p:ph type="body" idx="1"/>
          </p:nvPr>
        </p:nvSpPr>
        <p:spPr>
          <a:xfrm>
            <a:off x="1734905" y="4248504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설계와 구현을 구분하면 안된다.</a:t>
            </a:r>
          </a:p>
          <a:p>
            <a:pPr/>
            <a:r>
              <a:t>좋은 설계란?</a:t>
            </a:r>
          </a:p>
          <a:p>
            <a:pPr lvl="1"/>
            <a:r>
              <a:t>현재 목표로하는 기능을 만족한다.</a:t>
            </a:r>
          </a:p>
          <a:p>
            <a:pPr lvl="1"/>
            <a:r>
              <a:t>미래에 쉽게 변경할 수 있는 코드여야 한다.</a:t>
            </a:r>
          </a:p>
          <a:p>
            <a:pPr/>
            <a:r>
              <a:t>우리가 진정으로 원하는 것은 </a:t>
            </a:r>
            <a:r>
              <a:rPr b="1"/>
              <a:t>변경에 유연하게 대응할 수 있는 코드</a:t>
            </a:r>
            <a:r>
              <a:t>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시작하며"/>
          <p:cNvSpPr txBox="1"/>
          <p:nvPr>
            <p:ph type="title"/>
          </p:nvPr>
        </p:nvSpPr>
        <p:spPr>
          <a:xfrm>
            <a:off x="1219200" y="1079500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시작하며</a:t>
            </a:r>
          </a:p>
        </p:txBody>
      </p:sp>
      <p:sp>
        <p:nvSpPr>
          <p:cNvPr id="156" name="이론이 먼저일까? 실무가 먼저일까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이론이 먼저일까? 실무가 먼저일까?</a:t>
            </a:r>
          </a:p>
          <a:p>
            <a:pPr/>
            <a:r>
              <a:t>소프트웨어 설계같은 경우 나온지 얼마안된 학문이다</a:t>
            </a:r>
          </a:p>
          <a:p>
            <a:pPr lvl="1"/>
            <a:r>
              <a:t>고로 실무가 이론보다 앞서있다.</a:t>
            </a:r>
          </a:p>
          <a:p>
            <a:pPr/>
            <a:r>
              <a:t>그래서 저자는 해당 책을 통해 이론 보다는 실무를 잘 풀어볼려고 한다.</a:t>
            </a:r>
          </a:p>
          <a:p>
            <a:pPr lvl="1"/>
            <a:r>
              <a:t>우아한 객체지향 영상이나 KSUG 객체지향 설계와 어플리케이션 참조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티켓 판매 어플리케이션 구현하기 step1"/>
          <p:cNvSpPr txBox="1"/>
          <p:nvPr>
            <p:ph type="title"/>
          </p:nvPr>
        </p:nvSpPr>
        <p:spPr>
          <a:xfrm>
            <a:off x="1219200" y="1079500"/>
            <a:ext cx="21971000" cy="1433163"/>
          </a:xfrm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티켓 판매 어플리케이션 구현하기 step1</a:t>
            </a:r>
          </a:p>
        </p:txBody>
      </p:sp>
      <p:sp>
        <p:nvSpPr>
          <p:cNvPr id="159" name="소극장이 티켓을 판매하며 무료로 관람 할 수 있는 초대장을 발급하는 이벤트를 한다고 가정…"/>
          <p:cNvSpPr txBox="1"/>
          <p:nvPr>
            <p:ph type="body" idx="1"/>
          </p:nvPr>
        </p:nvSpPr>
        <p:spPr>
          <a:xfrm>
            <a:off x="7878305" y="3033866"/>
            <a:ext cx="15311895" cy="9470650"/>
          </a:xfrm>
          <a:prstGeom prst="rect">
            <a:avLst/>
          </a:prstGeom>
        </p:spPr>
        <p:txBody>
          <a:bodyPr/>
          <a:lstStyle/>
          <a:p>
            <a:pPr/>
            <a:r>
              <a:t>소극장이 티켓을 판매하며 무료로 관람 할 수 있는 초대장을 발급하는 이벤트를 한다고 가정</a:t>
            </a:r>
          </a:p>
          <a:p>
            <a:pPr/>
            <a:r>
              <a:t>극장을 관람하는 고객, 관람할 수 있는 티켓, 무료로 관람하게 해주는 초대장 등이 있을 것이며 …</a:t>
            </a:r>
          </a:p>
          <a:p>
            <a:pPr/>
            <a:r>
              <a:t>이를 간단하게 java 코드로 구현</a:t>
            </a:r>
          </a:p>
        </p:txBody>
      </p:sp>
      <p:pic>
        <p:nvPicPr>
          <p:cNvPr id="16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902" y="3090825"/>
            <a:ext cx="6986870" cy="96818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티켓 판매 어플리케이션 구현하기 step1"/>
          <p:cNvSpPr txBox="1"/>
          <p:nvPr>
            <p:ph type="title"/>
          </p:nvPr>
        </p:nvSpPr>
        <p:spPr>
          <a:xfrm>
            <a:off x="1219200" y="1079500"/>
            <a:ext cx="21971000" cy="1433163"/>
          </a:xfrm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티켓 판매 어플리케이션 구현하기 step1</a:t>
            </a:r>
          </a:p>
        </p:txBody>
      </p:sp>
      <p:sp>
        <p:nvSpPr>
          <p:cNvPr id="163" name="모든 소프트웨어 모듈에는 세가지 목적이 존재한다.…"/>
          <p:cNvSpPr txBox="1"/>
          <p:nvPr>
            <p:ph type="body" idx="1"/>
          </p:nvPr>
        </p:nvSpPr>
        <p:spPr>
          <a:xfrm>
            <a:off x="7878305" y="3033866"/>
            <a:ext cx="15311895" cy="9470650"/>
          </a:xfrm>
          <a:prstGeom prst="rect">
            <a:avLst/>
          </a:prstGeom>
        </p:spPr>
        <p:txBody>
          <a:bodyPr/>
          <a:lstStyle/>
          <a:p>
            <a:pPr/>
            <a:r>
              <a:t>모든 소프트웨어 모듈에는 </a:t>
            </a:r>
            <a:r>
              <a:rPr b="1"/>
              <a:t>세가지 목적</a:t>
            </a:r>
            <a:r>
              <a:t>이 존재한다.</a:t>
            </a:r>
          </a:p>
          <a:p>
            <a:pPr lvl="1">
              <a:defRPr b="1"/>
            </a:pPr>
            <a:r>
              <a:t>실행중에 제대로 동작한다.</a:t>
            </a:r>
          </a:p>
          <a:p>
            <a:pPr lvl="1">
              <a:defRPr b="1"/>
            </a:pPr>
            <a:r>
              <a:t>목적은 변경을 위해 존재한다.</a:t>
            </a:r>
          </a:p>
          <a:p>
            <a:pPr lvl="1">
              <a:defRPr b="1"/>
            </a:pPr>
            <a:r>
              <a:t>코드를 읽는 사람과 의사소통한다.</a:t>
            </a:r>
          </a:p>
        </p:txBody>
      </p:sp>
      <p:pic>
        <p:nvPicPr>
          <p:cNvPr id="164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902" y="3090825"/>
            <a:ext cx="6986870" cy="96818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티켓 판매 어플리케이션 구현하기 step1"/>
          <p:cNvSpPr txBox="1"/>
          <p:nvPr>
            <p:ph type="title"/>
          </p:nvPr>
        </p:nvSpPr>
        <p:spPr>
          <a:xfrm>
            <a:off x="1219200" y="1079500"/>
            <a:ext cx="21971000" cy="1433163"/>
          </a:xfrm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티켓 판매 어플리케이션 구현하기 step1</a:t>
            </a:r>
          </a:p>
        </p:txBody>
      </p:sp>
      <p:sp>
        <p:nvSpPr>
          <p:cNvPr id="167" name="예상에 빗나가는 코드…"/>
          <p:cNvSpPr txBox="1"/>
          <p:nvPr>
            <p:ph type="body" idx="1"/>
          </p:nvPr>
        </p:nvSpPr>
        <p:spPr>
          <a:xfrm>
            <a:off x="7878305" y="3033866"/>
            <a:ext cx="15311895" cy="9470650"/>
          </a:xfrm>
          <a:prstGeom prst="rect">
            <a:avLst/>
          </a:prstGeom>
        </p:spPr>
        <p:txBody>
          <a:bodyPr/>
          <a:lstStyle/>
          <a:p>
            <a:pPr/>
            <a:r>
              <a:t>예상에 빗나가는 코드</a:t>
            </a:r>
          </a:p>
          <a:p>
            <a:pPr lvl="1"/>
            <a:r>
              <a:t>극장에서 판매원이 관중의 가방에 직접적으로 Ticket을 집어 넣고있음</a:t>
            </a:r>
          </a:p>
          <a:p>
            <a:pPr lvl="1"/>
            <a:r>
              <a:t>돈도 마찬가지 판매원이 직접적으로 돈을 빼고 있음.</a:t>
            </a:r>
          </a:p>
          <a:p>
            <a:pPr/>
            <a:r>
              <a:rPr b="1"/>
              <a:t>이해 가능한 코드</a:t>
            </a:r>
            <a:r>
              <a:t>란 </a:t>
            </a:r>
            <a:r>
              <a:rPr b="1"/>
              <a:t>동작이 우리의 예상에서 크게 벗어나지 않는 코드</a:t>
            </a:r>
            <a:r>
              <a:t>다.</a:t>
            </a:r>
          </a:p>
        </p:txBody>
      </p:sp>
      <p:pic>
        <p:nvPicPr>
          <p:cNvPr id="16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902" y="3090825"/>
            <a:ext cx="6986870" cy="96818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티켓 판매 어플리케이션 구현하기 step1"/>
          <p:cNvSpPr txBox="1"/>
          <p:nvPr>
            <p:ph type="title"/>
          </p:nvPr>
        </p:nvSpPr>
        <p:spPr>
          <a:xfrm>
            <a:off x="1219200" y="1079500"/>
            <a:ext cx="21971000" cy="1433163"/>
          </a:xfrm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티켓 판매 어플리케이션 구현하기 step1</a:t>
            </a:r>
          </a:p>
        </p:txBody>
      </p:sp>
      <p:sp>
        <p:nvSpPr>
          <p:cNvPr id="171" name="변경에 취약한 코드…"/>
          <p:cNvSpPr txBox="1"/>
          <p:nvPr>
            <p:ph type="body" idx="1"/>
          </p:nvPr>
        </p:nvSpPr>
        <p:spPr>
          <a:xfrm>
            <a:off x="7878305" y="3033866"/>
            <a:ext cx="15311895" cy="947065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변경에 취약한 코드</a:t>
            </a:r>
          </a:p>
          <a:p>
            <a:pPr lvl="1"/>
            <a:r>
              <a:t>관람객이 가방이 아닌 지갑을 들고 다닌다면?</a:t>
            </a:r>
          </a:p>
          <a:p>
            <a:pPr lvl="1"/>
            <a:r>
              <a:t>판매원이 매표소가 아닌 다른 곳에서 판매를 해야한다면?</a:t>
            </a:r>
            <a:br/>
          </a:p>
          <a:p>
            <a:pPr/>
            <a:r>
              <a:t>클래스가 다른 클래스의 내부에 대해 더 많이 알면 변경이 어려워 진다.</a:t>
            </a:r>
          </a:p>
          <a:p>
            <a:pPr/>
            <a:r>
              <a:t>우리의 목표는 </a:t>
            </a:r>
            <a:r>
              <a:rPr b="1"/>
              <a:t>애플리케이션의 기능을 구축하는 데 필요한 최소한의 의존성을 유지, 불필요한 의존성을 제거</a:t>
            </a:r>
            <a:r>
              <a:t>하는 것이다.</a:t>
            </a:r>
          </a:p>
        </p:txBody>
      </p:sp>
      <p:pic>
        <p:nvPicPr>
          <p:cNvPr id="17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902" y="3090825"/>
            <a:ext cx="6986870" cy="96818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티켓 판매 어플리케이션 구현하기 step2"/>
          <p:cNvSpPr txBox="1"/>
          <p:nvPr>
            <p:ph type="title"/>
          </p:nvPr>
        </p:nvSpPr>
        <p:spPr>
          <a:xfrm>
            <a:off x="1219200" y="1079500"/>
            <a:ext cx="21971000" cy="1433163"/>
          </a:xfrm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티켓 판매 어플리케이션 구현하기 step2</a:t>
            </a:r>
          </a:p>
        </p:txBody>
      </p:sp>
      <p:pic>
        <p:nvPicPr>
          <p:cNvPr id="17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933" y="2284152"/>
            <a:ext cx="21971001" cy="121847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티켓 판매 어플리케이션 구현하기 step2"/>
          <p:cNvSpPr txBox="1"/>
          <p:nvPr>
            <p:ph type="title"/>
          </p:nvPr>
        </p:nvSpPr>
        <p:spPr>
          <a:xfrm>
            <a:off x="1219200" y="1079500"/>
            <a:ext cx="21971000" cy="1433163"/>
          </a:xfrm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티켓 판매 어플리케이션 구현하기 step2</a:t>
            </a:r>
          </a:p>
        </p:txBody>
      </p:sp>
      <p:pic>
        <p:nvPicPr>
          <p:cNvPr id="178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3908" y="2309520"/>
            <a:ext cx="21046386" cy="11671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티켓 판매 어플리케이션 구현하기 step2"/>
          <p:cNvSpPr txBox="1"/>
          <p:nvPr>
            <p:ph type="title"/>
          </p:nvPr>
        </p:nvSpPr>
        <p:spPr>
          <a:xfrm>
            <a:off x="1219200" y="1079500"/>
            <a:ext cx="21971000" cy="1433163"/>
          </a:xfrm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티켓 판매 어플리케이션 구현하기 step2</a:t>
            </a:r>
          </a:p>
        </p:txBody>
      </p:sp>
      <p:pic>
        <p:nvPicPr>
          <p:cNvPr id="18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498" y="2392365"/>
            <a:ext cx="23645494" cy="103437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