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볶음밥과 삶은 계란을 넣은 샐러드 그릇과 젓가락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연어 어묵, 샐러드, 후무스가 든 그릇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파슬리 버터, 구운 헤이즐넛, 파르메산 치즈를 올린 파파르델레 파스타 그릇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볶음밥과 삶은 계란을 넣은 샐러드 그릇과 젓가락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최원준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3600"/>
            </a:lvl1pPr>
          </a:lstStyle>
          <a:p>
            <a:pPr/>
            <a:r>
              <a:t>최원준</a:t>
            </a:r>
          </a:p>
        </p:txBody>
      </p:sp>
      <p:sp>
        <p:nvSpPr>
          <p:cNvPr id="152" name="2장. 객체지향 프로그래밍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2장. 객체지향 프로그래밍</a:t>
            </a:r>
          </a:p>
        </p:txBody>
      </p:sp>
      <p:sp>
        <p:nvSpPr>
          <p:cNvPr id="153" name="오브젝트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오브젝트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영화 예매 시스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영화 예매 시스템</a:t>
            </a:r>
          </a:p>
        </p:txBody>
      </p:sp>
      <p:pic>
        <p:nvPicPr>
          <p:cNvPr id="18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3157" y="376006"/>
            <a:ext cx="14296071" cy="14112573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할인 정책을 판단하는 별도의 객체를 생성…"/>
          <p:cNvSpPr txBox="1"/>
          <p:nvPr>
            <p:ph type="body" sz="half" idx="1"/>
          </p:nvPr>
        </p:nvSpPr>
        <p:spPr>
          <a:xfrm>
            <a:off x="1447800" y="4163732"/>
            <a:ext cx="8011957" cy="8425555"/>
          </a:xfrm>
          <a:prstGeom prst="rect">
            <a:avLst/>
          </a:prstGeom>
        </p:spPr>
        <p:txBody>
          <a:bodyPr/>
          <a:lstStyle/>
          <a:p>
            <a:pPr marL="481584" indent="-481584" defTabSz="1926287">
              <a:spcBef>
                <a:spcPts val="3500"/>
              </a:spcBef>
              <a:defRPr sz="3792"/>
            </a:pPr>
            <a:r>
              <a:t>할인 정책을 판단하는 별도의 객체를 생성</a:t>
            </a:r>
          </a:p>
          <a:p>
            <a:pPr marL="481584" indent="-481584" defTabSz="1926287">
              <a:spcBef>
                <a:spcPts val="3500"/>
              </a:spcBef>
              <a:defRPr sz="3792"/>
            </a:pPr>
            <a:r>
              <a:t>어떤 할인 정책을 사용할 것인지 결정하는 코드가 존재하지 않아도 된다.</a:t>
            </a:r>
          </a:p>
          <a:p>
            <a:pPr lvl="1" marL="963168" indent="-481584" defTabSz="1926287">
              <a:spcBef>
                <a:spcPts val="3500"/>
              </a:spcBef>
              <a:defRPr sz="3792"/>
            </a:pPr>
            <a:r>
              <a:t>금액 할인 정책</a:t>
            </a:r>
          </a:p>
          <a:p>
            <a:pPr lvl="1" marL="963168" indent="-481584" defTabSz="1926287">
              <a:spcBef>
                <a:spcPts val="3500"/>
              </a:spcBef>
              <a:defRPr sz="3792"/>
            </a:pPr>
            <a:r>
              <a:t>비율 할인 정책</a:t>
            </a:r>
          </a:p>
          <a:p>
            <a:pPr marL="481584" indent="-481584" defTabSz="1926287">
              <a:spcBef>
                <a:spcPts val="3500"/>
              </a:spcBef>
              <a:defRPr sz="3792"/>
            </a:pPr>
            <a:r>
              <a:t>코드에서 판단하지 않고 단순히 policy라는 객체에 메세지를 전송한다.</a:t>
            </a:r>
          </a:p>
          <a:p>
            <a:pPr marL="481584" indent="-481584" defTabSz="1926287">
              <a:spcBef>
                <a:spcPts val="3500"/>
              </a:spcBef>
              <a:defRPr sz="3792"/>
            </a:pPr>
            <a:r>
              <a:t>상속과 다형성, 추상화의 원리이다.</a:t>
            </a:r>
          </a:p>
          <a:p>
            <a:pPr marL="481584" indent="-481584" defTabSz="1926287">
              <a:spcBef>
                <a:spcPts val="3500"/>
              </a:spcBef>
              <a:defRPr sz="3792"/>
            </a:pPr>
            <a:r>
              <a:t>DDD에서도 많이 볼 수 있는 개념임.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영화 예매 시스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영화 예매 시스템</a:t>
            </a:r>
          </a:p>
        </p:txBody>
      </p:sp>
      <p:pic>
        <p:nvPicPr>
          <p:cNvPr id="18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84" y="2432049"/>
            <a:ext cx="19165551" cy="115257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영화 예매 시스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영화 예매 시스템</a:t>
            </a:r>
          </a:p>
        </p:txBody>
      </p:sp>
      <p:pic>
        <p:nvPicPr>
          <p:cNvPr id="18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0197" y="2510317"/>
            <a:ext cx="16576441" cy="119954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영화 예매 시스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영화 예매 시스템</a:t>
            </a:r>
          </a:p>
        </p:txBody>
      </p:sp>
      <p:sp>
        <p:nvSpPr>
          <p:cNvPr id="190" name="할인 정책은 금액 할인 정책과 비율 할인 정책으로 구분된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할인 정책은 금액 할인 정책과 비율 할인 정책으로 구분된다.</a:t>
            </a:r>
          </a:p>
          <a:p>
            <a:pPr/>
            <a:r>
              <a:t>코드가 유사하지만 할인 요금을 계산하는 방식만 다르다.</a:t>
            </a:r>
          </a:p>
          <a:p>
            <a:pPr/>
            <a:r>
              <a:t>실제 어플리케이션에서 할인정책의 인스턴스를 생성할 필요가 없어 추상 클래스를 이용 한다.</a:t>
            </a:r>
          </a:p>
          <a:p>
            <a:pPr/>
            <a:r>
              <a:t>부모 클래스에 기본적인 알고리즘의 흐름을 구현하고 처리는 자식 클래스에 위임하는 디자인 패턴을 템플릿 메서드 패턴이라고 부른다.</a:t>
            </a:r>
          </a:p>
        </p:txBody>
      </p:sp>
      <p:sp>
        <p:nvSpPr>
          <p:cNvPr id="191" name="직사각형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b="1" sz="55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영화 예매 시스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영화 예매 시스템</a:t>
            </a:r>
          </a:p>
        </p:txBody>
      </p:sp>
      <p:sp>
        <p:nvSpPr>
          <p:cNvPr id="194" name="하나의 영화에 단 하나의 할인 정책만 설정할 수 있지만 할인 조건의 경우는 여러개를 적용할 수 있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하나의 영화에 단 하나의 할인 정책만 설정할 수 있지만 할인 조건의 경우는 여러개를 적용할 수 있다.</a:t>
            </a:r>
          </a:p>
          <a:p>
            <a:pPr/>
            <a:r>
              <a:t>생성자의 파라미터 목록을 이용해 필요한 정보를 전달하도록 강제한다.</a:t>
            </a:r>
          </a:p>
        </p:txBody>
      </p:sp>
      <p:sp>
        <p:nvSpPr>
          <p:cNvPr id="195" name="직사각형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b="1" sz="55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상속과 다형성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상속과 다형성</a:t>
            </a:r>
          </a:p>
        </p:txBody>
      </p:sp>
      <p:sp>
        <p:nvSpPr>
          <p:cNvPr id="198" name="코드의 의존성과 실행 시점의 의존성이 서로 다를 수 있다.…"/>
          <p:cNvSpPr txBox="1"/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코드의 의존성과 실행 시점의 의존성이 서로 다를 수 있다.</a:t>
            </a:r>
          </a:p>
          <a:p>
            <a:pPr/>
            <a:r>
              <a:t>클래스 사이의 의존성과 객체 사이의 의존성은 동일하지 않을 수 있다.</a:t>
            </a:r>
          </a:p>
          <a:p>
            <a:pPr/>
            <a:r>
              <a:t>이 차이는 코드를 이해하기 어렵게 만들지만 코드를 유연하고 확장가능하게 만든다. -&gt; 일종의 트레이드 오프</a:t>
            </a:r>
          </a:p>
        </p:txBody>
      </p:sp>
      <p:sp>
        <p:nvSpPr>
          <p:cNvPr id="199" name="컴파일 시간 의존성과 실행 시간 의존성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792479">
              <a:defRPr b="1" sz="5280">
                <a:solidFill>
                  <a:srgbClr val="000000"/>
                </a:solidFill>
              </a:defRPr>
            </a:lvl1pPr>
          </a:lstStyle>
          <a:p>
            <a:pPr/>
            <a:r>
              <a:t>컴파일 시간 의존성과 실행 시간 의존성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상속과 다형성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상속과 다형성</a:t>
            </a:r>
          </a:p>
        </p:txBody>
      </p:sp>
      <p:sp>
        <p:nvSpPr>
          <p:cNvPr id="202" name="클래스의 코드를 수정하지 않고 재사용하기 위하여 상속을 이용한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클래스의 코드를 수정하지 않고 재사용하기 위하여 상속을 이용한다.</a:t>
            </a:r>
          </a:p>
          <a:p>
            <a:pPr/>
            <a:r>
              <a:t>부모 클래스와 구현을 공유하면서도 행동이 다른 자식 클래스를 추가할 수 있다.</a:t>
            </a:r>
          </a:p>
          <a:p>
            <a:pPr/>
            <a:r>
              <a:t>이를 차이에 의한 프로그래밍이라고 부른다.</a:t>
            </a:r>
          </a:p>
        </p:txBody>
      </p:sp>
      <p:sp>
        <p:nvSpPr>
          <p:cNvPr id="203" name="차이에 의한 프로그래밍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792479">
              <a:defRPr b="1" sz="5280">
                <a:solidFill>
                  <a:srgbClr val="000000"/>
                </a:solidFill>
              </a:defRPr>
            </a:lvl1pPr>
          </a:lstStyle>
          <a:p>
            <a:pPr/>
            <a:r>
              <a:t>차이에 의한 프로그래밍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상속과 다형성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상속과 다형성</a:t>
            </a:r>
          </a:p>
        </p:txBody>
      </p:sp>
      <p:sp>
        <p:nvSpPr>
          <p:cNvPr id="206" name="상속이 가치 있는 이유는 부모 클래스가 제공하는 모든 인터페이스를 자식 클래스가 물려받을 수 있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상속이 가치 있는 이유는 부모 클래스가 제공하는 모든 인터페이스를 자식 클래스가 물려받을 수 있다.</a:t>
            </a:r>
          </a:p>
          <a:p>
            <a:pPr/>
            <a:r>
              <a:t>부모 클래스가 수신하는 모든 메시지를 수신할 수 있기 때문에 외부 객체는 부모와 자식을 동일한 타입으로 간주한다.</a:t>
            </a:r>
          </a:p>
          <a:p>
            <a:pPr/>
            <a:r>
              <a:t>자식 클래스가 부모 클래스를 대신하는 것을 업캐스팅이라고 부른다.</a:t>
            </a:r>
          </a:p>
        </p:txBody>
      </p:sp>
      <p:sp>
        <p:nvSpPr>
          <p:cNvPr id="207" name="상속과 인터페이스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792479">
              <a:defRPr b="1" sz="5280">
                <a:solidFill>
                  <a:srgbClr val="000000"/>
                </a:solidFill>
              </a:defRPr>
            </a:lvl1pPr>
          </a:lstStyle>
          <a:p>
            <a:pPr/>
            <a:r>
              <a:t>상속과 인터페이스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상속과 다형성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상속과 다형성</a:t>
            </a:r>
          </a:p>
        </p:txBody>
      </p:sp>
      <p:sp>
        <p:nvSpPr>
          <p:cNvPr id="210" name="메시지와 메서드는 다른 개념이다.…"/>
          <p:cNvSpPr txBox="1"/>
          <p:nvPr>
            <p:ph type="body" idx="1"/>
          </p:nvPr>
        </p:nvSpPr>
        <p:spPr>
          <a:xfrm>
            <a:off x="1727200" y="4426304"/>
            <a:ext cx="21971000" cy="8256012"/>
          </a:xfrm>
          <a:prstGeom prst="rect">
            <a:avLst/>
          </a:prstGeom>
        </p:spPr>
        <p:txBody>
          <a:bodyPr/>
          <a:lstStyle/>
          <a:p>
            <a:pPr marL="542544" indent="-542544" defTabSz="2170121">
              <a:spcBef>
                <a:spcPts val="4000"/>
              </a:spcBef>
              <a:defRPr sz="4272"/>
            </a:pPr>
            <a:r>
              <a:t>메시지와 메서드는 다른 개념이다.</a:t>
            </a:r>
          </a:p>
          <a:p>
            <a:pPr marL="542544" indent="-542544" defTabSz="2170121">
              <a:spcBef>
                <a:spcPts val="4000"/>
              </a:spcBef>
              <a:defRPr sz="4272"/>
            </a:pPr>
            <a:r>
              <a:t>어떤 메서드가 실행될 것인지는 메세지를 수신하는 객체의 클래스에 따라 나뉘어진다.</a:t>
            </a:r>
          </a:p>
          <a:p>
            <a:pPr marL="542544" indent="-542544" defTabSz="2170121">
              <a:spcBef>
                <a:spcPts val="4000"/>
              </a:spcBef>
              <a:defRPr sz="4272"/>
            </a:pPr>
            <a:r>
              <a:t>객체지향 프로그램의 컴파일 시간 의존성과 실행 시간 의존성이 다를 수 있다.</a:t>
            </a:r>
          </a:p>
          <a:p>
            <a:pPr marL="542544" indent="-542544" defTabSz="2170121">
              <a:spcBef>
                <a:spcPts val="4000"/>
              </a:spcBef>
              <a:defRPr sz="4272"/>
            </a:pPr>
            <a:r>
              <a:t>동일한 메시지를 수신했을 때 객체의 타입에 따라 다르게 응답할 수 있다.</a:t>
            </a:r>
          </a:p>
          <a:p>
            <a:pPr marL="542544" indent="-542544" defTabSz="2170121">
              <a:spcBef>
                <a:spcPts val="4000"/>
              </a:spcBef>
              <a:defRPr sz="4272"/>
            </a:pPr>
            <a:r>
              <a:t>메시지에 응답하기 위해 실행될 메서드를 컴파일 시점이 아닌 실행 시점에 결정한다.</a:t>
            </a:r>
          </a:p>
          <a:p>
            <a:pPr marL="542544" indent="-542544" defTabSz="2170121">
              <a:spcBef>
                <a:spcPts val="4000"/>
              </a:spcBef>
              <a:defRPr sz="4272"/>
            </a:pPr>
            <a:r>
              <a:t>지연 바인딩과 동적 바인딩으로 나누어 부른다.</a:t>
            </a:r>
          </a:p>
          <a:p>
            <a:pPr marL="542544" indent="-542544" defTabSz="2170121">
              <a:spcBef>
                <a:spcPts val="4000"/>
              </a:spcBef>
              <a:defRPr sz="4272"/>
            </a:pPr>
            <a:r>
              <a:t>상속만이 다형성을 구현하는 유일한 방법이 아니며 추상적인 개념이며 구현할 수 있는 방법들은 다양하다.</a:t>
            </a:r>
          </a:p>
        </p:txBody>
      </p:sp>
      <p:sp>
        <p:nvSpPr>
          <p:cNvPr id="211" name="다형성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다형성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상속과 다형성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상속과 다형성</a:t>
            </a:r>
          </a:p>
        </p:txBody>
      </p:sp>
      <p:sp>
        <p:nvSpPr>
          <p:cNvPr id="214" name="할인 정책은 금액 할인 정책과 비율 할인 정책을 포괄하는 추상적인 개념이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할인 정책은 금액 할인 정책과 비율 할인 정책을 포괄하는 추상적인 개념이다.</a:t>
            </a:r>
          </a:p>
          <a:p>
            <a:pPr/>
            <a:r>
              <a:t>할인 조건 또한 순번 조건과 기간 조건을 포괄하는 추상적인 개념이다.</a:t>
            </a:r>
          </a:p>
          <a:p>
            <a:pPr/>
            <a:r>
              <a:t>추상화는 다음의 장점을 가진다.</a:t>
            </a:r>
          </a:p>
          <a:p>
            <a:pPr/>
            <a:r>
              <a:t>요구사항의 정책을 높은 수준에서 서술할 수 있다.</a:t>
            </a:r>
          </a:p>
          <a:p>
            <a:pPr/>
            <a:r>
              <a:t>설계를 좀 더 유연하게 만들 수 있다.</a:t>
            </a:r>
          </a:p>
          <a:p>
            <a:pPr/>
            <a:r>
              <a:t>디자인 패턴이나 프레임워크 모두 추상화를 이용해 상위 정책을 정의하는 객체지향의 메커니즘을 활용한다.</a:t>
            </a:r>
          </a:p>
        </p:txBody>
      </p:sp>
      <p:sp>
        <p:nvSpPr>
          <p:cNvPr id="215" name="추상화와 유연성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792479">
              <a:defRPr b="1" sz="5280">
                <a:solidFill>
                  <a:srgbClr val="000000"/>
                </a:solidFill>
              </a:defRPr>
            </a:lvl1pPr>
          </a:lstStyle>
          <a:p>
            <a:pPr/>
            <a:r>
              <a:t>추상화와 유연성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영화 예매 시스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영화 예매 시스템</a:t>
            </a:r>
          </a:p>
        </p:txBody>
      </p:sp>
      <p:sp>
        <p:nvSpPr>
          <p:cNvPr id="156" name="사용자는 영화 예매 시스템을 이용하여 쉽고 빠르게 보고 싶은 영화를 예매 할 수 있다.…"/>
          <p:cNvSpPr txBox="1"/>
          <p:nvPr>
            <p:ph type="body" idx="1"/>
          </p:nvPr>
        </p:nvSpPr>
        <p:spPr>
          <a:xfrm>
            <a:off x="1206500" y="2604465"/>
            <a:ext cx="21971000" cy="9900051"/>
          </a:xfrm>
          <a:prstGeom prst="rect">
            <a:avLst/>
          </a:prstGeom>
        </p:spPr>
        <p:txBody>
          <a:bodyPr/>
          <a:lstStyle/>
          <a:p>
            <a:pPr marL="341376" indent="-341376" defTabSz="1365469">
              <a:spcBef>
                <a:spcPts val="2500"/>
              </a:spcBef>
              <a:defRPr sz="2688"/>
            </a:pPr>
            <a:r>
              <a:t>사용자는 영화 예매 시스템을 이용하여 쉽고 빠르게 보고 싶은 영화를 예매 할 수 있다.</a:t>
            </a:r>
          </a:p>
          <a:p>
            <a:pPr marL="341376" indent="-341376" defTabSz="1365469">
              <a:spcBef>
                <a:spcPts val="2500"/>
              </a:spcBef>
              <a:defRPr sz="2688"/>
            </a:pPr>
            <a:r>
              <a:t>도메인 정리</a:t>
            </a:r>
          </a:p>
          <a:p>
            <a:pPr lvl="1" marL="682752" indent="-341376" defTabSz="1365469">
              <a:spcBef>
                <a:spcPts val="2500"/>
              </a:spcBef>
              <a:defRPr sz="2688"/>
            </a:pPr>
            <a:r>
              <a:t>영화</a:t>
            </a:r>
          </a:p>
          <a:p>
            <a:pPr lvl="2" marL="1024127" indent="-341376" defTabSz="1365469">
              <a:spcBef>
                <a:spcPts val="2500"/>
              </a:spcBef>
              <a:defRPr sz="2688"/>
            </a:pPr>
            <a:r>
              <a:t>영화에 대한 기본정보들을 가진다.</a:t>
            </a:r>
          </a:p>
          <a:p>
            <a:pPr lvl="2" marL="1024127" indent="-341376" defTabSz="1365469">
              <a:spcBef>
                <a:spcPts val="2500"/>
              </a:spcBef>
              <a:defRPr sz="2688"/>
            </a:pPr>
            <a:r>
              <a:t>제목, 상영시간, 가격 정보 등</a:t>
            </a:r>
          </a:p>
          <a:p>
            <a:pPr lvl="1" marL="682752" indent="-341376" defTabSz="1365469">
              <a:spcBef>
                <a:spcPts val="2500"/>
              </a:spcBef>
              <a:defRPr sz="2688"/>
            </a:pPr>
            <a:r>
              <a:t>상영</a:t>
            </a:r>
          </a:p>
          <a:p>
            <a:pPr lvl="2" marL="1024127" indent="-341376" defTabSz="1365469">
              <a:spcBef>
                <a:spcPts val="2500"/>
              </a:spcBef>
              <a:defRPr sz="2688"/>
            </a:pPr>
            <a:r>
              <a:t>관객들이 영화를 관람하는 사건을 표현</a:t>
            </a:r>
          </a:p>
          <a:p>
            <a:pPr lvl="2" marL="1024127" indent="-341376" defTabSz="1365469">
              <a:spcBef>
                <a:spcPts val="2500"/>
              </a:spcBef>
              <a:defRPr sz="2688"/>
            </a:pPr>
            <a:r>
              <a:t>상영 일자, 시간, 순번</a:t>
            </a:r>
          </a:p>
          <a:p>
            <a:pPr lvl="1" marL="682752" indent="-341376" defTabSz="1365469">
              <a:spcBef>
                <a:spcPts val="2500"/>
              </a:spcBef>
              <a:defRPr sz="2688"/>
            </a:pPr>
            <a:r>
              <a:t>할인 조건</a:t>
            </a:r>
          </a:p>
          <a:p>
            <a:pPr lvl="2" marL="1024127" indent="-341376" defTabSz="1365469">
              <a:spcBef>
                <a:spcPts val="2500"/>
              </a:spcBef>
              <a:defRPr sz="2688"/>
            </a:pPr>
            <a:r>
              <a:t>순서 조건</a:t>
            </a:r>
          </a:p>
          <a:p>
            <a:pPr lvl="2" marL="1024127" indent="-341376" defTabSz="1365469">
              <a:spcBef>
                <a:spcPts val="2500"/>
              </a:spcBef>
              <a:defRPr sz="2688"/>
            </a:pPr>
            <a:r>
              <a:t>기간 조건</a:t>
            </a:r>
          </a:p>
          <a:p>
            <a:pPr lvl="1" marL="682752" indent="-341376" defTabSz="1365469">
              <a:spcBef>
                <a:spcPts val="2500"/>
              </a:spcBef>
              <a:defRPr sz="2688"/>
            </a:pPr>
            <a:r>
              <a:t>할인 정책</a:t>
            </a:r>
          </a:p>
          <a:p>
            <a:pPr lvl="2" marL="1024127" indent="-341376" defTabSz="1365469">
              <a:spcBef>
                <a:spcPts val="2500"/>
              </a:spcBef>
              <a:defRPr sz="2688"/>
            </a:pPr>
            <a:r>
              <a:t>가격을 결정</a:t>
            </a:r>
          </a:p>
          <a:p>
            <a:pPr marL="341376" indent="-341376" defTabSz="1365469">
              <a:spcBef>
                <a:spcPts val="2500"/>
              </a:spcBef>
              <a:defRPr sz="2688"/>
            </a:pPr>
            <a:r>
              <a:t>사람들이 실제로 예매하는 대상은 영화가 아니라 </a:t>
            </a:r>
            <a:r>
              <a:rPr b="1"/>
              <a:t>상영</a:t>
            </a:r>
            <a:r>
              <a:t>이다.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상속과 다형성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상속과 다형성</a:t>
            </a:r>
          </a:p>
        </p:txBody>
      </p:sp>
      <p:sp>
        <p:nvSpPr>
          <p:cNvPr id="218" name="할인정책이 없다면 어떻게 할 것인가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할인정책이 없다면 어떻게 할 것인가?</a:t>
            </a:r>
          </a:p>
          <a:p>
            <a:pPr lvl="1"/>
            <a:r>
              <a:t>예외처리를 하는 것은 책임의 위치를 결정하게 되며 협력의 설계 측면에서 좋지 않은 선택이다.</a:t>
            </a:r>
          </a:p>
          <a:p>
            <a:pPr lvl="1"/>
            <a:r>
              <a:t>항상 예외 케이스를 최소화하고 일관성을 유지할 수 있는 방법을 선택해야한다.</a:t>
            </a:r>
          </a:p>
          <a:p>
            <a:pPr lvl="1"/>
            <a:r>
              <a:t>할인요금이 존재하지 않는 할인정책을 사용함으로써 기존의 협력방식을 유지한다.</a:t>
            </a:r>
          </a:p>
        </p:txBody>
      </p:sp>
      <p:sp>
        <p:nvSpPr>
          <p:cNvPr id="219" name="유연한 설계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792479">
              <a:defRPr b="1" sz="5280">
                <a:solidFill>
                  <a:srgbClr val="000000"/>
                </a:solidFill>
              </a:defRPr>
            </a:lvl1pPr>
          </a:lstStyle>
          <a:p>
            <a:pPr/>
            <a:r>
              <a:t>유연한 설계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상속과 다형성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상속과 다형성</a:t>
            </a:r>
          </a:p>
        </p:txBody>
      </p:sp>
      <p:pic>
        <p:nvPicPr>
          <p:cNvPr id="22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750" y="2813050"/>
            <a:ext cx="19657184" cy="11475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추상 클래스와 인터페이스 트레이드오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추상 클래스와 인터페이스 트레이드오프</a:t>
            </a:r>
          </a:p>
        </p:txBody>
      </p:sp>
      <p:pic>
        <p:nvPicPr>
          <p:cNvPr id="22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2825750"/>
            <a:ext cx="19372947" cy="11539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100" y="2355850"/>
            <a:ext cx="15184280" cy="11521406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추상 클래스와 인터페이스 트레이드오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추상 클래스와 인터페이스 트레이드오프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상속과 다형성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상속과 다형성</a:t>
            </a:r>
          </a:p>
        </p:txBody>
      </p:sp>
      <p:sp>
        <p:nvSpPr>
          <p:cNvPr id="231" name="구현과 관련된 모든 것들이 트레이드오프의 대상이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구현과 관련된 모든 것들이 트레이드오프의 대상이다.</a:t>
            </a:r>
          </a:p>
          <a:p>
            <a:pPr/>
            <a:r>
              <a:t>모든 코드에는 합당한 이유가 있어야 하며 장단점을 구분하고 분석하여 수정 및 작성되어야 한다.</a:t>
            </a:r>
          </a:p>
        </p:txBody>
      </p:sp>
      <p:sp>
        <p:nvSpPr>
          <p:cNvPr id="232" name="추상 클래스와 인터페이스 트레이드오프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792479">
              <a:defRPr b="1" sz="5280">
                <a:solidFill>
                  <a:srgbClr val="000000"/>
                </a:solidFill>
              </a:defRPr>
            </a:lvl1pPr>
          </a:lstStyle>
          <a:p>
            <a:pPr/>
            <a:r>
              <a:t>추상 클래스와 인터페이스 트레이드오프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상속과 합성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상속과 합성</a:t>
            </a:r>
          </a:p>
        </p:txBody>
      </p:sp>
      <p:sp>
        <p:nvSpPr>
          <p:cNvPr id="235" name="상속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상속</a:t>
            </a:r>
          </a:p>
        </p:txBody>
      </p:sp>
      <p:sp>
        <p:nvSpPr>
          <p:cNvPr id="236" name="객체지향에서 코드를 재사용하기 위해 널리 사용되는 기법이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객체지향에서 코드를 재사용하기 위해 널리 사용되는 기법이다.</a:t>
            </a:r>
          </a:p>
          <a:p>
            <a:pPr/>
            <a:r>
              <a:t>상속은 다음과 같은 두가지 문제를 갖고 있다.</a:t>
            </a:r>
          </a:p>
          <a:p>
            <a:pPr/>
            <a:r>
              <a:t>상속은 캡슐화를 위반한다.</a:t>
            </a:r>
          </a:p>
          <a:p>
            <a:pPr/>
            <a:r>
              <a:t>상속을 이용하기 위해서는 부모 클래스의 내부구조에 대하여 잘 알고 있어야 한다.</a:t>
            </a:r>
          </a:p>
          <a:p>
            <a:pPr/>
            <a:r>
              <a:t>설계를 유연하지 못하게 만든다.</a:t>
            </a:r>
          </a:p>
          <a:p>
            <a:pPr/>
            <a:r>
              <a:t>자식 클래스가 부모 클래스에게 강하게 결합되기 때문에 부모 클래스의 변화에 모든 자식 클래스들이 영향을 받는다.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상속과 합성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상속과 합성</a:t>
            </a:r>
          </a:p>
        </p:txBody>
      </p:sp>
      <p:sp>
        <p:nvSpPr>
          <p:cNvPr id="239" name="상속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상속</a:t>
            </a:r>
          </a:p>
        </p:txBody>
      </p:sp>
      <p:pic>
        <p:nvPicPr>
          <p:cNvPr id="24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79550" y="2628900"/>
            <a:ext cx="8318500" cy="1051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B에서 사용하는 bar()가 foo()의 결과에 강하게 의존한다면?…"/>
          <p:cNvSpPr txBox="1"/>
          <p:nvPr>
            <p:ph type="body" sz="half" idx="1"/>
          </p:nvPr>
        </p:nvSpPr>
        <p:spPr>
          <a:xfrm>
            <a:off x="1206500" y="4248504"/>
            <a:ext cx="13359269" cy="8256012"/>
          </a:xfrm>
          <a:prstGeom prst="rect">
            <a:avLst/>
          </a:prstGeom>
        </p:spPr>
        <p:txBody>
          <a:bodyPr/>
          <a:lstStyle/>
          <a:p>
            <a:pPr/>
            <a:r>
              <a:t>B에서 사용하는 bar()가 foo()의 결과에 강하게 의존한다면?</a:t>
            </a:r>
          </a:p>
          <a:p>
            <a:pPr/>
            <a:r>
              <a:t>D에서 foo()와 bar()를 사용한다면 어디까지 알아봐야 하는지?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상속과 합성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상속과 합성</a:t>
            </a:r>
          </a:p>
        </p:txBody>
      </p:sp>
      <p:sp>
        <p:nvSpPr>
          <p:cNvPr id="244" name="합성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합성</a:t>
            </a:r>
          </a:p>
        </p:txBody>
      </p:sp>
      <p:sp>
        <p:nvSpPr>
          <p:cNvPr id="245" name="인터페이스에 정의된 메시지를 통해서만 코드를 재사용하는 방법을 합성이라고 부른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인터페이스에 정의된 메시지를 통해서만 코드를 재사용하는 방법을 합성이라고 부른다.</a:t>
            </a:r>
          </a:p>
          <a:p>
            <a:pPr/>
            <a:r>
              <a:t>상속의 두가지 문제점을 해결한다.</a:t>
            </a:r>
          </a:p>
          <a:p>
            <a:pPr/>
            <a:r>
              <a:t>하지만 합성을 지향하되 상속과 합성을 상황에 맞게 조합해서 사용하여야 한다.</a:t>
            </a:r>
          </a:p>
          <a:p>
            <a:pPr/>
            <a:r>
              <a:t>합성은 다형성을 지원하지 않기 때문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상속과 합성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상속과 합성</a:t>
            </a:r>
          </a:p>
        </p:txBody>
      </p:sp>
      <p:sp>
        <p:nvSpPr>
          <p:cNvPr id="248" name="합성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합성</a:t>
            </a:r>
          </a:p>
        </p:txBody>
      </p:sp>
      <p:pic>
        <p:nvPicPr>
          <p:cNvPr id="24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5924" y="253999"/>
            <a:ext cx="19102540" cy="144433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영화 예매 시스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영화 예매 시스템</a:t>
            </a:r>
          </a:p>
        </p:txBody>
      </p:sp>
      <p:sp>
        <p:nvSpPr>
          <p:cNvPr id="159" name="클래스와 속성, 메소드에 구속되지 마라.…"/>
          <p:cNvSpPr txBox="1"/>
          <p:nvPr>
            <p:ph type="body" idx="1"/>
          </p:nvPr>
        </p:nvSpPr>
        <p:spPr>
          <a:xfrm>
            <a:off x="1206500" y="4096104"/>
            <a:ext cx="21971000" cy="8256012"/>
          </a:xfrm>
          <a:prstGeom prst="rect">
            <a:avLst/>
          </a:prstGeom>
        </p:spPr>
        <p:txBody>
          <a:bodyPr/>
          <a:lstStyle/>
          <a:p>
            <a:pPr marL="591312" indent="-591312" defTabSz="2365188">
              <a:spcBef>
                <a:spcPts val="4300"/>
              </a:spcBef>
              <a:defRPr sz="4656"/>
            </a:pPr>
            <a:r>
              <a:t>클래스와 속성, 메소드에 구속되지 마라.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다음 두가지에 집중한다.</a:t>
            </a:r>
          </a:p>
          <a:p>
            <a:pPr lvl="1" marL="1182624" indent="-591312" defTabSz="2365188">
              <a:spcBef>
                <a:spcPts val="4300"/>
              </a:spcBef>
              <a:defRPr sz="4656"/>
            </a:pPr>
            <a:r>
              <a:t>어떤 클래스가 필요한지가 아닌 어떤 객체들이 필요한지 고민하라</a:t>
            </a:r>
          </a:p>
          <a:p>
            <a:pPr lvl="2" marL="1773936" indent="-591312" defTabSz="2365188">
              <a:spcBef>
                <a:spcPts val="4300"/>
              </a:spcBef>
              <a:defRPr sz="4656"/>
            </a:pPr>
            <a:r>
              <a:t>어떤 상태와 행동들을 해야하는지 결정해야 한다.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객체를 독립적인 존재가 아니라 기능을 구현하기 위해 협력하는 공동체의 일원으로 봐야한다.</a:t>
            </a:r>
          </a:p>
          <a:p>
            <a:pPr lvl="1" marL="1182624" indent="-591312" defTabSz="2365188">
              <a:spcBef>
                <a:spcPts val="4300"/>
              </a:spcBef>
              <a:defRPr sz="4656"/>
            </a:pPr>
            <a:r>
              <a:t>객체는 다른 객체에 도움을 주거나 의존하면서 살아가는 협력적인 존재다.</a:t>
            </a:r>
          </a:p>
          <a:p>
            <a:pPr lvl="1" marL="1182624" indent="-591312" defTabSz="2365188">
              <a:spcBef>
                <a:spcPts val="4300"/>
              </a:spcBef>
              <a:defRPr sz="4656"/>
            </a:pPr>
            <a:r>
              <a:t>설계를 유연하고 확장가능하게 협력에 중점을 두자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영화 예매 시스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영화 예매 시스템</a:t>
            </a:r>
          </a:p>
        </p:txBody>
      </p:sp>
      <p:sp>
        <p:nvSpPr>
          <p:cNvPr id="162" name="도메인의 개념과 관계를 반영하도록 프로그램을 구조화 하여야 한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도메인의 개념과 관계를 반영하도록 프로그램을 구조화 하여야 한다.</a:t>
            </a:r>
          </a:p>
          <a:p>
            <a:pPr/>
            <a:r>
              <a:t>클래스의 구조는 도메인의 구조와 유사한 형태를 띠어야 한다.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영화 예매 시스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영화 예매 시스템</a:t>
            </a:r>
          </a:p>
        </p:txBody>
      </p:sp>
      <p:sp>
        <p:nvSpPr>
          <p:cNvPr id="165" name="도메인 개념들의 구조를 반영하는 적절한 클래스 구조를 만들었다면 남은 것은 구현이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2063" indent="-512063" defTabSz="2048204">
              <a:spcBef>
                <a:spcPts val="3700"/>
              </a:spcBef>
              <a:defRPr sz="4032"/>
            </a:pPr>
            <a:r>
              <a:t>도메인 개념들의 구조를 반영하는 적절한 클래스 구조를 만들었다면 남은 것은 구현이다.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구현의 핵심은 경계를 구분하는 것이다.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다른 객체의 시점으로 바라봤을 때 알아야 할 것과 몰라도 될 것을 구분 하여야한다.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디미터의 법칙, TDA(Tell, Don't Ask)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private와 public의 차이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클래스의 내부와 외부를 구분해야 하는 이유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경계의 명확성이 객체의 자율성과 책임을 보장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프로그래머에게 구현의 자유를 제공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영화 예매 시스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영화 예매 시스템</a:t>
            </a:r>
          </a:p>
        </p:txBody>
      </p:sp>
      <p:sp>
        <p:nvSpPr>
          <p:cNvPr id="168" name="객체는 상태와 행동을 함께 가지는 복합적인 존재이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2336" indent="-402336" defTabSz="1609303">
              <a:spcBef>
                <a:spcPts val="2900"/>
              </a:spcBef>
              <a:defRPr sz="3168"/>
            </a:pPr>
            <a:r>
              <a:t>객체는 상태와 행동을 함께 가지는 복합적인 존재이다.</a:t>
            </a:r>
          </a:p>
          <a:p>
            <a:pPr marL="402336" indent="-402336" defTabSz="1609303">
              <a:spcBef>
                <a:spcPts val="2900"/>
              </a:spcBef>
              <a:defRPr sz="3168"/>
            </a:pPr>
            <a:r>
              <a:t>객체는 스스로 판단하고 행동하는 자율적인 존재이다.</a:t>
            </a:r>
          </a:p>
          <a:p>
            <a:pPr marL="402336" indent="-402336" defTabSz="1609303">
              <a:spcBef>
                <a:spcPts val="2900"/>
              </a:spcBef>
              <a:defRPr sz="3168"/>
            </a:pPr>
            <a:r>
              <a:t>대부분의 객체지향 프로그래밍 언어는 접근 제어와 접근수정자를 함께 제공한다.</a:t>
            </a:r>
          </a:p>
          <a:p>
            <a:pPr marL="402336" indent="-402336" defTabSz="1609303">
              <a:spcBef>
                <a:spcPts val="2900"/>
              </a:spcBef>
              <a:defRPr sz="3168"/>
            </a:pPr>
            <a:r>
              <a:t>캡슐화와 접근 제어는 객체를 두 부분으로 나눈다.</a:t>
            </a:r>
          </a:p>
          <a:p>
            <a:pPr lvl="1" marL="804672" indent="-402336" defTabSz="1609303">
              <a:spcBef>
                <a:spcPts val="2900"/>
              </a:spcBef>
              <a:defRPr sz="3168"/>
            </a:pPr>
            <a:r>
              <a:t>퍼블릭 인터페이스</a:t>
            </a:r>
          </a:p>
          <a:p>
            <a:pPr lvl="2" marL="1207008" indent="-402336" defTabSz="1609303">
              <a:spcBef>
                <a:spcPts val="2900"/>
              </a:spcBef>
              <a:defRPr sz="3168"/>
            </a:pPr>
            <a:r>
              <a:t>외부에서만 접근 가능한 부분</a:t>
            </a:r>
          </a:p>
          <a:p>
            <a:pPr lvl="1" marL="804672" indent="-402336" defTabSz="1609303">
              <a:spcBef>
                <a:spcPts val="2900"/>
              </a:spcBef>
              <a:defRPr sz="3168"/>
            </a:pPr>
            <a:r>
              <a:t>구현</a:t>
            </a:r>
          </a:p>
          <a:p>
            <a:pPr lvl="2" marL="1207008" indent="-402336" defTabSz="1609303">
              <a:spcBef>
                <a:spcPts val="2900"/>
              </a:spcBef>
              <a:defRPr sz="3168"/>
            </a:pPr>
            <a:r>
              <a:t>내부에서만 접근 가능한 부분이다.</a:t>
            </a:r>
          </a:p>
          <a:p>
            <a:pPr marL="402336" indent="-402336" defTabSz="1609303">
              <a:spcBef>
                <a:spcPts val="2900"/>
              </a:spcBef>
              <a:defRPr sz="3168"/>
            </a:pPr>
            <a:r>
              <a:t>인터페이스와 구현의 분리 원칙</a:t>
            </a:r>
          </a:p>
          <a:p>
            <a:pPr marL="402336" indent="-402336" defTabSz="1609303">
              <a:spcBef>
                <a:spcPts val="2900"/>
              </a:spcBef>
              <a:defRPr sz="3168"/>
            </a:pPr>
            <a:r>
              <a:t>객체의 상태를 숨기고 행동만을 외부에 공개해야 한다.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영화 예매 시스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영화 예매 시스템</a:t>
            </a:r>
          </a:p>
        </p:txBody>
      </p:sp>
      <p:sp>
        <p:nvSpPr>
          <p:cNvPr id="171" name="클래스 작성자와 클라이언트 프로그래머로 구분하는 것이 유용하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2063" indent="-512063" defTabSz="2048204">
              <a:spcBef>
                <a:spcPts val="3700"/>
              </a:spcBef>
              <a:defRPr sz="4032"/>
            </a:pPr>
            <a:r>
              <a:t>클래스 작성자와 클라이언트 프로그래머로 구분하는 것이 유용하다.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클라이언트 프로그래머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클래스 작성자가 추가한 데이터 타입들을 사용한다.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필요한 클래스들을 엮어서 애플리케이션을 빠르고 안정적으로 구축한다.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클래스 작성자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새로운 데이터 타입을 프로그램에 추가한다.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클라이언트 프로그래머가 숨겨 놓은 부분에 접근할 수 없도록 방지. 이를 은닉이라고 부른다.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public으로 공개되어 있는 영역을 변경하지 않는다면 코드를 자유자재로 수정할 수 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영화 예매 시스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영화 예매 시스템</a:t>
            </a:r>
          </a:p>
        </p:txBody>
      </p:sp>
      <p:sp>
        <p:nvSpPr>
          <p:cNvPr id="174" name="객체지향의 장점은 객체를 이용해 도메인의 의미를 풍부하게 표현할 수 있다는 것이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객체지향의 장점은 객체를 이용해 도메인의 의미를 풍부하게 표현할 수 있다는 것이다.</a:t>
            </a:r>
          </a:p>
          <a:p>
            <a:pPr/>
            <a:r>
              <a:t>비록 하나의 인스턴스 변수만 포함하더라도 개념을 명시적으로 표현하는 것은 전체적인 설계의 명확성과 유연성을 높이는 첫걸음이다.</a:t>
            </a:r>
          </a:p>
          <a:p>
            <a:pPr/>
            <a:r>
              <a:t>시스템의 어떤 기능을 구현하기 위해 객체들 사이에 이뤄지는 상호작용을 협력이라고 부른다.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영화 예매 시스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영화 예매 시스템</a:t>
            </a:r>
          </a:p>
        </p:txBody>
      </p:sp>
      <p:sp>
        <p:nvSpPr>
          <p:cNvPr id="177" name="객체는 요청과 응답으로 이루어진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객체는 요청과 응답으로 이루어진다.</a:t>
            </a:r>
          </a:p>
          <a:p>
            <a:pPr/>
            <a:r>
              <a:t>상호작용하는 유일한 방법은 메세지를 전송하고 메세지를 수신하는 것 뿐이다.</a:t>
            </a:r>
          </a:p>
          <a:p>
            <a:pPr/>
            <a:r>
              <a:t>메시지와 메서드를 구분하면 다형성의 개념이 시작된다.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