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3fb399e051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3fb399e051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3fb399e051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3fb399e051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3fb399e051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3fb399e051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3fb399e051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3fb399e051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3fb399e051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3fb399e051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3fb399e051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3fb399e051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3fb399e051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3fb399e051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3fb399e051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3fb399e051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3fb399e051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3fb399e051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3fb399e051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3fb399e051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3fc57163e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3fc57163e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3fb399e051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3fb399e051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3fb399e051_2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3fb399e051_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3fb399e051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3fb399e051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3fb399e051_2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3fb399e051_2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3fb399e051_2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3fb399e051_2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3fb399e051_2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3fb399e051_2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3fb399e051_2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3fb399e051_2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3fb399e051_2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13fb399e051_2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3fb399e051_2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13fb399e051_2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3fb399e051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13fb399e051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3fc57163e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3fc57163e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3fb399e051_2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13fb399e051_2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3fb399e051_3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13fb399e051_3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3fb399e051_3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13fb399e051_3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3fb399e051_3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13fb399e051_3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3fb399e051_3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13fb399e051_3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3fb399e051_3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13fb399e051_3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3fb399e051_3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13fb399e051_3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3fb399e051_3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13fb399e051_3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3fb399e051_3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13fb399e051_3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3fb399e051_3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13fb399e051_3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3fb399e05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3fb399e05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13fb399e051_3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13fb399e051_3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13fb399e051_3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13fb399e051_3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13fb399e051_3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13fb399e051_3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13fb399e051_3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13fb399e051_3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13fb399e051_3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13fb399e051_3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13fb399e051_3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13fb399e051_3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13fb399e051_3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13fb399e051_3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13fb399e051_3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13fb399e051_3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13fb399e051_3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13fb399e051_3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13fb399e051_3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13fb399e051_3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3fb399e051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3fb399e051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13fb399e051_3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13fb399e051_3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13fb399e051_3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13fb399e051_3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13fb399e051_3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13fb399e051_3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13fb399e051_3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13fb399e051_3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13fb399e051_3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13fb399e051_3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13fb399e051_3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13fb399e051_3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13fb399e051_3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13fb399e051_3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13fb399e051_3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13fb399e051_3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13fb399e051_3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13fb399e051_3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3fb399e051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3fb399e051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3fb399e051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3fb399e051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3fb399e051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3fb399e051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3fb399e051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3fb399e051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5.png"/><Relationship Id="rId4" Type="http://schemas.openxmlformats.org/officeDocument/2006/relationships/image" Target="../media/image2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1.png"/><Relationship Id="rId4" Type="http://schemas.openxmlformats.org/officeDocument/2006/relationships/image" Target="../media/image29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4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41.png"/><Relationship Id="rId4" Type="http://schemas.openxmlformats.org/officeDocument/2006/relationships/image" Target="../media/image38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5.png"/><Relationship Id="rId4" Type="http://schemas.openxmlformats.org/officeDocument/2006/relationships/image" Target="../media/image40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6.png"/><Relationship Id="rId4" Type="http://schemas.openxmlformats.org/officeDocument/2006/relationships/image" Target="../media/image28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Relationship Id="rId4" Type="http://schemas.openxmlformats.org/officeDocument/2006/relationships/image" Target="../media/image10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32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37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33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4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39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50.png"/><Relationship Id="rId4" Type="http://schemas.openxmlformats.org/officeDocument/2006/relationships/image" Target="../media/image45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46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47.png"/><Relationship Id="rId4" Type="http://schemas.openxmlformats.org/officeDocument/2006/relationships/image" Target="../media/image43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44.png"/><Relationship Id="rId4" Type="http://schemas.openxmlformats.org/officeDocument/2006/relationships/image" Target="../media/image48.png"/><Relationship Id="rId5" Type="http://schemas.openxmlformats.org/officeDocument/2006/relationships/image" Target="../media/image49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5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Relationship Id="rId4" Type="http://schemas.openxmlformats.org/officeDocument/2006/relationships/image" Target="../media/image4.png"/><Relationship Id="rId5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일관성 있는 협력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그럼 끝이야?</a:t>
            </a:r>
            <a:endParaRPr/>
          </a:p>
        </p:txBody>
      </p:sp>
      <p:sp>
        <p:nvSpPr>
          <p:cNvPr id="119" name="Google Shape;11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Nah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시작 시간과 종료시간 뿐 아니라 시작 일자와 종료 일자도 함께 고려해야 한다.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시간대별 방식을 구현하는데 있어 핵심은 규칙에 따라 통화 시간을 분할하는 방법을 결정하는 것.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이것을 위임 할 수 있는 DateTimeInterval 클래스를 추가해보도록하자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ko"/>
              <a:t>시작시간 From 과 종료 시간 to를 인스턴스 변수로 포함.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ko"/>
              <a:t>객체 생성을 위한 정적 메서드인 of, toMidnight, fromMidnight, during을 제공한다.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ko"/>
              <a:t>기존의  Call 클래스는 통화 기간을 저장하기 위해 from 과 to 라는 두 개의 LocalDateTime 타입의 인스턴스 변수를 포함하고 있었다.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DateTimeInteval</a:t>
            </a:r>
            <a:endParaRPr/>
          </a:p>
        </p:txBody>
      </p:sp>
      <p:pic>
        <p:nvPicPr>
          <p:cNvPr id="125" name="Google Shape;12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7450"/>
            <a:ext cx="6692075" cy="192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5" y="2033000"/>
            <a:ext cx="6593226" cy="301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3" name="Google Shape;13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575" y="0"/>
            <a:ext cx="4790475" cy="325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7575" y="3251150"/>
            <a:ext cx="4334425" cy="19146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275" y="1037975"/>
            <a:ext cx="2680250" cy="124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5473" y="0"/>
            <a:ext cx="3366427" cy="5143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1" name="Google Shape;141;p25"/>
          <p:cNvCxnSpPr>
            <a:stCxn id="139" idx="3"/>
          </p:cNvCxnSpPr>
          <p:nvPr/>
        </p:nvCxnSpPr>
        <p:spPr>
          <a:xfrm flipH="1" rot="10800000">
            <a:off x="3174525" y="228900"/>
            <a:ext cx="1557000" cy="142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42" name="Google Shape;142;p25"/>
          <p:cNvSpPr txBox="1"/>
          <p:nvPr/>
        </p:nvSpPr>
        <p:spPr>
          <a:xfrm>
            <a:off x="-100025" y="2465425"/>
            <a:ext cx="48315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전체 통화시간을 일자와 시간 기준으로 분할해서 계산해보자.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이를 위해 요금 계산 로직을 다음과 같이 두 개의 단계로 나눠 구현할 필요가 있음.</a:t>
            </a:r>
            <a:endParaRPr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/>
              <a:t>통화 기간을 일자별로 분리한다.</a:t>
            </a:r>
            <a:endParaRPr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/>
              <a:t>일자별로 분리된 기간을 다시 시간대별 규칙에 따라 분리한 후 각 기간에 대해 요금을 계산한다.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08610" lvl="0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ko" sz="1400"/>
              <a:t>통화 기간을 일자별로 분리한다.</a:t>
            </a:r>
            <a:endParaRPr sz="1400"/>
          </a:p>
          <a:p>
            <a:pPr indent="-308610" lvl="0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ko" sz="1400"/>
              <a:t>일자별로 분리된 기간을 다시 시간대별 규칙에 따라 분리한 후 각 기간에 대해 요금을 계산한다.</a:t>
            </a:r>
            <a:endParaRPr/>
          </a:p>
        </p:txBody>
      </p:sp>
      <p:sp>
        <p:nvSpPr>
          <p:cNvPr id="148" name="Google Shape;148;p26"/>
          <p:cNvSpPr txBox="1"/>
          <p:nvPr>
            <p:ph idx="1" type="body"/>
          </p:nvPr>
        </p:nvSpPr>
        <p:spPr>
          <a:xfrm>
            <a:off x="311700" y="572700"/>
            <a:ext cx="8520600" cy="312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chemeClr val="dk1"/>
                </a:solidFill>
              </a:rPr>
              <a:t>위 두작업을 객체의 책임을로 할당하면, 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ko" sz="1400">
                <a:solidFill>
                  <a:schemeClr val="dk1"/>
                </a:solidFill>
              </a:rPr>
              <a:t> 통화 기간에 대한 정보를 가장 잘 알 고 있는 Call 이지만 기간 자체를 처리하는 방법은 모름.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ko" sz="1400">
                <a:solidFill>
                  <a:schemeClr val="dk1"/>
                </a:solidFill>
              </a:rPr>
              <a:t>기간을 처리하는 방법에 대한 전문가는 DateTimeInterval 이기 떄문에 단위로 나누는 책임은 </a:t>
            </a:r>
            <a:endParaRPr sz="14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chemeClr val="dk1"/>
                </a:solidFill>
              </a:rPr>
              <a:t>DateTimeInterval에게 할당하기로 할당해서 분할을 요청한다.</a:t>
            </a:r>
            <a:endParaRPr sz="14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ko" sz="1400">
                <a:solidFill>
                  <a:schemeClr val="dk1"/>
                </a:solidFill>
              </a:rPr>
              <a:t>두번째 작업은 시간대별로 분할하는 작업의 정보 전문가는 누구인가?</a:t>
            </a:r>
            <a:endParaRPr sz="14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chemeClr val="dk1"/>
                </a:solidFill>
              </a:rPr>
              <a:t>시간대별로 기준을 잘 잘 알고 있는 요금 정책이며 TimeOfDayDiscountPolicy  이름의 클래스로 구현.</a:t>
            </a:r>
            <a:endParaRPr sz="14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ko" sz="1400">
                <a:solidFill>
                  <a:schemeClr val="dk1"/>
                </a:solidFill>
              </a:rPr>
              <a:t>TimeOfDiscountPolicy는 통화 기간을 알고 있는 Call에게 일자별로 통화 기간을 분리할 것을 요청.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ko" sz="1400">
                <a:solidFill>
                  <a:schemeClr val="dk1"/>
                </a:solidFill>
              </a:rPr>
              <a:t>Call은 이 요청을 DateTImeInterval에게 위임.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ko" sz="1400">
                <a:solidFill>
                  <a:schemeClr val="dk1"/>
                </a:solidFill>
              </a:rPr>
              <a:t>DateTimeInterval은 기간을 일자 단위로 분할 후에 분할 목록을 반환.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ko" sz="1400">
                <a:solidFill>
                  <a:schemeClr val="dk1"/>
                </a:solidFill>
              </a:rPr>
              <a:t>Call은 반환받은 목록을 그대로 TimeOfDayDiscountPolicy에게 반환.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ko" sz="1400">
                <a:solidFill>
                  <a:schemeClr val="dk1"/>
                </a:solidFill>
              </a:rPr>
              <a:t>TimeOfDayDiscountPolicy는 일자별 기간의 목록을 대상으로 루프를 돌리면서 각 시간대별 기준에 맞는 시작시간( from )과 종료시간 ( to )을 얻음.</a:t>
            </a:r>
            <a:endParaRPr sz="1400">
              <a:solidFill>
                <a:schemeClr val="dk1"/>
              </a:solidFill>
            </a:endParaRPr>
          </a:p>
        </p:txBody>
      </p:sp>
      <p:pic>
        <p:nvPicPr>
          <p:cNvPr id="149" name="Google Shape;14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975" y="3445725"/>
            <a:ext cx="8729325" cy="156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분활 과정 예시.</a:t>
            </a:r>
            <a:endParaRPr/>
          </a:p>
        </p:txBody>
      </p:sp>
      <p:sp>
        <p:nvSpPr>
          <p:cNvPr id="155" name="Google Shape;155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case  : 시간대별 방식 요금제 </a:t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ko"/>
              <a:t> 0시부터 19시까지는 10초당 18원의 요금을 부과.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ko"/>
              <a:t>19시부터 24시까지는 10초당 15원의 요금을 부과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ko"/>
              <a:t>사용자가 1월 1일 10시부터 1월 3일 15시까지 3일에 걸쳐 통화했다. 대단하네.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ko"/>
              <a:t>시간대별 방식으로 요금을 계산하려면 날짜별로 통화 시간을 분리해야 한다.</a:t>
            </a:r>
            <a:endParaRPr/>
          </a:p>
          <a:p>
            <a:pPr indent="-334327" lvl="0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ko"/>
              <a:t>Call은 기간을 저정하고 있는 DateTimeInterval타입의 인스턴스 변수인 interval에게 SplitByDay 메서드 호출. 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ko"/>
              <a:t>SplitByDay 메서드는  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ko"/>
              <a:t>1월 1일 10시~ 24시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ko"/>
              <a:t>1월 2일 0시 ~ 24시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ko"/>
              <a:t>1월 3일 0시 ~ 15시 를 저장하는 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ko"/>
              <a:t>3개의 DateTimeInterval인스턴스를 포함하는 List 반환.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8"/>
          <p:cNvSpPr txBox="1"/>
          <p:nvPr>
            <p:ph idx="1" type="body"/>
          </p:nvPr>
        </p:nvSpPr>
        <p:spPr>
          <a:xfrm>
            <a:off x="0" y="1798200"/>
            <a:ext cx="9144000" cy="11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Call은 분리된 List를 시간대별 방식을 위한 TimeOfDayDiscountPolicy 클래스에게 반환.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TimeOfDayDiscountPolicy 클래스는 일자별로 분리된 각 DateTimeInterval 인스턴스들을 요금 정책에 정의된 각 시간대별로 분할한 후 요금을 부과한다.</a:t>
            </a:r>
            <a:endParaRPr/>
          </a:p>
        </p:txBody>
      </p:sp>
      <p:pic>
        <p:nvPicPr>
          <p:cNvPr id="161" name="Google Shape;16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179820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8"/>
          <p:cNvSpPr txBox="1"/>
          <p:nvPr>
            <p:ph idx="1" type="body"/>
          </p:nvPr>
        </p:nvSpPr>
        <p:spPr>
          <a:xfrm>
            <a:off x="0" y="2910300"/>
            <a:ext cx="9144000" cy="22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첫번째 통화기간 같은 경우 1월 1일 10시~24시, 1월2일 0시~24시가 두 요금 규칙의 시간대에 걸쳐있기 때문에 반환된 통화 구간을 다시 시간대별로 나눈 후 나뉘어진 시간대별로 요금을 계산한 합을 구해야 한다.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따라서 통화 구간을 19시 기준으로 나누고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1월 1일 10시~19시 // 1월 2일 0시~19시는 10초당 19원으로 계산,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1월 1일 19시~24시// 1월3일 19~24시는 10초당 15원으로 계산을 해야 한다.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10초당 18원의 요금 규칙을 적용하면 될 것이다.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분리된 전체 통화 기간</a:t>
            </a:r>
            <a:endParaRPr/>
          </a:p>
        </p:txBody>
      </p:sp>
      <p:sp>
        <p:nvSpPr>
          <p:cNvPr id="168" name="Google Shape;168;p29"/>
          <p:cNvSpPr txBox="1"/>
          <p:nvPr>
            <p:ph idx="1" type="body"/>
          </p:nvPr>
        </p:nvSpPr>
        <p:spPr>
          <a:xfrm>
            <a:off x="5556600" y="1078325"/>
            <a:ext cx="3587400" cy="40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목록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1월 1일 10시~19시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1월 1일 19시~24시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1월 2일 0시~19시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1월 2일 19시~24시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1월 3일 0시~15시</a:t>
            </a:r>
            <a:endParaRPr/>
          </a:p>
        </p:txBody>
      </p:sp>
      <p:pic>
        <p:nvPicPr>
          <p:cNvPr id="169" name="Google Shape;16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" y="1078325"/>
            <a:ext cx="5556600" cy="235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TimeOfDayDiscountPolicy 클래스 구현</a:t>
            </a:r>
            <a:endParaRPr/>
          </a:p>
        </p:txBody>
      </p:sp>
      <p:sp>
        <p:nvSpPr>
          <p:cNvPr id="175" name="Google Shape;175;p30"/>
          <p:cNvSpPr txBox="1"/>
          <p:nvPr>
            <p:ph idx="1" type="body"/>
          </p:nvPr>
        </p:nvSpPr>
        <p:spPr>
          <a:xfrm>
            <a:off x="311700" y="1152475"/>
            <a:ext cx="8520600" cy="1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중요 사항 - 시간에 따라 서로 다른 요금 규칙을 정의하는 방법을 결정.</a:t>
            </a:r>
            <a:endParaRPr/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ko"/>
              <a:t>필요 사항</a:t>
            </a:r>
            <a:endParaRPr/>
          </a:p>
          <a:p>
            <a:pPr indent="-317182" lvl="0" marL="914400" rtl="0" algn="l">
              <a:spcBef>
                <a:spcPts val="0"/>
              </a:spcBef>
              <a:spcAft>
                <a:spcPts val="0"/>
              </a:spcAft>
              <a:buSzPct val="128571"/>
              <a:buAutoNum type="arabicPeriod"/>
            </a:pPr>
            <a:r>
              <a:rPr lang="ko" sz="1400"/>
              <a:t>시작 시간</a:t>
            </a:r>
            <a:endParaRPr sz="1400"/>
          </a:p>
          <a:p>
            <a:pPr indent="-297497" lvl="0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ko" sz="1400"/>
              <a:t>종료 시간</a:t>
            </a:r>
            <a:endParaRPr sz="1400"/>
          </a:p>
          <a:p>
            <a:pPr indent="-297497" lvl="0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ko" sz="1400"/>
              <a:t>단위 시간</a:t>
            </a:r>
            <a:endParaRPr sz="1400"/>
          </a:p>
          <a:p>
            <a:pPr indent="-297497" lvl="0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ko" sz="1400"/>
              <a:t>단위 요금</a:t>
            </a:r>
            <a:endParaRPr sz="1400"/>
          </a:p>
          <a:p>
            <a:pPr indent="-29749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ko" sz="1400"/>
              <a:t>각 요금 </a:t>
            </a:r>
            <a:endParaRPr sz="1400"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ko"/>
              <a:t>0시~19시 / 단</a:t>
            </a:r>
            <a:r>
              <a:rPr lang="ko"/>
              <a:t>위시간 10초  / 단위 요금 18원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ko"/>
              <a:t>19시~ 24시 / 단위시간 10초 / 단위 요금15원</a:t>
            </a:r>
            <a:endParaRPr/>
          </a:p>
        </p:txBody>
      </p:sp>
      <p:pic>
        <p:nvPicPr>
          <p:cNvPr id="176" name="Google Shape;17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250" y="3120175"/>
            <a:ext cx="5876550" cy="189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시간대별 요금 구성 하는 4개의 List</a:t>
            </a:r>
            <a:endParaRPr/>
          </a:p>
        </p:txBody>
      </p:sp>
      <p:sp>
        <p:nvSpPr>
          <p:cNvPr id="182" name="Google Shape;182;p31"/>
          <p:cNvSpPr txBox="1"/>
          <p:nvPr>
            <p:ph idx="1" type="body"/>
          </p:nvPr>
        </p:nvSpPr>
        <p:spPr>
          <a:xfrm>
            <a:off x="4978625" y="1152475"/>
            <a:ext cx="3853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시작 시간의 List인 starts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종료 시간의 List인 ends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단위 시간의 List인 durations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단위 요금의 List인 amount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안에서 같은 인덱스에 위치.</a:t>
            </a:r>
            <a:endParaRPr/>
          </a:p>
        </p:txBody>
      </p:sp>
      <p:pic>
        <p:nvPicPr>
          <p:cNvPr id="183" name="Google Shape;18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500" y="1152475"/>
            <a:ext cx="4605125" cy="267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객체지향 패러다임의 장점을 설계를 재사용할 수 있다는 점.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1" marL="914400" rtl="0" algn="l"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재사용을 위해서 객체들의 협력 방식을 일관성 있게 만들어야 한다.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일관성은 설계에 드는 비용을 감소시킨다.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유사한 기능을 구현하는데 드는 시간과 노력 감소.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이해하기 쉬워 진다.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유사한 협력 패턴을 사용.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2"/>
          <p:cNvSpPr txBox="1"/>
          <p:nvPr>
            <p:ph idx="1" type="body"/>
          </p:nvPr>
        </p:nvSpPr>
        <p:spPr>
          <a:xfrm>
            <a:off x="4238625" y="0"/>
            <a:ext cx="4905300" cy="13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Call의 splitByDay 메서드는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DateTimeInterval 에 요청을 전달한 후 응답을 반환하는 간단한 위임 메서드.</a:t>
            </a:r>
            <a:endParaRPr/>
          </a:p>
        </p:txBody>
      </p:sp>
      <p:pic>
        <p:nvPicPr>
          <p:cNvPr id="189" name="Google Shape;18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2" y="-12"/>
            <a:ext cx="4238625" cy="501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38649" y="1246100"/>
            <a:ext cx="4238625" cy="16288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3"/>
          <p:cNvSpPr txBox="1"/>
          <p:nvPr>
            <p:ph idx="1" type="body"/>
          </p:nvPr>
        </p:nvSpPr>
        <p:spPr>
          <a:xfrm>
            <a:off x="357175" y="315225"/>
            <a:ext cx="8475000" cy="425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</a:t>
            </a:r>
            <a:r>
              <a:rPr lang="ko"/>
              <a:t>ateTimeInterval 클래스의 splitByDay메서드는 통화 기간을 일자별로 분할해서 반환.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days 메서드는 from과 to 사이에 포함된 날짜 수를 반환한다.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만약 days 메서드의 반환 값이 1보다 크다면 (여러 날에 걸쳐 있는 경우)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split 메서드를 호출해서 날짜 수만큼 분리한다.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만약 days 메서드의 반환값이 1이라면( 하루 안의 기간이라면) 현재의 DateTimeInterval 인스턴스를 리스트에 담아 그대로 반환한다.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2" name="Google Shape;20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" y="0"/>
            <a:ext cx="426380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요일별 방식 구현하기</a:t>
            </a:r>
            <a:endParaRPr/>
          </a:p>
        </p:txBody>
      </p:sp>
      <p:sp>
        <p:nvSpPr>
          <p:cNvPr id="208" name="Google Shape;208;p35"/>
          <p:cNvSpPr txBox="1"/>
          <p:nvPr>
            <p:ph idx="1" type="body"/>
          </p:nvPr>
        </p:nvSpPr>
        <p:spPr>
          <a:xfrm>
            <a:off x="311700" y="1152475"/>
            <a:ext cx="8520600" cy="385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ko"/>
              <a:t>요금 규칙</a:t>
            </a:r>
            <a:endParaRPr/>
          </a:p>
          <a:p>
            <a:pPr indent="-334327" lvl="0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ko"/>
              <a:t>요일이 목록</a:t>
            </a:r>
            <a:endParaRPr/>
          </a:p>
          <a:p>
            <a:pPr indent="-334327" lvl="0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ko"/>
              <a:t>단위 시간</a:t>
            </a:r>
            <a:endParaRPr/>
          </a:p>
          <a:p>
            <a:pPr indent="-334327" lvl="0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ko"/>
              <a:t>단위 요금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ko"/>
              <a:t>월요일부터 금요일까지 10초당 38원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ko"/>
              <a:t>토요일과 일요일에는 10초당 19원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ko"/>
              <a:t>DayOfWeekDiscountRule이란느 하나의 클래스로 구현하는 것을 선택.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ko"/>
              <a:t>DayOfWeekDiscount 클래스는  규칙을 정의하기 위해 </a:t>
            </a:r>
            <a:br>
              <a:rPr lang="ko"/>
            </a:br>
            <a:r>
              <a:rPr lang="ko"/>
              <a:t>1. 필요한 요일의 목록(dayOfWeeks)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	2. 단위 시간( duration)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	3. 단위 요금( amount)  를 인스턴스 변수로 포함한다. </a:t>
            </a:r>
            <a:endParaRPr/>
          </a:p>
          <a:p>
            <a:pPr indent="-334327" lvl="0" marL="1371600" rtl="0" algn="l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ko"/>
              <a:t>calculate 메서드는 파라미터로 전달된 interval 이 요일 조건을 만족시킬 경우 단위 시간과 단위 요금을 이용해 통화 요금을 계산한다.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36"/>
          <p:cNvSpPr txBox="1"/>
          <p:nvPr>
            <p:ph idx="1" type="body"/>
          </p:nvPr>
        </p:nvSpPr>
        <p:spPr>
          <a:xfrm>
            <a:off x="4950650" y="1152475"/>
            <a:ext cx="3881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요일별 방식 역시 통화기간이 여러 날에 걸쳐있을 수 있다는 사실.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시간대별 방식과 동일하게 통화 기간을 날짜 경계로 분리하고 분리도니 각 통화 기간을 요일별로 설정된 요금 정책에  따라 적절하게 계산을 해야한다. </a:t>
            </a:r>
            <a:endParaRPr/>
          </a:p>
        </p:txBody>
      </p:sp>
      <p:pic>
        <p:nvPicPr>
          <p:cNvPr id="215" name="Google Shape;21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85600"/>
            <a:ext cx="4638950" cy="314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37"/>
          <p:cNvSpPr txBox="1"/>
          <p:nvPr>
            <p:ph idx="1" type="body"/>
          </p:nvPr>
        </p:nvSpPr>
        <p:spPr>
          <a:xfrm>
            <a:off x="3866500" y="1152475"/>
            <a:ext cx="4965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22" name="Google Shape;22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79063"/>
            <a:ext cx="3371850" cy="298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비 일관성은 두 가지 상황에서 발목을 잡는다.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새로운 구현을 추가해야하는 상황.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기존의 구현을 이해해야 하는 상황.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개발자로서 우리가 수행하는 대부분의 활동이 코드를 추가하고 이해하는  일.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예 : 구간별 구현을 추가해야하는 경우 -&gt;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BasicRatePolicy를 상속 받는 DurationDiscountPolicy 클래스를 추가할 것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calculateCallFee 메서드를 오버라이딩 하고 나서 메서드 내부를 채우기 시작.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비일관성의 단점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기본 정책 설계에서 여러 개의 규칙을 구성하는 방법 결정</a:t>
            </a:r>
            <a:endParaRPr/>
          </a:p>
        </p:txBody>
      </p:sp>
      <p:sp>
        <p:nvSpPr>
          <p:cNvPr id="234" name="Google Shape;234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구간별 방식은 전체 통화 시간을 일정한 시간 간격으로 분할된 구견별로 규칙을 다르게 부과할 수 있어야함.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앞에서 구현한 시간대별 방식, 요일별 방식의 경우에도 여러 개의 규칙 필요.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시간대별 방식을 구현할 TimeOfDayDiscount는 규칙을 구성하는 시작 일자와 종료 일자 단위 시간, 단위 요금 각각을 별도의  List 로 관리.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요일별 방식을 구현한 DayOfWeekDiscountPolicy는 DayOfWeekDiscountRule이라는 별도의 클래스 사용.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이 두 클래스는 요구사항의 관점에서는 여러 규칙을 사용한다는 공통점 공유.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구현 방식이 완전히 다름.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여기에 고정 요금 방식을 구현한 FixedFeePolicy클래스를 함께 보면 더 복잡.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세 가지 기본 정책에 대한 세 가지 서로 다른 구현 방식이 존재한다는 것.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TimeOfDayDiscountPolicy =&gt;각 요소를 저장하는 다수의 List 유지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DayOfWeekDiscountPolicy =&gt; 규칙을 구현하는 독립적인 객체 추가.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일관성 없는 코드가 가지는 두 번째 문제점 =&gt; 이해하기 어렵다.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요일별 방식의 구현을 이해하면 시간대별 방식을 이해하기 쉬운가? X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결론 : 유사한 기능을 서로 다른 방식으로 구현해서는 안 된다.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개발자의 부담 증대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유지보수 어려움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요일별 방식의 경우같이 규칙을 정의하는 새 클래스 추가.</a:t>
            </a:r>
            <a:endParaRPr/>
          </a:p>
        </p:txBody>
      </p:sp>
      <p:sp>
        <p:nvSpPr>
          <p:cNvPr id="246" name="Google Shape;246;p41"/>
          <p:cNvSpPr txBox="1"/>
          <p:nvPr>
            <p:ph idx="1" type="body"/>
          </p:nvPr>
        </p:nvSpPr>
        <p:spPr>
          <a:xfrm>
            <a:off x="311700" y="2252225"/>
            <a:ext cx="8520600" cy="10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요일별 방식과 다른 포인트 -&gt; 코드 재사용 위해 FixedFeePolicy 클래스 상속</a:t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ko"/>
              <a:t>DurationDiscountRule 클래스의 calculate 메서드 안에 부모 클래스의 calculateFee 메서드 호출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핸드폰 과금 시스템 변경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52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ko"/>
              <a:t>기본 정책 확장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825" y="1674475"/>
            <a:ext cx="8459849" cy="312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2"/>
          <p:cNvSpPr txBox="1"/>
          <p:nvPr>
            <p:ph type="title"/>
          </p:nvPr>
        </p:nvSpPr>
        <p:spPr>
          <a:xfrm>
            <a:off x="311700" y="74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구간별 방식 구현하기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53" name="Google Shape;253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" y="523473"/>
            <a:ext cx="4920800" cy="253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2" y="3062423"/>
            <a:ext cx="4761076" cy="238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여러 개의 DurationDiscountRule을 이용해 정책 구현.</a:t>
            </a:r>
            <a:endParaRPr/>
          </a:p>
        </p:txBody>
      </p:sp>
      <p:pic>
        <p:nvPicPr>
          <p:cNvPr id="260" name="Google Shape;260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2" y="976300"/>
            <a:ext cx="4741050" cy="379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코드 재사용을 위한 상속은 해롭다.</a:t>
            </a:r>
            <a:endParaRPr/>
          </a:p>
        </p:txBody>
      </p:sp>
      <p:sp>
        <p:nvSpPr>
          <p:cNvPr id="266" name="Google Shape;266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DurationDiscountRule   클래스가 상속을 잘못한 경우이다.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부모 클래스인 FixedFeePolicy는 상속을 위해 설계된 클래스가 아니다.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DurationDiscountRule은 FixedFeePolicy의 서브타입이 아니다.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DurationDiscountRule이 FiexcedFeePolicy 를 상속받는 이유 =&gt;FixedFeePolicy클래스에 선언된 인스턴스 변수인 amount, seconds와 calculateFee 메서드를 재사용하기 위해서이다.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두 클래스 사이의 강한 결합도는 설계 개선과 새로운 기능의 추가를 방해한다.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배경 지시없이는 Phone 과 Call의 생성한 이유를 쉽게 이해할 수 없다.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설계에 일관성 부여하기.</a:t>
            </a:r>
            <a:endParaRPr/>
          </a:p>
        </p:txBody>
      </p:sp>
      <p:sp>
        <p:nvSpPr>
          <p:cNvPr id="272" name="Google Shape;272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일관성 있느 설계를 만드는 데 가장 훌륭한 조언은 다양한 설계 경험을 익혀.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널리 알려진 디자인 패턴을 학습하고 변경이라는 문맥 안에서 디자인 패턴을 적용.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협력을 일관성 있게 만들기 위한 기본 지침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변하는 개념을 변하지 않는 개념으로부터 분리.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변하는 개념을 캡슐화 하라.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application에서 달라지는 부분을 찾아내고, 달라지지 않는 부분으로부터 분리.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코드에서 새로운 요구사항이 있을 때마다 바뀌는 부분이 있다면 그 행동을 바뀌지 않는 다른 부분으로부터 골라내서 분리해야 한다는 것을 알 수 있다.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바뀌는 부분을 따로 뽑아서 캡슐화한다. 그렇다면 바뀌지 않는 부분에는 영향을 미치지 않은 채로 그 부분만 고치거나 확장할 수 있다.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6"/>
          <p:cNvSpPr txBox="1"/>
          <p:nvPr>
            <p:ph type="title"/>
          </p:nvPr>
        </p:nvSpPr>
        <p:spPr>
          <a:xfrm>
            <a:off x="311700" y="111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조건 로직 대 객체 탐색</a:t>
            </a:r>
            <a:endParaRPr/>
          </a:p>
        </p:txBody>
      </p:sp>
      <p:sp>
        <p:nvSpPr>
          <p:cNvPr id="278" name="Google Shape;278;p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79" name="Google Shape;279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619113"/>
            <a:ext cx="5419725" cy="195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571750"/>
            <a:ext cx="2974050" cy="292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두 개의 조건 로직</a:t>
            </a:r>
            <a:endParaRPr/>
          </a:p>
        </p:txBody>
      </p:sp>
      <p:sp>
        <p:nvSpPr>
          <p:cNvPr id="286" name="Google Shape;286;p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 . 하나는 할인 조건의 종류를 결정하는 부분.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2. 할인 정책을 결정하는 부분.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설계가 나쁜 이유 변경의 주기가 서로 다른 코드가 한 클래스 안에 뭉쳐있다.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새로운 할인 정책이나 할인 조건을 추가하기 위해서는 기존 코드의 내부를 수정해야 하기 때문에 오류 발생 확률 높아진다.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할인 조건과 할인 정책의 종류를 판단하는 두 개의 if 문이 존재, 새로운 조건이 필요하면 우리는 if 문들에 새로운 else 절을 추가하게 될 것.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따라서 조건에 따라 분기되는 어떤 로직들이 있다면 이 로직들이 바로 개별적인 변경이라고 볼 수 있다.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절차지향 프로그램에서 변경을 처리하는 전통적인 방법은 이처럼 조건문의 분기를 추가하거나 개별 분기 로직을 수정하는 것.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객체지향의 접근방법</a:t>
            </a:r>
            <a:endParaRPr/>
          </a:p>
        </p:txBody>
      </p:sp>
      <p:sp>
        <p:nvSpPr>
          <p:cNvPr id="292" name="Google Shape;292;p48"/>
          <p:cNvSpPr txBox="1"/>
          <p:nvPr>
            <p:ph idx="1" type="body"/>
          </p:nvPr>
        </p:nvSpPr>
        <p:spPr>
          <a:xfrm>
            <a:off x="311700" y="1807375"/>
            <a:ext cx="8520600" cy="209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객체지향에서 변경을 다루는 전통적인 방법은 조건 로직을 객체 사이의 이동으로 바꾼다.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Movie는 현재의 할인 정책이 어떤 종류인지 확인하지 않는다. 단순히 현재의 할인 정책을 나타내는 discountPolicy에 필요한 메시지를 전송할 뿐이다.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할인 정책의 종류를 체크하던 조건문이 discountPolicy로의 객체 이동으로 대체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49"/>
          <p:cNvSpPr txBox="1"/>
          <p:nvPr>
            <p:ph idx="1" type="body"/>
          </p:nvPr>
        </p:nvSpPr>
        <p:spPr>
          <a:xfrm>
            <a:off x="4626525" y="1152475"/>
            <a:ext cx="4205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b="1" lang="ko"/>
              <a:t>다형성은 이런 조건 로직을 객체 사이의 이동으로 바꾸기 위해 객체지향이 제공하는 설계 기법이다.</a:t>
            </a:r>
            <a:endParaRPr b="1"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b="1" lang="ko"/>
              <a:t>할인 금액을 계산하는 구체적인 방법은 메시지를 수신하는 discountPolicy의 구체적인 타입에 따라 결정된다.</a:t>
            </a:r>
            <a:endParaRPr b="1"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b="1" lang="ko"/>
              <a:t>Movie는 discountPolicy가 자신의 요청을 전송할 뿐</a:t>
            </a:r>
            <a:endParaRPr b="1"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b="1" lang="ko"/>
              <a:t>DiscountPolicy와 할인 조건을 구현하는 DiscountCondition 사이의 협력 역시 동일. DiscountCondition을 믿고 isSatisfiedBy 메시지를 전송한다.</a:t>
            </a:r>
            <a:endParaRPr b="1"/>
          </a:p>
        </p:txBody>
      </p:sp>
      <p:pic>
        <p:nvPicPr>
          <p:cNvPr id="299" name="Google Shape;299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345088"/>
            <a:ext cx="4314825" cy="143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688" y="1985575"/>
            <a:ext cx="3876675" cy="276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50"/>
          <p:cNvSpPr txBox="1"/>
          <p:nvPr>
            <p:ph idx="1" type="body"/>
          </p:nvPr>
        </p:nvSpPr>
        <p:spPr>
          <a:xfrm>
            <a:off x="45720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07" name="Google Shape;307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813" y="1152475"/>
            <a:ext cx="3876675" cy="264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62499" y="1354225"/>
            <a:ext cx="4643925" cy="24350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클래스와 인터페이스를 이용해 타입 계층 구현.</a:t>
            </a:r>
            <a:endParaRPr/>
          </a:p>
        </p:txBody>
      </p:sp>
      <p:sp>
        <p:nvSpPr>
          <p:cNvPr id="314" name="Google Shape;314;p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실제로 협력에 참여하는 주체는 구체적인 객체다.</a:t>
            </a:r>
            <a:endParaRPr/>
          </a:p>
        </p:txBody>
      </p:sp>
      <p:pic>
        <p:nvPicPr>
          <p:cNvPr id="315" name="Google Shape;315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94" y="1807381"/>
            <a:ext cx="9036824" cy="222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변경 사항 디테일 </a:t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45425"/>
            <a:ext cx="8520600" cy="166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7125" y="2939025"/>
            <a:ext cx="8805074" cy="202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커다란 클래스를 더 작은 클래스들로 분리해야 한다.</a:t>
            </a:r>
            <a:endParaRPr/>
          </a:p>
        </p:txBody>
      </p:sp>
      <p:sp>
        <p:nvSpPr>
          <p:cNvPr id="321" name="Google Shape;321;p52"/>
          <p:cNvSpPr txBox="1"/>
          <p:nvPr>
            <p:ph idx="1" type="body"/>
          </p:nvPr>
        </p:nvSpPr>
        <p:spPr>
          <a:xfrm>
            <a:off x="311700" y="1152475"/>
            <a:ext cx="8520600" cy="294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클래스를 분리하기 위한 기준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변경의 이유와 주기, 클래스는 명확히 단 하나의 이유에 의해서만 변경돼야 하고 클래스 안의 모든 코드는 함께 변경돼야 한다.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단일 책임 원칙을 따르도록 클래스를 분리해야 한다.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큰 메서드 안에 뭉쳐있던 조건 로직들을 변경의 압력에 맞춰 작은 클래스들로 분리하고 나면 인스턴스들 사이의 협력 패턴에 일관성을 부여하기가 더 쉬워진다. 유사한 행동을 수행하는 작은 클래스들이 자연스럽게 역할이라는 추상화로 묶이게 되고 역할 사이에서 이뤄지는 협력 방식이 전체 설계의 일관성을 유지할 수 있게 이끌어주기 때문이다.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일관성 있는 협력을 위한 지침1</a:t>
            </a:r>
            <a:endParaRPr/>
          </a:p>
        </p:txBody>
      </p:sp>
      <p:sp>
        <p:nvSpPr>
          <p:cNvPr id="327" name="Google Shape;327;p53"/>
          <p:cNvSpPr txBox="1"/>
          <p:nvPr>
            <p:ph idx="1" type="body"/>
          </p:nvPr>
        </p:nvSpPr>
        <p:spPr>
          <a:xfrm>
            <a:off x="311700" y="19803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변하는 개념을 변하지 않는 개념으로부터 분리하라.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조건문을 개별적인 객체로 분리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분리된 객체들과 일관성 있게 협력하기 위해 타입 계층을 구성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타입 계층을 클라이언트로부터 분리하기 위한 역할 도입.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역할을 추상 클래스와 인터페이스로 구현.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변하는 개념을 별도의 서브타입으로 분리 한 후 이 서브타입들을 클라이언트로부터 캡슐화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일관성 있는 협력을 위한 지침2</a:t>
            </a:r>
            <a:endParaRPr/>
          </a:p>
        </p:txBody>
      </p:sp>
      <p:sp>
        <p:nvSpPr>
          <p:cNvPr id="333" name="Google Shape;333;p54"/>
          <p:cNvSpPr txBox="1"/>
          <p:nvPr>
            <p:ph idx="1" type="body"/>
          </p:nvPr>
        </p:nvSpPr>
        <p:spPr>
          <a:xfrm>
            <a:off x="311700" y="13007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ko"/>
              <a:t>변하는 개념을 캡슐화하라.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ko"/>
              <a:t>핵심은 훌륭한 추상화를 찾아 추상화에 의존하도록 만드는 것.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ko"/>
              <a:t>추상화에 대한 의존은 결합도를 낮추고 결과적으로 대체 가능한 역할로 구성된 협력을 설계할 수 있게 해준다.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ko"/>
              <a:t>따라서 선택하는 추상화의 품질이 캡슐화의 품질을 결정한다.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ko"/>
              <a:t>타입을 캡슐화하고 낮은 의존성을 유지하기 위해서는 지금까지 살펴본 다양한 기법들이 필요.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ko"/>
              <a:t>의존성 관리 기법은 타입을 캡슐화하기 위해 낮은 결합도를 유지할 수 있는 방법이다.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ko"/>
              <a:t>타입을 캡슐화 하기위해서가 아니라 코드를 재사용하기 위해 상속을 사용한다면 부적절하다.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ko"/>
              <a:t>리스코프 치환 원칙을 준수하는 타입 계층을 구현하는데 상속을 이용할 수 있다.</a:t>
            </a:r>
            <a:endParaRPr/>
          </a:p>
          <a:p>
            <a:pPr indent="-304164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ko"/>
              <a:t>타입정의를 선언할 수 있어야 한다.</a:t>
            </a:r>
            <a:endParaRPr/>
          </a:p>
          <a:p>
            <a:pPr indent="-304164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ko"/>
              <a:t>타입의 인스턴스를 다루기 위해 사용할 수 있는 오퍼레이션의 집합을 정의할 수 있어야한다.</a:t>
            </a:r>
            <a:endParaRPr/>
          </a:p>
          <a:p>
            <a:pPr indent="-304164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ko"/>
              <a:t>제공된 오퍼레이션을 통해서만 조작할 수 있도록 데이터를 외부로부터 보호할 수 있어야한다.</a:t>
            </a:r>
            <a:endParaRPr/>
          </a:p>
          <a:p>
            <a:pPr indent="-304164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ko"/>
              <a:t>타입에 대해 여러 개의 인스턴스를 생성할 수 있어야 한다.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ko"/>
              <a:t>구성 요소를 캡슐화 하는 실행 지침은 객체지향의 핵심 덕목 중 하나다: 시스템을 책임을 캡슐화한 섬들로 분리하고 그 섬들 간의 결합도를 제한하라.</a:t>
            </a:r>
            <a:endParaRPr/>
          </a:p>
          <a:p>
            <a:pPr indent="-304164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ko"/>
              <a:t>이 실행 지침이 드러나는 주제가 패턴이다. GOF에 의하면 인터페이스에 대해 설계해야 한다고 조언하는데 이것은 결합도가 느슨해질 수 있도록 엔티티 사이의 관계가 추상적인 수준에 정해져야 한다는 사실을 다르게 표현한 것이다. 이 특성이 패턴들의 공통적인 경향이라는 것을 알게 될 것이다.패턴은 매우 빈번하게 요소들이 관계를 맺을 수 있는 추상적 기반 타입으로 제한한다.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캡슐화 다시 살펴보기</a:t>
            </a:r>
            <a:endParaRPr/>
          </a:p>
        </p:txBody>
      </p:sp>
      <p:sp>
        <p:nvSpPr>
          <p:cNvPr id="339" name="Google Shape;339;p5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많은 사람들은 객체의 캡슐화에 이야기를 들으면 반사적으로 데이터 은닉(data hiding)을 떠올린다.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데이터 은닉: 오직 외부에 공개된 메서드를 통해서만 객체의 내부에 접근할 수 있게 제한함으로써 객체 내부의 상태 구현을 숨기는 기법이다.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모든 인스턴스 변수는 private로 선언해야 하고 오직 메서드만이 인스턴스 변수에 접근할 수 있어야 한다.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캡솔화는 데이터 은닉 이상이다. GOF의 디자인 패턴에서는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설계에서 무엇이 변화될 수 있는지 고려하라. 이 접근법은 재설계의 원인에 초점을 맞추는 것과 반대되는 것이다. 설계에 변경을 강요하는 것이 무엇인지에 대해 고려하기보다는 재설계 없이 변경할 수 있는 것이 무엇인지 고려하라.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여기서의 초점은 많은 디자인 패턴의 주제인 변화하는 개념을 캡슐화하는 것이다.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캡슐화</a:t>
            </a:r>
            <a:endParaRPr/>
          </a:p>
        </p:txBody>
      </p:sp>
      <p:sp>
        <p:nvSpPr>
          <p:cNvPr id="345" name="Google Shape;345;p56"/>
          <p:cNvSpPr txBox="1"/>
          <p:nvPr>
            <p:ph idx="1" type="body"/>
          </p:nvPr>
        </p:nvSpPr>
        <p:spPr>
          <a:xfrm>
            <a:off x="311700" y="1152475"/>
            <a:ext cx="8520600" cy="84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객체의 퍼블릭 인터페이스와 구현을 분리.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캡슐화는 단순히 데이터를 감추는 것이 아닌 어떤 갠며도 감추는 것이다.</a:t>
            </a:r>
            <a:endParaRPr/>
          </a:p>
        </p:txBody>
      </p:sp>
      <p:pic>
        <p:nvPicPr>
          <p:cNvPr id="346" name="Google Shape;346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4325" y="2130525"/>
            <a:ext cx="6868850" cy="265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캡슐화 종류</a:t>
            </a:r>
            <a:endParaRPr/>
          </a:p>
        </p:txBody>
      </p:sp>
      <p:sp>
        <p:nvSpPr>
          <p:cNvPr id="352" name="Google Shape;352;p5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-29146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ko"/>
              <a:t>데이터 캡슐화: Movie 클래스의 인스턴스 변수 title의 가시성은 private 이기 떄문에 외부에서 직접 접근할 수 없다. 속성에 접근하는 방법은 메서드를 이요하는 것뿐이다 .. 다시 말해 클래스는 내부에 관리하는 캡슐화를 한다.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146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ko"/>
              <a:t>메서드 캡슐화 : DiscountPolicy 클래스에서 정의돼 있는 getDiscountAmount 메서드의 가시성은 protected이다. 클래스의 외부에서는 이 메서드에 직접 접근할수 없고 클래스 내부와 서브 클래스에서만 접근이 가능하다. 따라서 클래스 외부에 영향을 미치지 않고 메서드를 수정할 수 있다.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146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ko"/>
              <a:t>객체 캡슐화 : Movie 클래스는 DiscountPolicy타입의 인스턴스 변수 discountPolicy를 포함한다. 이 인스턴스 변수는 private 가시성을 가지기 때문에 Movie와 DiscountPolicy 사이의 관계를 변경하더라도 외부에는 영향을 미치지 않는다. 다시 말해서 객체와 객체 사이의 관계를 캡슐화한다.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146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ko"/>
              <a:t>서브타입 캡슐화 : Movie는 DiscountPolicy에 대해서는 알고 있지만 AmountDiscountPolicy와 PercentDiscountPolicy에 대해서는 알지 못한다. 그러나 실제로 실행 시점에는 이 클래스들의 인스턴스와 협력할 수 있다. 이것은 기반 클래스인 DiscountPolicy와의 추상적인 관계가 AmountDiscountPolicy와 PercentDiscountPolicy의 존재를 감추고 있기 때문이다. 다시말해 서브타입의 종류를 캡슐화하고 있는 것이다.</a:t>
            </a:r>
            <a:endParaRPr/>
          </a:p>
          <a:p>
            <a:pPr indent="-29146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ko"/>
              <a:t>서브타입 캡슐화가 다형성의 기반이된다.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서브타입 캡슐화와 객체 캡슐화를 적용하는 방법</a:t>
            </a:r>
            <a:endParaRPr/>
          </a:p>
        </p:txBody>
      </p:sp>
      <p:sp>
        <p:nvSpPr>
          <p:cNvPr id="358" name="Google Shape;358;p5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변하는 부분을 분리해서 타입 계층을 만든다.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ko"/>
              <a:t>변하지 않는 부분으로부터 변하는 부분을 분리한다. 변하는 부분들의 공통적인 행동을 추상 클래스나 인터페이스로 추상화한 후 변하는 부분들이 이 추상 클래스나 인터페이스를 상속받게 만든다. 이제 변하는 부분은 변하지 않는 부분의 서브타입이 된다.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변하지 않는 부분의 일부로 타입 계층을 합성한다.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ko"/>
              <a:t>앞에서 구현한 타입 계층을 변하지 않는 부분에 합성한다. 변하지 않는 부분에서는 변경되는 구체적인 사항에 결합돼서는 안된다. 의존성 주입과 같이 결합도를 느슨하게 유지할 수 있는 방법을 이용해 오직 추상화에만 의존하게 만든다. 이제 변하지 않는 부분은 변하는 부분의 구체적인 종류에 대해서는 알지 못할 것이다. 변경이 캡슐화가 된 것.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변하지 않는 부분의 일부로 타입 계층을 합성한다.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ko"/>
              <a:t>앞에서 구현한 타입 계층을 변하지 않는 부분에 합성한다. 변하지 않는 부분에서는 변경되는 구체적인 사항에 결합돼서는 안된다. 의존성 주입과 같이 결합도를 느슨하게 유지할 수 있는 방법을 이용해 오직 추상화에만 의존하게 만든다.  이제 변하지 않는 부분은 변하는 부분의 구체적인 종류에 대해서는 알지 못할 것이다.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59"/>
          <p:cNvSpPr txBox="1"/>
          <p:nvPr>
            <p:ph type="title"/>
          </p:nvPr>
        </p:nvSpPr>
        <p:spPr>
          <a:xfrm>
            <a:off x="311700" y="74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일관성 있는 기본 정책 구현하기</a:t>
            </a:r>
            <a:endParaRPr/>
          </a:p>
        </p:txBody>
      </p:sp>
      <p:sp>
        <p:nvSpPr>
          <p:cNvPr id="364" name="Google Shape;364;p59"/>
          <p:cNvSpPr txBox="1"/>
          <p:nvPr>
            <p:ph idx="1" type="body"/>
          </p:nvPr>
        </p:nvSpPr>
        <p:spPr>
          <a:xfrm>
            <a:off x="311700" y="647025"/>
            <a:ext cx="8520600" cy="369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ko"/>
              <a:t>변경 분리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ko"/>
              <a:t>변하는 개념과 변하지 않는 개념을 분리하는 것.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ㄹㄹㄹㄹㄹㄹ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시간대별, 요일별, 구간별 방식의 공통점은 각 기본정책을 구성하는 방식이 유사하다.</a:t>
            </a:r>
            <a:endParaRPr/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ko"/>
              <a:t>기본 정책은 한개이상의 규칙으로 구성.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ko"/>
              <a:t>하나의 규칙은 적용조건과 단위요금의 조합</a:t>
            </a:r>
            <a:endParaRPr/>
          </a:p>
        </p:txBody>
      </p:sp>
      <p:pic>
        <p:nvPicPr>
          <p:cNvPr id="365" name="Google Shape;365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0088" y="1104650"/>
            <a:ext cx="5934075" cy="226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60"/>
          <p:cNvSpPr txBox="1"/>
          <p:nvPr>
            <p:ph idx="1" type="body"/>
          </p:nvPr>
        </p:nvSpPr>
        <p:spPr>
          <a:xfrm>
            <a:off x="311700" y="2116300"/>
            <a:ext cx="8520600" cy="230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단위 요금은 단위시간당 요금 정보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적용 조건은 통화 요금을 계산하는 조건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단위요금 + 적용조건 = 하나의 규칙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시간대별 /요일별 / 구간별 방식의 차이점은 각 기본 정책별로 요금을 계산하는 적용조건의 형식이 다르다.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모든 규칙에 적용조건이 포함된다는 사실은 불변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실제조건의 세부내용은 다르다.</a:t>
            </a:r>
            <a:endParaRPr/>
          </a:p>
        </p:txBody>
      </p:sp>
      <p:pic>
        <p:nvPicPr>
          <p:cNvPr id="372" name="Google Shape;372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8956" y="445025"/>
            <a:ext cx="4260300" cy="15388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61"/>
          <p:cNvSpPr txBox="1"/>
          <p:nvPr>
            <p:ph idx="1" type="body"/>
          </p:nvPr>
        </p:nvSpPr>
        <p:spPr>
          <a:xfrm>
            <a:off x="311700" y="2922575"/>
            <a:ext cx="8520600" cy="16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공통점은 변하지 않는 부분/ 차이점은 변하는 부분.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변하지 않는 규칙으로부터 변하는 적용조건을 분리해야 한다.</a:t>
            </a:r>
            <a:endParaRPr/>
          </a:p>
        </p:txBody>
      </p:sp>
      <p:pic>
        <p:nvPicPr>
          <p:cNvPr id="379" name="Google Shape;379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445025"/>
            <a:ext cx="6379250" cy="255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조합순서에 따른 경우의 수 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1926" y="165613"/>
            <a:ext cx="4652600" cy="481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변경 캡슐화하기</a:t>
            </a:r>
            <a:endParaRPr/>
          </a:p>
        </p:txBody>
      </p:sp>
      <p:sp>
        <p:nvSpPr>
          <p:cNvPr id="385" name="Google Shape;385;p6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협력을 일관성 있게 만들기 위해서는 변경을 캡슐화해서 파급효과를 줄여야 한다. 변경을 캡슐화하는 가장 좋은 방법은 변하지 않는 부분으로부터 변하는 부분으로부터 변하는 부분을 분리하는 것이다.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물론 변하는 부분의 공통점을 추상화하는 것도 필요하다.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변하지 않는 부분이 오직 이 추상화에만 의존하도록  관게를 제한하면 변경을 캡슐화할 수 있게 된다.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변하지 않는 것은 규칙/ 변하는 것은 적용조건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규칙으로부터 적용조건을 분리해서 추상화 한 후 시간대별 오일별 구간별 방식을 이 추상화의 서브타입으로 만든다. 이것은 서브타입 캡슐화다.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휴에 규칙이 적용조건을 표현하는 추상화를 합성 관계로 연결한다. 이것은 객체 캡슐화다.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63"/>
          <p:cNvSpPr txBox="1"/>
          <p:nvPr>
            <p:ph idx="1" type="body"/>
          </p:nvPr>
        </p:nvSpPr>
        <p:spPr>
          <a:xfrm>
            <a:off x="311700" y="2798925"/>
            <a:ext cx="8520600" cy="216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ko"/>
              <a:t>이 도메인은 앞에서 설명한 것처럼 변하지 않는 부분으로부터 변하는 부분을 효과적으로 분리한다. 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ko"/>
              <a:t>변하지 않는 부분은 기본 정책이 여러 규칙들의 집합이며 하나의 규칙은 적용조건과 단위요금으로 구성된다는 것. 이 관계를 BasciRatePolicy ,FeeRule,FeeCondition 의 조합으로 구현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ko"/>
              <a:t>변하는 부분은 적용조건의 세부적인 내용이다. 이것은 FeeCondition의 서브 타입인 TimeOfDayFeeCondtion, DayOfWeekFeeCondtion, DurationFeeCondition으로 구현된다. 그리고 FeeRule은 추상화인 FeeConditon에 대해서만 의존하기 때문에 적용조건이 변하더라도 영향을 받지 않는다. 즉 적용 조건이라는 변경에 대해 캡슐화 되어있다.</a:t>
            </a:r>
            <a:endParaRPr/>
          </a:p>
        </p:txBody>
      </p:sp>
      <p:pic>
        <p:nvPicPr>
          <p:cNvPr id="391" name="Google Shape;391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381" y="328750"/>
            <a:ext cx="8391250" cy="235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협력 패턴 설계하기</a:t>
            </a:r>
            <a:endParaRPr/>
          </a:p>
        </p:txBody>
      </p:sp>
      <p:sp>
        <p:nvSpPr>
          <p:cNvPr id="397" name="Google Shape;397;p64"/>
          <p:cNvSpPr txBox="1"/>
          <p:nvPr>
            <p:ph idx="1" type="body"/>
          </p:nvPr>
        </p:nvSpPr>
        <p:spPr>
          <a:xfrm>
            <a:off x="311700" y="1152475"/>
            <a:ext cx="8520600" cy="109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추상화만으로 구성한 협력은 추상화를 구체적인 사례로 대체함으로써 다양한 상황으로 확장할 수 있게 된다.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재사용 가능한 협력패턴이 선명하게 드러난다. </a:t>
            </a:r>
            <a:endParaRPr/>
          </a:p>
        </p:txBody>
      </p:sp>
      <p:pic>
        <p:nvPicPr>
          <p:cNvPr id="398" name="Google Shape;398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750" y="2242975"/>
            <a:ext cx="5229225" cy="1076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" name="Google Shape;399;p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8363" y="3422275"/>
            <a:ext cx="5334000" cy="102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4" name="Google Shape;404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4025" y="560700"/>
            <a:ext cx="565785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" name="Google Shape;409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725" y="344854"/>
            <a:ext cx="7235025" cy="227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" name="Google Shape;410;p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0675" y="2825299"/>
            <a:ext cx="6457299" cy="216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구체적인 협력 구현하기</a:t>
            </a:r>
            <a:endParaRPr/>
          </a:p>
        </p:txBody>
      </p:sp>
      <p:sp>
        <p:nvSpPr>
          <p:cNvPr id="416" name="Google Shape;416;p67"/>
          <p:cNvSpPr txBox="1"/>
          <p:nvPr>
            <p:ph idx="1" type="body"/>
          </p:nvPr>
        </p:nvSpPr>
        <p:spPr>
          <a:xfrm>
            <a:off x="311700" y="1152475"/>
            <a:ext cx="8520600" cy="52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시간대별 정책 구현</a:t>
            </a:r>
            <a:endParaRPr/>
          </a:p>
        </p:txBody>
      </p:sp>
      <p:pic>
        <p:nvPicPr>
          <p:cNvPr id="417" name="Google Shape;417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870425"/>
            <a:ext cx="4301025" cy="203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8" name="Google Shape;418;p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11300" y="0"/>
            <a:ext cx="3819525" cy="179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9" name="Google Shape;419;p6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11300" y="1809225"/>
            <a:ext cx="3932700" cy="318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협력을 일관성이 있게 만들시의 장점</a:t>
            </a:r>
            <a:endParaRPr/>
          </a:p>
        </p:txBody>
      </p:sp>
      <p:sp>
        <p:nvSpPr>
          <p:cNvPr id="425" name="Google Shape;425;p6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ko"/>
              <a:t>변하는 부분을 변하지 않는 부분으로부터 분리했기 때문에 변하지 않는 부분 재사용 가능.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ko"/>
              <a:t>새로운 기능을 추가하기 위해 오직 변하는 부분만 구현하면 되기 때문에 원하는 기능을 쉽게 완성할 수 있다.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ko"/>
              <a:t>코드의 재사용이 향샹되고 테스트해야 하는 코드의 양이 감소한다.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ko"/>
              <a:t>구조를 강제할 수 있기 때문에 변경시에도 설계의 일관성이 무너지지 않는다.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ko"/>
              <a:t>기본 정책을 추가하기 위해 규칙을 지키는 것보다 어기는 것이 더 어렵다는 점에 주목하라. 일관성있는 협력은 개발자에게 확장 포인트를 강제하기 때문에 정해진 구조를 우회하기 어렵게 만든다.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ko"/>
              <a:t>개발자는 코드의 형태로 주어진 제약 안에 머물러야 하지만 작은 문제에 집중할 수 있는 자유를 얻는다. 그리고 이 작은 문제에 대한 해결책을 전체 문맥에 연결함으로써 협력을 확장하고 구체화할 수 있다.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6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개념적 무결성을 유지할 수 있는 가장 효과적인 방법</a:t>
            </a:r>
            <a:endParaRPr/>
          </a:p>
        </p:txBody>
      </p:sp>
      <p:sp>
        <p:nvSpPr>
          <p:cNvPr id="431" name="Google Shape;431;p6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유사한 기능에 대해 유사한 협력 패턴을 적용하는 것.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개념적 무결성을 일관성과 동일한 뜻으로 간주해도 무방하다.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시스템이 일관성 있는 몇 개의 협력 패턴으로 구성된다면 시스템을 이해하고 수정하고 확장하는 데 필요한 노력과 시간을 아낄 수 있다.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좋은 기능들이긴 하지만 서로 독립적이고 조화되지 못한 아이디어들을 담고 있는 시스템보다는 여러 가지 다양한 기능이나 갱신된 내용은 비록 빠졌떠라도 하나로 통합된 일련의 설계 아이디어를 반영하는 시스템이 훨 씬 좋다.</a:t>
            </a: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7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7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438" name="Google Shape;438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327" y="0"/>
            <a:ext cx="5343896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61800" y="0"/>
            <a:ext cx="3069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정책 변경 후 클래스 구조 </a:t>
            </a:r>
            <a:endParaRPr/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1495" y="0"/>
            <a:ext cx="6012506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고정요금 방식 구현</a:t>
            </a:r>
            <a:endParaRPr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7925" y="1152482"/>
            <a:ext cx="6916400" cy="364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잊지말자</a:t>
            </a:r>
            <a:endParaRPr/>
          </a:p>
        </p:txBody>
      </p:sp>
      <p:pic>
        <p:nvPicPr>
          <p:cNvPr id="101" name="Google Shape;10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4075" y="305150"/>
            <a:ext cx="7760275" cy="97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8925" y="1279175"/>
            <a:ext cx="7760275" cy="27785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8925" y="4057775"/>
            <a:ext cx="5480250" cy="89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시간대별 방식 구현하기</a:t>
            </a:r>
            <a:endParaRPr/>
          </a:p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311700" y="1152475"/>
            <a:ext cx="8520600" cy="43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ko"/>
              <a:t>통화가 여러 날에 걸쳐서 이뤄지는 상황이 있을 수 있다.</a:t>
            </a:r>
            <a:endParaRPr/>
          </a:p>
        </p:txBody>
      </p:sp>
      <p:pic>
        <p:nvPicPr>
          <p:cNvPr id="110" name="Google Shape;11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950" y="1582581"/>
            <a:ext cx="7293425" cy="9259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311700" y="2508475"/>
            <a:ext cx="8520600" cy="43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ko"/>
              <a:t>이 경우 시간대별 방식에 따라 요금을 구현하려면 규칙에 정의된 구간별로 통화를 구분해야 한다.</a:t>
            </a:r>
            <a:endParaRPr/>
          </a:p>
        </p:txBody>
      </p:sp>
      <p:pic>
        <p:nvPicPr>
          <p:cNvPr id="112" name="Google Shape;11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938675"/>
            <a:ext cx="7293426" cy="156552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142825" y="4504200"/>
            <a:ext cx="8520600" cy="43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ko"/>
              <a:t>위와 같이 통화 구간을 분리한 후 각 구간에 대해 개별적으로 계산된 요금을 합한다.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