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63" r:id="rId5"/>
    <p:sldId id="258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B8E6C-0F78-495E-B3F9-13513B2FD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466A27-4A85-4EAC-B446-F5B857FE7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F81D0A-2752-4926-BEA9-4EAAF655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592-D8EA-429C-AF67-3FBB884E568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F59AC-DA02-4ADE-906A-E5088AE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14A9-E0D2-40CF-A52A-D430EEF7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3DE1-8119-4306-8E67-8F1078C1F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611EB-090F-4601-8BAA-4654E89F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C64555-16D3-4156-9C4C-FE3AE37F2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12161-105B-421E-979F-0FCED0F8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592-D8EA-429C-AF67-3FBB884E568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1A217-02BA-4BDB-96A1-A63AE23B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3042A-E4B2-4110-A276-787FE983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3DE1-8119-4306-8E67-8F1078C1F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4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6F3423-2170-446D-BBB6-CDC913F81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6789FA-1348-42A4-BEE3-B2BFF5DE7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DD424-AB91-4678-8810-4673348B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592-D8EA-429C-AF67-3FBB884E568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D6184-02EE-4702-AACF-0D98CCA5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A69C8-407E-41FB-8684-42DF7EED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3DE1-8119-4306-8E67-8F1078C1F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85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F4C36-6150-4696-A699-03714380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34F3C-74AC-48C4-8AB6-2638790A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2444D-A041-4B36-899C-E80D3891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592-D8EA-429C-AF67-3FBB884E568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8432B-991D-4603-863A-923EFAA7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25ADD4-34B6-4315-AF57-005FFCDF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3DE1-8119-4306-8E67-8F1078C1F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3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9232-7CF7-444B-9E9A-6CED52F3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5153A-7051-4ECF-A577-FDD625BA0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46EFF-0966-4FD4-84D1-56896FFD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592-D8EA-429C-AF67-3FBB884E568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CFCAB-9F9B-4764-BF29-3B2FEC30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1AE6D-FF8F-486A-87B5-362A063E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3DE1-8119-4306-8E67-8F1078C1F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0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15446-557D-4AD4-906B-86D977AC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7F600-BB11-4B54-9753-13CAC87E6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79041D-A604-48DD-9602-57CA5CCFE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CE7F2-0506-416D-8DF6-E961F8C3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592-D8EA-429C-AF67-3FBB884E568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4A5AE7-854E-4E39-B089-B9D6008D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14E10-8C7E-461C-9FFB-55BB2FCC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3DE1-8119-4306-8E67-8F1078C1F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1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12AAB-582F-4E2D-8321-9D832D23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4ED2EC-337E-4C0D-965B-43170A011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5682B8-3651-4988-9237-2D3B64091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D7A2F1-0DA5-40B6-BDCD-6D39733A7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F3A70A-A270-443B-AACC-DE56000F2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087443-E3CE-4FC7-90C1-CA6C9F36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592-D8EA-429C-AF67-3FBB884E568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28BE0F-62A0-468B-A6E5-044F64ED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9F847B-3381-44E2-9535-EEC3FA64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3DE1-8119-4306-8E67-8F1078C1F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2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F380A-0048-44CA-8EF1-3FB4E706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783E51-EB81-4802-A8EF-246C8B6D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592-D8EA-429C-AF67-3FBB884E568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CA60A7-99C7-4E85-8D10-9E6115B3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F0548A-FFF5-4671-94D9-27D0F569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3DE1-8119-4306-8E67-8F1078C1F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4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0DF8CA-82B9-4E97-8683-76583730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592-D8EA-429C-AF67-3FBB884E568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73675C-30CE-49EF-A723-F59E80A3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06C9F3-61B7-4FDF-86F8-88EEBC86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3DE1-8119-4306-8E67-8F1078C1F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0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BE55C-8BEB-4301-803C-8385D461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05B7B-F8C7-4631-B3F9-0F338F6A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E936D0-04EB-4BC8-85BD-55D5BF9FD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7D3C9-6357-4E60-9816-FE3B7598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592-D8EA-429C-AF67-3FBB884E568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82473-1197-4AE2-9229-97DEE461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1F3EA0-1893-4340-98AC-1B28E075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3DE1-8119-4306-8E67-8F1078C1F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18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84E16-7255-44A5-B087-9C36E3F8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C028B5-2668-4E92-8D12-AE4C583D6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02A605-2199-492C-8170-8AED3A302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88328-ACCE-468D-A136-D4120118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592-D8EA-429C-AF67-3FBB884E568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FD6FFE-3264-4563-8ADD-D2AFA044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C2DFA-C669-49AA-A072-28C13316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C3DE1-8119-4306-8E67-8F1078C1F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7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069022-FD83-4A1B-A24D-C352CC6E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804CE4-F923-4BE9-B89B-B6733F463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B06F0-F088-40EC-BF28-357CAB1F0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2592-D8EA-429C-AF67-3FBB884E568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81A8B-B193-49DD-AD45-066385046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586C8-BB82-4C44-BB24-7EDDC7C84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C3DE1-8119-4306-8E67-8F1078C1F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4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93E886-20A5-45DB-879F-856320A74FB2}"/>
              </a:ext>
            </a:extLst>
          </p:cNvPr>
          <p:cNvSpPr txBox="1"/>
          <p:nvPr/>
        </p:nvSpPr>
        <p:spPr>
          <a:xfrm>
            <a:off x="3167185" y="2705724"/>
            <a:ext cx="6182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카페24 아네모네에어" pitchFamily="2" charset="-127"/>
                <a:ea typeface="카페24 아네모네에어" pitchFamily="2" charset="-127"/>
              </a:rPr>
              <a:t>스프링 프레임워크</a:t>
            </a:r>
            <a:r>
              <a:rPr lang="en-US" altLang="ko-KR" sz="4400" dirty="0">
                <a:latin typeface="카페24 아네모네에어" pitchFamily="2" charset="-127"/>
                <a:ea typeface="카페24 아네모네에어" pitchFamily="2" charset="-127"/>
              </a:rPr>
              <a:t>(</a:t>
            </a:r>
            <a:r>
              <a:rPr lang="en-US" altLang="ko-KR" sz="4400" b="1" dirty="0">
                <a:latin typeface="카페24 아네모네에어" pitchFamily="2" charset="-127"/>
                <a:ea typeface="카페24 아네모네에어" pitchFamily="2" charset="-127"/>
              </a:rPr>
              <a:t>Spring Framework)</a:t>
            </a:r>
            <a:endParaRPr lang="ko-KR" altLang="en-US" sz="44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A5DA2-6A08-4641-A285-B8166495BEAB}"/>
              </a:ext>
            </a:extLst>
          </p:cNvPr>
          <p:cNvSpPr txBox="1"/>
          <p:nvPr/>
        </p:nvSpPr>
        <p:spPr>
          <a:xfrm>
            <a:off x="5635690" y="2828835"/>
            <a:ext cx="783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EA679-5A43-481B-ACDA-B64CF683FB88}"/>
              </a:ext>
            </a:extLst>
          </p:cNvPr>
          <p:cNvSpPr txBox="1"/>
          <p:nvPr/>
        </p:nvSpPr>
        <p:spPr>
          <a:xfrm>
            <a:off x="2385725" y="4649603"/>
            <a:ext cx="7896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카페24 아네모네에어" pitchFamily="2" charset="-127"/>
                <a:ea typeface="카페24 아네모네에어" pitchFamily="2" charset="-127"/>
              </a:rPr>
              <a:t>자바 플랫폼을 위한 </a:t>
            </a:r>
            <a:r>
              <a:rPr lang="ko-KR" altLang="en-US" sz="2800" b="1" dirty="0">
                <a:latin typeface="카페24 아네모네에어" pitchFamily="2" charset="-127"/>
                <a:ea typeface="카페24 아네모네에어" pitchFamily="2" charset="-127"/>
              </a:rPr>
              <a:t>오픈소스 애플리케이션 프레임워크</a:t>
            </a:r>
            <a:endParaRPr lang="ko-KR" altLang="en-US" sz="60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64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D47568-D56E-494F-AC9B-C79C210C8521}"/>
              </a:ext>
            </a:extLst>
          </p:cNvPr>
          <p:cNvSpPr txBox="1"/>
          <p:nvPr/>
        </p:nvSpPr>
        <p:spPr>
          <a:xfrm>
            <a:off x="2909111" y="3136612"/>
            <a:ext cx="6373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카페24 아네모네에어" pitchFamily="2" charset="-127"/>
                <a:ea typeface="카페24 아네모네에어" pitchFamily="2" charset="-127"/>
              </a:rPr>
              <a:t>오픈소스</a:t>
            </a:r>
            <a:r>
              <a:rPr lang="en-US" altLang="ko-KR" sz="3200" dirty="0">
                <a:latin typeface="카페24 아네모네에어" pitchFamily="2" charset="-127"/>
                <a:ea typeface="카페24 아네모네에어" pitchFamily="2" charset="-127"/>
              </a:rPr>
              <a:t>? </a:t>
            </a:r>
            <a:r>
              <a:rPr lang="ko-KR" altLang="en-US" sz="3200" dirty="0">
                <a:latin typeface="카페24 아네모네에어" pitchFamily="2" charset="-127"/>
                <a:ea typeface="카페24 아네모네에어" pitchFamily="2" charset="-127"/>
              </a:rPr>
              <a:t>애플리케이션</a:t>
            </a:r>
            <a:r>
              <a:rPr lang="en-US" altLang="ko-KR" sz="3200" dirty="0">
                <a:latin typeface="카페24 아네모네에어" pitchFamily="2" charset="-127"/>
                <a:ea typeface="카페24 아네모네에어" pitchFamily="2" charset="-127"/>
              </a:rPr>
              <a:t>? </a:t>
            </a:r>
            <a:r>
              <a:rPr lang="ko-KR" altLang="en-US" sz="3200" dirty="0">
                <a:latin typeface="카페24 아네모네에어" pitchFamily="2" charset="-127"/>
                <a:ea typeface="카페24 아네모네에어" pitchFamily="2" charset="-127"/>
              </a:rPr>
              <a:t>프레임워크</a:t>
            </a:r>
            <a:r>
              <a:rPr lang="en-US" altLang="ko-KR" sz="3200" dirty="0">
                <a:latin typeface="카페24 아네모네에어" pitchFamily="2" charset="-127"/>
                <a:ea typeface="카페24 아네모네에어" pitchFamily="2" charset="-127"/>
              </a:rPr>
              <a:t>?</a:t>
            </a:r>
            <a:endParaRPr lang="ko-KR" altLang="en-US" sz="32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72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93E886-20A5-45DB-879F-856320A74FB2}"/>
              </a:ext>
            </a:extLst>
          </p:cNvPr>
          <p:cNvSpPr txBox="1"/>
          <p:nvPr/>
        </p:nvSpPr>
        <p:spPr>
          <a:xfrm>
            <a:off x="-542033" y="86477"/>
            <a:ext cx="3051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카페24 아네모네에어" pitchFamily="2" charset="-127"/>
                <a:ea typeface="카페24 아네모네에어" pitchFamily="2" charset="-127"/>
              </a:rPr>
              <a:t>오픈소스</a:t>
            </a:r>
            <a:r>
              <a:rPr lang="en-US" altLang="ko-KR" sz="3200" b="1" dirty="0">
                <a:latin typeface="카페24 아네모네에어" pitchFamily="2" charset="-127"/>
                <a:ea typeface="카페24 아네모네에어" pitchFamily="2" charset="-127"/>
              </a:rPr>
              <a:t>?</a:t>
            </a:r>
            <a:endParaRPr lang="ko-KR" altLang="en-US" sz="32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6551E-9471-4F35-92DF-AF0BA482AE69}"/>
              </a:ext>
            </a:extLst>
          </p:cNvPr>
          <p:cNvSpPr txBox="1"/>
          <p:nvPr/>
        </p:nvSpPr>
        <p:spPr>
          <a:xfrm>
            <a:off x="3761444" y="5942691"/>
            <a:ext cx="5271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카페24 아네모네에어" pitchFamily="2" charset="-127"/>
                <a:ea typeface="카페24 아네모네에어" pitchFamily="2" charset="-127"/>
              </a:rPr>
              <a:t>단</a:t>
            </a:r>
            <a:r>
              <a:rPr lang="en-US" altLang="ko-KR" sz="3200" dirty="0">
                <a:solidFill>
                  <a:srgbClr val="FF0000"/>
                </a:solidFill>
                <a:latin typeface="카페24 아네모네에어" pitchFamily="2" charset="-127"/>
                <a:ea typeface="카페24 아네모네에어" pitchFamily="2" charset="-127"/>
              </a:rPr>
              <a:t>, </a:t>
            </a:r>
            <a:r>
              <a:rPr lang="ko-KR" altLang="en-US" sz="3200" dirty="0">
                <a:solidFill>
                  <a:srgbClr val="FF0000"/>
                </a:solidFill>
                <a:latin typeface="카페24 아네모네에어" pitchFamily="2" charset="-127"/>
                <a:ea typeface="카페24 아네모네에어" pitchFamily="2" charset="-127"/>
              </a:rPr>
              <a:t>제작자의 권리를 지키면서</a:t>
            </a:r>
            <a:endParaRPr lang="en-US" altLang="ko-KR" sz="3200" dirty="0">
              <a:solidFill>
                <a:srgbClr val="FF0000"/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2" name="사각형: 모서리가 접힌 도형 21">
            <a:extLst>
              <a:ext uri="{FF2B5EF4-FFF2-40B4-BE49-F238E27FC236}">
                <a16:creationId xmlns:a16="http://schemas.microsoft.com/office/drawing/2014/main" id="{A8D60C17-6070-4BDA-BBDD-2BFB12AA77CB}"/>
              </a:ext>
            </a:extLst>
          </p:cNvPr>
          <p:cNvSpPr/>
          <p:nvPr/>
        </p:nvSpPr>
        <p:spPr>
          <a:xfrm>
            <a:off x="4873777" y="671252"/>
            <a:ext cx="2322286" cy="2015993"/>
          </a:xfrm>
          <a:prstGeom prst="foldedCorner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안녕 난 </a:t>
            </a:r>
            <a:r>
              <a:rPr lang="ko-KR" altLang="en-US" dirty="0" err="1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원시코드라고</a:t>
            </a:r>
            <a:r>
              <a:rPr lang="ko-KR" altLang="en-US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 해 맞아 네가 생각하는 그 코드 일거야 코드 짜야 되는데 언제 짜냐 아무것도 안하고 코드만 짜면 </a:t>
            </a:r>
            <a:r>
              <a:rPr lang="ko-KR" altLang="en-US" dirty="0" err="1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rPr>
              <a:t>안되나요를레이히</a:t>
            </a:r>
            <a:endParaRPr lang="ko-KR" altLang="en-US" dirty="0">
              <a:solidFill>
                <a:schemeClr val="tx1"/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69EB618-FF5B-490E-BB66-1A7255EBF1AB}"/>
              </a:ext>
            </a:extLst>
          </p:cNvPr>
          <p:cNvGrpSpPr/>
          <p:nvPr/>
        </p:nvGrpSpPr>
        <p:grpSpPr>
          <a:xfrm>
            <a:off x="1684737" y="2555038"/>
            <a:ext cx="2841195" cy="1867856"/>
            <a:chOff x="1684737" y="2555038"/>
            <a:chExt cx="2841195" cy="18678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FEA0459-455E-4438-A95E-9A1F04DA8384}"/>
                </a:ext>
              </a:extLst>
            </p:cNvPr>
            <p:cNvSpPr/>
            <p:nvPr/>
          </p:nvSpPr>
          <p:spPr>
            <a:xfrm>
              <a:off x="1684737" y="3099455"/>
              <a:ext cx="165039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0" dirty="0"/>
                <a:t>👀</a:t>
              </a:r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E51FC423-E0A9-4A3F-9BF5-4FA57FB3405A}"/>
                </a:ext>
              </a:extLst>
            </p:cNvPr>
            <p:cNvSpPr/>
            <p:nvPr/>
          </p:nvSpPr>
          <p:spPr>
            <a:xfrm rot="3382511">
              <a:off x="3465070" y="2292461"/>
              <a:ext cx="798285" cy="1323439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8F2BA6F-4CB6-4737-867D-B797ED85DF31}"/>
              </a:ext>
            </a:extLst>
          </p:cNvPr>
          <p:cNvGrpSpPr/>
          <p:nvPr/>
        </p:nvGrpSpPr>
        <p:grpSpPr>
          <a:xfrm>
            <a:off x="5476121" y="2948553"/>
            <a:ext cx="1483480" cy="2545642"/>
            <a:chOff x="5476121" y="2948553"/>
            <a:chExt cx="1483480" cy="25456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A2F9484-6B49-4E3F-B076-AF9F50A5DD14}"/>
                </a:ext>
              </a:extLst>
            </p:cNvPr>
            <p:cNvSpPr/>
            <p:nvPr/>
          </p:nvSpPr>
          <p:spPr>
            <a:xfrm>
              <a:off x="5476121" y="4170756"/>
              <a:ext cx="148348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0" dirty="0"/>
                <a:t>📝</a:t>
              </a:r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C13599F3-F548-47AD-BB73-702767804357}"/>
                </a:ext>
              </a:extLst>
            </p:cNvPr>
            <p:cNvSpPr/>
            <p:nvPr/>
          </p:nvSpPr>
          <p:spPr>
            <a:xfrm>
              <a:off x="5794702" y="2948553"/>
              <a:ext cx="602596" cy="1040467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DA8C21C-6118-4AF6-93F0-E900B5C78BB3}"/>
              </a:ext>
            </a:extLst>
          </p:cNvPr>
          <p:cNvGrpSpPr/>
          <p:nvPr/>
        </p:nvGrpSpPr>
        <p:grpSpPr>
          <a:xfrm>
            <a:off x="7621980" y="2549410"/>
            <a:ext cx="2885283" cy="1873484"/>
            <a:chOff x="7621980" y="2549410"/>
            <a:chExt cx="2885283" cy="187348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3FB5375-FDB7-4312-B35E-49E27EB8DEEC}"/>
                </a:ext>
              </a:extLst>
            </p:cNvPr>
            <p:cNvSpPr/>
            <p:nvPr/>
          </p:nvSpPr>
          <p:spPr>
            <a:xfrm>
              <a:off x="8856869" y="3099455"/>
              <a:ext cx="165039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0" dirty="0"/>
                <a:t>🙌</a:t>
              </a:r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9ED917D7-7C23-472F-8D13-BF4705450AFD}"/>
                </a:ext>
              </a:extLst>
            </p:cNvPr>
            <p:cNvSpPr/>
            <p:nvPr/>
          </p:nvSpPr>
          <p:spPr>
            <a:xfrm rot="18434958">
              <a:off x="7884557" y="2286833"/>
              <a:ext cx="798285" cy="1323439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10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93E886-20A5-45DB-879F-856320A74FB2}"/>
              </a:ext>
            </a:extLst>
          </p:cNvPr>
          <p:cNvSpPr txBox="1"/>
          <p:nvPr/>
        </p:nvSpPr>
        <p:spPr>
          <a:xfrm>
            <a:off x="-164661" y="115505"/>
            <a:ext cx="3051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latin typeface="카페24 아네모네에어" pitchFamily="2" charset="-127"/>
                <a:ea typeface="카페24 아네모네에어" pitchFamily="2" charset="-127"/>
              </a:rPr>
              <a:t>애플리케이션</a:t>
            </a:r>
            <a:r>
              <a:rPr lang="en-US" altLang="ko-KR" sz="3200" b="1" dirty="0">
                <a:latin typeface="카페24 아네모네에어" pitchFamily="2" charset="-127"/>
                <a:ea typeface="카페24 아네모네에어" pitchFamily="2" charset="-127"/>
              </a:rPr>
              <a:t>?</a:t>
            </a:r>
            <a:endParaRPr lang="ko-KR" altLang="en-US" sz="32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6551E-9471-4F35-92DF-AF0BA482AE69}"/>
              </a:ext>
            </a:extLst>
          </p:cNvPr>
          <p:cNvSpPr txBox="1"/>
          <p:nvPr/>
        </p:nvSpPr>
        <p:spPr>
          <a:xfrm>
            <a:off x="2702772" y="3140039"/>
            <a:ext cx="3051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카페24 아네모네에어" pitchFamily="2" charset="-127"/>
                <a:ea typeface="카페24 아네모네에어" pitchFamily="2" charset="-127"/>
              </a:rPr>
              <a:t>애플리케이션</a:t>
            </a:r>
            <a:endParaRPr lang="en-US" altLang="ko-KR" sz="40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5059BC-30FB-4A2F-A1CB-7D5550D2AE61}"/>
              </a:ext>
            </a:extLst>
          </p:cNvPr>
          <p:cNvSpPr/>
          <p:nvPr/>
        </p:nvSpPr>
        <p:spPr>
          <a:xfrm>
            <a:off x="4627845" y="2105561"/>
            <a:ext cx="1804060" cy="26468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6600" dirty="0">
                <a:solidFill>
                  <a:srgbClr val="FFFF00"/>
                </a:solidFill>
              </a:rPr>
              <a:t>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F2C64-9928-44F0-B04E-84F12B553B8C}"/>
              </a:ext>
            </a:extLst>
          </p:cNvPr>
          <p:cNvSpPr txBox="1"/>
          <p:nvPr/>
        </p:nvSpPr>
        <p:spPr>
          <a:xfrm>
            <a:off x="7131953" y="3140039"/>
            <a:ext cx="290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카페24 아네모네에어" pitchFamily="2" charset="-127"/>
                <a:ea typeface="카페24 아네모네에어" pitchFamily="2" charset="-127"/>
              </a:rPr>
              <a:t>응용프로그램</a:t>
            </a:r>
            <a:endParaRPr lang="en-US" altLang="ko-KR" sz="40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F8A0BB-B290-4DA0-A587-23C50AE474AE}"/>
              </a:ext>
            </a:extLst>
          </p:cNvPr>
          <p:cNvSpPr txBox="1"/>
          <p:nvPr/>
        </p:nvSpPr>
        <p:spPr>
          <a:xfrm rot="16200000">
            <a:off x="6040020" y="3040541"/>
            <a:ext cx="78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👇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192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" grpId="0"/>
      <p:bldP spid="6" grpId="0"/>
      <p:bldP spid="6" grpId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93E886-20A5-45DB-879F-856320A74FB2}"/>
              </a:ext>
            </a:extLst>
          </p:cNvPr>
          <p:cNvSpPr txBox="1"/>
          <p:nvPr/>
        </p:nvSpPr>
        <p:spPr>
          <a:xfrm>
            <a:off x="-354384" y="134166"/>
            <a:ext cx="315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카페24 아네모네에어" pitchFamily="2" charset="-127"/>
                <a:ea typeface="카페24 아네모네에어" pitchFamily="2" charset="-127"/>
              </a:rPr>
              <a:t>프레임워크</a:t>
            </a:r>
            <a:r>
              <a:rPr lang="en-US" altLang="ko-KR" sz="3200" b="1" dirty="0">
                <a:latin typeface="카페24 아네모네에어" pitchFamily="2" charset="-127"/>
                <a:ea typeface="카페24 아네모네에어" pitchFamily="2" charset="-127"/>
              </a:rPr>
              <a:t>?</a:t>
            </a:r>
            <a:endParaRPr lang="ko-KR" altLang="en-US" sz="32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D884AA6-EAC6-4CD6-841C-EE88990F33AD}"/>
              </a:ext>
            </a:extLst>
          </p:cNvPr>
          <p:cNvGrpSpPr/>
          <p:nvPr/>
        </p:nvGrpSpPr>
        <p:grpSpPr>
          <a:xfrm>
            <a:off x="3078759" y="1163151"/>
            <a:ext cx="6177208" cy="5330954"/>
            <a:chOff x="3078759" y="1163151"/>
            <a:chExt cx="6177208" cy="5330954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FAF1029-10D9-433D-B776-498EF93BC4EB}"/>
                </a:ext>
              </a:extLst>
            </p:cNvPr>
            <p:cNvSpPr/>
            <p:nvPr/>
          </p:nvSpPr>
          <p:spPr>
            <a:xfrm>
              <a:off x="3078759" y="1350626"/>
              <a:ext cx="6177208" cy="5143479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550B247-F91F-4289-A0FB-3EA0F309B0CA}"/>
                </a:ext>
              </a:extLst>
            </p:cNvPr>
            <p:cNvSpPr/>
            <p:nvPr/>
          </p:nvSpPr>
          <p:spPr>
            <a:xfrm>
              <a:off x="5326224" y="1163151"/>
              <a:ext cx="1539551" cy="466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페24 아네모네에어" pitchFamily="2" charset="-127"/>
                  <a:ea typeface="카페24 아네모네에어" pitchFamily="2" charset="-127"/>
                </a:rPr>
                <a:t>프로그래밍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CB5126-FC47-44B2-A190-551B405D9C55}"/>
              </a:ext>
            </a:extLst>
          </p:cNvPr>
          <p:cNvGrpSpPr/>
          <p:nvPr/>
        </p:nvGrpSpPr>
        <p:grpSpPr>
          <a:xfrm>
            <a:off x="3443535" y="2827963"/>
            <a:ext cx="5447655" cy="1815580"/>
            <a:chOff x="587228" y="992181"/>
            <a:chExt cx="7177350" cy="180326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7CB0794-6523-43CB-932F-1F6D8F00A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228" y="1225272"/>
              <a:ext cx="3790950" cy="11525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F05A710-5AE0-49EE-A433-89810D7C7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31" y="992181"/>
              <a:ext cx="2912247" cy="1803263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EA87EBF-10DB-4AFC-91A2-E24DA96E7968}"/>
              </a:ext>
            </a:extLst>
          </p:cNvPr>
          <p:cNvSpPr txBox="1"/>
          <p:nvPr/>
        </p:nvSpPr>
        <p:spPr>
          <a:xfrm>
            <a:off x="3443535" y="3226366"/>
            <a:ext cx="5555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카페24 아네모네에어" pitchFamily="2" charset="-127"/>
                <a:ea typeface="카페24 아네모네에어" pitchFamily="2" charset="-127"/>
              </a:rPr>
              <a:t>프로그래밍을 쉽게 만들 수 있는 요소와 틀을 제공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CCDFE-1185-4F25-AFD5-6865DA21CC09}"/>
              </a:ext>
            </a:extLst>
          </p:cNvPr>
          <p:cNvSpPr txBox="1"/>
          <p:nvPr/>
        </p:nvSpPr>
        <p:spPr>
          <a:xfrm>
            <a:off x="3775188" y="4643543"/>
            <a:ext cx="4784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카페24 아네모네에어" pitchFamily="2" charset="-127"/>
                <a:ea typeface="카페24 아네모네에어" pitchFamily="2" charset="-127"/>
              </a:rPr>
              <a:t>틀</a:t>
            </a:r>
            <a:r>
              <a:rPr lang="en-US" altLang="ko-KR" sz="3200" dirty="0">
                <a:latin typeface="카페24 아네모네에어" pitchFamily="2" charset="-127"/>
                <a:ea typeface="카페24 아네모네에어" pitchFamily="2" charset="-127"/>
              </a:rPr>
              <a:t>/</a:t>
            </a:r>
            <a:r>
              <a:rPr lang="ko-KR" altLang="en-US" sz="3200" dirty="0">
                <a:latin typeface="카페24 아네모네에어" pitchFamily="2" charset="-127"/>
                <a:ea typeface="카페24 아네모네에어" pitchFamily="2" charset="-127"/>
              </a:rPr>
              <a:t>구조를 가지고 일하다</a:t>
            </a:r>
            <a:r>
              <a:rPr lang="en-US" altLang="ko-KR" sz="3200" dirty="0">
                <a:latin typeface="카페24 아네모네에어" pitchFamily="2" charset="-127"/>
                <a:ea typeface="카페24 아네모네에어" pitchFamily="2" charset="-127"/>
              </a:rPr>
              <a:t>.</a:t>
            </a:r>
            <a:endParaRPr lang="ko-KR" altLang="en-US" sz="32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4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pring] Spring Framework란? 기본 개념 핵심 정리">
            <a:extLst>
              <a:ext uri="{FF2B5EF4-FFF2-40B4-BE49-F238E27FC236}">
                <a16:creationId xmlns:a16="http://schemas.microsoft.com/office/drawing/2014/main" id="{7992E621-5CA1-4DA3-88EA-F723D4729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876" y="1852564"/>
            <a:ext cx="4520247" cy="315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Spring] STS에서 스프링 부트 프로젝트 생성하기">
            <a:extLst>
              <a:ext uri="{FF2B5EF4-FFF2-40B4-BE49-F238E27FC236}">
                <a16:creationId xmlns:a16="http://schemas.microsoft.com/office/drawing/2014/main" id="{B3EDDD33-55B4-407A-9D46-E90885DE2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420" y="2345008"/>
            <a:ext cx="4123159" cy="216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6F28A8-4AE8-42B6-B0C9-E29651B6F46A}"/>
              </a:ext>
            </a:extLst>
          </p:cNvPr>
          <p:cNvSpPr txBox="1"/>
          <p:nvPr/>
        </p:nvSpPr>
        <p:spPr>
          <a:xfrm>
            <a:off x="4323183" y="744568"/>
            <a:ext cx="3545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Berlin Sans FB" panose="020E0602020502020306" pitchFamily="34" charset="0"/>
              </a:rPr>
              <a:t>¯\_(</a:t>
            </a:r>
            <a:r>
              <a:rPr lang="ko-KR" altLang="en-US" sz="6600" dirty="0" err="1">
                <a:latin typeface="Berlin Sans FB" panose="020E0602020502020306" pitchFamily="34" charset="0"/>
              </a:rPr>
              <a:t>ツ</a:t>
            </a:r>
            <a:r>
              <a:rPr lang="en-US" altLang="ko-KR" sz="6600" dirty="0">
                <a:latin typeface="Berlin Sans FB" panose="020E0602020502020306" pitchFamily="34" charset="0"/>
              </a:rPr>
              <a:t>)_/¯</a:t>
            </a:r>
            <a:endParaRPr lang="ko-KR" altLang="en-US" sz="6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8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3CCF30-B9C6-4FC2-B97E-A2E2613B12AF}"/>
              </a:ext>
            </a:extLst>
          </p:cNvPr>
          <p:cNvSpPr txBox="1"/>
          <p:nvPr/>
        </p:nvSpPr>
        <p:spPr>
          <a:xfrm>
            <a:off x="2718317" y="1886335"/>
            <a:ext cx="7424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카페24 아네모네에어" pitchFamily="2" charset="-127"/>
                <a:ea typeface="카페24 아네모네에어" pitchFamily="2" charset="-127"/>
              </a:rPr>
              <a:t>- </a:t>
            </a:r>
            <a:r>
              <a:rPr lang="ko-KR" altLang="en-US" b="1" dirty="0">
                <a:latin typeface="카페24 아네모네에어" pitchFamily="2" charset="-127"/>
                <a:ea typeface="카페24 아네모네에어" pitchFamily="2" charset="-127"/>
              </a:rPr>
              <a:t>경량 컨테이너</a:t>
            </a:r>
            <a:endParaRPr lang="ko-KR" altLang="en-US" dirty="0"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en-US" altLang="ko-KR" b="1" dirty="0">
                <a:latin typeface="카페24 아네모네에어" pitchFamily="2" charset="-127"/>
                <a:ea typeface="카페24 아네모네에어" pitchFamily="2" charset="-127"/>
              </a:rPr>
              <a:t>- </a:t>
            </a:r>
            <a:r>
              <a:rPr lang="en-US" altLang="ko-KR" b="1" dirty="0" err="1">
                <a:latin typeface="카페24 아네모네에어" pitchFamily="2" charset="-127"/>
                <a:ea typeface="카페24 아네모네에어" pitchFamily="2" charset="-127"/>
              </a:rPr>
              <a:t>IoC</a:t>
            </a:r>
            <a:r>
              <a:rPr lang="en-US" altLang="ko-KR" b="1" dirty="0">
                <a:latin typeface="카페24 아네모네에어" pitchFamily="2" charset="-127"/>
                <a:ea typeface="카페24 아네모네에어" pitchFamily="2" charset="-127"/>
              </a:rPr>
              <a:t>(</a:t>
            </a:r>
            <a:r>
              <a:rPr lang="en-US" altLang="ko-KR" b="1" dirty="0" err="1">
                <a:latin typeface="카페24 아네모네에어" pitchFamily="2" charset="-127"/>
                <a:ea typeface="카페24 아네모네에어" pitchFamily="2" charset="-127"/>
              </a:rPr>
              <a:t>Invertion</a:t>
            </a:r>
            <a:r>
              <a:rPr lang="en-US" altLang="ko-KR" b="1" dirty="0">
                <a:latin typeface="카페24 아네모네에어" pitchFamily="2" charset="-127"/>
                <a:ea typeface="카페24 아네모네에어" pitchFamily="2" charset="-127"/>
              </a:rPr>
              <a:t> of Control: </a:t>
            </a:r>
            <a:r>
              <a:rPr lang="ko-KR" altLang="en-US" b="1" dirty="0">
                <a:latin typeface="카페24 아네모네에어" pitchFamily="2" charset="-127"/>
                <a:ea typeface="카페24 아네모네에어" pitchFamily="2" charset="-127"/>
              </a:rPr>
              <a:t>제어 역행</a:t>
            </a:r>
            <a:r>
              <a:rPr lang="en-US" altLang="ko-KR" b="1" dirty="0">
                <a:latin typeface="카페24 아네모네에어" pitchFamily="2" charset="-127"/>
                <a:ea typeface="카페24 아네모네에어" pitchFamily="2" charset="-127"/>
              </a:rPr>
              <a:t>)</a:t>
            </a:r>
            <a:endParaRPr lang="ko-KR" altLang="en-US" dirty="0"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en-US" altLang="ko-KR" b="1" dirty="0">
                <a:latin typeface="카페24 아네모네에어" pitchFamily="2" charset="-127"/>
                <a:ea typeface="카페24 아네모네에어" pitchFamily="2" charset="-127"/>
              </a:rPr>
              <a:t>- Di(Dependency Injection: </a:t>
            </a:r>
            <a:r>
              <a:rPr lang="ko-KR" altLang="en-US" b="1" dirty="0">
                <a:latin typeface="카페24 아네모네에어" pitchFamily="2" charset="-127"/>
                <a:ea typeface="카페24 아네모네에어" pitchFamily="2" charset="-127"/>
              </a:rPr>
              <a:t>의존성 주입</a:t>
            </a:r>
            <a:r>
              <a:rPr lang="en-US" altLang="ko-KR" b="1" dirty="0">
                <a:latin typeface="카페24 아네모네에어" pitchFamily="2" charset="-127"/>
                <a:ea typeface="카페24 아네모네에어" pitchFamily="2" charset="-127"/>
              </a:rPr>
              <a:t>)</a:t>
            </a:r>
            <a:endParaRPr lang="ko-KR" altLang="en-US" dirty="0">
              <a:latin typeface="카페24 아네모네에어" pitchFamily="2" charset="-127"/>
              <a:ea typeface="카페24 아네모네에어" pitchFamily="2" charset="-127"/>
            </a:endParaRPr>
          </a:p>
          <a:p>
            <a:r>
              <a:rPr lang="en-US" altLang="ko-KR" b="1" dirty="0">
                <a:latin typeface="카페24 아네모네에어" pitchFamily="2" charset="-127"/>
                <a:ea typeface="카페24 아네모네에어" pitchFamily="2" charset="-127"/>
              </a:rPr>
              <a:t>- AOP(Aspect-Oriented Programming: </a:t>
            </a:r>
            <a:r>
              <a:rPr lang="ko-KR" altLang="en-US" b="1" dirty="0">
                <a:latin typeface="카페24 아네모네에어" pitchFamily="2" charset="-127"/>
                <a:ea typeface="카페24 아네모네에어" pitchFamily="2" charset="-127"/>
              </a:rPr>
              <a:t>관점지향 프로그래밍</a:t>
            </a:r>
            <a:r>
              <a:rPr lang="en-US" altLang="ko-KR" b="1" dirty="0">
                <a:latin typeface="카페24 아네모네에어" pitchFamily="2" charset="-127"/>
                <a:ea typeface="카페24 아네모네에어" pitchFamily="2" charset="-127"/>
              </a:rPr>
              <a:t>) </a:t>
            </a:r>
            <a:r>
              <a:rPr lang="ko-KR" altLang="en-US" b="1" dirty="0">
                <a:latin typeface="카페24 아네모네에어" pitchFamily="2" charset="-127"/>
                <a:ea typeface="카페24 아네모네에어" pitchFamily="2" charset="-127"/>
              </a:rPr>
              <a:t>등등</a:t>
            </a:r>
            <a:endParaRPr lang="en-US" altLang="ko-KR" b="1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C833765-08FA-4499-B60E-08FDE739E030}"/>
              </a:ext>
            </a:extLst>
          </p:cNvPr>
          <p:cNvSpPr/>
          <p:nvPr/>
        </p:nvSpPr>
        <p:spPr>
          <a:xfrm>
            <a:off x="1314061" y="856889"/>
            <a:ext cx="9563877" cy="5728996"/>
          </a:xfrm>
          <a:prstGeom prst="ellipse">
            <a:avLst/>
          </a:prstGeom>
          <a:noFill/>
          <a:ln>
            <a:solidFill>
              <a:srgbClr val="6DB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Spring] Spring Framework란? 기본 개념 핵심 정리">
            <a:extLst>
              <a:ext uri="{FF2B5EF4-FFF2-40B4-BE49-F238E27FC236}">
                <a16:creationId xmlns:a16="http://schemas.microsoft.com/office/drawing/2014/main" id="{CFA50B20-1F96-462E-BDD3-3F58B6F9F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5" t="7618" r="32442" b="45032"/>
          <a:stretch/>
        </p:blipFill>
        <p:spPr bwMode="auto">
          <a:xfrm>
            <a:off x="5199726" y="108840"/>
            <a:ext cx="1979162" cy="177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5755D6-44A9-4E0D-83BF-2DDA77A9D655}"/>
              </a:ext>
            </a:extLst>
          </p:cNvPr>
          <p:cNvSpPr txBox="1"/>
          <p:nvPr/>
        </p:nvSpPr>
        <p:spPr>
          <a:xfrm>
            <a:off x="3610463" y="2209422"/>
            <a:ext cx="5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카페24 아네모네에어" pitchFamily="2" charset="-127"/>
                <a:ea typeface="카페24 아네모네에어" pitchFamily="2" charset="-127"/>
              </a:rPr>
              <a:t>“</a:t>
            </a:r>
            <a:r>
              <a:rPr lang="ko-KR" altLang="en-US" sz="4000" dirty="0">
                <a:latin typeface="카페24 아네모네에어" pitchFamily="2" charset="-127"/>
                <a:ea typeface="카페24 아네모네에어" pitchFamily="2" charset="-127"/>
              </a:rPr>
              <a:t>스프링은 설정이 반이다</a:t>
            </a:r>
            <a:r>
              <a:rPr lang="en-US" altLang="ko-KR" sz="4000" dirty="0">
                <a:latin typeface="카페24 아네모네에어" pitchFamily="2" charset="-127"/>
                <a:ea typeface="카페24 아네모네에어" pitchFamily="2" charset="-127"/>
              </a:rPr>
              <a:t>.”</a:t>
            </a:r>
            <a:endParaRPr lang="ko-KR" altLang="en-US" sz="40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A267D5B-7D17-4CEB-8789-90B6FE960D04}"/>
              </a:ext>
            </a:extLst>
          </p:cNvPr>
          <p:cNvGrpSpPr/>
          <p:nvPr/>
        </p:nvGrpSpPr>
        <p:grpSpPr>
          <a:xfrm>
            <a:off x="3308372" y="3961992"/>
            <a:ext cx="5696553" cy="1328463"/>
            <a:chOff x="3308372" y="3961992"/>
            <a:chExt cx="5696553" cy="1328463"/>
          </a:xfrm>
        </p:grpSpPr>
        <p:pic>
          <p:nvPicPr>
            <p:cNvPr id="8" name="Picture 4" descr="Spring] STS에서 스프링 부트 프로젝트 생성하기">
              <a:extLst>
                <a:ext uri="{FF2B5EF4-FFF2-40B4-BE49-F238E27FC236}">
                  <a16:creationId xmlns:a16="http://schemas.microsoft.com/office/drawing/2014/main" id="{9434BE1C-04BF-43B2-9EED-1700147723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91" r="61962" b="14999"/>
            <a:stretch/>
          </p:blipFill>
          <p:spPr bwMode="auto">
            <a:xfrm>
              <a:off x="3308372" y="3961992"/>
              <a:ext cx="1369292" cy="1328463"/>
            </a:xfrm>
            <a:prstGeom prst="hexagon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A82BB9-5401-487B-8B9C-701F421300B4}"/>
                </a:ext>
              </a:extLst>
            </p:cNvPr>
            <p:cNvSpPr txBox="1"/>
            <p:nvPr/>
          </p:nvSpPr>
          <p:spPr>
            <a:xfrm>
              <a:off x="4864276" y="4210726"/>
              <a:ext cx="41406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카페24 아네모네에어" pitchFamily="2" charset="-127"/>
                  <a:ea typeface="카페24 아네모네에어" pitchFamily="2" charset="-127"/>
                </a:rPr>
                <a:t>사용자가 해야 할 설정을 </a:t>
              </a:r>
              <a:endParaRPr lang="en-US" altLang="ko-KR" sz="2400" dirty="0">
                <a:latin typeface="카페24 아네모네에어" pitchFamily="2" charset="-127"/>
                <a:ea typeface="카페24 아네모네에어" pitchFamily="2" charset="-127"/>
              </a:endParaRPr>
            </a:p>
            <a:p>
              <a:pPr algn="ctr"/>
              <a:r>
                <a:rPr lang="ko-KR" altLang="en-US" sz="2400" dirty="0">
                  <a:latin typeface="카페24 아네모네에어" pitchFamily="2" charset="-127"/>
                  <a:ea typeface="카페24 아네모네에어" pitchFamily="2" charset="-127"/>
                </a:rPr>
                <a:t>대부분 </a:t>
              </a:r>
              <a:r>
                <a:rPr lang="en-US" altLang="ko-KR" sz="2400" dirty="0">
                  <a:latin typeface="카페24 아네모네에어" pitchFamily="2" charset="-127"/>
                  <a:ea typeface="카페24 아네모네에어" pitchFamily="2" charset="-127"/>
                </a:rPr>
                <a:t>spring boot</a:t>
              </a:r>
              <a:r>
                <a:rPr lang="ko-KR" altLang="en-US" sz="2400" dirty="0">
                  <a:latin typeface="카페24 아네모네에어" pitchFamily="2" charset="-127"/>
                  <a:ea typeface="카페24 아네모네에어" pitchFamily="2" charset="-127"/>
                </a:rPr>
                <a:t>가 해준다</a:t>
              </a:r>
              <a:r>
                <a:rPr lang="en-US" altLang="ko-KR" sz="2400" dirty="0">
                  <a:latin typeface="카페24 아네모네에어" pitchFamily="2" charset="-127"/>
                  <a:ea typeface="카페24 아네모네에어" pitchFamily="2" charset="-127"/>
                </a:rPr>
                <a:t>.</a:t>
              </a:r>
              <a:endParaRPr lang="en-US" altLang="ko-KR" sz="2400" b="1" dirty="0">
                <a:latin typeface="카페24 아네모네에어" pitchFamily="2" charset="-127"/>
                <a:ea typeface="카페24 아네모네에어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65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9F7D84-F0F7-432E-9A7C-031D78BA8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27062"/>
              </p:ext>
            </p:extLst>
          </p:nvPr>
        </p:nvGraphicFramePr>
        <p:xfrm>
          <a:off x="1169436" y="559837"/>
          <a:ext cx="9853128" cy="26312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84376">
                  <a:extLst>
                    <a:ext uri="{9D8B030D-6E8A-4147-A177-3AD203B41FA5}">
                      <a16:colId xmlns:a16="http://schemas.microsoft.com/office/drawing/2014/main" val="3676402767"/>
                    </a:ext>
                  </a:extLst>
                </a:gridCol>
                <a:gridCol w="3284376">
                  <a:extLst>
                    <a:ext uri="{9D8B030D-6E8A-4147-A177-3AD203B41FA5}">
                      <a16:colId xmlns:a16="http://schemas.microsoft.com/office/drawing/2014/main" val="1804353774"/>
                    </a:ext>
                  </a:extLst>
                </a:gridCol>
                <a:gridCol w="3284376">
                  <a:extLst>
                    <a:ext uri="{9D8B030D-6E8A-4147-A177-3AD203B41FA5}">
                      <a16:colId xmlns:a16="http://schemas.microsoft.com/office/drawing/2014/main" val="2455598123"/>
                    </a:ext>
                  </a:extLst>
                </a:gridCol>
              </a:tblGrid>
              <a:tr h="4851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카페24 아네모네에어" pitchFamily="2" charset="-127"/>
                        <a:ea typeface="카페24 아네모네에어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카페24 아네모네에어" pitchFamily="2" charset="-127"/>
                          <a:ea typeface="카페24 아네모네에어" pitchFamily="2" charset="-127"/>
                        </a:rPr>
                        <a:t>Spring Framework</a:t>
                      </a:r>
                      <a:endParaRPr lang="ko-KR" altLang="en-US" dirty="0">
                        <a:latin typeface="카페24 아네모네에어" pitchFamily="2" charset="-127"/>
                        <a:ea typeface="카페24 아네모네에어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카페24 아네모네에어" pitchFamily="2" charset="-127"/>
                          <a:ea typeface="카페24 아네모네에어" pitchFamily="2" charset="-127"/>
                        </a:rPr>
                        <a:t>Spring Boot</a:t>
                      </a:r>
                      <a:endParaRPr lang="ko-KR" altLang="en-US" dirty="0">
                        <a:latin typeface="카페24 아네모네에어" pitchFamily="2" charset="-127"/>
                        <a:ea typeface="카페24 아네모네에어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58877"/>
                  </a:ext>
                </a:extLst>
              </a:tr>
              <a:tr h="715347"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>
                        <a:latin typeface="카페24 아네모네에어" pitchFamily="2" charset="-127"/>
                        <a:ea typeface="카페24 아네모네에어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카페24 아네모네에어" pitchFamily="2" charset="-127"/>
                          <a:ea typeface="카페24 아네모네에어" pitchFamily="2" charset="-127"/>
                        </a:rPr>
                        <a:t>Tomcat</a:t>
                      </a:r>
                      <a:endParaRPr lang="ko-KR" altLang="en-US" dirty="0">
                        <a:latin typeface="카페24 아네모네에어" pitchFamily="2" charset="-127"/>
                        <a:ea typeface="카페24 아네모네에어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카페24 아네모네에어" pitchFamily="2" charset="-127"/>
                          <a:ea typeface="카페24 아네모네에어" pitchFamily="2" charset="-127"/>
                        </a:rPr>
                        <a:t>??????</a:t>
                      </a:r>
                    </a:p>
                    <a:p>
                      <a:pPr algn="ctr" latinLnBrk="1"/>
                      <a:r>
                        <a:rPr lang="ko-KR" altLang="en-US" dirty="0">
                          <a:latin typeface="카페24 아네모네에어" pitchFamily="2" charset="-127"/>
                          <a:ea typeface="카페24 아네모네에어" pitchFamily="2" charset="-127"/>
                        </a:rPr>
                        <a:t>네가 </a:t>
                      </a:r>
                      <a:r>
                        <a:rPr lang="ko-KR" altLang="en-US" dirty="0" err="1">
                          <a:latin typeface="카페24 아네모네에어" pitchFamily="2" charset="-127"/>
                          <a:ea typeface="카페24 아네모네에어" pitchFamily="2" charset="-127"/>
                        </a:rPr>
                        <a:t>해줘야지</a:t>
                      </a:r>
                      <a:endParaRPr lang="ko-KR" altLang="en-US" dirty="0">
                        <a:latin typeface="카페24 아네모네에어" pitchFamily="2" charset="-127"/>
                        <a:ea typeface="카페24 아네모네에어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카페24 아네모네에어" pitchFamily="2" charset="-127"/>
                          <a:ea typeface="카페24 아네모네에어" pitchFamily="2" charset="-127"/>
                        </a:rPr>
                        <a:t>오냐</a:t>
                      </a:r>
                      <a:endParaRPr lang="en-US" altLang="ko-KR" dirty="0">
                        <a:latin typeface="카페24 아네모네에어" pitchFamily="2" charset="-127"/>
                        <a:ea typeface="카페24 아네모네에어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카페24 아네모네에어" pitchFamily="2" charset="-127"/>
                          <a:ea typeface="카페24 아네모네에어" pitchFamily="2" charset="-127"/>
                        </a:rPr>
                        <a:t>내가 </a:t>
                      </a:r>
                      <a:r>
                        <a:rPr lang="ko-KR" altLang="en-US" dirty="0" err="1">
                          <a:latin typeface="카페24 아네모네에어" pitchFamily="2" charset="-127"/>
                          <a:ea typeface="카페24 아네모네에어" pitchFamily="2" charset="-127"/>
                        </a:rPr>
                        <a:t>해줄게</a:t>
                      </a:r>
                      <a:endParaRPr lang="ko-KR" altLang="en-US" dirty="0">
                        <a:latin typeface="카페24 아네모네에어" pitchFamily="2" charset="-127"/>
                        <a:ea typeface="카페24 아네모네에어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52570"/>
                  </a:ext>
                </a:extLst>
              </a:tr>
              <a:tr h="715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카페24 아네모네에어" pitchFamily="2" charset="-127"/>
                          <a:ea typeface="카페24 아네모네에어" pitchFamily="2" charset="-127"/>
                          <a:cs typeface="+mn-cs"/>
                        </a:rPr>
                        <a:t>Dependency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카페24 아네모네에어" pitchFamily="2" charset="-127"/>
                          <a:ea typeface="카페24 아네모네에어" pitchFamily="2" charset="-127"/>
                        </a:rPr>
                        <a:t>(</a:t>
                      </a:r>
                      <a:r>
                        <a:rPr lang="ko-KR" altLang="en-US" dirty="0">
                          <a:latin typeface="카페24 아네모네에어" pitchFamily="2" charset="-127"/>
                          <a:ea typeface="카페24 아네모네에어" pitchFamily="2" charset="-127"/>
                        </a:rPr>
                        <a:t>의존성</a:t>
                      </a:r>
                      <a:r>
                        <a:rPr lang="en-US" altLang="ko-KR" dirty="0">
                          <a:latin typeface="카페24 아네모네에어" pitchFamily="2" charset="-127"/>
                          <a:ea typeface="카페24 아네모네에어" pitchFamily="2" charset="-127"/>
                        </a:rPr>
                        <a:t>)</a:t>
                      </a:r>
                      <a:endParaRPr lang="ko-KR" altLang="en-US" dirty="0">
                        <a:latin typeface="카페24 아네모네에어" pitchFamily="2" charset="-127"/>
                        <a:ea typeface="카페24 아네모네에어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>
                        <a:latin typeface="카페24 아네모네에어" pitchFamily="2" charset="-127"/>
                        <a:ea typeface="카페24 아네모네에어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카페24 아네모네에어" pitchFamily="2" charset="-127"/>
                          <a:ea typeface="카페24 아네모네에어" pitchFamily="2" charset="-127"/>
                        </a:rPr>
                        <a:t>HARD!</a:t>
                      </a:r>
                      <a:endParaRPr lang="ko-KR" altLang="en-US" dirty="0">
                        <a:latin typeface="카페24 아네모네에어" pitchFamily="2" charset="-127"/>
                        <a:ea typeface="카페24 아네모네에어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>
                        <a:latin typeface="카페24 아네모네에어" pitchFamily="2" charset="-127"/>
                        <a:ea typeface="카페24 아네모네에어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카페24 아네모네에어" pitchFamily="2" charset="-127"/>
                          <a:ea typeface="카페24 아네모네에어" pitchFamily="2" charset="-127"/>
                        </a:rPr>
                        <a:t>EASY!</a:t>
                      </a:r>
                      <a:endParaRPr lang="ko-KR" altLang="en-US" dirty="0">
                        <a:latin typeface="카페24 아네모네에어" pitchFamily="2" charset="-127"/>
                        <a:ea typeface="카페24 아네모네에어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82034"/>
                  </a:ext>
                </a:extLst>
              </a:tr>
              <a:tr h="715347"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>
                        <a:latin typeface="카페24 아네모네에어" pitchFamily="2" charset="-127"/>
                        <a:ea typeface="카페24 아네모네에어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카페24 아네모네에어" pitchFamily="2" charset="-127"/>
                          <a:ea typeface="카페24 아네모네에어" pitchFamily="2" charset="-127"/>
                        </a:rPr>
                        <a:t>XML </a:t>
                      </a:r>
                      <a:r>
                        <a:rPr lang="ko-KR" altLang="en-US" dirty="0">
                          <a:latin typeface="카페24 아네모네에어" pitchFamily="2" charset="-127"/>
                          <a:ea typeface="카페24 아네모네에어" pitchFamily="2" charset="-127"/>
                        </a:rPr>
                        <a:t>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>
                        <a:latin typeface="카페24 아네모네에어" pitchFamily="2" charset="-127"/>
                        <a:ea typeface="카페24 아네모네에어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카페24 아네모네에어" pitchFamily="2" charset="-127"/>
                          <a:ea typeface="카페24 아네모네에어" pitchFamily="2" charset="-127"/>
                        </a:rPr>
                        <a:t>X</a:t>
                      </a:r>
                      <a:endParaRPr lang="ko-KR" altLang="en-US" dirty="0">
                        <a:latin typeface="카페24 아네모네에어" pitchFamily="2" charset="-127"/>
                        <a:ea typeface="카페24 아네모네에어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>
                        <a:latin typeface="카페24 아네모네에어" pitchFamily="2" charset="-127"/>
                        <a:ea typeface="카페24 아네모네에어" pitchFamily="2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카페24 아네모네에어" pitchFamily="2" charset="-127"/>
                          <a:ea typeface="카페24 아네모네에어" pitchFamily="2" charset="-127"/>
                        </a:rPr>
                        <a:t>O</a:t>
                      </a:r>
                      <a:endParaRPr lang="ko-KR" altLang="en-US" dirty="0">
                        <a:latin typeface="카페24 아네모네에어" pitchFamily="2" charset="-127"/>
                        <a:ea typeface="카페24 아네모네에어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616150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4C99CA11-DC81-459D-902D-9D45143B13FD}"/>
              </a:ext>
            </a:extLst>
          </p:cNvPr>
          <p:cNvGrpSpPr/>
          <p:nvPr/>
        </p:nvGrpSpPr>
        <p:grpSpPr>
          <a:xfrm>
            <a:off x="2176608" y="3349690"/>
            <a:ext cx="4299694" cy="3035527"/>
            <a:chOff x="2176608" y="3349690"/>
            <a:chExt cx="4299694" cy="3035527"/>
          </a:xfrm>
        </p:grpSpPr>
        <p:pic>
          <p:nvPicPr>
            <p:cNvPr id="4" name="Picture 2" descr="Spring] Spring Framework란? 기본 개념 핵심 정리">
              <a:extLst>
                <a:ext uri="{FF2B5EF4-FFF2-40B4-BE49-F238E27FC236}">
                  <a16:creationId xmlns:a16="http://schemas.microsoft.com/office/drawing/2014/main" id="{DD24C6B9-DCD9-41A6-AAAF-38F25222BB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15" t="7618" r="32442" b="45032"/>
            <a:stretch/>
          </p:blipFill>
          <p:spPr bwMode="auto">
            <a:xfrm>
              <a:off x="2176608" y="4606195"/>
              <a:ext cx="1979162" cy="1779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말풍선: 타원형 4">
              <a:extLst>
                <a:ext uri="{FF2B5EF4-FFF2-40B4-BE49-F238E27FC236}">
                  <a16:creationId xmlns:a16="http://schemas.microsoft.com/office/drawing/2014/main" id="{24ABB212-8136-4FA2-AAFA-AA7962ECE272}"/>
                </a:ext>
              </a:extLst>
            </p:cNvPr>
            <p:cNvSpPr/>
            <p:nvPr/>
          </p:nvSpPr>
          <p:spPr>
            <a:xfrm>
              <a:off x="3881536" y="3349690"/>
              <a:ext cx="2594766" cy="1688840"/>
            </a:xfrm>
            <a:prstGeom prst="wedgeEllipseCallout">
              <a:avLst>
                <a:gd name="adj1" fmla="val -39829"/>
                <a:gd name="adj2" fmla="val 5642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페24 아네모네에어" pitchFamily="2" charset="-127"/>
                  <a:ea typeface="카페24 아네모네에어" pitchFamily="2" charset="-127"/>
                </a:rPr>
                <a:t>내가 </a:t>
              </a:r>
              <a:r>
                <a:rPr lang="ko-KR" altLang="en-US" dirty="0" err="1">
                  <a:solidFill>
                    <a:schemeClr val="tx1"/>
                  </a:solidFill>
                  <a:latin typeface="카페24 아네모네에어" pitchFamily="2" charset="-127"/>
                  <a:ea typeface="카페24 아네모네에어" pitchFamily="2" charset="-127"/>
                </a:rPr>
                <a:t>해줄게</a:t>
              </a:r>
              <a:r>
                <a:rPr lang="en-US" altLang="ko-KR" dirty="0">
                  <a:solidFill>
                    <a:schemeClr val="tx1"/>
                  </a:solidFill>
                  <a:latin typeface="카페24 아네모네에어" pitchFamily="2" charset="-127"/>
                  <a:ea typeface="카페24 아네모네에어" pitchFamily="2" charset="-127"/>
                </a:rPr>
                <a:t>!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페24 아네모네에어" pitchFamily="2" charset="-127"/>
                  <a:ea typeface="카페24 아네모네에어" pitchFamily="2" charset="-127"/>
                </a:rPr>
                <a:t>근데 이거 먼저 </a:t>
              </a:r>
              <a:endParaRPr lang="en-US" altLang="ko-KR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페24 아네모네에어" pitchFamily="2" charset="-127"/>
                  <a:ea typeface="카페24 아네모네에어" pitchFamily="2" charset="-127"/>
                </a:rPr>
                <a:t>해야 </a:t>
              </a:r>
              <a:r>
                <a:rPr lang="ko-KR" altLang="en-US" dirty="0" err="1">
                  <a:solidFill>
                    <a:schemeClr val="tx1"/>
                  </a:solidFill>
                  <a:latin typeface="카페24 아네모네에어" pitchFamily="2" charset="-127"/>
                  <a:ea typeface="카페24 아네모네에어" pitchFamily="2" charset="-127"/>
                </a:rPr>
                <a:t>해줄거야</a:t>
              </a:r>
              <a:endParaRPr lang="ko-KR" altLang="en-US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185698-60B0-47AC-8035-DA0519666FF3}"/>
              </a:ext>
            </a:extLst>
          </p:cNvPr>
          <p:cNvGrpSpPr/>
          <p:nvPr/>
        </p:nvGrpSpPr>
        <p:grpSpPr>
          <a:xfrm>
            <a:off x="6096000" y="4609323"/>
            <a:ext cx="4344953" cy="1775894"/>
            <a:chOff x="6096000" y="4609323"/>
            <a:chExt cx="4344953" cy="1775894"/>
          </a:xfrm>
        </p:grpSpPr>
        <p:pic>
          <p:nvPicPr>
            <p:cNvPr id="6" name="Picture 4" descr="Spring] STS에서 스프링 부트 프로젝트 생성하기">
              <a:extLst>
                <a:ext uri="{FF2B5EF4-FFF2-40B4-BE49-F238E27FC236}">
                  <a16:creationId xmlns:a16="http://schemas.microsoft.com/office/drawing/2014/main" id="{98C1C19D-E175-4FDA-BC5A-8A8DE2136D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91" r="61962" b="14999"/>
            <a:stretch/>
          </p:blipFill>
          <p:spPr bwMode="auto">
            <a:xfrm>
              <a:off x="8841424" y="4833382"/>
              <a:ext cx="1599529" cy="1551835"/>
            </a:xfrm>
            <a:prstGeom prst="hexagon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말풍선: 타원형 6">
              <a:extLst>
                <a:ext uri="{FF2B5EF4-FFF2-40B4-BE49-F238E27FC236}">
                  <a16:creationId xmlns:a16="http://schemas.microsoft.com/office/drawing/2014/main" id="{83A0FE6D-1CF3-48C4-A908-19957DDBD0AE}"/>
                </a:ext>
              </a:extLst>
            </p:cNvPr>
            <p:cNvSpPr/>
            <p:nvPr/>
          </p:nvSpPr>
          <p:spPr>
            <a:xfrm>
              <a:off x="6096000" y="4609323"/>
              <a:ext cx="2603241" cy="1688840"/>
            </a:xfrm>
            <a:prstGeom prst="wedgeEllipseCallout">
              <a:avLst>
                <a:gd name="adj1" fmla="val 57303"/>
                <a:gd name="adj2" fmla="val 431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페24 아네모네에어" pitchFamily="2" charset="-127"/>
                  <a:ea typeface="카페24 아네모네에어" pitchFamily="2" charset="-127"/>
                </a:rPr>
                <a:t>내가 </a:t>
              </a:r>
              <a:r>
                <a:rPr lang="ko-KR" altLang="en-US" dirty="0" err="1">
                  <a:solidFill>
                    <a:schemeClr val="tx1"/>
                  </a:solidFill>
                  <a:latin typeface="카페24 아네모네에어" pitchFamily="2" charset="-127"/>
                  <a:ea typeface="카페24 아네모네에어" pitchFamily="2" charset="-127"/>
                </a:rPr>
                <a:t>해줄게</a:t>
              </a:r>
              <a:r>
                <a:rPr lang="en-US" altLang="ko-KR" dirty="0">
                  <a:solidFill>
                    <a:schemeClr val="tx1"/>
                  </a:solidFill>
                  <a:latin typeface="카페24 아네모네에어" pitchFamily="2" charset="-127"/>
                  <a:ea typeface="카페24 아네모네에어" pitchFamily="2" charset="-127"/>
                </a:rPr>
                <a:t>!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페24 아네모네에어" pitchFamily="2" charset="-127"/>
                  <a:ea typeface="카페24 아네모네에어" pitchFamily="2" charset="-127"/>
                </a:rPr>
                <a:t>해준다고</a:t>
              </a:r>
              <a:r>
                <a:rPr lang="en-US" altLang="ko-KR" dirty="0">
                  <a:solidFill>
                    <a:schemeClr val="tx1"/>
                  </a:solidFill>
                  <a:latin typeface="카페24 아네모네에어" pitchFamily="2" charset="-127"/>
                  <a:ea typeface="카페24 아네모네에어" pitchFamily="2" charset="-127"/>
                </a:rPr>
                <a:t>!</a:t>
              </a:r>
              <a:endParaRPr lang="ko-KR" altLang="en-US" dirty="0">
                <a:solidFill>
                  <a:schemeClr val="tx1"/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02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C57C5E-18A1-43DC-8020-27DA9EA51B3B}"/>
              </a:ext>
            </a:extLst>
          </p:cNvPr>
          <p:cNvSpPr txBox="1"/>
          <p:nvPr/>
        </p:nvSpPr>
        <p:spPr>
          <a:xfrm>
            <a:off x="3004656" y="2705725"/>
            <a:ext cx="6182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>
                <a:latin typeface="카페24 아네모네에어" pitchFamily="2" charset="-127"/>
                <a:ea typeface="카페24 아네모네에어" pitchFamily="2" charset="-127"/>
              </a:rPr>
              <a:t>감삼다</a:t>
            </a:r>
            <a:endParaRPr lang="ko-KR" altLang="en-US" sz="44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60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160</Words>
  <Application>Microsoft Office PowerPoint</Application>
  <PresentationFormat>와이드스크린</PresentationFormat>
  <Paragraphs>54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카페24 아네모네에어</vt:lpstr>
      <vt:lpstr>Arial</vt:lpstr>
      <vt:lpstr>Berlin Sans FB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유진아</dc:creator>
  <cp:lastModifiedBy>유진아</cp:lastModifiedBy>
  <cp:revision>28</cp:revision>
  <dcterms:created xsi:type="dcterms:W3CDTF">2020-11-15T13:02:20Z</dcterms:created>
  <dcterms:modified xsi:type="dcterms:W3CDTF">2020-11-16T13:53:59Z</dcterms:modified>
</cp:coreProperties>
</file>