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3" r:id="rId6"/>
    <p:sldId id="265" r:id="rId7"/>
    <p:sldId id="267" r:id="rId8"/>
    <p:sldId id="268" r:id="rId9"/>
    <p:sldId id="269" r:id="rId10"/>
    <p:sldId id="270" r:id="rId11"/>
    <p:sldId id="273" r:id="rId12"/>
    <p:sldId id="271" r:id="rId13"/>
    <p:sldId id="27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65BD-916B-4430-A6E7-C3368181DEC5}" type="datetimeFigureOut">
              <a:rPr lang="ko-KR" altLang="en-US" smtClean="0"/>
              <a:t>2020-11-03(Tue)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F6A9-745A-448F-8CF7-F0DAE9862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7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65BD-916B-4430-A6E7-C3368181DEC5}" type="datetimeFigureOut">
              <a:rPr lang="ko-KR" altLang="en-US" smtClean="0"/>
              <a:t>2020-11-03(Tue)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F6A9-745A-448F-8CF7-F0DAE9862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36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65BD-916B-4430-A6E7-C3368181DEC5}" type="datetimeFigureOut">
              <a:rPr lang="ko-KR" altLang="en-US" smtClean="0"/>
              <a:t>2020-11-03(Tue)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F6A9-745A-448F-8CF7-F0DAE9862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65BD-916B-4430-A6E7-C3368181DEC5}" type="datetimeFigureOut">
              <a:rPr lang="ko-KR" altLang="en-US" smtClean="0"/>
              <a:t>2020-11-03(Tue)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F6A9-745A-448F-8CF7-F0DAE9862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34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65BD-916B-4430-A6E7-C3368181DEC5}" type="datetimeFigureOut">
              <a:rPr lang="ko-KR" altLang="en-US" smtClean="0"/>
              <a:t>2020-11-03(Tue)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F6A9-745A-448F-8CF7-F0DAE9862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00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65BD-916B-4430-A6E7-C3368181DEC5}" type="datetimeFigureOut">
              <a:rPr lang="ko-KR" altLang="en-US" smtClean="0"/>
              <a:t>2020-11-03(Tue)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F6A9-745A-448F-8CF7-F0DAE9862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96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65BD-916B-4430-A6E7-C3368181DEC5}" type="datetimeFigureOut">
              <a:rPr lang="ko-KR" altLang="en-US" smtClean="0"/>
              <a:t>2020-11-03(Tue)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F6A9-745A-448F-8CF7-F0DAE9862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5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65BD-916B-4430-A6E7-C3368181DEC5}" type="datetimeFigureOut">
              <a:rPr lang="ko-KR" altLang="en-US" smtClean="0"/>
              <a:t>2020-11-03(Tue)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F6A9-745A-448F-8CF7-F0DAE9862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1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65BD-916B-4430-A6E7-C3368181DEC5}" type="datetimeFigureOut">
              <a:rPr lang="ko-KR" altLang="en-US" smtClean="0"/>
              <a:t>2020-11-03(Tue)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F6A9-745A-448F-8CF7-F0DAE9862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55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65BD-916B-4430-A6E7-C3368181DEC5}" type="datetimeFigureOut">
              <a:rPr lang="ko-KR" altLang="en-US" smtClean="0"/>
              <a:t>2020-11-03(Tue)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F6A9-745A-448F-8CF7-F0DAE9862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62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65BD-916B-4430-A6E7-C3368181DEC5}" type="datetimeFigureOut">
              <a:rPr lang="ko-KR" altLang="en-US" smtClean="0"/>
              <a:t>2020-11-03(Tue)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F6A9-745A-448F-8CF7-F0DAE9862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78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defRPr>
            </a:lvl1pPr>
          </a:lstStyle>
          <a:p>
            <a:fld id="{483C65BD-916B-4430-A6E7-C3368181DEC5}" type="datetimeFigureOut">
              <a:rPr lang="ko-KR" altLang="en-US" smtClean="0"/>
              <a:pPr/>
              <a:t>2020-11-03(Tue)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defRPr>
            </a:lvl1pPr>
          </a:lstStyle>
          <a:p>
            <a:fld id="{92BCF6A9-745A-448F-8CF7-F0DAE9862D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64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배달의민족 한나는 열한살" panose="020B0600000101010101" pitchFamily="50" charset="-127"/>
          <a:ea typeface="배달의민족 한나는 열한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배달의민족 한나는 열한살" panose="020B0600000101010101" pitchFamily="50" charset="-127"/>
          <a:ea typeface="배달의민족 한나는 열한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배달의민족 한나는 열한살" panose="020B0600000101010101" pitchFamily="50" charset="-127"/>
          <a:ea typeface="배달의민족 한나는 열한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배달의민족 한나는 열한살" panose="020B0600000101010101" pitchFamily="50" charset="-127"/>
          <a:ea typeface="배달의민족 한나는 열한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배달의민족 한나는 열한살" panose="020B0600000101010101" pitchFamily="50" charset="-127"/>
          <a:ea typeface="배달의민족 한나는 열한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배달의민족 한나는 열한살" panose="020B0600000101010101" pitchFamily="50" charset="-127"/>
          <a:ea typeface="배달의민족 한나는 열한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소프트웨어 아키텍처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Domain Driven Design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1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도메인 주도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비즈니스 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Domain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별로 나누어 설계하는 방식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026" name="Picture 2" descr="A Brief Intro to Clean Architecture, Clean DDD, and CQRS | by Jacobs Data  Solutions | Software Alchemy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278" y="2394487"/>
            <a:ext cx="4424240" cy="433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57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도메인 주도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비즈니스 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Domain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별로 나누어 설계하는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방식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dirty="0"/>
          </a:p>
          <a:p>
            <a:r>
              <a:rPr lang="ko-KR" altLang="en-US" dirty="0" smtClean="0"/>
              <a:t>도메인 별로 모듈을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나눈다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539761" y="2505809"/>
            <a:ext cx="3112477" cy="12748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>
                <a:solidFill>
                  <a:schemeClr val="tx1"/>
                </a:solidFill>
                <a:latin typeface="나눔고딕 ExtraBold" pitchFamily="2" charset="-127"/>
                <a:ea typeface="나눔고딕 ExtraBold" pitchFamily="2" charset="-127"/>
              </a:rPr>
              <a:t>온라인 서점</a:t>
            </a:r>
            <a:endParaRPr lang="ko-KR" altLang="en-US" sz="3000" dirty="0">
              <a:solidFill>
                <a:schemeClr val="tx1"/>
              </a:solidFill>
              <a:latin typeface="나눔고딕 ExtraBold" pitchFamily="2" charset="-127"/>
              <a:ea typeface="나눔고딕 ExtraBold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39761" y="4902079"/>
            <a:ext cx="3112477" cy="12748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>
                <a:solidFill>
                  <a:schemeClr val="tx1"/>
                </a:solidFill>
                <a:latin typeface="나눔고딕 ExtraBold" pitchFamily="2" charset="-127"/>
                <a:ea typeface="나눔고딕 ExtraBold" pitchFamily="2" charset="-127"/>
              </a:rPr>
              <a:t>주문</a:t>
            </a:r>
            <a:endParaRPr lang="ko-KR" altLang="en-US" sz="3000" dirty="0">
              <a:solidFill>
                <a:schemeClr val="tx1"/>
              </a:solidFill>
              <a:latin typeface="나눔고딕 ExtraBold" pitchFamily="2" charset="-127"/>
              <a:ea typeface="나눔고딕 ExtraBold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35865" y="4902079"/>
            <a:ext cx="3112477" cy="12748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>
                <a:solidFill>
                  <a:schemeClr val="tx1"/>
                </a:solidFill>
                <a:latin typeface="나눔고딕 ExtraBold" pitchFamily="2" charset="-127"/>
                <a:ea typeface="나눔고딕 ExtraBold" pitchFamily="2" charset="-127"/>
              </a:rPr>
              <a:t>배송</a:t>
            </a:r>
            <a:endParaRPr lang="ko-KR" altLang="en-US" sz="3000" dirty="0">
              <a:solidFill>
                <a:schemeClr val="tx1"/>
              </a:solidFill>
              <a:latin typeface="나눔고딕 ExtraBold" pitchFamily="2" charset="-127"/>
              <a:ea typeface="나눔고딕 ExtraBold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3657" y="4902079"/>
            <a:ext cx="3112477" cy="12748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>
                <a:solidFill>
                  <a:schemeClr val="tx1"/>
                </a:solidFill>
                <a:latin typeface="나눔고딕 ExtraBold" pitchFamily="2" charset="-127"/>
                <a:ea typeface="나눔고딕 ExtraBold" pitchFamily="2" charset="-127"/>
              </a:rPr>
              <a:t>도서</a:t>
            </a:r>
            <a:endParaRPr lang="ko-KR" altLang="en-US" sz="3000" dirty="0">
              <a:solidFill>
                <a:schemeClr val="tx1"/>
              </a:solidFill>
              <a:latin typeface="나눔고딕 ExtraBold" pitchFamily="2" charset="-127"/>
              <a:ea typeface="나눔고딕 ExtraBold" pitchFamily="2" charset="-127"/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5603630" y="3960509"/>
            <a:ext cx="984738" cy="78172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 ExtraBold" pitchFamily="2" charset="-127"/>
                <a:ea typeface="나눔고딕 ExtraBold" pitchFamily="2" charset="-127"/>
              </a:rPr>
              <a:t>하위</a:t>
            </a:r>
            <a:endParaRPr lang="ko-KR" altLang="en-US" dirty="0">
              <a:solidFill>
                <a:schemeClr val="tx1"/>
              </a:solidFill>
              <a:latin typeface="나눔고딕 ExtraBold" pitchFamily="2" charset="-127"/>
              <a:ea typeface="나눔고딕 ExtraBold" pitchFamily="2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 rot="3288216">
            <a:off x="3444196" y="3803655"/>
            <a:ext cx="984738" cy="78172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 ExtraBold" pitchFamily="2" charset="-127"/>
                <a:ea typeface="나눔고딕 ExtraBold" pitchFamily="2" charset="-127"/>
              </a:rPr>
              <a:t>하위</a:t>
            </a:r>
            <a:endParaRPr lang="ko-KR" altLang="en-US" dirty="0">
              <a:solidFill>
                <a:schemeClr val="tx1"/>
              </a:solidFill>
              <a:latin typeface="나눔고딕 ExtraBold" pitchFamily="2" charset="-127"/>
              <a:ea typeface="나눔고딕 ExtraBold" pitchFamily="2" charset="-127"/>
            </a:endParaRPr>
          </a:p>
        </p:txBody>
      </p:sp>
      <p:sp>
        <p:nvSpPr>
          <p:cNvPr id="11" name="아래쪽 화살표 10"/>
          <p:cNvSpPr/>
          <p:nvPr/>
        </p:nvSpPr>
        <p:spPr>
          <a:xfrm rot="18311784" flipH="1">
            <a:off x="7763065" y="3803653"/>
            <a:ext cx="984738" cy="78172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 ExtraBold" pitchFamily="2" charset="-127"/>
                <a:ea typeface="나눔고딕 ExtraBold" pitchFamily="2" charset="-127"/>
              </a:rPr>
              <a:t>하위</a:t>
            </a:r>
            <a:endParaRPr lang="ko-KR" altLang="en-US" dirty="0">
              <a:solidFill>
                <a:schemeClr val="tx1"/>
              </a:solidFill>
              <a:latin typeface="나눔고딕 ExtraBold" pitchFamily="2" charset="-127"/>
              <a:ea typeface="나눔고딕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171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5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04769" y="1417834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j-cs"/>
              </a:defRPr>
            </a:lvl1pPr>
          </a:lstStyle>
          <a:p>
            <a:pPr algn="ctr"/>
            <a:endParaRPr lang="en-US" altLang="ko-KR" sz="7900" b="1" dirty="0" smtClean="0"/>
          </a:p>
          <a:p>
            <a:pPr algn="ctr"/>
            <a:r>
              <a:rPr lang="ko-KR" altLang="en-US" sz="7900" b="1" dirty="0" smtClean="0"/>
              <a:t>핵심은</a:t>
            </a:r>
            <a:endParaRPr lang="ko-KR" alt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228110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느슨한 결합과 높은 응집도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복잡도 감소</a:t>
            </a:r>
            <a:endParaRPr lang="en-US" altLang="ko-KR" dirty="0" smtClean="0"/>
          </a:p>
          <a:p>
            <a:r>
              <a:rPr lang="ko-KR" altLang="en-US" dirty="0" smtClean="0"/>
              <a:t>효과적인 </a:t>
            </a:r>
            <a:r>
              <a:rPr lang="ko-KR" altLang="en-US" dirty="0" smtClean="0"/>
              <a:t>유지보수</a:t>
            </a:r>
            <a:endParaRPr lang="en-US" altLang="ko-KR" dirty="0" smtClean="0"/>
          </a:p>
          <a:p>
            <a:r>
              <a:rPr lang="ko-KR" altLang="en-US" dirty="0" smtClean="0"/>
              <a:t>각 모듈의 독립성 확보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즉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변화에 끄떡없는 안정적인 </a:t>
            </a:r>
            <a:r>
              <a:rPr lang="en-US" altLang="ko-KR" b="1" dirty="0" smtClean="0">
                <a:solidFill>
                  <a:srgbClr val="FF0000"/>
                </a:solidFill>
              </a:rPr>
              <a:t>LTS</a:t>
            </a:r>
            <a:r>
              <a:rPr lang="ko-KR" altLang="en-US" b="1" dirty="0" smtClean="0">
                <a:solidFill>
                  <a:srgbClr val="FF0000"/>
                </a:solidFill>
              </a:rPr>
              <a:t>를 위해 </a:t>
            </a:r>
            <a:r>
              <a:rPr lang="en-US" altLang="ko-KR" b="1" dirty="0" smtClean="0">
                <a:solidFill>
                  <a:srgbClr val="FF0000"/>
                </a:solidFill>
              </a:rPr>
              <a:t>DDD</a:t>
            </a:r>
            <a:r>
              <a:rPr lang="ko-KR" altLang="en-US" b="1" dirty="0" smtClean="0">
                <a:solidFill>
                  <a:srgbClr val="FF0000"/>
                </a:solidFill>
              </a:rPr>
              <a:t>를 도입한다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75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아키텍처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28237" y="1532916"/>
            <a:ext cx="5328139" cy="3189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다리꼴 3"/>
          <p:cNvSpPr/>
          <p:nvPr/>
        </p:nvSpPr>
        <p:spPr>
          <a:xfrm>
            <a:off x="1820007" y="5003311"/>
            <a:ext cx="7778258" cy="1565031"/>
          </a:xfrm>
          <a:prstGeom prst="trapezoid">
            <a:avLst>
              <a:gd name="adj" fmla="val 7949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902069" y="2010264"/>
            <a:ext cx="1679330" cy="2409093"/>
            <a:chOff x="1902069" y="2010264"/>
            <a:chExt cx="1679330" cy="2409093"/>
          </a:xfrm>
        </p:grpSpPr>
        <p:sp>
          <p:nvSpPr>
            <p:cNvPr id="5" name="직사각형 4"/>
            <p:cNvSpPr/>
            <p:nvPr/>
          </p:nvSpPr>
          <p:spPr>
            <a:xfrm>
              <a:off x="1902069" y="2010264"/>
              <a:ext cx="1679330" cy="2409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024553" y="3074132"/>
              <a:ext cx="351693" cy="35169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762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022E-16 L 0.02292 -0.49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6" y="-2456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0.21849 0.2324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24" y="1162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1019 L 0.17539 0.2773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1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아키텍처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28237" y="1532916"/>
            <a:ext cx="5328139" cy="3189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다리꼴 3"/>
          <p:cNvSpPr/>
          <p:nvPr/>
        </p:nvSpPr>
        <p:spPr>
          <a:xfrm>
            <a:off x="1820007" y="5003311"/>
            <a:ext cx="7778258" cy="1565031"/>
          </a:xfrm>
          <a:prstGeom prst="trapezoid">
            <a:avLst>
              <a:gd name="adj" fmla="val 7949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902069" y="2010264"/>
            <a:ext cx="1679330" cy="2409093"/>
            <a:chOff x="1902069" y="2010264"/>
            <a:chExt cx="1679330" cy="2409093"/>
          </a:xfrm>
        </p:grpSpPr>
        <p:sp>
          <p:nvSpPr>
            <p:cNvPr id="5" name="직사각형 4"/>
            <p:cNvSpPr/>
            <p:nvPr/>
          </p:nvSpPr>
          <p:spPr>
            <a:xfrm>
              <a:off x="1902069" y="2010264"/>
              <a:ext cx="1679330" cy="2409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024553" y="3074132"/>
              <a:ext cx="351693" cy="35169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66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38 0.00602 L 0.03437 0.015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4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787 L -0.21849 0.053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24" y="307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0.30664 0.0307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26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4769" y="1417834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ko-KR" altLang="en-US" sz="7900" b="1" dirty="0" smtClean="0"/>
              <a:t>소프트웨어도 마찬가지</a:t>
            </a:r>
            <a:endParaRPr lang="ko-KR" altLang="en-US" sz="7900" b="1" dirty="0"/>
          </a:p>
        </p:txBody>
      </p:sp>
    </p:spTree>
    <p:extLst>
      <p:ext uri="{BB962C8B-B14F-4D97-AF65-F5344CB8AC3E}">
        <p14:creationId xmlns:p14="http://schemas.microsoft.com/office/powerpoint/2010/main" val="330907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2646947"/>
            <a:ext cx="10515600" cy="760496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미리 구조를 설계하고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구성하는 것은 매우 중요하다</a:t>
            </a:r>
            <a:r>
              <a:rPr lang="en-US" altLang="ko-KR" sz="4000" dirty="0" smtClean="0"/>
              <a:t>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9768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0811" y="1899097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ko-KR" altLang="en-US" sz="7900" b="1" dirty="0" smtClean="0"/>
              <a:t>하지만</a:t>
            </a:r>
            <a:r>
              <a:rPr lang="en-US" altLang="ko-KR" sz="7900" b="1" dirty="0" smtClean="0"/>
              <a:t/>
            </a:r>
            <a:br>
              <a:rPr lang="en-US" altLang="ko-KR" sz="7900" b="1" dirty="0" smtClean="0"/>
            </a:br>
            <a:r>
              <a:rPr lang="ko-KR" altLang="en-US" sz="7900" b="1" dirty="0" smtClean="0"/>
              <a:t>생각을 해보면</a:t>
            </a:r>
            <a:r>
              <a:rPr lang="en-US" altLang="ko-KR" sz="7900" b="1" dirty="0" smtClean="0"/>
              <a:t>…</a:t>
            </a:r>
            <a:endParaRPr lang="ko-KR" altLang="en-US" sz="7900" b="1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820811" y="1899097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j-cs"/>
              </a:defRPr>
            </a:lvl1pPr>
          </a:lstStyle>
          <a:p>
            <a:pPr algn="ctr"/>
            <a:r>
              <a:rPr lang="ko-KR" altLang="en-US" sz="7900" b="1" dirty="0" smtClean="0"/>
              <a:t>개발 전에</a:t>
            </a:r>
            <a:endParaRPr lang="en-US" altLang="ko-KR" sz="7900" b="1" dirty="0" smtClean="0"/>
          </a:p>
          <a:p>
            <a:pPr algn="ctr"/>
            <a:r>
              <a:rPr lang="ko-KR" altLang="en-US" sz="7900" b="1" dirty="0" smtClean="0"/>
              <a:t>아키텍처 설계를 했나</a:t>
            </a:r>
            <a:r>
              <a:rPr lang="en-US" altLang="ko-KR" sz="7900" b="1" dirty="0" smtClean="0"/>
              <a:t>?</a:t>
            </a:r>
            <a:endParaRPr lang="ko-KR" altLang="en-US" sz="7900" b="1" dirty="0"/>
          </a:p>
        </p:txBody>
      </p:sp>
    </p:spTree>
    <p:extLst>
      <p:ext uri="{BB962C8B-B14F-4D97-AF65-F5344CB8AC3E}">
        <p14:creationId xmlns:p14="http://schemas.microsoft.com/office/powerpoint/2010/main" val="11443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04769" y="1417834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ko-KR" altLang="en-US" sz="7900" b="1" dirty="0" err="1" smtClean="0"/>
              <a:t>ㄴㄴ</a:t>
            </a:r>
            <a:endParaRPr lang="ko-KR" altLang="en-US" sz="7900" b="1" dirty="0"/>
          </a:p>
        </p:txBody>
      </p:sp>
      <p:sp>
        <p:nvSpPr>
          <p:cNvPr id="6" name="TextBox 5"/>
          <p:cNvSpPr txBox="1"/>
          <p:nvPr/>
        </p:nvSpPr>
        <p:spPr>
          <a:xfrm rot="20813745">
            <a:off x="2034540" y="4647838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mtClean="0">
                <a:solidFill>
                  <a:schemeClr val="bg1"/>
                </a:solidFill>
              </a:rPr>
              <a:t>어려움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852621">
            <a:off x="5548162" y="1319137"/>
            <a:ext cx="5758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</a:rPr>
              <a:t>안 해도 개발 가능함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13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64505" y="2245895"/>
            <a:ext cx="2695074" cy="2261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소프트웨어</a:t>
            </a:r>
            <a:endParaRPr lang="ko-KR" altLang="en-US" sz="300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1073" y="930442"/>
            <a:ext cx="14782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요구사항</a:t>
            </a:r>
            <a:endParaRPr lang="ko-KR" altLang="en-US" sz="30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17768" y="653443"/>
            <a:ext cx="8418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변수</a:t>
            </a:r>
            <a:endParaRPr lang="ko-KR" altLang="en-US" sz="30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1072" y="4860758"/>
            <a:ext cx="14734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내부요인</a:t>
            </a:r>
            <a:endParaRPr lang="ko-KR" altLang="en-US" sz="30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33046" y="4908884"/>
            <a:ext cx="14542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외부요인</a:t>
            </a:r>
            <a:endParaRPr lang="ko-KR" altLang="en-US" sz="30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폭발 2 8"/>
          <p:cNvSpPr/>
          <p:nvPr/>
        </p:nvSpPr>
        <p:spPr>
          <a:xfrm>
            <a:off x="457200" y="36094"/>
            <a:ext cx="11309684" cy="6681537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>
                <a:solidFill>
                  <a:srgbClr val="FFFF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펑</a:t>
            </a:r>
          </a:p>
        </p:txBody>
      </p:sp>
    </p:spTree>
    <p:extLst>
      <p:ext uri="{BB962C8B-B14F-4D97-AF65-F5344CB8AC3E}">
        <p14:creationId xmlns:p14="http://schemas.microsoft.com/office/powerpoint/2010/main" val="376497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07407E-6 L 0.32539 0.2405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63" y="1201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54167E-6 1.85185E-6 L -0.29036 0.2479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18" y="1238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-4.07407E-6 L 0.34766 -0.1689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83" y="-844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3.33333E-6 1.48148E-6 L -0.34179 -0.17361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96" y="-868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04769" y="1417834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7900" b="1" dirty="0" smtClean="0"/>
              <a:t>Domain Driven Design</a:t>
            </a:r>
            <a:endParaRPr lang="ko-KR" alt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261430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94</Words>
  <Application>Microsoft Office PowerPoint</Application>
  <PresentationFormat>와이드스크린</PresentationFormat>
  <Paragraphs>41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나눔고딕 ExtraBold</vt:lpstr>
      <vt:lpstr>맑은 고딕</vt:lpstr>
      <vt:lpstr>배달의민족 한나는 열한살</vt:lpstr>
      <vt:lpstr>휴먼매직체</vt:lpstr>
      <vt:lpstr>Arial</vt:lpstr>
      <vt:lpstr>Office 테마</vt:lpstr>
      <vt:lpstr>소프트웨어 아키텍처</vt:lpstr>
      <vt:lpstr>아키텍처</vt:lpstr>
      <vt:lpstr>아키텍처</vt:lpstr>
      <vt:lpstr>소프트웨어도 마찬가지</vt:lpstr>
      <vt:lpstr>미리 구조를 설계하고, 구성하는 것은 매우 중요하다.</vt:lpstr>
      <vt:lpstr>하지만 생각을 해보면…</vt:lpstr>
      <vt:lpstr>ㄴㄴ</vt:lpstr>
      <vt:lpstr>PowerPoint 프레젠테이션</vt:lpstr>
      <vt:lpstr>PowerPoint 프레젠테이션</vt:lpstr>
      <vt:lpstr>도메인 주도 설계</vt:lpstr>
      <vt:lpstr>도메인 주도 설계</vt:lpstr>
      <vt:lpstr>PowerPoint 프레젠테이션</vt:lpstr>
      <vt:lpstr>느슨한 결합과 높은 응집도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김대웅</dc:creator>
  <cp:lastModifiedBy>김대웅</cp:lastModifiedBy>
  <cp:revision>25</cp:revision>
  <dcterms:created xsi:type="dcterms:W3CDTF">2020-11-01T13:24:28Z</dcterms:created>
  <dcterms:modified xsi:type="dcterms:W3CDTF">2020-11-03T14:31:52Z</dcterms:modified>
</cp:coreProperties>
</file>