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3185" autoAdjust="0"/>
  </p:normalViewPr>
  <p:slideViewPr>
    <p:cSldViewPr>
      <p:cViewPr varScale="1">
        <p:scale>
          <a:sx n="42" d="100"/>
          <a:sy n="42" d="100"/>
        </p:scale>
        <p:origin x="30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189C5-AA6A-4442-8232-896B5118DDE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3FCB0-CE4C-4BA3-9EA8-DB7A5FAC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5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모노리스를</a:t>
            </a:r>
            <a:r>
              <a:rPr lang="ko-KR" altLang="en-US" dirty="0"/>
              <a:t> 사용해야 하는 이유를 발표하게 된 </a:t>
            </a:r>
            <a:r>
              <a:rPr lang="ko-KR" altLang="en-US" dirty="0" err="1"/>
              <a:t>손채건입니다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9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Monolithic</a:t>
            </a:r>
            <a:r>
              <a:rPr lang="ko-KR" altLang="en-US" dirty="0"/>
              <a:t>이라는 단어를 </a:t>
            </a:r>
            <a:r>
              <a:rPr lang="ko-KR" altLang="en-US" dirty="0" err="1"/>
              <a:t>들어보셨나요</a:t>
            </a:r>
            <a:r>
              <a:rPr lang="en-US" altLang="ko-KR" dirty="0"/>
              <a:t>? </a:t>
            </a:r>
            <a:r>
              <a:rPr lang="ko-KR" altLang="en-US" dirty="0"/>
              <a:t>제가 구글에게 한번 물어봤습니다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단단히 짜여 하나로 되어 있는</a:t>
            </a:r>
            <a:r>
              <a:rPr lang="en-US" altLang="ko-KR" dirty="0"/>
              <a:t>’ </a:t>
            </a:r>
            <a:r>
              <a:rPr lang="ko-KR" altLang="en-US" dirty="0"/>
              <a:t>이 말 그대로 </a:t>
            </a:r>
            <a:r>
              <a:rPr lang="en-US" altLang="ko-KR" dirty="0"/>
              <a:t>Monolithic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는 모든 것이 하나의 프로젝트에 묶여 있는 것을 말합니다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초기에는 단순한 아키텍처 구조와 개발의 용이함이 큰 장점이긴 하지만 규모가 커지면 단점이 훨씬 많아지는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2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그 </a:t>
            </a:r>
            <a:r>
              <a:rPr lang="ko-KR" altLang="en-US" dirty="0" err="1"/>
              <a:t>모놀리식의</a:t>
            </a:r>
            <a:r>
              <a:rPr lang="ko-KR" altLang="en-US" dirty="0"/>
              <a:t> 단점을 살펴보도록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모놀리식은</a:t>
            </a:r>
            <a:r>
              <a:rPr lang="ko-KR" altLang="en-US" dirty="0"/>
              <a:t> 단일 코드 베이스이기 때문에 예상치 못한 결합이 발생할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의도치 않은 결합이 발생하면 테스트 비용이 커질 수 밖에 없어요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기능과 </a:t>
            </a:r>
            <a:r>
              <a:rPr lang="en-US" altLang="ko-KR" dirty="0"/>
              <a:t>b</a:t>
            </a:r>
            <a:r>
              <a:rPr lang="ko-KR" altLang="en-US" dirty="0"/>
              <a:t>기능이 같이 지내면 안되는데 하다 보니까 둘이 겹쳐질 수도 </a:t>
            </a:r>
            <a:r>
              <a:rPr lang="ko-KR" altLang="en-US" dirty="0" err="1"/>
              <a:t>있는거에요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a</a:t>
            </a:r>
            <a:r>
              <a:rPr lang="ko-KR" altLang="en-US" dirty="0"/>
              <a:t>기능의 변경이</a:t>
            </a:r>
            <a:r>
              <a:rPr lang="en-US" altLang="ko-KR" dirty="0"/>
              <a:t> a</a:t>
            </a:r>
            <a:r>
              <a:rPr lang="ko-KR" altLang="en-US" dirty="0"/>
              <a:t>기능의 테스트만으로 끝나지 않아요</a:t>
            </a:r>
            <a:r>
              <a:rPr lang="en-US" altLang="ko-KR" dirty="0"/>
              <a:t>. B</a:t>
            </a:r>
            <a:r>
              <a:rPr lang="ko-KR" altLang="en-US" dirty="0"/>
              <a:t>도 테스트를 </a:t>
            </a:r>
            <a:r>
              <a:rPr lang="ko-KR" altLang="en-US" dirty="0" err="1"/>
              <a:t>해줘야합니다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왜냐</a:t>
            </a:r>
            <a:r>
              <a:rPr lang="en-US" altLang="ko-KR" dirty="0"/>
              <a:t>? A</a:t>
            </a:r>
            <a:r>
              <a:rPr lang="ko-KR" altLang="en-US" dirty="0"/>
              <a:t>기능을 변경할 때 </a:t>
            </a:r>
            <a:r>
              <a:rPr lang="en-US" altLang="ko-KR" dirty="0"/>
              <a:t>B</a:t>
            </a:r>
            <a:r>
              <a:rPr lang="ko-KR" altLang="en-US" dirty="0"/>
              <a:t>도 약간 영향을 받았을 것이기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테스트 비용까지 높아지고 이러면 동시에 </a:t>
            </a:r>
            <a:r>
              <a:rPr lang="ko-KR" altLang="en-US" dirty="0" err="1"/>
              <a:t>베포</a:t>
            </a:r>
            <a:r>
              <a:rPr lang="en-US" altLang="ko-KR" dirty="0"/>
              <a:t>(</a:t>
            </a:r>
            <a:r>
              <a:rPr lang="ko-KR" altLang="en-US" dirty="0"/>
              <a:t>출시</a:t>
            </a:r>
            <a:r>
              <a:rPr lang="en-US" altLang="ko-KR" dirty="0"/>
              <a:t>)</a:t>
            </a:r>
            <a:r>
              <a:rPr lang="ko-KR" altLang="en-US" dirty="0"/>
              <a:t>도 늦어집니다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8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모놀리식은</a:t>
            </a:r>
            <a:r>
              <a:rPr lang="ko-KR" altLang="en-US" dirty="0"/>
              <a:t> 단일 시스템으로 구성이 되기 때문에 어떤 특정 기능의 장애가 시스템 전체의 장애로 퍼질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모놀리식이</a:t>
            </a:r>
            <a:r>
              <a:rPr lang="ko-KR" altLang="en-US" dirty="0"/>
              <a:t> 확장을 할 때는 수평확장밖에 답이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0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혜택들이 </a:t>
            </a:r>
            <a:r>
              <a:rPr lang="ko-KR" altLang="en-US" dirty="0" err="1"/>
              <a:t>모놀리식의</a:t>
            </a:r>
            <a:r>
              <a:rPr lang="ko-KR" altLang="en-US" dirty="0"/>
              <a:t> 단점과 한계를 해결해 줄 수 있습니다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살펴본 한계만 하더라도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서비스에서는 항상 모든 것을 함께 확장해야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만약 작은 서비스들로 구성되어 있다면 필요한 서비스만 확장할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회복성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시스템의 컴포넌트에 장애가 발생하더라도 그 장애가 전파되지 않는다면 해당 문제를 격리하고 나머지 시스템을 계속 작동시킬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모놀리식보다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훨씬 좋은데 다 마이크로 서비스를 쓰지 않냐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단점들을 해결해주는 듯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상황이 발생합니다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규모상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서비스를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개발자가 관리 해야 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서비스를 동시적으로 배포할 때 등 비즈니스 로직이 여러 서비스에 존재했을 때 특정 기능을 수정해야 한다면 여러 서비스의 코드를 확인해야 하기 때문에 생산성이 낮아집니다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용이성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백만 줄에 달하는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애플리케이션에서는 한 줄만 수정하더라도 해당 변경을 릴리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스하기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전체 애플리케이션을 배포해야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막대한 영향을 끼치는 아주 위험한 배포가 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하나의 서비스만 변경할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시스템과 독립적으로 배포할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dirty="0"/>
              <a:t>기술 이기종성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협업 서비스로 구성된 시스템에서는 각 서비스가 다른 기술을 사용하도록 결정할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부합성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아키텍처를 조직 구조에 맞게 더 적절히 정렬할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 팀 크기와 생산성을 위해 하나의 코드베이스에서 일하는 인원을 최소화할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조합성이 높은 시스템은 고객의 요구사항에 맞춰 다양한 방식으로 선택하고 조립하여 조합할 수 있는 구성 요소를 제공한다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 가능성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대개 비슷한 크기로 이루어지므로 서비스를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재작성하거나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삭제하기 매우 쉽다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1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긍정적인 비즈니스 영향력을 사용자에게 최대한 빠르게 전달하기 위해서는 응집과 결합을 다스리는 것이 먼저입니다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적은 비용으로 변경할 수 있는 구조 만들기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상황에 따라 적절한 도구를 선택하기 이 모든 것을 만족하는 것이 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무거움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MSA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지나친 산만함에서 각각의 장점을 취한 모듈형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모노리스입니다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88698" y="308610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800" kern="0" spc="2300" dirty="0">
                <a:solidFill>
                  <a:srgbClr val="3F5FFF"/>
                </a:solidFill>
                <a:latin typeface="에스코어 드림 5" pitchFamily="34" charset="0"/>
                <a:cs typeface="에스코어 드림 5" pitchFamily="34" charset="0"/>
              </a:rPr>
              <a:t>모듈형 </a:t>
            </a:r>
            <a:r>
              <a:rPr lang="ko-KR" altLang="en-US" sz="8800" kern="0" spc="2300" dirty="0" err="1">
                <a:solidFill>
                  <a:srgbClr val="3F5FFF"/>
                </a:solidFill>
                <a:latin typeface="에스코어 드림 5" pitchFamily="34" charset="0"/>
                <a:cs typeface="에스코어 드림 5" pitchFamily="34" charset="0"/>
              </a:rPr>
              <a:t>모노리스</a:t>
            </a:r>
            <a:endParaRPr lang="en-US" altLang="ko-KR" sz="6000" dirty="0"/>
          </a:p>
          <a:p>
            <a:pPr algn="ctr"/>
            <a:r>
              <a:rPr lang="ko-KR" altLang="en-US" sz="6000" dirty="0"/>
              <a:t>사용해야 하는 이유</a:t>
            </a:r>
            <a:endParaRPr lang="en-US" sz="6000" dirty="0"/>
          </a:p>
        </p:txBody>
      </p:sp>
      <p:sp>
        <p:nvSpPr>
          <p:cNvPr id="4" name="Object 4"/>
          <p:cNvSpPr txBox="1"/>
          <p:nvPr/>
        </p:nvSpPr>
        <p:spPr>
          <a:xfrm>
            <a:off x="5744472" y="8650729"/>
            <a:ext cx="5663975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9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1 1 1 1   </a:t>
            </a:r>
            <a:r>
              <a:rPr lang="ko-KR" altLang="en-US" sz="29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손 채 건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2"/>
    </mc:Choice>
    <mc:Fallback>
      <p:transition spd="slow" advTm="2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모놀리식이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</a:t>
            </a:r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뭘까</a:t>
            </a:r>
            <a:r>
              <a:rPr lang="en-US" altLang="ko-KR" sz="7200" kern="0" spc="-800" dirty="0">
                <a:solidFill>
                  <a:srgbClr val="000000"/>
                </a:solidFill>
                <a:latin typeface="에스코어 드림 5" pitchFamily="34" charset="0"/>
              </a:rPr>
              <a:t>?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89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에 입력하여 주세요. </a:t>
            </a:r>
            <a:endParaRPr lang="en-US" dirty="0"/>
          </a:p>
        </p:txBody>
      </p:sp>
      <p:pic>
        <p:nvPicPr>
          <p:cNvPr id="1026" name="Picture 2" descr="http://cfile25.uf.tistory.com/image/991F7C355A70772D0994EB">
            <a:extLst>
              <a:ext uri="{FF2B5EF4-FFF2-40B4-BE49-F238E27FC236}">
                <a16:creationId xmlns:a16="http://schemas.microsoft.com/office/drawing/2014/main" id="{281DD7D1-B713-4F18-B5BE-582382EB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08" y="3189629"/>
            <a:ext cx="13516171" cy="50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92286E-9276-42F8-AA47-3078D8A6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400" y1="29800" x2="31400" y2="29800"/>
                        <a14:foregroundMark x1="39800" y1="32200" x2="39800" y2="32200"/>
                        <a14:foregroundMark x1="58200" y1="29800" x2="58200" y2="29800"/>
                        <a14:foregroundMark x1="54600" y1="35800" x2="54600" y2="35800"/>
                        <a14:foregroundMark x1="36600" y1="43600" x2="36600" y2="43600"/>
                        <a14:foregroundMark x1="39800" y1="49400" x2="39800" y2="49400"/>
                        <a14:foregroundMark x1="58000" y1="48600" x2="58000" y2="48600"/>
                        <a14:foregroundMark x1="53200" y1="53600" x2="53200" y2="53600"/>
                        <a14:foregroundMark x1="71600" y1="47600" x2="71600" y2="47600"/>
                        <a14:foregroundMark x1="53000" y1="70600" x2="53000" y2="70600"/>
                        <a14:foregroundMark x1="41600" y1="65400" x2="41600" y2="65400"/>
                        <a14:foregroundMark x1="39600" y1="62200" x2="39600" y2="6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120" y="1374215"/>
            <a:ext cx="3200400" cy="3200400"/>
          </a:xfrm>
          <a:prstGeom prst="rect">
            <a:avLst/>
          </a:prstGeom>
        </p:spPr>
      </p:pic>
      <p:sp>
        <p:nvSpPr>
          <p:cNvPr id="8" name="순서도: 다중 문서 7">
            <a:extLst>
              <a:ext uri="{FF2B5EF4-FFF2-40B4-BE49-F238E27FC236}">
                <a16:creationId xmlns:a16="http://schemas.microsoft.com/office/drawing/2014/main" id="{E252AC1F-6C23-4358-8AC5-ED7050C8837D}"/>
              </a:ext>
            </a:extLst>
          </p:cNvPr>
          <p:cNvSpPr/>
          <p:nvPr/>
        </p:nvSpPr>
        <p:spPr>
          <a:xfrm>
            <a:off x="7108371" y="2761638"/>
            <a:ext cx="4800600" cy="433862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 단점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2317248-9177-4489-A734-B905621EA974}"/>
              </a:ext>
            </a:extLst>
          </p:cNvPr>
          <p:cNvSpPr/>
          <p:nvPr/>
        </p:nvSpPr>
        <p:spPr>
          <a:xfrm>
            <a:off x="1143000" y="3355415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</a:rPr>
              <a:t>단일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 코드 베이스</a:t>
            </a: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AE6510E9-0DAB-4F01-8338-9A0C5A04FEF9}"/>
              </a:ext>
            </a:extLst>
          </p:cNvPr>
          <p:cNvSpPr/>
          <p:nvPr/>
        </p:nvSpPr>
        <p:spPr>
          <a:xfrm>
            <a:off x="451070" y="3203015"/>
            <a:ext cx="4676101" cy="367846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834849-C646-48D2-BF0A-EA5C9734D762}"/>
              </a:ext>
            </a:extLst>
          </p:cNvPr>
          <p:cNvSpPr/>
          <p:nvPr/>
        </p:nvSpPr>
        <p:spPr>
          <a:xfrm>
            <a:off x="5486400" y="4726425"/>
            <a:ext cx="1469571" cy="631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DD5862-3E8C-4E89-ADD0-7093EBEC9FFF}"/>
              </a:ext>
            </a:extLst>
          </p:cNvPr>
          <p:cNvSpPr/>
          <p:nvPr/>
        </p:nvSpPr>
        <p:spPr>
          <a:xfrm>
            <a:off x="7635240" y="3442046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예상치 못한</a:t>
            </a:r>
            <a:r>
              <a:rPr lang="ko-KR" altLang="en-US" sz="3200" dirty="0">
                <a:solidFill>
                  <a:schemeClr val="accent2"/>
                </a:solidFill>
              </a:rPr>
              <a:t> 결합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97D3839-795D-4FC0-8C35-54E2546B74DF}"/>
              </a:ext>
            </a:extLst>
          </p:cNvPr>
          <p:cNvSpPr/>
          <p:nvPr/>
        </p:nvSpPr>
        <p:spPr>
          <a:xfrm>
            <a:off x="12451080" y="4726425"/>
            <a:ext cx="1469571" cy="631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5619FA-B82C-4DF7-A451-24C8298BAA6E}"/>
              </a:ext>
            </a:extLst>
          </p:cNvPr>
          <p:cNvSpPr/>
          <p:nvPr/>
        </p:nvSpPr>
        <p:spPr>
          <a:xfrm>
            <a:off x="14401800" y="3442046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높은 </a:t>
            </a:r>
            <a:r>
              <a:rPr lang="ko-KR" altLang="en-US" sz="3200" dirty="0">
                <a:solidFill>
                  <a:schemeClr val="accent2"/>
                </a:solidFill>
              </a:rPr>
              <a:t>테스트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비용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288028-8A6A-4C52-9971-E008C24D5F85}"/>
              </a:ext>
            </a:extLst>
          </p:cNvPr>
          <p:cNvSpPr/>
          <p:nvPr/>
        </p:nvSpPr>
        <p:spPr>
          <a:xfrm>
            <a:off x="3793671" y="7322854"/>
            <a:ext cx="11430000" cy="1925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베포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출시 </a:t>
            </a:r>
            <a:r>
              <a:rPr lang="ko-KR" altLang="en-US" sz="3200" dirty="0" err="1">
                <a:solidFill>
                  <a:schemeClr val="accent2"/>
                </a:solidFill>
              </a:rPr>
              <a:t>늦어짐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7" grpId="0" animBg="1"/>
      <p:bldP spid="11" grpId="0" animBg="1"/>
      <p:bldP spid="13" grpId="0" animBg="1"/>
      <p:bldP spid="1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 한계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440D743-E49E-4A92-9462-2468AE28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903974"/>
            <a:ext cx="3429000" cy="6048000"/>
          </a:xfrm>
          <a:prstGeom prst="rect">
            <a:avLst/>
          </a:prstGeom>
        </p:spPr>
      </p:pic>
      <p:sp>
        <p:nvSpPr>
          <p:cNvPr id="9" name="폭발: 8pt 8">
            <a:extLst>
              <a:ext uri="{FF2B5EF4-FFF2-40B4-BE49-F238E27FC236}">
                <a16:creationId xmlns:a16="http://schemas.microsoft.com/office/drawing/2014/main" id="{A5952417-0926-4E8C-BC97-8FE9597B88CE}"/>
              </a:ext>
            </a:extLst>
          </p:cNvPr>
          <p:cNvSpPr/>
          <p:nvPr/>
        </p:nvSpPr>
        <p:spPr>
          <a:xfrm>
            <a:off x="4419600" y="4887886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95DAF667-48BE-4E87-8F04-0417890DAA03}"/>
              </a:ext>
            </a:extLst>
          </p:cNvPr>
          <p:cNvSpPr/>
          <p:nvPr/>
        </p:nvSpPr>
        <p:spPr>
          <a:xfrm>
            <a:off x="3276600" y="5411489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3E578F1A-E3D4-45DE-9C86-0341EE0B5C65}"/>
              </a:ext>
            </a:extLst>
          </p:cNvPr>
          <p:cNvSpPr/>
          <p:nvPr/>
        </p:nvSpPr>
        <p:spPr>
          <a:xfrm>
            <a:off x="4076700" y="5623174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8B84E-BE1E-45B1-8868-FCD92109E8A9}"/>
              </a:ext>
            </a:extLst>
          </p:cNvPr>
          <p:cNvSpPr/>
          <p:nvPr/>
        </p:nvSpPr>
        <p:spPr>
          <a:xfrm>
            <a:off x="8796003" y="2226590"/>
            <a:ext cx="4724400" cy="714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94E54A-DA27-411E-AC81-FFEB19B7B628}"/>
              </a:ext>
            </a:extLst>
          </p:cNvPr>
          <p:cNvSpPr/>
          <p:nvPr/>
        </p:nvSpPr>
        <p:spPr>
          <a:xfrm>
            <a:off x="8796003" y="3674180"/>
            <a:ext cx="3767518" cy="5699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338B-5BD7-46EE-A66B-20D467179FA8}"/>
              </a:ext>
            </a:extLst>
          </p:cNvPr>
          <p:cNvSpPr/>
          <p:nvPr/>
        </p:nvSpPr>
        <p:spPr>
          <a:xfrm>
            <a:off x="8800096" y="4893380"/>
            <a:ext cx="2961606" cy="44803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4BB6A4-4F83-45B6-89E7-B79A0461152E}"/>
              </a:ext>
            </a:extLst>
          </p:cNvPr>
          <p:cNvSpPr/>
          <p:nvPr/>
        </p:nvSpPr>
        <p:spPr>
          <a:xfrm>
            <a:off x="8796003" y="6020958"/>
            <a:ext cx="2216258" cy="335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Service logic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EEC4-A972-4FD0-B3B3-789AFAE48450}"/>
              </a:ext>
            </a:extLst>
          </p:cNvPr>
          <p:cNvSpPr txBox="1"/>
          <p:nvPr/>
        </p:nvSpPr>
        <p:spPr>
          <a:xfrm>
            <a:off x="8918082" y="5270823"/>
            <a:ext cx="273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Authentication Manager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DB78B-E525-4A92-B717-B50DDE2A7391}"/>
              </a:ext>
            </a:extLst>
          </p:cNvPr>
          <p:cNvSpPr txBox="1"/>
          <p:nvPr/>
        </p:nvSpPr>
        <p:spPr>
          <a:xfrm>
            <a:off x="10287430" y="4013404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DB Handler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ED498-20FB-430B-8A75-E56BC592FDC7}"/>
              </a:ext>
            </a:extLst>
          </p:cNvPr>
          <p:cNvSpPr txBox="1"/>
          <p:nvPr/>
        </p:nvSpPr>
        <p:spPr>
          <a:xfrm>
            <a:off x="10896600" y="2732649"/>
            <a:ext cx="214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UI Manager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9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18" grpId="0"/>
      <p:bldP spid="2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932539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>
                <a:solidFill>
                  <a:srgbClr val="000000"/>
                </a:solidFill>
                <a:latin typeface="에스코어 드림 5" pitchFamily="34" charset="0"/>
              </a:rPr>
              <a:t>마이크로  서비스의  혜택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76B8658-B932-463D-9169-003EA83B6E85}"/>
              </a:ext>
            </a:extLst>
          </p:cNvPr>
          <p:cNvSpPr/>
          <p:nvPr/>
        </p:nvSpPr>
        <p:spPr>
          <a:xfrm>
            <a:off x="3624464" y="2054758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확장성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60151C0-355E-4583-9B8B-791099B99257}"/>
              </a:ext>
            </a:extLst>
          </p:cNvPr>
          <p:cNvSpPr/>
          <p:nvPr/>
        </p:nvSpPr>
        <p:spPr>
          <a:xfrm>
            <a:off x="3624464" y="7630034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조직 </a:t>
            </a:r>
            <a:r>
              <a:rPr lang="ko-KR" altLang="en-US" sz="2400" dirty="0" err="1">
                <a:solidFill>
                  <a:schemeClr val="tx1"/>
                </a:solidFill>
              </a:rPr>
              <a:t>부합성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C2461D-04F2-4A9F-9882-291540273B02}"/>
              </a:ext>
            </a:extLst>
          </p:cNvPr>
          <p:cNvSpPr/>
          <p:nvPr/>
        </p:nvSpPr>
        <p:spPr>
          <a:xfrm>
            <a:off x="916112" y="3357248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회복성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A89E7A6-4D81-4B9D-BCBA-77EF1F67805B}"/>
              </a:ext>
            </a:extLst>
          </p:cNvPr>
          <p:cNvSpPr/>
          <p:nvPr/>
        </p:nvSpPr>
        <p:spPr>
          <a:xfrm>
            <a:off x="6408709" y="3002343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배포 용이성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8CD980-E5BB-48FF-93DF-8E7677E81714}"/>
              </a:ext>
            </a:extLst>
          </p:cNvPr>
          <p:cNvSpPr/>
          <p:nvPr/>
        </p:nvSpPr>
        <p:spPr>
          <a:xfrm>
            <a:off x="6382951" y="5944336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대체 가능성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37C3849-2696-4BE4-B9DF-89636F0242AD}"/>
              </a:ext>
            </a:extLst>
          </p:cNvPr>
          <p:cNvSpPr/>
          <p:nvPr/>
        </p:nvSpPr>
        <p:spPr>
          <a:xfrm>
            <a:off x="3505200" y="4726877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기술 이기종성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C66CC5-C0D5-49F2-B4D3-1B9312D202D6}"/>
              </a:ext>
            </a:extLst>
          </p:cNvPr>
          <p:cNvSpPr/>
          <p:nvPr/>
        </p:nvSpPr>
        <p:spPr>
          <a:xfrm>
            <a:off x="746713" y="6182234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조합성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C63FD1A-5039-449E-9DAD-D4BCCFB5D0DC}"/>
              </a:ext>
            </a:extLst>
          </p:cNvPr>
          <p:cNvSpPr/>
          <p:nvPr/>
        </p:nvSpPr>
        <p:spPr>
          <a:xfrm>
            <a:off x="9192954" y="4914900"/>
            <a:ext cx="2465645" cy="1447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50241-9222-4160-ABC5-E70FC2E8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662" y="2263008"/>
            <a:ext cx="4236275" cy="64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가로로 말림 5">
            <a:extLst>
              <a:ext uri="{FF2B5EF4-FFF2-40B4-BE49-F238E27FC236}">
                <a16:creationId xmlns:a16="http://schemas.microsoft.com/office/drawing/2014/main" id="{630A5517-F4FB-4FFD-9E6D-B045382C8B0C}"/>
              </a:ext>
            </a:extLst>
          </p:cNvPr>
          <p:cNvSpPr/>
          <p:nvPr/>
        </p:nvSpPr>
        <p:spPr>
          <a:xfrm>
            <a:off x="580602" y="1714500"/>
            <a:ext cx="17097798" cy="2743200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02" y="364942"/>
            <a:ext cx="932539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응집과  결합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D179A7B8-D937-4630-8A43-B7F5E5CADD2E}"/>
              </a:ext>
            </a:extLst>
          </p:cNvPr>
          <p:cNvSpPr txBox="1"/>
          <p:nvPr/>
        </p:nvSpPr>
        <p:spPr>
          <a:xfrm>
            <a:off x="1067541" y="2171700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소프트웨어 개발의 목적은 긍정적인 비즈니스 영향력을 사용자에게 최대한 빠르게 전달하는 것＂</a:t>
            </a:r>
            <a:endParaRPr 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C001361-F1F4-410A-BA5C-62679978BEFB}"/>
              </a:ext>
            </a:extLst>
          </p:cNvPr>
          <p:cNvSpPr txBox="1"/>
          <p:nvPr/>
        </p:nvSpPr>
        <p:spPr>
          <a:xfrm>
            <a:off x="2438400" y="5154522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400" u="sng" kern="0" spc="-8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응집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과  </a:t>
            </a:r>
            <a:r>
              <a:rPr lang="ko-KR" altLang="en-US" sz="5400" u="sng" kern="0" spc="-8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결합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을  다스리는  것이 먼저다</a:t>
            </a:r>
            <a:r>
              <a:rPr lang="en-US" altLang="ko-KR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767F080-3101-44D9-AE27-6A1B850011F2}"/>
              </a:ext>
            </a:extLst>
          </p:cNvPr>
          <p:cNvSpPr txBox="1"/>
          <p:nvPr/>
        </p:nvSpPr>
        <p:spPr>
          <a:xfrm>
            <a:off x="1371600" y="7048500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914400" indent="-914400" algn="just">
              <a:buAutoNum type="arabicPeriod"/>
            </a:pPr>
            <a:r>
              <a:rPr lang="ko-KR" altLang="en-US" sz="5400" kern="0" spc="-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적은 비용으로 변경할 수 있는 구조 만들기</a:t>
            </a:r>
            <a:endParaRPr lang="en-US" altLang="ko-KR" sz="5400" kern="0" spc="-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ko-KR" altLang="en-US" sz="5400" kern="0" spc="-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주어진 상황에 따라 적절한 도구를 선택하기</a:t>
            </a:r>
            <a:endParaRPr lang="en-US" altLang="ko-KR" sz="5400" kern="0" spc="-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1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2740" y="3482828"/>
            <a:ext cx="15166460" cy="493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5635652" y="9055907"/>
            <a:ext cx="5663975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작성자 혹은 회사 이름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572</Words>
  <Application>Microsoft Office PowerPoint</Application>
  <PresentationFormat>사용자 지정</PresentationFormat>
  <Paragraphs>67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?? ??</vt:lpstr>
      <vt:lpstr>HY견명조</vt:lpstr>
      <vt:lpstr>맑은 고딕</vt:lpstr>
      <vt:lpstr>에스코어 드림 4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41</cp:revision>
  <dcterms:created xsi:type="dcterms:W3CDTF">2020-11-15T11:22:41Z</dcterms:created>
  <dcterms:modified xsi:type="dcterms:W3CDTF">2020-11-17T17:18:18Z</dcterms:modified>
</cp:coreProperties>
</file>