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>
  <p:sldMasterIdLst>
    <p:sldMasterId id="2147483725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/>
        <a:ea typeface="ＭＳ Ｐゴシック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/>
        <a:ea typeface="ＭＳ Ｐゴシック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/>
        <a:ea typeface="ＭＳ Ｐゴシック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/>
        <a:ea typeface="ＭＳ Ｐゴシック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/>
        <a:ea typeface="ＭＳ Ｐゴシック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/>
        <a:ea typeface="ＭＳ Ｐゴシック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/>
        <a:ea typeface="ＭＳ Ｐゴシック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/>
        <a:ea typeface="ＭＳ Ｐゴシック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/>
        <a:ea typeface="ＭＳ Ｐゴシック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6576" autoAdjust="0"/>
    <p:restoredTop sz="87912" autoAdjust="0"/>
  </p:normalViewPr>
  <p:slideViewPr>
    <p:cSldViewPr snapToGrid="0">
      <p:cViewPr varScale="1">
        <p:scale>
          <a:sx n="100" d="100"/>
          <a:sy n="100" d="100"/>
        </p:scale>
        <p:origin x="-496" y="-112"/>
      </p:cViewPr>
      <p:guideLst>
        <p:guide orient="horz" pos="4137"/>
        <p:guide orient="horz" pos="4085"/>
        <p:guide orient="horz" pos="652"/>
        <p:guide pos="2880"/>
        <p:guide pos="188"/>
        <p:guide pos="5569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3010" tIns="46504" rIns="93010" bIns="46504" anchor="t" anchorCtr="0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3010" tIns="46504" rIns="93010" bIns="46504" anchor="t" anchorCtr="0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3010" tIns="46504" rIns="93010" bIns="46504" anchor="b" anchorCtr="0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3010" tIns="46504" rIns="93010" bIns="46504" anchor="b" anchorCtr="0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3" y="3"/>
            <a:ext cx="3032337" cy="4641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3010" tIns="46504" rIns="93010" bIns="46504" anchor="t" anchorCtr="0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965363" y="3"/>
            <a:ext cx="3032337" cy="4641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3010" tIns="46504" rIns="93010" bIns="46504" anchor="t" anchorCtr="0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33028" y="4409758"/>
            <a:ext cx="5131647" cy="41776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3010" tIns="46504" rIns="93010" bIns="46504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3" y="8819518"/>
            <a:ext cx="3032337" cy="4641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3010" tIns="46504" rIns="93010" bIns="46504" anchor="b" anchorCtr="0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65363" y="8819518"/>
            <a:ext cx="3032337" cy="4641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3010" tIns="46504" rIns="93010" bIns="46504" anchor="b" anchorCtr="0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77925" y="695325"/>
            <a:ext cx="4641850" cy="3481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4386"/>
            <a:ext cx="9144000" cy="1369314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wrap="none" lIns="548640" rIns="548640" anchor="ctr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000" b="0" i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436034" y="6486496"/>
            <a:ext cx="2929466" cy="200055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algn="dist">
              <a:spcAft>
                <a:spcPts val="0"/>
              </a:spcAft>
            </a:pPr>
            <a:r>
              <a:rPr lang="en-US" sz="700" kern="0" spc="60" baseline="0" dirty="0" smtClean="0">
                <a:solidFill>
                  <a:srgbClr val="FFFFFF"/>
                </a:solidFill>
              </a:rPr>
              <a:t>© 2013 Spring, by Pivotal</a:t>
            </a:r>
          </a:p>
        </p:txBody>
      </p:sp>
      <p:pic>
        <p:nvPicPr>
          <p:cNvPr id="2" name="Picture 1" descr="Spring_Logo_BI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  <p:pic>
        <p:nvPicPr>
          <p:cNvPr id="7" name="Picture 6" descr="Spring_Logo_BI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7" y="320040"/>
            <a:ext cx="8539165" cy="3333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1627" y="881634"/>
            <a:ext cx="8539165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627" y="320041"/>
            <a:ext cx="8539165" cy="562609"/>
          </a:xfrm>
        </p:spPr>
        <p:txBody>
          <a:bodyPr anchor="t" anchorCtr="0"/>
          <a:lstStyle>
            <a:lvl1pPr algn="l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1627" y="1315085"/>
            <a:ext cx="8539165" cy="363156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2162177"/>
            <a:ext cx="8540750" cy="1241425"/>
          </a:xfrm>
        </p:spPr>
        <p:txBody>
          <a:bodyPr anchor="b"/>
          <a:lstStyle>
            <a:lvl1pPr algn="ctr">
              <a:defRPr sz="3000" b="0" i="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0042" y="3486149"/>
            <a:ext cx="8540749" cy="628651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774700" y="6489700"/>
            <a:ext cx="6819900" cy="2286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784227"/>
            <a:ext cx="41148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784227"/>
            <a:ext cx="41148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3.png"  /><Relationship Id="rId9" Type="http://schemas.openxmlformats.org/officeDocument/2006/relationships/image" Target="../media/image4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4700" y="6489700"/>
            <a:ext cx="6819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white">
          <a:xfrm>
            <a:off x="317500" y="64833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38022" y="112143"/>
            <a:ext cx="8876581" cy="634904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wrap="none" lIns="0" tIns="0" rIns="0" bIns="0" rtlCol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sz="1800" dirty="0" err="1" smtClean="0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41" y="6215376"/>
            <a:ext cx="1115133" cy="636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1627" y="317503"/>
            <a:ext cx="853916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7" y="990600"/>
            <a:ext cx="8539165" cy="48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effectLst>
            <a:outerShdw dist="25400" dir="5400000" algn="t" rotWithShape="0">
              <a:schemeClr val="bg1">
                <a:alpha val="0"/>
              </a:scheme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387C2C"/>
        </a:buClr>
        <a:buSzPct val="11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387C2C"/>
        </a:buClr>
        <a:buSzPct val="110000"/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387C2C"/>
        </a:buClr>
        <a:buSzPct val="11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5000">
                <a:solidFill>
                  <a:schemeClr val="lt1"/>
                </a:solidFill>
              </a:rPr>
              <a:t>IOC &amp; DI</a:t>
            </a:r>
            <a:endParaRPr lang="en-US" altLang="ko-KR" sz="5000">
              <a:solidFill>
                <a:schemeClr val="lt1"/>
              </a:solidFill>
            </a:endParaRPr>
          </a:p>
        </p:txBody>
      </p:sp>
      <p:pic>
        <p:nvPicPr>
          <p:cNvPr id="5" name="Picture 4" descr="Spring_Logo_BIG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9000" y="2939016"/>
            <a:ext cx="1695450" cy="985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733" y="4351867"/>
            <a:ext cx="8043334" cy="248708"/>
          </a:xfrm>
          <a:prstGeom prst="rect">
            <a:avLst/>
          </a:prstGeom>
          <a:noFill/>
        </p:spPr>
        <p:txBody>
          <a:bodyPr wrap="square" lIns="0" rIns="0" bIns="0" anchor="t" anchorCtr="0">
            <a:spAutoFit/>
          </a:bodyPr>
          <a:lstStyle/>
          <a:p>
            <a:pPr algn="l">
              <a:spcAft>
                <a:spcPts val="72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400" b="1" mc:Ignorable="hp" hp:hslEmbossed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Entry DSM - </a:t>
            </a:r>
            <a:r>
              <a:rPr xmlns:mc="http://schemas.openxmlformats.org/markup-compatibility/2006" xmlns:hp="http://schemas.haansoft.com/office/presentation/8.0" lang="ko-KR" altLang="en-US" sz="1400" b="1" mc:Ignorable="hp" hp:hslEmbossed="0">
                <a:solidFill>
                  <a:schemeClr val="bg1"/>
                </a:solidFill>
                <a:effectLst>
                  <a:outerShdw blurRad="12700" dist="12700" dir="54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임용성</a:t>
            </a:r>
            <a:endParaRPr xmlns:mc="http://schemas.openxmlformats.org/markup-compatibility/2006" xmlns:hp="http://schemas.haansoft.com/office/presentation/8.0" lang="ko-KR" altLang="en-US" sz="1400" b="1" mc:Ignorable="hp" hp:hslEmbossed="0">
              <a:solidFill>
                <a:schemeClr val="bg1"/>
              </a:solidFill>
              <a:effectLst>
                <a:outerShdw blurRad="12700" dist="12700" dir="5400000" algn="tl" rotWithShape="0">
                  <a:srgbClr val="000000">
                    <a:alpha val="7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idx="0"/>
          </p:nvPr>
        </p:nvSpPr>
        <p:spPr>
          <a:xfrm>
            <a:off x="301627" y="320040"/>
            <a:ext cx="8539165" cy="333375"/>
          </a:xfrm>
        </p:spPr>
        <p:txBody>
          <a:bodyPr vert="horz" wrap="square" lIns="0" tIns="0" rIns="0" bIns="0" anchor="ctr" anchorCtr="0"/>
          <a:lstStyle/>
          <a:p>
            <a:pPr lvl="0" algn="l">
              <a:defRPr/>
            </a:pPr>
            <a:r>
              <a:rPr lang="en-US" sz="3000">
                <a:latin typeface="Noto Sans KR Bold"/>
                <a:ea typeface="Noto Sans KR Bold"/>
              </a:rPr>
              <a:t>What is </a:t>
            </a:r>
            <a:r>
              <a:rPr lang="en-US" altLang="ko-KR" sz="3000">
                <a:latin typeface="Noto Sans KR Bold"/>
                <a:ea typeface="Noto Sans KR Bold"/>
              </a:rPr>
              <a:t>DI</a:t>
            </a:r>
            <a:r>
              <a:rPr lang="en-US" sz="3000">
                <a:latin typeface="Noto Sans KR Bold"/>
                <a:ea typeface="Noto Sans KR Bold"/>
              </a:rPr>
              <a:t>?</a:t>
            </a:r>
            <a:endParaRPr lang="en-US" sz="3000">
              <a:latin typeface="Noto Sans KR Bold"/>
              <a:ea typeface="Noto Sans KR Bold"/>
            </a:endParaRPr>
          </a:p>
        </p:txBody>
      </p:sp>
      <p:sp>
        <p:nvSpPr>
          <p:cNvPr id="8" name=""/>
          <p:cNvSpPr/>
          <p:nvPr/>
        </p:nvSpPr>
        <p:spPr>
          <a:xfrm>
            <a:off x="3198981" y="1550143"/>
            <a:ext cx="2746037" cy="1124760"/>
          </a:xfrm>
          <a:prstGeom prst="ellipse">
            <a:avLst/>
          </a:prstGeom>
          <a:solidFill>
            <a:srgbClr val="29af1d">
              <a:alpha val="63000"/>
            </a:srgbClr>
          </a:solidFill>
          <a:ln w="50800">
            <a:solidFill>
              <a:schemeClr val="dk1">
                <a:alpha val="59000"/>
              </a:schemeClr>
            </a:solidFill>
            <a:prstDash val="sysDot"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모바일 개발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15" name=""/>
          <p:cNvSpPr/>
          <p:nvPr/>
        </p:nvSpPr>
        <p:spPr>
          <a:xfrm>
            <a:off x="574539" y="3383401"/>
            <a:ext cx="2746037" cy="1124760"/>
          </a:xfrm>
          <a:prstGeom prst="ellipse">
            <a:avLst/>
          </a:prstGeom>
          <a:solidFill>
            <a:srgbClr val="29af1d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페이스북 모바일 개발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16" name=""/>
          <p:cNvSpPr/>
          <p:nvPr/>
        </p:nvSpPr>
        <p:spPr>
          <a:xfrm>
            <a:off x="5854226" y="3383401"/>
            <a:ext cx="2746037" cy="1124760"/>
          </a:xfrm>
          <a:prstGeom prst="ellipse">
            <a:avLst/>
          </a:prstGeom>
          <a:solidFill>
            <a:srgbClr val="29af1d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인스타 모바일 개발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17" name=""/>
          <p:cNvCxnSpPr/>
          <p:nvPr/>
        </p:nvCxnSpPr>
        <p:spPr>
          <a:xfrm rot="5400000">
            <a:off x="2692332" y="2669026"/>
            <a:ext cx="800505" cy="638377"/>
          </a:xfrm>
          <a:prstGeom prst="straightConnector1">
            <a:avLst/>
          </a:prstGeom>
          <a:solidFill>
            <a:srgbClr val="0095d3"/>
          </a:solidFill>
          <a:ln w="101600" cap="flat" cmpd="sng" algn="ctr">
            <a:solidFill>
              <a:srgbClr val="6db33f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18" name=""/>
          <p:cNvCxnSpPr/>
          <p:nvPr/>
        </p:nvCxnSpPr>
        <p:spPr>
          <a:xfrm rot="16200000" flipH="1">
            <a:off x="5473836" y="2694359"/>
            <a:ext cx="739707" cy="729573"/>
          </a:xfrm>
          <a:prstGeom prst="straightConnector1">
            <a:avLst/>
          </a:prstGeom>
          <a:solidFill>
            <a:srgbClr val="0095d3"/>
          </a:solidFill>
          <a:ln w="101600" cap="flat" cmpd="sng" algn="ctr">
            <a:solidFill>
              <a:srgbClr val="6db33f"/>
            </a:solidFill>
            <a:prstDash val="solid"/>
            <a:round/>
            <a:tailEnd type="arrow" w="med" len="med"/>
          </a:ln>
          <a:effectLst/>
        </p:spPr>
      </p:cxnSp>
      <p:sp>
        <p:nvSpPr>
          <p:cNvPr id="19" name=""/>
          <p:cNvSpPr txBox="1"/>
          <p:nvPr/>
        </p:nvSpPr>
        <p:spPr>
          <a:xfrm>
            <a:off x="3690431" y="804556"/>
            <a:ext cx="1763138" cy="82231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>
                <a:solidFill>
                  <a:srgbClr val="333333"/>
                </a:solidFill>
                <a:latin typeface="Noto Sans KR Medium"/>
                <a:ea typeface="Noto Sans KR Medium"/>
              </a:rPr>
              <a:t>추상적인</a:t>
            </a:r>
            <a:endParaRPr lang="ko-KR" altLang="en-US" sz="2000" b="1">
              <a:solidFill>
                <a:srgbClr val="333333"/>
              </a:solidFill>
              <a:latin typeface="Noto Sans KR Medium"/>
              <a:ea typeface="Noto Sans KR Medium"/>
            </a:endParaRPr>
          </a:p>
          <a:p>
            <a:pPr>
              <a:defRPr/>
            </a:pPr>
            <a:r>
              <a:rPr lang="ko-KR" altLang="en-US" sz="2000" b="1">
                <a:solidFill>
                  <a:srgbClr val="333333"/>
                </a:solidFill>
                <a:latin typeface="Noto Sans KR Medium"/>
                <a:ea typeface="Noto Sans KR Medium"/>
              </a:rPr>
              <a:t>인터페이스</a:t>
            </a:r>
            <a:endParaRPr lang="ko-KR" altLang="en-US" sz="2000" b="1">
              <a:solidFill>
                <a:srgbClr val="333333"/>
              </a:solidFill>
              <a:latin typeface="Noto Sans KR Medium"/>
              <a:ea typeface="Noto Sans KR Medium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030927" y="4503500"/>
            <a:ext cx="1763139" cy="39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rgbClr val="333333"/>
                </a:solidFill>
                <a:latin typeface="Noto Sans KR Medium"/>
                <a:ea typeface="Noto Sans KR Medium"/>
              </a:rPr>
              <a:t>구현체</a:t>
            </a:r>
            <a:endParaRPr lang="ko-KR" altLang="en-US" sz="2000" b="1">
              <a:solidFill>
                <a:srgbClr val="333333"/>
              </a:solidFill>
              <a:latin typeface="Noto Sans KR Medium"/>
              <a:ea typeface="Noto Sans KR Medium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411540" y="4523766"/>
            <a:ext cx="1763138" cy="395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>
                <a:solidFill>
                  <a:srgbClr val="333333"/>
                </a:solidFill>
                <a:latin typeface="Noto Sans KR Medium"/>
                <a:ea typeface="Noto Sans KR Medium"/>
              </a:rPr>
              <a:t>구현체</a:t>
            </a:r>
            <a:endParaRPr lang="ko-KR" altLang="en-US" sz="2000" b="1">
              <a:solidFill>
                <a:srgbClr val="333333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1" animBg="1"/>
      <p:bldP spid="17" grpId="2" animBg="1"/>
      <p:bldP spid="20" grpId="3" animBg="1"/>
      <p:bldP spid="18" grpId="4" animBg="1"/>
      <p:bldP spid="16" grpId="5" animBg="1"/>
      <p:bldP spid="21" grpId="6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301627" y="320040"/>
            <a:ext cx="8539165" cy="333375"/>
          </a:xfrm>
        </p:spPr>
        <p:txBody>
          <a:bodyPr vert="horz" wrap="square" lIns="0" tIns="0" rIns="0" bIns="0" anchor="ctr" anchorCtr="0"/>
          <a:lstStyle/>
          <a:p>
            <a:pPr lvl="0" algn="l">
              <a:defRPr/>
            </a:pPr>
            <a:r>
              <a:rPr lang="en-US" sz="3000">
                <a:latin typeface="Noto Sans KR Bold"/>
                <a:ea typeface="Noto Sans KR Bold"/>
              </a:rPr>
              <a:t>What is </a:t>
            </a:r>
            <a:r>
              <a:rPr lang="en-US" altLang="ko-KR" sz="3000">
                <a:latin typeface="Noto Sans KR Bold"/>
                <a:ea typeface="Noto Sans KR Bold"/>
              </a:rPr>
              <a:t>DI</a:t>
            </a:r>
            <a:r>
              <a:rPr lang="en-US" sz="3000">
                <a:latin typeface="Noto Sans KR Bold"/>
                <a:ea typeface="Noto Sans KR Bold"/>
              </a:rPr>
              <a:t>?</a:t>
            </a:r>
            <a:endParaRPr lang="en-US" sz="3000">
              <a:latin typeface="Noto Sans KR Bold"/>
              <a:ea typeface="Noto Sans KR Bold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280535" y="3429000"/>
            <a:ext cx="499191" cy="455984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l">
              <a:defRPr/>
            </a:pPr>
            <a:endParaRPr lang="en-US" altLang="ko-KR" sz="20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8" name=""/>
          <p:cNvSpPr/>
          <p:nvPr/>
        </p:nvSpPr>
        <p:spPr>
          <a:xfrm>
            <a:off x="584672" y="1367749"/>
            <a:ext cx="7974653" cy="2127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943987" y="5121206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페이스북 개발</a:t>
            </a:r>
            <a:endParaRPr lang="ko-KR" altLang="en-US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12" name=""/>
          <p:cNvSpPr/>
          <p:nvPr/>
        </p:nvSpPr>
        <p:spPr>
          <a:xfrm>
            <a:off x="6679659" y="5131746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인스타 개발</a:t>
            </a:r>
            <a:endParaRPr lang="ko-KR" altLang="en-US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cxnSp>
        <p:nvCxnSpPr>
          <p:cNvPr id="16" name=""/>
          <p:cNvCxnSpPr/>
          <p:nvPr/>
        </p:nvCxnSpPr>
        <p:spPr>
          <a:xfrm rot="10800000" flipV="1">
            <a:off x="1952624" y="3074346"/>
            <a:ext cx="2365646" cy="1915132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17" name=""/>
          <p:cNvCxnSpPr/>
          <p:nvPr/>
        </p:nvCxnSpPr>
        <p:spPr>
          <a:xfrm>
            <a:off x="5073582" y="3084479"/>
            <a:ext cx="2381250" cy="1874599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sp>
        <p:nvSpPr>
          <p:cNvPr id="21" name=""/>
          <p:cNvSpPr txBox="1"/>
          <p:nvPr/>
        </p:nvSpPr>
        <p:spPr>
          <a:xfrm>
            <a:off x="0" y="919101"/>
            <a:ext cx="9144001" cy="545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333333"/>
                </a:solidFill>
                <a:latin typeface="Noto Sans KR Bold"/>
                <a:ea typeface="Noto Sans KR Bold"/>
              </a:rPr>
              <a:t>IOC Container</a:t>
            </a:r>
            <a:endParaRPr lang="en-US" altLang="ko-KR" sz="3000">
              <a:solidFill>
                <a:srgbClr val="333333"/>
              </a:solidFill>
              <a:latin typeface="Noto Sans KR Bold"/>
              <a:ea typeface="Noto Sans KR Bold"/>
            </a:endParaRPr>
          </a:p>
        </p:txBody>
      </p:sp>
      <p:sp>
        <p:nvSpPr>
          <p:cNvPr id="22" name=""/>
          <p:cNvSpPr/>
          <p:nvPr/>
        </p:nvSpPr>
        <p:spPr>
          <a:xfrm>
            <a:off x="3350976" y="1813600"/>
            <a:ext cx="2746037" cy="1124760"/>
          </a:xfrm>
          <a:prstGeom prst="ellipse">
            <a:avLst/>
          </a:prstGeom>
          <a:solidFill>
            <a:srgbClr val="29af1d">
              <a:alpha val="63000"/>
            </a:srgbClr>
          </a:solidFill>
          <a:ln w="50800">
            <a:solidFill>
              <a:schemeClr val="dk1">
                <a:alpha val="59000"/>
              </a:schemeClr>
            </a:solidFill>
            <a:prstDash val="sysDot"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모바일 개발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23" name=""/>
          <p:cNvSpPr/>
          <p:nvPr/>
        </p:nvSpPr>
        <p:spPr>
          <a:xfrm>
            <a:off x="1486508" y="3646859"/>
            <a:ext cx="2746037" cy="1124760"/>
          </a:xfrm>
          <a:prstGeom prst="ellipse">
            <a:avLst/>
          </a:prstGeom>
          <a:solidFill>
            <a:srgbClr val="29af1d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페이스북 모바일 개발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24" name=""/>
          <p:cNvSpPr/>
          <p:nvPr/>
        </p:nvSpPr>
        <p:spPr>
          <a:xfrm>
            <a:off x="5104386" y="3646858"/>
            <a:ext cx="2746037" cy="1124760"/>
          </a:xfrm>
          <a:prstGeom prst="ellipse">
            <a:avLst/>
          </a:prstGeom>
          <a:solidFill>
            <a:srgbClr val="29af1d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인스타 모바일 개발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1" animBg="1"/>
      <p:bldP spid="24" grpId="2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301627" y="320040"/>
            <a:ext cx="8539165" cy="3333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anchor="ctr" anchorCtr="0"/>
          <a:lstStyle/>
          <a:p>
            <a:pPr marL="0" lvl="0" indent="0" algn="l" rt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</a:rPr>
              <a:t>Wh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</a:rPr>
              <a:t>y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use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DI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?</a:t>
            </a:r>
            <a:endPara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<a:solidFill>
                <a:srgbClr val="333333"/>
              </a:solidFill>
              <a:effectLst>
                <a:outerShdw dist="25400" dir="5400000" algn="t" rotWithShape="0">
                  <a:schemeClr val="bg1">
                    <a:alpha val="0"/>
                  </a:schemeClr>
                </a:outerShdw>
              </a:effectLst>
              <a:latin typeface="Noto Sans KR Bold"/>
              <a:ea typeface="Noto Sans KR Bold"/>
              <a:cs typeface="+mj-cs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27548" y="3156585"/>
            <a:ext cx="7688903" cy="5467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r>
              <a:rPr lang="ko-KR" sz="3000">
                <a:solidFill>
                  <a:srgbClr val="333333"/>
                </a:solidFill>
                <a:latin typeface="Noto Sans KR Black"/>
                <a:ea typeface="Noto Sans KR Black"/>
              </a:rPr>
              <a:t>모듈간의 결합도가 낮아지고 유연성이 높아진다</a:t>
            </a:r>
            <a:endParaRPr lang="ko-KR" sz="3000">
              <a:solidFill>
                <a:srgbClr val="333333"/>
              </a:solidFill>
              <a:latin typeface="Noto Sans KR Black"/>
              <a:ea typeface="Noto Sans KR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>
                <a:solidFill>
                  <a:schemeClr val="lt1"/>
                </a:solidFill>
                <a:latin typeface="Noto Sans KR Black"/>
                <a:ea typeface="Noto Sans KR Black"/>
              </a:rPr>
              <a:t>Thanks!</a:t>
            </a:r>
            <a:endParaRPr lang="en-US">
              <a:solidFill>
                <a:schemeClr val="lt1"/>
              </a:solidFill>
              <a:latin typeface="Noto Sans KR Black"/>
              <a:ea typeface="Noto Sans KR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>
                <a:latin typeface="Noto Sans KR Bold"/>
                <a:ea typeface="Noto Sans KR Bold"/>
              </a:rPr>
              <a:t>IOC</a:t>
            </a:r>
            <a:endParaRPr lang="en-US" altLang="ko-KR" b="1">
              <a:latin typeface="Noto Sans KR Bold"/>
              <a:ea typeface="Noto Sans KR Bold"/>
            </a:endParaRPr>
          </a:p>
        </p:txBody>
      </p:sp>
      <p:sp>
        <p:nvSpPr>
          <p:cNvPr id="21507" name=""/>
          <p:cNvSpPr txBox="1"/>
          <p:nvPr/>
        </p:nvSpPr>
        <p:spPr>
          <a:xfrm>
            <a:off x="4266122" y="2121844"/>
            <a:ext cx="611756" cy="54325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sz="3000">
                <a:solidFill>
                  <a:srgbClr val="333333"/>
                </a:solidFill>
                <a:latin typeface="Noto Sans KR Bold"/>
                <a:ea typeface="Noto Sans KR Bold"/>
              </a:rPr>
              <a:t>of</a:t>
            </a:r>
            <a:endParaRPr lang="en-US" sz="3000">
              <a:solidFill>
                <a:srgbClr val="333333"/>
              </a:solidFill>
              <a:latin typeface="Noto Sans KR Bold"/>
              <a:ea typeface="Noto Sans KR Bold"/>
            </a:endParaRPr>
          </a:p>
        </p:txBody>
      </p:sp>
      <p:sp>
        <p:nvSpPr>
          <p:cNvPr id="21508" name=""/>
          <p:cNvSpPr txBox="1"/>
          <p:nvPr/>
        </p:nvSpPr>
        <p:spPr>
          <a:xfrm>
            <a:off x="2227973" y="2114474"/>
            <a:ext cx="2062649" cy="5410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sz="3000">
                <a:solidFill>
                  <a:srgbClr val="333333"/>
                </a:solidFill>
                <a:latin typeface="Noto Sans KR Bold"/>
                <a:ea typeface="Noto Sans KR Bold"/>
              </a:rPr>
              <a:t>Inversion</a:t>
            </a:r>
            <a:endParaRPr lang="en-US" sz="3000">
              <a:solidFill>
                <a:srgbClr val="333333"/>
              </a:solidFill>
              <a:latin typeface="Noto Sans KR Bold"/>
              <a:ea typeface="Noto Sans KR Bold"/>
            </a:endParaRPr>
          </a:p>
        </p:txBody>
      </p:sp>
      <p:sp>
        <p:nvSpPr>
          <p:cNvPr id="21509" name=""/>
          <p:cNvSpPr txBox="1"/>
          <p:nvPr/>
        </p:nvSpPr>
        <p:spPr>
          <a:xfrm>
            <a:off x="4857132" y="2121845"/>
            <a:ext cx="1636798" cy="54730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sz="3000">
                <a:solidFill>
                  <a:srgbClr val="333333"/>
                </a:solidFill>
                <a:latin typeface="Noto Sans KR Bold"/>
                <a:ea typeface="Noto Sans KR Bold"/>
              </a:rPr>
              <a:t>Control</a:t>
            </a:r>
            <a:endParaRPr lang="en-US" sz="3000">
              <a:solidFill>
                <a:srgbClr val="333333"/>
              </a:solidFill>
              <a:latin typeface="Noto Sans KR Bold"/>
              <a:ea typeface="Noto Sans KR Bold"/>
            </a:endParaRPr>
          </a:p>
        </p:txBody>
      </p:sp>
      <p:sp>
        <p:nvSpPr>
          <p:cNvPr id="21511" name=""/>
          <p:cNvSpPr txBox="1"/>
          <p:nvPr/>
        </p:nvSpPr>
        <p:spPr>
          <a:xfrm>
            <a:off x="1410510" y="3287139"/>
            <a:ext cx="7103219" cy="3876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defRPr/>
            </a:pPr>
            <a:endParaRPr sz="20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21512" name=""/>
          <p:cNvSpPr txBox="1"/>
          <p:nvPr/>
        </p:nvSpPr>
        <p:spPr>
          <a:xfrm>
            <a:off x="2444073" y="3429000"/>
            <a:ext cx="2127927" cy="8458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5000" b="1">
                <a:solidFill>
                  <a:srgbClr val="333333"/>
                </a:solidFill>
                <a:latin typeface="Noto Sans KR Medium"/>
                <a:ea typeface="Noto Sans KR Medium"/>
              </a:rPr>
              <a:t>제어권</a:t>
            </a:r>
            <a:endParaRPr lang="ko-KR" altLang="en-US" sz="5000" b="1">
              <a:solidFill>
                <a:srgbClr val="333333"/>
              </a:solidFill>
              <a:latin typeface="Noto Sans KR Medium"/>
              <a:ea typeface="Noto Sans KR Medium"/>
            </a:endParaRPr>
          </a:p>
        </p:txBody>
      </p:sp>
      <p:sp>
        <p:nvSpPr>
          <p:cNvPr id="21513" name=""/>
          <p:cNvSpPr txBox="1"/>
          <p:nvPr/>
        </p:nvSpPr>
        <p:spPr>
          <a:xfrm>
            <a:off x="4572000" y="3429000"/>
            <a:ext cx="2127926" cy="84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 b="1">
                <a:solidFill>
                  <a:srgbClr val="333333"/>
                </a:solidFill>
                <a:latin typeface="Noto Sans KR Medium"/>
                <a:ea typeface="Noto Sans KR Medium"/>
              </a:rPr>
              <a:t>역전</a:t>
            </a:r>
            <a:endParaRPr lang="ko-KR" altLang="en-US" sz="5000" b="1">
              <a:solidFill>
                <a:srgbClr val="333333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7" grpId="1" animBg="1"/>
      <p:bldP spid="21509" grpId="2" animBg="1"/>
      <p:bldP spid="21512" grpId="3" animBg="1"/>
      <p:bldP spid="21513" grpId="4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sz="3000">
                <a:latin typeface="Noto Sans KR Bold"/>
                <a:ea typeface="Noto Sans KR Bold"/>
              </a:rPr>
              <a:t>What is </a:t>
            </a:r>
            <a:r>
              <a:rPr lang="en-US" altLang="ko-KR" sz="3000">
                <a:latin typeface="Noto Sans KR Bold"/>
                <a:ea typeface="Noto Sans KR Bold"/>
              </a:rPr>
              <a:t>IOC</a:t>
            </a:r>
            <a:r>
              <a:rPr lang="en-US" sz="3000">
                <a:latin typeface="Noto Sans KR Bold"/>
                <a:ea typeface="Noto Sans KR Bold"/>
              </a:rPr>
              <a:t>?</a:t>
            </a:r>
            <a:endParaRPr lang="en-US" sz="3000">
              <a:latin typeface="Noto Sans KR Bold"/>
              <a:ea typeface="Noto Sans KR Bold"/>
            </a:endParaRPr>
          </a:p>
        </p:txBody>
      </p:sp>
      <p:grpSp>
        <p:nvGrpSpPr>
          <p:cNvPr id="9" name=""/>
          <p:cNvGrpSpPr/>
          <p:nvPr/>
        </p:nvGrpSpPr>
        <p:grpSpPr>
          <a:xfrm rot="0">
            <a:off x="1045723" y="2435968"/>
            <a:ext cx="1134893" cy="1661808"/>
            <a:chOff x="528941" y="1473335"/>
            <a:chExt cx="1134893" cy="1661808"/>
          </a:xfrm>
        </p:grpSpPr>
        <p:sp>
          <p:nvSpPr>
            <p:cNvPr id="6" name=""/>
            <p:cNvSpPr/>
            <p:nvPr/>
          </p:nvSpPr>
          <p:spPr>
            <a:xfrm>
              <a:off x="528941" y="2182643"/>
              <a:ext cx="1134893" cy="952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</a:ln>
          </p:spPr>
          <p:txBody>
            <a:bodyPr wrap="none" lIns="0" tIns="0" rIns="0" bIns="0" anchor="ctr"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680936" y="1473335"/>
              <a:ext cx="810638" cy="8106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</a:ln>
          </p:spPr>
          <p:txBody>
            <a:bodyPr wrap="none" lIns="0" tIns="0" rIns="0" bIns="0" anchor="ctr"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8" name=""/>
            <p:cNvSpPr txBox="1"/>
            <p:nvPr/>
          </p:nvSpPr>
          <p:spPr>
            <a:xfrm>
              <a:off x="560757" y="1692612"/>
              <a:ext cx="1074097" cy="394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2000">
                  <a:solidFill>
                    <a:srgbClr val="333333"/>
                  </a:solidFill>
                  <a:latin typeface="Noto Sans KR Medium"/>
                  <a:ea typeface="Noto Sans KR Medium"/>
                </a:rPr>
                <a:t>개발자</a:t>
              </a:r>
              <a:endParaRPr lang="ko-KR" altLang="en-US" sz="2000">
                <a:solidFill>
                  <a:srgbClr val="333333"/>
                </a:solidFill>
                <a:latin typeface="Noto Sans KR Medium"/>
                <a:ea typeface="Noto Sans KR Medium"/>
              </a:endParaRPr>
            </a:p>
          </p:txBody>
        </p:sp>
      </p:grpSp>
      <p:sp>
        <p:nvSpPr>
          <p:cNvPr id="10" name=""/>
          <p:cNvSpPr/>
          <p:nvPr/>
        </p:nvSpPr>
        <p:spPr>
          <a:xfrm>
            <a:off x="5651162" y="2719691"/>
            <a:ext cx="2786569" cy="14996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8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8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8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8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11" name=""/>
          <p:cNvCxnSpPr/>
          <p:nvPr/>
        </p:nvCxnSpPr>
        <p:spPr>
          <a:xfrm>
            <a:off x="3117918" y="3429000"/>
            <a:ext cx="1763137" cy="0"/>
          </a:xfrm>
          <a:prstGeom prst="straightConnector1">
            <a:avLst/>
          </a:prstGeom>
          <a:solidFill>
            <a:srgbClr val="0095d3"/>
          </a:solidFill>
          <a:ln w="101600" cap="flat" cmpd="sng" algn="ctr">
            <a:solidFill>
              <a:srgbClr val="6db33f"/>
            </a:solidFill>
            <a:prstDash val="solid"/>
            <a:round/>
            <a:tailEnd type="arrow" w="med" len="med"/>
          </a:ln>
          <a:effectLst/>
        </p:spPr>
      </p:cxnSp>
      <p:sp>
        <p:nvSpPr>
          <p:cNvPr id="16" name=""/>
          <p:cNvSpPr/>
          <p:nvPr/>
        </p:nvSpPr>
        <p:spPr>
          <a:xfrm rot="5385725">
            <a:off x="6690994" y="4878193"/>
            <a:ext cx="717034" cy="435360"/>
          </a:xfrm>
          <a:prstGeom prst="flowChartExtract">
            <a:avLst/>
          </a:prstGeom>
          <a:solidFill>
            <a:srgbClr val="61b210"/>
          </a:solidFill>
          <a:ln w="19050">
            <a:noFill/>
            <a:round/>
          </a:ln>
        </p:spPr>
        <p:txBody>
          <a:bodyPr wrap="none" lIns="0" tIns="0" rIns="0" bIns="0" anchor="ctr"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endParaRPr sz="1800">
              <a:solidFill>
                <a:srgbClr val="ffffff"/>
              </a:solidFill>
            </a:endParaRPr>
          </a:p>
        </p:txBody>
      </p:sp>
      <p:grpSp>
        <p:nvGrpSpPr>
          <p:cNvPr id="17" name=""/>
          <p:cNvGrpSpPr/>
          <p:nvPr/>
        </p:nvGrpSpPr>
        <p:grpSpPr>
          <a:xfrm rot="0">
            <a:off x="6340200" y="4508161"/>
            <a:ext cx="1307156" cy="1236223"/>
            <a:chOff x="3594164" y="1057883"/>
            <a:chExt cx="861306" cy="962633"/>
          </a:xfrm>
        </p:grpSpPr>
        <p:cxnSp>
          <p:nvCxnSpPr>
            <p:cNvPr id="18" name=""/>
            <p:cNvCxnSpPr/>
            <p:nvPr/>
          </p:nvCxnSpPr>
          <p:spPr>
            <a:xfrm rot="16200000" flipH="1">
              <a:off x="3553634" y="1118679"/>
              <a:ext cx="942366" cy="861306"/>
            </a:xfrm>
            <a:prstGeom prst="line">
              <a:avLst/>
            </a:prstGeom>
            <a:solidFill>
              <a:srgbClr val="0095d3"/>
            </a:solidFill>
            <a:ln w="1270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19" name=""/>
            <p:cNvCxnSpPr/>
            <p:nvPr/>
          </p:nvCxnSpPr>
          <p:spPr>
            <a:xfrm rot="5400000">
              <a:off x="3558702" y="1113614"/>
              <a:ext cx="952500" cy="841038"/>
            </a:xfrm>
            <a:prstGeom prst="line">
              <a:avLst/>
            </a:prstGeom>
            <a:solidFill>
              <a:srgbClr val="0095d3"/>
            </a:solidFill>
            <a:ln w="1270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1" animBg="1"/>
      <p:bldP spid="10" grpId="2" animBg="1"/>
      <p:bldP spid="16" grpId="3" animBg="1"/>
      <p:bldP spid="17" grpId="4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01627" y="320040"/>
            <a:ext cx="8539165" cy="3333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anchor="ctr" anchorCtr="0"/>
          <a:p>
            <a:pPr marL="0" lvl="0" indent="0" algn="l" rt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</a:rPr>
              <a:t>What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 is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IOC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?</a:t>
            </a:r>
            <a:endPara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<a:solidFill>
                <a:srgbClr val="333333"/>
              </a:solidFill>
              <a:effectLst>
                <a:outerShdw dist="25400" dir="5400000" algn="t" rotWithShape="0">
                  <a:schemeClr val="bg1">
                    <a:alpha val="0"/>
                  </a:schemeClr>
                </a:outerShdw>
              </a:effectLst>
              <a:latin typeface="Noto Sans KR Bold"/>
              <a:ea typeface="Noto Sans KR Bold"/>
              <a:cs typeface="+mj-cs"/>
            </a:endParaRPr>
          </a:p>
        </p:txBody>
      </p:sp>
      <p:grpSp>
        <p:nvGrpSpPr>
          <p:cNvPr id="7" name=""/>
          <p:cNvGrpSpPr/>
          <p:nvPr/>
        </p:nvGrpSpPr>
        <p:grpSpPr>
          <a:xfrm rot="0">
            <a:off x="964659" y="1138947"/>
            <a:ext cx="1134893" cy="1661808"/>
            <a:chOff x="528941" y="1473335"/>
            <a:chExt cx="1134893" cy="1661808"/>
          </a:xfrm>
        </p:grpSpPr>
        <p:sp>
          <p:nvSpPr>
            <p:cNvPr id="8" name=""/>
            <p:cNvSpPr/>
            <p:nvPr/>
          </p:nvSpPr>
          <p:spPr>
            <a:xfrm>
              <a:off x="528941" y="2182643"/>
              <a:ext cx="1134893" cy="952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680936" y="1473335"/>
              <a:ext cx="810638" cy="81063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0" name=""/>
            <p:cNvSpPr txBox="1"/>
            <p:nvPr/>
          </p:nvSpPr>
          <p:spPr>
            <a:xfrm>
              <a:off x="560757" y="1692611"/>
              <a:ext cx="1074097" cy="3947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>
                  <a:solidFill>
                    <a:srgbClr val="333333"/>
                  </a:solidFill>
                  <a:latin typeface="Noto Sans KR Medium"/>
                  <a:ea typeface="Noto Sans KR Medium"/>
                </a:rPr>
                <a:t>개발자</a:t>
              </a:r>
              <a:endParaRPr lang="ko-KR" altLang="en-US" sz="2000">
                <a:solidFill>
                  <a:srgbClr val="333333"/>
                </a:solidFill>
                <a:latin typeface="Noto Sans KR Medium"/>
                <a:ea typeface="Noto Sans KR Medium"/>
              </a:endParaRPr>
            </a:p>
          </p:txBody>
        </p:sp>
      </p:grpSp>
      <p:sp>
        <p:nvSpPr>
          <p:cNvPr id="11" name=""/>
          <p:cNvSpPr/>
          <p:nvPr/>
        </p:nvSpPr>
        <p:spPr>
          <a:xfrm>
            <a:off x="5204904" y="73362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12" name=""/>
          <p:cNvCxnSpPr/>
          <p:nvPr/>
        </p:nvCxnSpPr>
        <p:spPr>
          <a:xfrm>
            <a:off x="3036854" y="2131978"/>
            <a:ext cx="1763137" cy="0"/>
          </a:xfrm>
          <a:prstGeom prst="straightConnector1">
            <a:avLst/>
          </a:prstGeom>
          <a:solidFill>
            <a:srgbClr val="0095d3"/>
          </a:solidFill>
          <a:ln w="101600" cap="flat" cmpd="sng" algn="ctr">
            <a:solidFill>
              <a:srgbClr val="6db33f"/>
            </a:solidFill>
            <a:prstDash val="solid"/>
            <a:round/>
            <a:tailEnd type="arrow" w="med" len="med"/>
          </a:ln>
          <a:effectLst/>
        </p:spPr>
      </p:cxnSp>
      <p:sp>
        <p:nvSpPr>
          <p:cNvPr id="13" name=""/>
          <p:cNvSpPr/>
          <p:nvPr/>
        </p:nvSpPr>
        <p:spPr>
          <a:xfrm>
            <a:off x="5357304" y="88602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14" name=""/>
          <p:cNvSpPr/>
          <p:nvPr/>
        </p:nvSpPr>
        <p:spPr>
          <a:xfrm>
            <a:off x="5509704" y="103842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15" name=""/>
          <p:cNvSpPr/>
          <p:nvPr/>
        </p:nvSpPr>
        <p:spPr>
          <a:xfrm>
            <a:off x="5662104" y="119082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16" name=""/>
          <p:cNvSpPr/>
          <p:nvPr/>
        </p:nvSpPr>
        <p:spPr>
          <a:xfrm>
            <a:off x="5814504" y="134322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17" name=""/>
          <p:cNvSpPr/>
          <p:nvPr/>
        </p:nvSpPr>
        <p:spPr>
          <a:xfrm>
            <a:off x="5966904" y="149562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18" name=""/>
          <p:cNvSpPr/>
          <p:nvPr/>
        </p:nvSpPr>
        <p:spPr>
          <a:xfrm>
            <a:off x="6220634" y="725926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0" name=""/>
          <p:cNvSpPr/>
          <p:nvPr/>
        </p:nvSpPr>
        <p:spPr>
          <a:xfrm>
            <a:off x="6373034" y="878326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1" name=""/>
          <p:cNvSpPr/>
          <p:nvPr/>
        </p:nvSpPr>
        <p:spPr>
          <a:xfrm>
            <a:off x="6525434" y="1030726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2" name=""/>
          <p:cNvSpPr/>
          <p:nvPr/>
        </p:nvSpPr>
        <p:spPr>
          <a:xfrm>
            <a:off x="6677834" y="1183126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3" name=""/>
          <p:cNvSpPr/>
          <p:nvPr/>
        </p:nvSpPr>
        <p:spPr>
          <a:xfrm>
            <a:off x="6830234" y="1335526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4" name=""/>
          <p:cNvSpPr/>
          <p:nvPr/>
        </p:nvSpPr>
        <p:spPr>
          <a:xfrm>
            <a:off x="6982634" y="1487926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5" name=""/>
          <p:cNvSpPr/>
          <p:nvPr/>
        </p:nvSpPr>
        <p:spPr>
          <a:xfrm>
            <a:off x="5148970" y="2076044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6" name=""/>
          <p:cNvSpPr/>
          <p:nvPr/>
        </p:nvSpPr>
        <p:spPr>
          <a:xfrm>
            <a:off x="5301370" y="2228444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7" name=""/>
          <p:cNvSpPr/>
          <p:nvPr/>
        </p:nvSpPr>
        <p:spPr>
          <a:xfrm>
            <a:off x="5453770" y="2380844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8" name=""/>
          <p:cNvSpPr/>
          <p:nvPr/>
        </p:nvSpPr>
        <p:spPr>
          <a:xfrm>
            <a:off x="5606170" y="2533244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29" name=""/>
          <p:cNvSpPr/>
          <p:nvPr/>
        </p:nvSpPr>
        <p:spPr>
          <a:xfrm>
            <a:off x="5758570" y="2685644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30" name=""/>
          <p:cNvSpPr/>
          <p:nvPr/>
        </p:nvSpPr>
        <p:spPr>
          <a:xfrm>
            <a:off x="6144029" y="199700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31" name=""/>
          <p:cNvSpPr/>
          <p:nvPr/>
        </p:nvSpPr>
        <p:spPr>
          <a:xfrm>
            <a:off x="6296429" y="214940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32" name=""/>
          <p:cNvSpPr/>
          <p:nvPr/>
        </p:nvSpPr>
        <p:spPr>
          <a:xfrm>
            <a:off x="6448829" y="230180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33" name=""/>
          <p:cNvSpPr/>
          <p:nvPr/>
        </p:nvSpPr>
        <p:spPr>
          <a:xfrm>
            <a:off x="6601229" y="245420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34" name=""/>
          <p:cNvSpPr/>
          <p:nvPr/>
        </p:nvSpPr>
        <p:spPr>
          <a:xfrm>
            <a:off x="6753629" y="260660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35" name=""/>
          <p:cNvSpPr/>
          <p:nvPr/>
        </p:nvSpPr>
        <p:spPr>
          <a:xfrm>
            <a:off x="6906029" y="2759007"/>
            <a:ext cx="922101" cy="952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1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1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1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36" name=""/>
          <p:cNvCxnSpPr/>
          <p:nvPr/>
        </p:nvCxnSpPr>
        <p:spPr>
          <a:xfrm rot="10800000" flipV="1">
            <a:off x="3198981" y="3429000"/>
            <a:ext cx="1753004" cy="547181"/>
          </a:xfrm>
          <a:prstGeom prst="straightConnector1">
            <a:avLst/>
          </a:prstGeom>
          <a:solidFill>
            <a:srgbClr val="0095d3"/>
          </a:solidFill>
          <a:ln w="101600" cap="flat" cmpd="sng" algn="ctr">
            <a:solidFill>
              <a:srgbClr val="6db33f"/>
            </a:solidFill>
            <a:prstDash val="solid"/>
            <a:round/>
            <a:tailEnd type="arrow" w="med" len="med"/>
          </a:ln>
          <a:effectLst/>
        </p:spPr>
      </p:cxnSp>
      <p:sp>
        <p:nvSpPr>
          <p:cNvPr id="37" name=""/>
          <p:cNvSpPr/>
          <p:nvPr/>
        </p:nvSpPr>
        <p:spPr>
          <a:xfrm>
            <a:off x="341481" y="4128176"/>
            <a:ext cx="2452181" cy="1651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ko-KR" sz="1800">
                <a:solidFill>
                  <a:schemeClr val="dk1"/>
                </a:solidFill>
                <a:latin typeface="Noto Sans KR Bold"/>
                <a:ea typeface="Noto Sans KR Bold"/>
              </a:rPr>
              <a:t>Framework</a:t>
            </a:r>
            <a:endParaRPr lang="en-US" altLang="ko-KR" sz="1800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cxnSp>
        <p:nvCxnSpPr>
          <p:cNvPr id="38" name=""/>
          <p:cNvCxnSpPr/>
          <p:nvPr/>
        </p:nvCxnSpPr>
        <p:spPr>
          <a:xfrm flipV="1">
            <a:off x="3249647" y="4736154"/>
            <a:ext cx="1742870" cy="314121"/>
          </a:xfrm>
          <a:prstGeom prst="straightConnector1">
            <a:avLst/>
          </a:prstGeom>
          <a:solidFill>
            <a:srgbClr val="0095d3"/>
          </a:solidFill>
          <a:ln w="101600" cap="flat" cmpd="sng" algn="ctr">
            <a:solidFill>
              <a:srgbClr val="6db33f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39" name=""/>
          <p:cNvCxnSpPr/>
          <p:nvPr/>
        </p:nvCxnSpPr>
        <p:spPr>
          <a:xfrm>
            <a:off x="3259780" y="5030010"/>
            <a:ext cx="1682072" cy="587713"/>
          </a:xfrm>
          <a:prstGeom prst="straightConnector1">
            <a:avLst/>
          </a:prstGeom>
          <a:solidFill>
            <a:srgbClr val="0095d3"/>
          </a:solidFill>
          <a:ln w="101600" cap="flat" cmpd="sng" algn="ctr">
            <a:solidFill>
              <a:srgbClr val="6db33f"/>
            </a:solidFill>
            <a:prstDash val="solid"/>
            <a:round/>
            <a:tailEnd type="arrow" w="med" len="med"/>
          </a:ln>
          <a:effectLst/>
        </p:spPr>
      </p:cxnSp>
      <p:sp>
        <p:nvSpPr>
          <p:cNvPr id="40" name=""/>
          <p:cNvSpPr/>
          <p:nvPr/>
        </p:nvSpPr>
        <p:spPr>
          <a:xfrm>
            <a:off x="5144512" y="4066566"/>
            <a:ext cx="2452181" cy="9221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3000">
                <a:solidFill>
                  <a:schemeClr val="dk1"/>
                </a:solidFill>
                <a:latin typeface="Noto Sans KR Medium"/>
                <a:ea typeface="Noto Sans KR Medium"/>
              </a:rPr>
              <a:t>ㅋㅋ루삥뽕</a:t>
            </a:r>
            <a:endParaRPr lang="ko-KR" altLang="en-US" sz="30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sp>
        <p:nvSpPr>
          <p:cNvPr id="42" name=""/>
          <p:cNvSpPr/>
          <p:nvPr/>
        </p:nvSpPr>
        <p:spPr>
          <a:xfrm>
            <a:off x="5132962" y="5211997"/>
            <a:ext cx="2452181" cy="9221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>
                <a:solidFill>
                  <a:schemeClr val="dk1"/>
                </a:solidFill>
                <a:latin typeface="Noto Sans KR Bold"/>
                <a:ea typeface="Noto Sans KR Bold"/>
              </a:rPr>
              <a:t>ㅋㅋ루삥빠라삥뽕</a:t>
            </a:r>
            <a:endParaRPr lang="ko-KR" altLang="en-US" sz="2000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43" name=""/>
          <p:cNvSpPr/>
          <p:nvPr/>
        </p:nvSpPr>
        <p:spPr>
          <a:xfrm rot="5385725">
            <a:off x="7906951" y="4878193"/>
            <a:ext cx="717034" cy="435360"/>
          </a:xfrm>
          <a:prstGeom prst="flowChartExtract">
            <a:avLst/>
          </a:prstGeom>
          <a:solidFill>
            <a:srgbClr val="61b210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84671" y="3793788"/>
            <a:ext cx="2026595" cy="39591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>
                <a:solidFill>
                  <a:srgbClr val="333333"/>
                </a:solidFill>
                <a:latin typeface="Noto Sans KR Medium"/>
                <a:ea typeface="Noto Sans KR Medium"/>
              </a:rPr>
              <a:t>IOC Container</a:t>
            </a:r>
            <a:endParaRPr lang="en-US" altLang="ko-KR" sz="2000">
              <a:solidFill>
                <a:srgbClr val="333333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"/>
                            </p:stCondLst>
                            <p:childTnLst>
                              <p:par>
                                <p:cTn id="1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"/>
                            </p:stCondLst>
                            <p:childTnLst>
                              <p:par>
                                <p:cTn id="1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"/>
                            </p:stCondLst>
                            <p:childTnLst>
                              <p:par>
                                <p:cTn id="22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"/>
                            </p:stCondLst>
                            <p:childTnLst>
                              <p:par>
                                <p:cTn id="2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"/>
                            </p:stCondLst>
                            <p:childTnLst>
                              <p:par>
                                <p:cTn id="37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"/>
                            </p:stCondLst>
                            <p:childTnLst>
                              <p:par>
                                <p:cTn id="46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"/>
                            </p:stCondLst>
                            <p:childTnLst>
                              <p:par>
                                <p:cTn id="49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"/>
                            </p:stCondLst>
                            <p:childTnLst>
                              <p:par>
                                <p:cTn id="52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"/>
                            </p:stCondLst>
                            <p:childTnLst>
                              <p:par>
                                <p:cTn id="55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"/>
                            </p:stCondLst>
                            <p:childTnLst>
                              <p:par>
                                <p:cTn id="58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"/>
                            </p:stCondLst>
                            <p:childTnLst>
                              <p:par>
                                <p:cTn id="61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"/>
                            </p:stCondLst>
                            <p:childTnLst>
                              <p:par>
                                <p:cTn id="64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"/>
                            </p:stCondLst>
                            <p:childTnLst>
                              <p:par>
                                <p:cTn id="67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9"/>
                            </p:stCondLst>
                            <p:childTnLst>
                              <p:par>
                                <p:cTn id="70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"/>
                            </p:stCondLst>
                            <p:childTnLst>
                              <p:par>
                                <p:cTn id="73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1"/>
                            </p:stCondLst>
                            <p:childTnLst>
                              <p:par>
                                <p:cTn id="76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1" animBg="1"/>
      <p:bldP spid="11" grpId="2" animBg="1"/>
      <p:bldP spid="13" grpId="3" animBg="1"/>
      <p:bldP spid="14" grpId="4" animBg="1"/>
      <p:bldP spid="15" grpId="5" animBg="1"/>
      <p:bldP spid="16" grpId="6" animBg="1"/>
      <p:bldP spid="17" grpId="7" animBg="1"/>
      <p:bldP spid="18" grpId="8" animBg="1"/>
      <p:bldP spid="20" grpId="9" animBg="1"/>
      <p:bldP spid="21" grpId="10" animBg="1"/>
      <p:bldP spid="22" grpId="11" animBg="1"/>
      <p:bldP spid="23" grpId="12" animBg="1"/>
      <p:bldP spid="24" grpId="13" animBg="1"/>
      <p:bldP spid="25" grpId="14" animBg="1"/>
      <p:bldP spid="26" grpId="15" animBg="1"/>
      <p:bldP spid="27" grpId="16" animBg="1"/>
      <p:bldP spid="28" grpId="17" animBg="1"/>
      <p:bldP spid="29" grpId="18" animBg="1"/>
      <p:bldP spid="30" grpId="19" animBg="1"/>
      <p:bldP spid="31" grpId="20" animBg="1"/>
      <p:bldP spid="32" grpId="21" animBg="1"/>
      <p:bldP spid="33" grpId="22" animBg="1"/>
      <p:bldP spid="34" grpId="23" animBg="1"/>
      <p:bldP spid="35" grpId="24" animBg="1"/>
      <p:bldP spid="36" grpId="25" animBg="1"/>
      <p:bldP spid="44" grpId="26" animBg="1"/>
      <p:bldP spid="37" grpId="27" animBg="1"/>
      <p:bldP spid="38" grpId="28" animBg="1"/>
      <p:bldP spid="39" grpId="29" animBg="1"/>
      <p:bldP spid="40" grpId="30" animBg="1"/>
      <p:bldP spid="42" grpId="31" animBg="1"/>
      <p:bldP spid="43" grpId="3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528941" y="1230143"/>
            <a:ext cx="8086117" cy="489422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301627" y="320040"/>
            <a:ext cx="8539165" cy="3333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anchor="ctr" anchorCtr="0"/>
          <a:lstStyle/>
          <a:p>
            <a:pPr marL="0" lvl="0" indent="0" algn="l" rt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</a:rPr>
              <a:t>Wh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</a:rPr>
              <a:t>y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use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IOC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?</a:t>
            </a:r>
            <a:endPara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<a:solidFill>
                <a:srgbClr val="333333"/>
              </a:solidFill>
              <a:effectLst>
                <a:outerShdw dist="25400" dir="5400000" algn="t" rotWithShape="0">
                  <a:schemeClr val="bg1">
                    <a:alpha val="0"/>
                  </a:schemeClr>
                </a:outerShdw>
              </a:effectLst>
              <a:latin typeface="Noto Sans KR Bold"/>
              <a:ea typeface="Noto Sans KR Bold"/>
              <a:cs typeface="+mj-cs"/>
            </a:endParaRPr>
          </a:p>
        </p:txBody>
      </p:sp>
      <p:sp>
        <p:nvSpPr>
          <p:cNvPr id="9" name=""/>
          <p:cNvSpPr/>
          <p:nvPr/>
        </p:nvSpPr>
        <p:spPr>
          <a:xfrm>
            <a:off x="1060922" y="1874398"/>
            <a:ext cx="2746037" cy="1124760"/>
          </a:xfrm>
          <a:prstGeom prst="ellipse">
            <a:avLst/>
          </a:prstGeom>
          <a:solidFill>
            <a:srgbClr val="29af1d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페이스북 모바일 개발자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15" name=""/>
          <p:cNvSpPr/>
          <p:nvPr/>
        </p:nvSpPr>
        <p:spPr>
          <a:xfrm>
            <a:off x="899200" y="4245921"/>
            <a:ext cx="2746037" cy="1124760"/>
          </a:xfrm>
          <a:prstGeom prst="ellipse">
            <a:avLst/>
          </a:prstGeom>
          <a:solidFill>
            <a:srgbClr val="29af1d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인스타 모바일 개발자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16" name=""/>
          <p:cNvSpPr/>
          <p:nvPr/>
        </p:nvSpPr>
        <p:spPr>
          <a:xfrm>
            <a:off x="4952390" y="1489752"/>
            <a:ext cx="2746037" cy="1124760"/>
          </a:xfrm>
          <a:prstGeom prst="ellipse">
            <a:avLst/>
          </a:prstGeom>
          <a:solidFill>
            <a:srgbClr val="f6b92b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스카프 프론트 개발자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17" name=""/>
          <p:cNvSpPr/>
          <p:nvPr/>
        </p:nvSpPr>
        <p:spPr>
          <a:xfrm>
            <a:off x="4952390" y="3141427"/>
            <a:ext cx="2746037" cy="1124760"/>
          </a:xfrm>
          <a:prstGeom prst="ellipse">
            <a:avLst/>
          </a:prstGeom>
          <a:solidFill>
            <a:srgbClr val="f6b92b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은</a:t>
            </a:r>
            <a:r>
              <a:rPr lang="en-US" altLang="ko-KR" sz="2000" b="1">
                <a:solidFill>
                  <a:srgbClr val="ffffff"/>
                </a:solidFill>
                <a:latin typeface="Noto Sans KR Medium"/>
                <a:ea typeface="Noto Sans KR Medium"/>
              </a:rPr>
              <a:t> </a:t>
            </a: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프론트 개발자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18" name=""/>
          <p:cNvSpPr/>
          <p:nvPr/>
        </p:nvSpPr>
        <p:spPr>
          <a:xfrm>
            <a:off x="5185449" y="4580310"/>
            <a:ext cx="2746037" cy="1124760"/>
          </a:xfrm>
          <a:prstGeom prst="ellipse">
            <a:avLst/>
          </a:prstGeom>
          <a:solidFill>
            <a:srgbClr val="f6b92b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ko-KR" sz="2000" b="1">
                <a:solidFill>
                  <a:srgbClr val="ffffff"/>
                </a:solidFill>
                <a:latin typeface="Noto Sans KR Medium"/>
                <a:ea typeface="Noto Sans KR Medium"/>
              </a:rPr>
              <a:t>Entry</a:t>
            </a: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 프론트 개발자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3254713" y="855223"/>
            <a:ext cx="2583910" cy="46684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 b="1">
                <a:solidFill>
                  <a:srgbClr val="333333"/>
                </a:solidFill>
                <a:latin typeface="Noto Sans KR Bold"/>
                <a:ea typeface="Noto Sans KR Bold"/>
              </a:rPr>
              <a:t>인사팀</a:t>
            </a:r>
            <a:endParaRPr lang="ko-KR" altLang="en-US" sz="2500" b="1">
              <a:solidFill>
                <a:srgbClr val="333333"/>
              </a:solidFill>
              <a:latin typeface="Noto Sans KR Bold"/>
              <a:ea typeface="Noto Sans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301627" y="320040"/>
            <a:ext cx="8539165" cy="3333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anchor="ctr" anchorCtr="0"/>
          <a:lstStyle/>
          <a:p>
            <a:pPr marL="0" lvl="0" indent="0" algn="l" rtl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</a:rPr>
              <a:t>Wh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</a:rPr>
              <a:t>y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use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IOC</a:t>
            </a:r>
            <a:r>
              <a: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  <a:solidFill>
                  <a:srgbClr val="333333"/>
                </a:solidFill>
                <a:effectLst>
                  <a:outerShdw dist="25400" dir="5400000" algn="t" rotWithShape="0">
                    <a:schemeClr val="bg1">
                      <a:alpha val="0"/>
                    </a:schemeClr>
                  </a:outerShdw>
                </a:effectLst>
                <a:latin typeface="Noto Sans KR Bold"/>
                <a:ea typeface="Noto Sans KR Bold"/>
                <a:cs typeface="+mj-cs"/>
              </a:rPr>
              <a:t>?</a:t>
            </a:r>
            <a:endParaRPr xmlns:mc="http://schemas.openxmlformats.org/markup-compatibility/2006" xmlns:hp="http://schemas.haansoft.com/office/presentation/8.0" kumimoji="0" lang="en-US" sz="3000" b="0" i="0" u="none" strike="noStrike" kern="0" cap="none" spc="0" normalizeH="0" baseline="0" mc:Ignorable="hp" hp:hslEmbossed="0">
              <a:solidFill>
                <a:srgbClr val="333333"/>
              </a:solidFill>
              <a:effectLst>
                <a:outerShdw dist="25400" dir="5400000" algn="t" rotWithShape="0">
                  <a:schemeClr val="bg1">
                    <a:alpha val="0"/>
                  </a:schemeClr>
                </a:outerShdw>
              </a:effectLst>
              <a:latin typeface="Noto Sans KR Bold"/>
              <a:ea typeface="Noto Sans KR Bold"/>
              <a:cs typeface="+mj-cs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280535" y="3429000"/>
            <a:ext cx="499191" cy="455984"/>
          </a:xfrm>
          <a:prstGeom prst="rect">
            <a:avLst/>
          </a:prstGeom>
          <a:noFill/>
        </p:spPr>
        <p:txBody>
          <a:bodyPr vert="eaVert" wrap="square">
            <a:spAutoFit/>
          </a:bodyPr>
          <a:p>
            <a:pPr algn="l">
              <a:defRPr/>
            </a:pPr>
            <a:endParaRPr lang="en-US" altLang="ko-KR" sz="20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0" y="919101"/>
            <a:ext cx="9144001" cy="54584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rgbClr val="333333"/>
                </a:solidFill>
                <a:latin typeface="Noto Sans KR Bold"/>
                <a:ea typeface="Noto Sans KR Bold"/>
              </a:rPr>
              <a:t>개발팀</a:t>
            </a:r>
            <a:endParaRPr lang="ko-KR" altLang="en-US" sz="3000">
              <a:solidFill>
                <a:srgbClr val="333333"/>
              </a:solidFill>
              <a:latin typeface="Noto Sans KR Bold"/>
              <a:ea typeface="Noto Sans KR Bold"/>
            </a:endParaRPr>
          </a:p>
        </p:txBody>
      </p:sp>
      <p:grpSp>
        <p:nvGrpSpPr>
          <p:cNvPr id="16" name=""/>
          <p:cNvGrpSpPr/>
          <p:nvPr/>
        </p:nvGrpSpPr>
        <p:grpSpPr>
          <a:xfrm rot="0">
            <a:off x="584672" y="1367749"/>
            <a:ext cx="7974653" cy="2127925"/>
            <a:chOff x="554273" y="1027484"/>
            <a:chExt cx="7974653" cy="2127925"/>
          </a:xfrm>
        </p:grpSpPr>
        <p:sp>
          <p:nvSpPr>
            <p:cNvPr id="10" name=""/>
            <p:cNvSpPr/>
            <p:nvPr/>
          </p:nvSpPr>
          <p:spPr>
            <a:xfrm>
              <a:off x="554273" y="1027484"/>
              <a:ext cx="7974653" cy="2127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</a:ln>
          </p:spPr>
          <p:txBody>
            <a:bodyPr wrap="none" lIns="0" tIns="0" rIns="0" bIns="0" anchor="ctr"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1030523" y="1534133"/>
              <a:ext cx="2746037" cy="1124760"/>
            </a:xfrm>
            <a:prstGeom prst="ellipse">
              <a:avLst/>
            </a:prstGeom>
            <a:solidFill>
              <a:srgbClr val="29af1d"/>
            </a:solidFill>
            <a:ln w="19050">
              <a:noFill/>
              <a:round/>
            </a:ln>
          </p:spPr>
          <p:txBody>
            <a:bodyPr wrap="none" lIns="0" tIns="0" rIns="0" bIns="0" anchor="ctr"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2000" b="1">
                  <a:solidFill>
                    <a:srgbClr val="ffffff"/>
                  </a:solidFill>
                  <a:latin typeface="Noto Sans KR Medium"/>
                  <a:ea typeface="Noto Sans KR Medium"/>
                </a:rPr>
                <a:t>모바일 개발자</a:t>
              </a:r>
              <a:endPara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4952391" y="1564939"/>
              <a:ext cx="2746037" cy="1124760"/>
            </a:xfrm>
            <a:prstGeom prst="ellipse">
              <a:avLst/>
            </a:prstGeom>
            <a:solidFill>
              <a:srgbClr val="f6b92b"/>
            </a:solidFill>
            <a:ln w="19050">
              <a:noFill/>
              <a:round/>
            </a:ln>
          </p:spPr>
          <p:txBody>
            <a:bodyPr wrap="none" lIns="0" tIns="0" rIns="0" bIns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2000" b="1">
                  <a:solidFill>
                    <a:srgbClr val="ffffff"/>
                  </a:solidFill>
                  <a:latin typeface="Noto Sans KR Medium"/>
                  <a:ea typeface="Noto Sans KR Medium"/>
                </a:rPr>
                <a:t>프론트 개발자</a:t>
              </a:r>
              <a:endPara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endParaRPr>
            </a:p>
          </p:txBody>
        </p:sp>
      </p:grpSp>
      <p:sp>
        <p:nvSpPr>
          <p:cNvPr id="17" name=""/>
          <p:cNvSpPr/>
          <p:nvPr/>
        </p:nvSpPr>
        <p:spPr>
          <a:xfrm>
            <a:off x="483343" y="4442298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개발 업무</a:t>
            </a:r>
            <a:r>
              <a:rPr lang="en-US" altLang="ko-KR" sz="1800" b="1">
                <a:solidFill>
                  <a:schemeClr val="dk1"/>
                </a:solidFill>
                <a:latin typeface="Noto Sans KR Bold"/>
                <a:ea typeface="Noto Sans KR Bold"/>
              </a:rPr>
              <a:t>1</a:t>
            </a:r>
            <a:endParaRPr lang="en-US" altLang="ko-KR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18" name=""/>
          <p:cNvSpPr/>
          <p:nvPr/>
        </p:nvSpPr>
        <p:spPr>
          <a:xfrm>
            <a:off x="2520477" y="4858155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개발 업무</a:t>
            </a:r>
            <a:r>
              <a:rPr lang="en-US" altLang="ko-KR" sz="1800" b="1">
                <a:solidFill>
                  <a:schemeClr val="dk1"/>
                </a:solidFill>
                <a:latin typeface="Noto Sans KR Bold"/>
                <a:ea typeface="Noto Sans KR Bold"/>
              </a:rPr>
              <a:t>2</a:t>
            </a:r>
            <a:endParaRPr lang="en-US" altLang="ko-KR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19" name=""/>
          <p:cNvSpPr/>
          <p:nvPr/>
        </p:nvSpPr>
        <p:spPr>
          <a:xfrm>
            <a:off x="4572000" y="3916194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개발 업무</a:t>
            </a:r>
            <a:r>
              <a:rPr lang="en-US" altLang="ko-KR" sz="1800" b="1">
                <a:solidFill>
                  <a:schemeClr val="dk1"/>
                </a:solidFill>
                <a:latin typeface="Noto Sans KR Bold"/>
                <a:ea typeface="Noto Sans KR Bold"/>
              </a:rPr>
              <a:t>3</a:t>
            </a:r>
            <a:endParaRPr lang="en-US" altLang="ko-KR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20" name=""/>
          <p:cNvSpPr/>
          <p:nvPr/>
        </p:nvSpPr>
        <p:spPr>
          <a:xfrm>
            <a:off x="5869427" y="5071760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개발 업무</a:t>
            </a:r>
            <a:r>
              <a:rPr lang="en-US" altLang="ko-KR" sz="1800" b="1">
                <a:solidFill>
                  <a:schemeClr val="dk1"/>
                </a:solidFill>
                <a:latin typeface="Noto Sans KR Bold"/>
                <a:ea typeface="Noto Sans KR Bold"/>
              </a:rPr>
              <a:t>5</a:t>
            </a:r>
            <a:endParaRPr lang="en-US" altLang="ko-KR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21" name=""/>
          <p:cNvSpPr/>
          <p:nvPr/>
        </p:nvSpPr>
        <p:spPr>
          <a:xfrm>
            <a:off x="6964194" y="4008202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개발 업무</a:t>
            </a:r>
            <a:r>
              <a:rPr lang="en-US" altLang="ko-KR" sz="1800" b="1">
                <a:solidFill>
                  <a:schemeClr val="dk1"/>
                </a:solidFill>
                <a:latin typeface="Noto Sans KR Bold"/>
                <a:ea typeface="Noto Sans KR Bold"/>
              </a:rPr>
              <a:t>4</a:t>
            </a:r>
            <a:endParaRPr lang="en-US" altLang="ko-KR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cxnSp>
        <p:nvCxnSpPr>
          <p:cNvPr id="22" name=""/>
          <p:cNvCxnSpPr/>
          <p:nvPr/>
        </p:nvCxnSpPr>
        <p:spPr>
          <a:xfrm rot="5400000">
            <a:off x="1258516" y="3393534"/>
            <a:ext cx="1307154" cy="709309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23" name=""/>
          <p:cNvCxnSpPr/>
          <p:nvPr/>
        </p:nvCxnSpPr>
        <p:spPr>
          <a:xfrm rot="16200000" flipH="1">
            <a:off x="2170483" y="3525263"/>
            <a:ext cx="1590877" cy="709308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24" name=""/>
          <p:cNvCxnSpPr/>
          <p:nvPr/>
        </p:nvCxnSpPr>
        <p:spPr>
          <a:xfrm rot="5400000">
            <a:off x="5473835" y="3342869"/>
            <a:ext cx="658643" cy="303991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25" name=""/>
          <p:cNvCxnSpPr/>
          <p:nvPr/>
        </p:nvCxnSpPr>
        <p:spPr>
          <a:xfrm rot="16200000" flipH="1">
            <a:off x="5656230" y="3981246"/>
            <a:ext cx="1823936" cy="151996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26" name=""/>
          <p:cNvCxnSpPr/>
          <p:nvPr/>
        </p:nvCxnSpPr>
        <p:spPr>
          <a:xfrm>
            <a:off x="6978582" y="3104745"/>
            <a:ext cx="790372" cy="739707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1" animBg="1"/>
      <p:bldP spid="18" grpId="2" animBg="1"/>
      <p:bldP spid="23" grpId="3" animBg="1"/>
      <p:bldP spid="19" grpId="4" animBg="1"/>
      <p:bldP spid="24" grpId="5" animBg="1"/>
      <p:bldP spid="20" grpId="6" animBg="1"/>
      <p:bldP spid="25" grpId="7" animBg="1"/>
      <p:bldP spid="21" grpId="8" animBg="1"/>
      <p:bldP spid="26" grpId="9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301627" y="320041"/>
            <a:ext cx="8539165" cy="562609"/>
          </a:xfrm>
        </p:spPr>
        <p:txBody>
          <a:bodyPr vert="horz" wrap="square" lIns="0" tIns="0" rIns="0" bIns="0" anchor="t" anchorCtr="0"/>
          <a:lstStyle/>
          <a:p>
            <a:pPr eaLnBrk="1" hangingPunct="1">
              <a:defRPr/>
            </a:pPr>
            <a:r>
              <a:rPr lang="en-US" altLang="ko-KR" b="1">
                <a:latin typeface="Noto Sans KR Bold"/>
                <a:ea typeface="Noto Sans KR Bold"/>
              </a:rPr>
              <a:t>DI</a:t>
            </a:r>
            <a:endParaRPr lang="en-US" altLang="ko-KR" b="1">
              <a:latin typeface="Noto Sans KR Bold"/>
              <a:ea typeface="Noto Sans KR Bold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2271827" y="2104341"/>
            <a:ext cx="2587218" cy="541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>
                <a:solidFill>
                  <a:srgbClr val="333333"/>
                </a:solidFill>
                <a:latin typeface="Noto Sans KR Bold"/>
                <a:ea typeface="Noto Sans KR Bold"/>
              </a:rPr>
              <a:t>Dependency</a:t>
            </a:r>
            <a:endParaRPr lang="en-US" sz="3000">
              <a:solidFill>
                <a:srgbClr val="333333"/>
              </a:solidFill>
              <a:latin typeface="Noto Sans KR Bold"/>
              <a:ea typeface="Noto Sans KR Bold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4900986" y="2111712"/>
            <a:ext cx="1971186" cy="543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000">
                <a:solidFill>
                  <a:srgbClr val="333333"/>
                </a:solidFill>
                <a:latin typeface="Noto Sans KR Bold"/>
                <a:ea typeface="Noto Sans KR Bold"/>
              </a:rPr>
              <a:t>Injection</a:t>
            </a:r>
            <a:endParaRPr lang="en-US" sz="3000">
              <a:solidFill>
                <a:srgbClr val="333333"/>
              </a:solidFill>
              <a:latin typeface="Noto Sans KR Bold"/>
              <a:ea typeface="Noto Sans KR Bold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410510" y="3287139"/>
            <a:ext cx="7103219" cy="38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sz="200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2444073" y="3429000"/>
            <a:ext cx="2127927" cy="84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 b="1">
                <a:solidFill>
                  <a:srgbClr val="333333"/>
                </a:solidFill>
                <a:latin typeface="Noto Sans KR Medium"/>
                <a:ea typeface="Noto Sans KR Medium"/>
              </a:rPr>
              <a:t>의존성</a:t>
            </a:r>
            <a:endParaRPr lang="ko-KR" altLang="en-US" sz="5000" b="1">
              <a:solidFill>
                <a:srgbClr val="333333"/>
              </a:solidFill>
              <a:latin typeface="Noto Sans KR Medium"/>
              <a:ea typeface="Noto Sans KR Medium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4572000" y="3429000"/>
            <a:ext cx="2127926" cy="845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 b="1">
                <a:solidFill>
                  <a:srgbClr val="333333"/>
                </a:solidFill>
                <a:latin typeface="Noto Sans KR Medium"/>
                <a:ea typeface="Noto Sans KR Medium"/>
              </a:rPr>
              <a:t>주입</a:t>
            </a:r>
            <a:endParaRPr lang="ko-KR" altLang="en-US" sz="5000" b="1">
              <a:solidFill>
                <a:srgbClr val="333333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6" grpId="1" animBg="1"/>
      <p:bldP spid="168" grpId="2" animBg="1"/>
      <p:bldP spid="169" grpId="3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idx="0"/>
          </p:nvPr>
        </p:nvSpPr>
        <p:spPr>
          <a:xfrm>
            <a:off x="301627" y="320040"/>
            <a:ext cx="8539165" cy="333375"/>
          </a:xfrm>
        </p:spPr>
        <p:txBody>
          <a:bodyPr vert="horz" wrap="square" lIns="0" tIns="0" rIns="0" bIns="0" anchor="ctr" anchorCtr="0"/>
          <a:lstStyle/>
          <a:p>
            <a:pPr lvl="0" algn="l">
              <a:defRPr/>
            </a:pPr>
            <a:r>
              <a:rPr lang="en-US" sz="3000">
                <a:latin typeface="Noto Sans KR Bold"/>
                <a:ea typeface="Noto Sans KR Bold"/>
              </a:rPr>
              <a:t>What is </a:t>
            </a:r>
            <a:r>
              <a:rPr lang="en-US" altLang="ko-KR" sz="3000">
                <a:latin typeface="Noto Sans KR Bold"/>
                <a:ea typeface="Noto Sans KR Bold"/>
              </a:rPr>
              <a:t>DI</a:t>
            </a:r>
            <a:r>
              <a:rPr lang="en-US" sz="3000">
                <a:latin typeface="Noto Sans KR Bold"/>
                <a:ea typeface="Noto Sans KR Bold"/>
              </a:rPr>
              <a:t>?</a:t>
            </a:r>
            <a:endParaRPr lang="en-US" sz="3000">
              <a:latin typeface="Noto Sans KR Bold"/>
              <a:ea typeface="Noto Sans KR Bold"/>
            </a:endParaRPr>
          </a:p>
        </p:txBody>
      </p:sp>
      <p:sp>
        <p:nvSpPr>
          <p:cNvPr id="15" name=""/>
          <p:cNvSpPr/>
          <p:nvPr/>
        </p:nvSpPr>
        <p:spPr>
          <a:xfrm>
            <a:off x="513741" y="1854132"/>
            <a:ext cx="2746037" cy="1124760"/>
          </a:xfrm>
          <a:prstGeom prst="ellipse">
            <a:avLst/>
          </a:prstGeom>
          <a:solidFill>
            <a:srgbClr val="29af1d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rPr>
              <a:t>모바일 개발</a:t>
            </a:r>
            <a:endParaRPr lang="ko-KR" altLang="en-US" sz="2000" b="1">
              <a:solidFill>
                <a:srgbClr val="ffffff"/>
              </a:solidFill>
              <a:latin typeface="Noto Sans KR Medium"/>
              <a:ea typeface="Noto Sans KR Medium"/>
            </a:endParaRPr>
          </a:p>
        </p:txBody>
      </p:sp>
      <p:sp>
        <p:nvSpPr>
          <p:cNvPr id="16" name=""/>
          <p:cNvSpPr/>
          <p:nvPr/>
        </p:nvSpPr>
        <p:spPr>
          <a:xfrm>
            <a:off x="6036214" y="1701732"/>
            <a:ext cx="2786569" cy="149968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많고 많은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8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코드중에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8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내가 제일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~</a:t>
            </a:r>
            <a:endParaRPr lang="en-US" altLang="ko-KR" sz="1800"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잘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@</a:t>
            </a:r>
            <a:r>
              <a:rPr lang="ko-KR" altLang="en-US" sz="1800">
                <a:solidFill>
                  <a:schemeClr val="dk1"/>
                </a:solidFill>
                <a:latin typeface="Noto Sans KR Medium"/>
                <a:ea typeface="Noto Sans KR Medium"/>
              </a:rPr>
              <a:t>났</a:t>
            </a:r>
            <a:r>
              <a:rPr lang="en-US" altLang="ko-KR" sz="1800">
                <a:solidFill>
                  <a:schemeClr val="dk1"/>
                </a:solidFill>
                <a:latin typeface="Noto Sans KR Medium"/>
                <a:ea typeface="Noto Sans KR Medium"/>
              </a:rPr>
              <a:t>G~</a:t>
            </a:r>
            <a:endParaRPr lang="en-US" altLang="ko-KR" sz="18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17" name=""/>
          <p:cNvCxnSpPr/>
          <p:nvPr/>
        </p:nvCxnSpPr>
        <p:spPr>
          <a:xfrm>
            <a:off x="3502970" y="2411040"/>
            <a:ext cx="1763137" cy="0"/>
          </a:xfrm>
          <a:prstGeom prst="straightConnector1">
            <a:avLst/>
          </a:prstGeom>
          <a:solidFill>
            <a:srgbClr val="0095d3"/>
          </a:solidFill>
          <a:ln w="101600" cap="flat" cmpd="sng" algn="ctr">
            <a:solidFill>
              <a:srgbClr val="6db33f"/>
            </a:solidFill>
            <a:prstDash val="solid"/>
            <a:round/>
            <a:tailEnd type="arrow" w="med" len="med"/>
          </a:ln>
          <a:effectLst/>
        </p:spPr>
      </p:cxnSp>
      <p:sp>
        <p:nvSpPr>
          <p:cNvPr id="18" name=""/>
          <p:cNvSpPr/>
          <p:nvPr/>
        </p:nvSpPr>
        <p:spPr>
          <a:xfrm rot="5385725">
            <a:off x="7076046" y="3860234"/>
            <a:ext cx="717034" cy="435360"/>
          </a:xfrm>
          <a:prstGeom prst="flowChartExtract">
            <a:avLst/>
          </a:prstGeom>
          <a:solidFill>
            <a:srgbClr val="61b210"/>
          </a:solidFill>
          <a:ln w="19050">
            <a:noFill/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endParaRPr sz="1800">
              <a:solidFill>
                <a:srgbClr val="ffffff"/>
              </a:solidFill>
            </a:endParaRPr>
          </a:p>
        </p:txBody>
      </p:sp>
      <p:grpSp>
        <p:nvGrpSpPr>
          <p:cNvPr id="19" name=""/>
          <p:cNvGrpSpPr/>
          <p:nvPr/>
        </p:nvGrpSpPr>
        <p:grpSpPr>
          <a:xfrm rot="0">
            <a:off x="6725252" y="3490201"/>
            <a:ext cx="1307156" cy="1236223"/>
            <a:chOff x="3594164" y="1057883"/>
            <a:chExt cx="861306" cy="962633"/>
          </a:xfrm>
        </p:grpSpPr>
        <p:cxnSp>
          <p:nvCxnSpPr>
            <p:cNvPr id="20" name=""/>
            <p:cNvCxnSpPr/>
            <p:nvPr/>
          </p:nvCxnSpPr>
          <p:spPr>
            <a:xfrm rot="16200000" flipH="1">
              <a:off x="3553634" y="1118679"/>
              <a:ext cx="942366" cy="861306"/>
            </a:xfrm>
            <a:prstGeom prst="line">
              <a:avLst/>
            </a:prstGeom>
            <a:solidFill>
              <a:srgbClr val="0095d3"/>
            </a:solidFill>
            <a:ln w="1270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  <p:cxnSp>
          <p:nvCxnSpPr>
            <p:cNvPr id="21" name=""/>
            <p:cNvCxnSpPr/>
            <p:nvPr/>
          </p:nvCxnSpPr>
          <p:spPr>
            <a:xfrm rot="5400000">
              <a:off x="3558702" y="1113614"/>
              <a:ext cx="952500" cy="841038"/>
            </a:xfrm>
            <a:prstGeom prst="line">
              <a:avLst/>
            </a:prstGeom>
            <a:solidFill>
              <a:srgbClr val="0095d3"/>
            </a:solidFill>
            <a:ln w="127000" cap="flat" cmpd="sng" algn="ctr">
              <a:solidFill>
                <a:srgbClr val="ff0000"/>
              </a:solidFill>
              <a:prstDash val="solid"/>
              <a:round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1" animBg="1"/>
      <p:bldP spid="16" grpId="2" animBg="1"/>
      <p:bldP spid="18" grpId="3" animBg="1"/>
      <p:bldP spid="19" grpId="4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idx="0"/>
          </p:nvPr>
        </p:nvSpPr>
        <p:spPr>
          <a:xfrm>
            <a:off x="301627" y="320040"/>
            <a:ext cx="8539165" cy="333375"/>
          </a:xfrm>
        </p:spPr>
        <p:txBody>
          <a:bodyPr vert="horz" wrap="square" lIns="0" tIns="0" rIns="0" bIns="0" anchor="ctr" anchorCtr="0"/>
          <a:lstStyle/>
          <a:p>
            <a:pPr lvl="0" algn="l">
              <a:defRPr/>
            </a:pPr>
            <a:r>
              <a:rPr lang="en-US" sz="3000">
                <a:latin typeface="Noto Sans KR Bold"/>
                <a:ea typeface="Noto Sans KR Bold"/>
              </a:rPr>
              <a:t>What is </a:t>
            </a:r>
            <a:r>
              <a:rPr lang="en-US" altLang="ko-KR" sz="3000">
                <a:latin typeface="Noto Sans KR Bold"/>
                <a:ea typeface="Noto Sans KR Bold"/>
              </a:rPr>
              <a:t>DI</a:t>
            </a:r>
            <a:r>
              <a:rPr lang="en-US" sz="3000">
                <a:latin typeface="Noto Sans KR Bold"/>
                <a:ea typeface="Noto Sans KR Bold"/>
              </a:rPr>
              <a:t>?</a:t>
            </a:r>
            <a:endParaRPr lang="en-US" sz="3000">
              <a:latin typeface="Noto Sans KR Bold"/>
              <a:ea typeface="Noto Sans KR Bold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4280535" y="3429000"/>
            <a:ext cx="499191" cy="455984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l">
              <a:defRPr/>
            </a:pPr>
            <a:endParaRPr lang="en-US" altLang="ko-KR" sz="2000">
              <a:solidFill>
                <a:srgbClr val="333333"/>
              </a:solidFill>
              <a:latin typeface="+mn-lt"/>
              <a:ea typeface="+mn-ea"/>
            </a:endParaRPr>
          </a:p>
        </p:txBody>
      </p:sp>
      <p:grpSp>
        <p:nvGrpSpPr>
          <p:cNvPr id="21" name=""/>
          <p:cNvGrpSpPr/>
          <p:nvPr/>
        </p:nvGrpSpPr>
        <p:grpSpPr>
          <a:xfrm rot="0">
            <a:off x="584672" y="1367749"/>
            <a:ext cx="7974653" cy="2127925"/>
            <a:chOff x="554273" y="1027484"/>
            <a:chExt cx="7974653" cy="2127925"/>
          </a:xfrm>
        </p:grpSpPr>
        <p:sp>
          <p:nvSpPr>
            <p:cNvPr id="22" name=""/>
            <p:cNvSpPr/>
            <p:nvPr/>
          </p:nvSpPr>
          <p:spPr>
            <a:xfrm>
              <a:off x="554273" y="1027484"/>
              <a:ext cx="7974653" cy="2127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1030523" y="1534133"/>
              <a:ext cx="2746037" cy="1124760"/>
            </a:xfrm>
            <a:prstGeom prst="ellipse">
              <a:avLst/>
            </a:prstGeom>
            <a:solidFill>
              <a:srgbClr val="29af1d"/>
            </a:solidFill>
            <a:ln w="19050">
              <a:noFill/>
              <a:round/>
            </a:ln>
          </p:spPr>
          <p:txBody>
            <a:bodyPr wrap="none" lIns="0" tIns="0" rIns="0" bIns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2000" b="1">
                  <a:solidFill>
                    <a:srgbClr val="ffffff"/>
                  </a:solidFill>
                  <a:latin typeface="Noto Sans KR Medium"/>
                  <a:ea typeface="Noto Sans KR Medium"/>
                </a:rPr>
                <a:t>모바일 개발</a:t>
              </a:r>
              <a:endPara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4952391" y="1564939"/>
              <a:ext cx="2746037" cy="1124760"/>
            </a:xfrm>
            <a:prstGeom prst="ellipse">
              <a:avLst/>
            </a:prstGeom>
            <a:solidFill>
              <a:srgbClr val="f6b92b"/>
            </a:solidFill>
            <a:ln w="19050">
              <a:noFill/>
              <a:round/>
            </a:ln>
          </p:spPr>
          <p:txBody>
            <a:bodyPr wrap="none" lIns="0" tIns="0" rIns="0" bIns="0" anchor="ctr"/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ko-KR" altLang="en-US" sz="2000" b="1">
                  <a:solidFill>
                    <a:srgbClr val="ffffff"/>
                  </a:solidFill>
                  <a:latin typeface="Noto Sans KR Medium"/>
                  <a:ea typeface="Noto Sans KR Medium"/>
                </a:rPr>
                <a:t>프론트 개발</a:t>
              </a:r>
              <a:endParaRPr lang="ko-KR" altLang="en-US" sz="2000" b="1">
                <a:solidFill>
                  <a:srgbClr val="ffffff"/>
                </a:solidFill>
                <a:latin typeface="Noto Sans KR Medium"/>
                <a:ea typeface="Noto Sans KR Medium"/>
              </a:endParaRPr>
            </a:p>
          </p:txBody>
        </p:sp>
      </p:grpSp>
      <p:sp>
        <p:nvSpPr>
          <p:cNvPr id="25" name=""/>
          <p:cNvSpPr/>
          <p:nvPr/>
        </p:nvSpPr>
        <p:spPr>
          <a:xfrm>
            <a:off x="483343" y="4442298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페이스북 개발</a:t>
            </a:r>
            <a:endParaRPr lang="ko-KR" altLang="en-US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26" name=""/>
          <p:cNvSpPr/>
          <p:nvPr/>
        </p:nvSpPr>
        <p:spPr>
          <a:xfrm>
            <a:off x="2520477" y="4858155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인스타 개발</a:t>
            </a:r>
            <a:endParaRPr lang="ko-KR" altLang="en-US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27" name=""/>
          <p:cNvSpPr/>
          <p:nvPr/>
        </p:nvSpPr>
        <p:spPr>
          <a:xfrm>
            <a:off x="4572000" y="3916194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스카프 개발</a:t>
            </a:r>
            <a:endParaRPr lang="ko-KR" altLang="en-US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28" name=""/>
          <p:cNvSpPr/>
          <p:nvPr/>
        </p:nvSpPr>
        <p:spPr>
          <a:xfrm>
            <a:off x="5869427" y="5071760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ko-KR" sz="1800" b="1">
                <a:solidFill>
                  <a:schemeClr val="dk1"/>
                </a:solidFill>
                <a:latin typeface="Noto Sans KR Bold"/>
                <a:ea typeface="Noto Sans KR Bold"/>
              </a:rPr>
              <a:t>Entry </a:t>
            </a: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개발</a:t>
            </a:r>
            <a:endParaRPr lang="ko-KR" altLang="en-US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sp>
        <p:nvSpPr>
          <p:cNvPr id="29" name=""/>
          <p:cNvSpPr/>
          <p:nvPr/>
        </p:nvSpPr>
        <p:spPr>
          <a:xfrm>
            <a:off x="6964194" y="4008202"/>
            <a:ext cx="1722606" cy="6485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  <a:round/>
          </a:ln>
        </p:spPr>
        <p:txBody>
          <a:bodyPr wrap="none" lIns="0" tIns="0" rIns="0" bIns="0" anchor="ctr"/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ko-KR" sz="1800" b="1">
                <a:solidFill>
                  <a:schemeClr val="dk1"/>
                </a:solidFill>
                <a:latin typeface="Noto Sans KR Bold"/>
                <a:ea typeface="Noto Sans KR Bold"/>
              </a:rPr>
              <a:t>DMS</a:t>
            </a:r>
            <a:r>
              <a:rPr lang="ko-KR" altLang="en-US" sz="1800" b="1">
                <a:solidFill>
                  <a:schemeClr val="dk1"/>
                </a:solidFill>
                <a:latin typeface="Noto Sans KR Bold"/>
                <a:ea typeface="Noto Sans KR Bold"/>
              </a:rPr>
              <a:t> 개발</a:t>
            </a:r>
            <a:endParaRPr lang="ko-KR" altLang="en-US" sz="1800" b="1">
              <a:solidFill>
                <a:schemeClr val="dk1"/>
              </a:solidFill>
              <a:latin typeface="Noto Sans KR Bold"/>
              <a:ea typeface="Noto Sans KR Bold"/>
            </a:endParaRPr>
          </a:p>
        </p:txBody>
      </p:sp>
      <p:cxnSp>
        <p:nvCxnSpPr>
          <p:cNvPr id="30" name=""/>
          <p:cNvCxnSpPr/>
          <p:nvPr/>
        </p:nvCxnSpPr>
        <p:spPr>
          <a:xfrm rot="5400000">
            <a:off x="1258516" y="3393534"/>
            <a:ext cx="1307154" cy="709309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31" name=""/>
          <p:cNvCxnSpPr/>
          <p:nvPr/>
        </p:nvCxnSpPr>
        <p:spPr>
          <a:xfrm rot="16200000" flipH="1">
            <a:off x="2170483" y="3525263"/>
            <a:ext cx="1590877" cy="709308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32" name=""/>
          <p:cNvCxnSpPr/>
          <p:nvPr/>
        </p:nvCxnSpPr>
        <p:spPr>
          <a:xfrm rot="5400000">
            <a:off x="5473835" y="3342869"/>
            <a:ext cx="658643" cy="303991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33" name=""/>
          <p:cNvCxnSpPr/>
          <p:nvPr/>
        </p:nvCxnSpPr>
        <p:spPr>
          <a:xfrm rot="16200000" flipH="1">
            <a:off x="5656230" y="3981246"/>
            <a:ext cx="1823936" cy="151996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cxnSp>
        <p:nvCxnSpPr>
          <p:cNvPr id="34" name=""/>
          <p:cNvCxnSpPr/>
          <p:nvPr/>
        </p:nvCxnSpPr>
        <p:spPr>
          <a:xfrm>
            <a:off x="6978582" y="3104745"/>
            <a:ext cx="790372" cy="739707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tailEnd type="arrow" w="med" len="med"/>
          </a:ln>
          <a:effectLst/>
        </p:spPr>
      </p:cxnSp>
      <p:sp>
        <p:nvSpPr>
          <p:cNvPr id="35" name=""/>
          <p:cNvSpPr txBox="1"/>
          <p:nvPr/>
        </p:nvSpPr>
        <p:spPr>
          <a:xfrm>
            <a:off x="0" y="919101"/>
            <a:ext cx="9144001" cy="545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333333"/>
                </a:solidFill>
                <a:latin typeface="Noto Sans KR Bold"/>
                <a:ea typeface="Noto Sans KR Bold"/>
              </a:rPr>
              <a:t>IOC Container</a:t>
            </a:r>
            <a:endParaRPr lang="en-US" altLang="ko-KR" sz="3000">
              <a:solidFill>
                <a:srgbClr val="333333"/>
              </a:solidFill>
              <a:latin typeface="Noto Sans KR Bold"/>
              <a:ea typeface="Noto Sans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SpringTMLT">
  <a:themeElements>
    <a:clrScheme name="SpringSource">
      <a:dk1>
        <a:srgbClr val="333333"/>
      </a:dk1>
      <a:lt1>
        <a:srgbClr val="ffffff"/>
      </a:lt1>
      <a:dk2>
        <a:srgbClr val="333333"/>
      </a:dk2>
      <a:lt2>
        <a:srgbClr val="f1f1f1"/>
      </a:lt2>
      <a:accent1>
        <a:srgbClr val="387c2c"/>
      </a:accent1>
      <a:accent2>
        <a:srgbClr val="6db33f"/>
      </a:accent2>
      <a:accent3>
        <a:srgbClr val="c2cd23"/>
      </a:accent3>
      <a:accent4>
        <a:srgbClr val="717074"/>
      </a:accent4>
      <a:accent5>
        <a:srgbClr val="ede7de"/>
      </a:accent5>
      <a:accent6>
        <a:srgbClr val="d9541e"/>
      </a:accent6>
      <a:hlink>
        <a:srgbClr val="0095d3"/>
      </a:hlink>
      <a:folHlink>
        <a:srgbClr val="0095d4"/>
      </a:folHlink>
    </a:clrScheme>
    <a:fontScheme name="Office Classic 2">
      <a:majorFont>
        <a:latin typeface="Arial"/>
        <a:ea typeface=""/>
        <a:cs typeface=""/>
        <a:font script="Jpan" typeface="MS PGothic"/>
        <a:font script="Hang" typeface="굴림"/>
        <a:font script="Hans" typeface="黑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굴림"/>
        <a:font script="Hans" typeface="黑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3"/>
          </a:solidFill>
          <a:rou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FontTx/>
          <a:buNone/>
          <a:defRPr sz="1800" dirty="0" err="1" smtClean="0">
            <a:solidFill>
              <a:srgbClr val="ffffff"/>
            </a:solidFill>
          </a:defRPr>
        </a:defPPr>
      </a:lstStyle>
    </a:spDef>
    <a:lnDef>
      <a:spPr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—</ep:Company>
  <ep:Words>941</ep:Words>
  <ep:PresentationFormat>On-screen Show (4:3)</ep:PresentationFormat>
  <ep:Paragraphs>288</ep:Paragraphs>
  <ep:Slides>13</ep:Slides>
  <ep:Notes>2</ep:Notes>
  <ep:TotalTime>0</ep:TotalTime>
  <ep:HiddenSlides>2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3_SpringTMLT</vt:lpstr>
      <vt:lpstr>IOC &amp; DI</vt:lpstr>
      <vt:lpstr>IOC</vt:lpstr>
      <vt:lpstr>What is IOC?</vt:lpstr>
      <vt:lpstr>슬라이드 4</vt:lpstr>
      <vt:lpstr>슬라이드 5</vt:lpstr>
      <vt:lpstr>슬라이드 6</vt:lpstr>
      <vt:lpstr>DI</vt:lpstr>
      <vt:lpstr>What is DI?</vt:lpstr>
      <vt:lpstr>What is DI?</vt:lpstr>
      <vt:lpstr>What is DI?</vt:lpstr>
      <vt:lpstr>What is DI?</vt:lpstr>
      <vt:lpstr>슬라이드 12</vt:lpstr>
      <vt:lpstr>Thanks!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2010-04-19T18:09:08.000</dcterms:created>
  <dc:creator>—</dc:creator>
  <cp:lastModifiedBy>user</cp:lastModifiedBy>
  <dcterms:modified xsi:type="dcterms:W3CDTF">2020-11-10T14:40:29.667</dcterms:modified>
  <cp:revision>508</cp:revision>
  <dc:title>VMware presentation</dc:title>
  <cp:version>1000.0000.01</cp:version>
</cp:coreProperties>
</file>