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418 정우영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2418 정우영</a:t>
            </a:r>
          </a:p>
        </p:txBody>
      </p:sp>
      <p:sp>
        <p:nvSpPr>
          <p:cNvPr id="152" name="엔트리가 모노리스를 채택한 이유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엔트리가 모노리스를 채택한 이유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왜 이렇게까지 프로젝트 구조에 집착하는가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왜 이렇게까지 프로젝트 구조에 집착하는가?</a:t>
            </a:r>
          </a:p>
        </p:txBody>
      </p:sp>
      <p:sp>
        <p:nvSpPr>
          <p:cNvPr id="214" name="EntryDSM6.0은 LTS 예정 (망했을 때 언제든지 꺼내 쓸 수 있도록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EntryDSM6.0은 LTS 예정 (망했을 때 언제든지 꺼내 쓸 수 있도록)</a:t>
            </a:r>
          </a:p>
          <a:p>
            <a:pPr/>
            <a:r>
              <a:t>하지만 그럼에도 불구하고 내년에 개발한 LTS가 그대로 쓰일 가능성 현저히 낮음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프로젝트 구조가 좋으면 변화 수용이 매우 용이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직사각형"/>
          <p:cNvSpPr/>
          <p:nvPr/>
        </p:nvSpPr>
        <p:spPr>
          <a:xfrm>
            <a:off x="13814479" y="7068356"/>
            <a:ext cx="3246680" cy="2616308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7" name="직사각형"/>
          <p:cNvSpPr/>
          <p:nvPr/>
        </p:nvSpPr>
        <p:spPr>
          <a:xfrm>
            <a:off x="10130504" y="7068356"/>
            <a:ext cx="3246680" cy="2616308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8" name="직사각형"/>
          <p:cNvSpPr/>
          <p:nvPr/>
        </p:nvSpPr>
        <p:spPr>
          <a:xfrm>
            <a:off x="6446529" y="7068356"/>
            <a:ext cx="3246680" cy="2616308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9" name="SPRING"/>
          <p:cNvSpPr/>
          <p:nvPr/>
        </p:nvSpPr>
        <p:spPr>
          <a:xfrm>
            <a:off x="6726368" y="7704759"/>
            <a:ext cx="2687002" cy="134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SPRING</a:t>
            </a:r>
          </a:p>
        </p:txBody>
      </p:sp>
      <p:sp>
        <p:nvSpPr>
          <p:cNvPr id="220" name="FLASK"/>
          <p:cNvSpPr/>
          <p:nvPr/>
        </p:nvSpPr>
        <p:spPr>
          <a:xfrm>
            <a:off x="10410343" y="7704759"/>
            <a:ext cx="2687002" cy="134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FLASK</a:t>
            </a:r>
          </a:p>
        </p:txBody>
      </p:sp>
      <p:sp>
        <p:nvSpPr>
          <p:cNvPr id="221" name="ROR"/>
          <p:cNvSpPr/>
          <p:nvPr/>
        </p:nvSpPr>
        <p:spPr>
          <a:xfrm>
            <a:off x="14094319" y="7704759"/>
            <a:ext cx="2687002" cy="134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ROR</a:t>
            </a:r>
          </a:p>
        </p:txBody>
      </p:sp>
      <p:sp>
        <p:nvSpPr>
          <p:cNvPr id="222" name="PROXY"/>
          <p:cNvSpPr/>
          <p:nvPr/>
        </p:nvSpPr>
        <p:spPr>
          <a:xfrm>
            <a:off x="10410343" y="5023621"/>
            <a:ext cx="2687002" cy="134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</a:t>
            </a:r>
          </a:p>
        </p:txBody>
      </p:sp>
      <p:sp>
        <p:nvSpPr>
          <p:cNvPr id="237" name="연결선"/>
          <p:cNvSpPr/>
          <p:nvPr/>
        </p:nvSpPr>
        <p:spPr>
          <a:xfrm>
            <a:off x="8142220" y="5803290"/>
            <a:ext cx="2276746" cy="1974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936" y="9874"/>
                  <a:pt x="8136" y="2674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224" name="연결선"/>
          <p:cNvCxnSpPr>
            <a:stCxn id="222" idx="0"/>
            <a:endCxn id="221" idx="0"/>
          </p:cNvCxnSpPr>
          <p:nvPr/>
        </p:nvCxnSpPr>
        <p:spPr>
          <a:xfrm>
            <a:off x="11753843" y="5695371"/>
            <a:ext cx="3683977" cy="268114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225" name="선"/>
          <p:cNvSpPr/>
          <p:nvPr/>
        </p:nvSpPr>
        <p:spPr>
          <a:xfrm flipV="1">
            <a:off x="11760188" y="6402403"/>
            <a:ext cx="1" cy="13435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6" name="한걸음 더 - MS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한걸음 더 - MSA</a:t>
            </a:r>
          </a:p>
        </p:txBody>
      </p:sp>
      <p:sp>
        <p:nvSpPr>
          <p:cNvPr id="227" name="MAIN"/>
          <p:cNvSpPr/>
          <p:nvPr/>
        </p:nvSpPr>
        <p:spPr>
          <a:xfrm>
            <a:off x="6726368" y="11037717"/>
            <a:ext cx="2687002" cy="134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228" name="ADMIN"/>
          <p:cNvSpPr/>
          <p:nvPr/>
        </p:nvSpPr>
        <p:spPr>
          <a:xfrm>
            <a:off x="10410343" y="11037717"/>
            <a:ext cx="2687002" cy="134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ADMIN</a:t>
            </a:r>
          </a:p>
        </p:txBody>
      </p:sp>
      <p:sp>
        <p:nvSpPr>
          <p:cNvPr id="229" name="FILE"/>
          <p:cNvSpPr/>
          <p:nvPr/>
        </p:nvSpPr>
        <p:spPr>
          <a:xfrm>
            <a:off x="14094317" y="11037717"/>
            <a:ext cx="2687002" cy="134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FILE</a:t>
            </a:r>
          </a:p>
        </p:txBody>
      </p:sp>
      <p:sp>
        <p:nvSpPr>
          <p:cNvPr id="230" name="선"/>
          <p:cNvSpPr/>
          <p:nvPr/>
        </p:nvSpPr>
        <p:spPr>
          <a:xfrm flipV="1">
            <a:off x="8069868" y="9058020"/>
            <a:ext cx="1" cy="19880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선"/>
          <p:cNvSpPr/>
          <p:nvPr/>
        </p:nvSpPr>
        <p:spPr>
          <a:xfrm flipV="1">
            <a:off x="11753843" y="9058019"/>
            <a:ext cx="1" cy="19880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" name="선"/>
          <p:cNvSpPr/>
          <p:nvPr/>
        </p:nvSpPr>
        <p:spPr>
          <a:xfrm flipV="1">
            <a:off x="15437818" y="9058019"/>
            <a:ext cx="1" cy="19880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3" name="선"/>
          <p:cNvSpPr/>
          <p:nvPr/>
        </p:nvSpPr>
        <p:spPr>
          <a:xfrm>
            <a:off x="13079521" y="8147910"/>
            <a:ext cx="107223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4" name="선"/>
          <p:cNvSpPr/>
          <p:nvPr/>
        </p:nvSpPr>
        <p:spPr>
          <a:xfrm>
            <a:off x="9284382" y="8702419"/>
            <a:ext cx="124019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" name="선"/>
          <p:cNvSpPr/>
          <p:nvPr/>
        </p:nvSpPr>
        <p:spPr>
          <a:xfrm>
            <a:off x="9284382" y="8147910"/>
            <a:ext cx="124019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" name="선"/>
          <p:cNvSpPr/>
          <p:nvPr/>
        </p:nvSpPr>
        <p:spPr>
          <a:xfrm>
            <a:off x="12995541" y="8702419"/>
            <a:ext cx="124019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왜 엔트리는 그렇게 좋다는 MSA 안해요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왜 엔트리는 그렇게 좋다는 MSA 안해요?</a:t>
            </a:r>
          </a:p>
        </p:txBody>
      </p:sp>
      <p:sp>
        <p:nvSpPr>
          <p:cNvPr id="240" name="처음엔 하고싶었으나 많은 선배들의 만류, “너무 오버스펙 아님?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처음엔 하고싶었으나 많은 선배들의 만류, “너무 오버스펙 아님?”</a:t>
            </a:r>
          </a:p>
          <a:p>
            <a:pPr/>
            <a:r>
              <a:t>솔직히 밀고 나가려고 했었는데 근데 너네들이랑 같이 가야되잖아</a:t>
            </a:r>
          </a:p>
          <a:p>
            <a:pPr/>
            <a:r>
              <a:t>EntryDSM4.0에서의 실패</a:t>
            </a:r>
          </a:p>
          <a:p>
            <a:pPr/>
          </a:p>
          <a:p>
            <a:pPr/>
          </a:p>
          <a:p>
            <a:pPr/>
            <a:r>
              <a:t>무엇보다, 모노리스에서 잘못 나눠진 구조는 MSA의 부작용만 떠안을 뿐이다.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스크린샷 2020-11-02 오후 11.10.36.png" descr="스크린샷 2020-11-02 오후 11.10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1941" y="884947"/>
            <a:ext cx="13740118" cy="1002721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우아한 테크세미나 &lt;우아한 모노리스&gt; 발표 자료중 발췌"/>
          <p:cNvSpPr txBox="1"/>
          <p:nvPr/>
        </p:nvSpPr>
        <p:spPr>
          <a:xfrm>
            <a:off x="6572757" y="11954013"/>
            <a:ext cx="11238485" cy="74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pPr/>
            <a:r>
              <a:t>우아한 테크세미나 &lt;우아한 모노리스&gt; 발표 자료중 발췌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그래서 우리는 모듈형 모노리스로 가기로 했습니다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그래서 우리는 모듈형 모노리스로 가기로 했습니다.</a:t>
            </a:r>
          </a:p>
        </p:txBody>
      </p:sp>
      <p:sp>
        <p:nvSpPr>
          <p:cNvPr id="246" name="잘 짠다는 전제 하에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잘 짠다는 전제 하에…</a:t>
            </a:r>
          </a:p>
          <a:p>
            <a:pPr/>
            <a:r>
              <a:t>MSA에서 가지고 있는 최대 이점인 유기적인 서비스 확장 / 축소를 가져갈 수 있음</a:t>
            </a:r>
          </a:p>
          <a:p>
            <a:pPr/>
            <a:r>
              <a:t>기본적으로 모노리스이기 때문에 모노리스의 안정성 또한 가져갈 수 있음</a:t>
            </a:r>
          </a:p>
          <a:p>
            <a:pPr/>
            <a:r>
              <a:t>MSA의 다른 이점들은 우리가 가진 돈으로 커버할 수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영어? 일단 해석해보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영어? 일단 해석해보자</a:t>
            </a:r>
          </a:p>
        </p:txBody>
      </p:sp>
      <p:pic>
        <p:nvPicPr>
          <p:cNvPr id="155" name="스크린샷 2020-11-02 오후 9.20.14.png" descr="스크린샷 2020-11-02 오후 9.20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6444" y="5289549"/>
            <a:ext cx="8001001" cy="313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스크린샷 2020-11-02 오후 9.20.54.png" descr="스크린샷 2020-11-02 오후 9.20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18961" y="3178467"/>
            <a:ext cx="7899401" cy="695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69061" y="7773954"/>
            <a:ext cx="990391" cy="76201"/>
          </a:xfrm>
          <a:prstGeom prst="rect">
            <a:avLst/>
          </a:prstGeom>
        </p:spPr>
      </p:pic>
      <p:pic>
        <p:nvPicPr>
          <p:cNvPr id="159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06818" y="8626389"/>
            <a:ext cx="990391" cy="76201"/>
          </a:xfrm>
          <a:prstGeom prst="rect">
            <a:avLst/>
          </a:prstGeom>
        </p:spPr>
      </p:pic>
      <p:pic>
        <p:nvPicPr>
          <p:cNvPr id="161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06818" y="9330423"/>
            <a:ext cx="990391" cy="76201"/>
          </a:xfrm>
          <a:prstGeom prst="rect">
            <a:avLst/>
          </a:prstGeom>
        </p:spPr>
      </p:pic>
      <p:sp>
        <p:nvSpPr>
          <p:cNvPr id="163" name="직독직해 =&gt; 하나로 된 돌 + 건축물/구조/건축술/건축학"/>
          <p:cNvSpPr txBox="1"/>
          <p:nvPr/>
        </p:nvSpPr>
        <p:spPr>
          <a:xfrm>
            <a:off x="3841623" y="10726998"/>
            <a:ext cx="16700755" cy="106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직독직해 =&gt; 하나로 된 돌 + 건축물/구조/건축술/건축학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하나로 된 돌 == 모노리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하나로 된 돌 == 모노리스</a:t>
            </a:r>
          </a:p>
        </p:txBody>
      </p:sp>
      <p:pic>
        <p:nvPicPr>
          <p:cNvPr id="16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131" y="5329814"/>
            <a:ext cx="4629087" cy="6093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12435" y="4936479"/>
            <a:ext cx="12285823" cy="688006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=&gt;"/>
          <p:cNvSpPr txBox="1"/>
          <p:nvPr/>
        </p:nvSpPr>
        <p:spPr>
          <a:xfrm>
            <a:off x="8170376" y="8028021"/>
            <a:ext cx="7239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pPr/>
            <a:r>
              <a:t>=&gt;</a:t>
            </a:r>
          </a:p>
        </p:txBody>
      </p:sp>
      <p:sp>
        <p:nvSpPr>
          <p:cNvPr id="169" name="서비스 확장"/>
          <p:cNvSpPr txBox="1"/>
          <p:nvPr/>
        </p:nvSpPr>
        <p:spPr>
          <a:xfrm>
            <a:off x="7306014" y="7507795"/>
            <a:ext cx="2452625" cy="74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pPr/>
            <a:r>
              <a:t>서비스 확장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건축물 / 구조 / 건축술 == 아키텍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365188">
              <a:defRPr spc="-164" sz="8245"/>
            </a:pPr>
            <a:r>
              <a:t>건축물 /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구조</a:t>
            </a:r>
            <a:r>
              <a:t> / 건축술 == 아키텍처</a:t>
            </a:r>
          </a:p>
        </p:txBody>
      </p:sp>
      <p:sp>
        <p:nvSpPr>
          <p:cNvPr id="172" name="아키텍처라는 말은 건축학에서 가져 온 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아키텍처라는 말은 건축학에서 가져 온 말</a:t>
            </a:r>
          </a:p>
          <a:p>
            <a:pPr/>
            <a:r>
              <a:t>코드를 목적 혹은 기능에 맞게 분할한 형태를 아키텍처라고 한다.</a:t>
            </a:r>
          </a:p>
          <a:p>
            <a:pPr/>
            <a:r>
              <a:t>우리가 이렇게 코드 구조에 집착하는 이유는 좀 있다가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그래서 모노리스 아키텍처가 뭔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그래서 모노리스 아키텍처가 뭔데</a:t>
            </a:r>
          </a:p>
        </p:txBody>
      </p:sp>
      <p:sp>
        <p:nvSpPr>
          <p:cNvPr id="175" name="하나의 애플리케이션에 모든 서비스가 다 들어가있는 설계 방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하나의 애플리케이션에 모든 서비스가 다 들어가있는 설계 방법</a:t>
            </a:r>
          </a:p>
          <a:p>
            <a:pPr/>
            <a:r>
              <a:t>엔트리, 스카프가 대표적인 모노리스 아키텍처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장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장점</a:t>
            </a:r>
          </a:p>
        </p:txBody>
      </p:sp>
      <p:sp>
        <p:nvSpPr>
          <p:cNvPr id="178" name="관리, 유지보수 쉬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관리, 유지보수 쉬움</a:t>
            </a:r>
          </a:p>
          <a:p>
            <a:pPr/>
            <a:r>
              <a:t>테스트, 그에 따른 배포 파이프라인 구성 간단</a:t>
            </a:r>
          </a:p>
          <a:p>
            <a:pPr/>
            <a:r>
              <a:t>시스템 구조가 간결하고 빠른 개발 가능</a:t>
            </a:r>
          </a:p>
          <a:p>
            <a:pPr/>
            <a:r>
              <a:t>인프라 구조 구축, 운용 간단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단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단점</a:t>
            </a:r>
          </a:p>
        </p:txBody>
      </p:sp>
      <p:sp>
        <p:nvSpPr>
          <p:cNvPr id="181" name="어지간하면 단일 기술 스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어지간하면 단일 기술 스택</a:t>
            </a:r>
          </a:p>
          <a:p>
            <a:pPr/>
            <a:r>
              <a:t>배포 프로세스가 모든 파일에 돌아감 -&gt; 코드 한줄 바꿔도 다시 테스트 빌드 푸시 ..</a:t>
            </a:r>
          </a:p>
          <a:p>
            <a:pPr/>
            <a:r>
              <a:t>서비스 장애가 전체 시스템 장애로 확산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이게 모노리스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이게 모노리스</a:t>
            </a:r>
          </a:p>
        </p:txBody>
      </p:sp>
      <p:sp>
        <p:nvSpPr>
          <p:cNvPr id="184" name="직사각형"/>
          <p:cNvSpPr/>
          <p:nvPr/>
        </p:nvSpPr>
        <p:spPr>
          <a:xfrm>
            <a:off x="5449299" y="4986293"/>
            <a:ext cx="12609090" cy="5731963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" name="TEAM"/>
          <p:cNvSpPr/>
          <p:nvPr/>
        </p:nvSpPr>
        <p:spPr>
          <a:xfrm>
            <a:off x="6726367" y="8523800"/>
            <a:ext cx="2687002" cy="134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TEAM</a:t>
            </a:r>
          </a:p>
        </p:txBody>
      </p:sp>
      <p:sp>
        <p:nvSpPr>
          <p:cNvPr id="186" name="ADMIN"/>
          <p:cNvSpPr/>
          <p:nvPr/>
        </p:nvSpPr>
        <p:spPr>
          <a:xfrm>
            <a:off x="10410343" y="8523800"/>
            <a:ext cx="2687002" cy="134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ADMIN</a:t>
            </a:r>
          </a:p>
        </p:txBody>
      </p:sp>
      <p:sp>
        <p:nvSpPr>
          <p:cNvPr id="187" name="FILE"/>
          <p:cNvSpPr/>
          <p:nvPr/>
        </p:nvSpPr>
        <p:spPr>
          <a:xfrm>
            <a:off x="14094319" y="8523800"/>
            <a:ext cx="2687002" cy="134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FILE</a:t>
            </a:r>
          </a:p>
        </p:txBody>
      </p:sp>
      <p:sp>
        <p:nvSpPr>
          <p:cNvPr id="188" name="EVALUATION"/>
          <p:cNvSpPr/>
          <p:nvPr/>
        </p:nvSpPr>
        <p:spPr>
          <a:xfrm>
            <a:off x="8194120" y="6109419"/>
            <a:ext cx="2994325" cy="1497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EVALUATION</a:t>
            </a:r>
          </a:p>
        </p:txBody>
      </p:sp>
      <p:sp>
        <p:nvSpPr>
          <p:cNvPr id="189" name="STATISTICS"/>
          <p:cNvSpPr/>
          <p:nvPr/>
        </p:nvSpPr>
        <p:spPr>
          <a:xfrm>
            <a:off x="12246309" y="6173418"/>
            <a:ext cx="2866327" cy="1433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STATISTICS</a:t>
            </a:r>
          </a:p>
        </p:txBody>
      </p:sp>
      <p:sp>
        <p:nvSpPr>
          <p:cNvPr id="190" name="SPRING"/>
          <p:cNvSpPr/>
          <p:nvPr/>
        </p:nvSpPr>
        <p:spPr>
          <a:xfrm>
            <a:off x="10256682" y="4060111"/>
            <a:ext cx="2994325" cy="1497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SPRING</a:t>
            </a:r>
          </a:p>
        </p:txBody>
      </p:sp>
      <p:sp>
        <p:nvSpPr>
          <p:cNvPr id="191" name="종료 기호"/>
          <p:cNvSpPr/>
          <p:nvPr/>
        </p:nvSpPr>
        <p:spPr>
          <a:xfrm>
            <a:off x="19885079" y="1554675"/>
            <a:ext cx="965623" cy="4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2" name="- 패키지"/>
          <p:cNvSpPr txBox="1"/>
          <p:nvPr/>
        </p:nvSpPr>
        <p:spPr>
          <a:xfrm>
            <a:off x="21009004" y="1552139"/>
            <a:ext cx="1108559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 패키지</a:t>
            </a:r>
          </a:p>
        </p:txBody>
      </p:sp>
      <p:sp>
        <p:nvSpPr>
          <p:cNvPr id="193" name="종료 기호"/>
          <p:cNvSpPr/>
          <p:nvPr/>
        </p:nvSpPr>
        <p:spPr>
          <a:xfrm>
            <a:off x="19885079" y="2336908"/>
            <a:ext cx="965623" cy="4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4" name="- 서비스"/>
          <p:cNvSpPr txBox="1"/>
          <p:nvPr/>
        </p:nvSpPr>
        <p:spPr>
          <a:xfrm>
            <a:off x="21009004" y="2334371"/>
            <a:ext cx="1108559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 서비스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직사각형"/>
          <p:cNvSpPr/>
          <p:nvPr/>
        </p:nvSpPr>
        <p:spPr>
          <a:xfrm>
            <a:off x="5449299" y="5686956"/>
            <a:ext cx="12609090" cy="3997708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7" name="SPRING"/>
          <p:cNvSpPr/>
          <p:nvPr/>
        </p:nvSpPr>
        <p:spPr>
          <a:xfrm>
            <a:off x="6726368" y="7704759"/>
            <a:ext cx="2687002" cy="134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SPRING</a:t>
            </a:r>
          </a:p>
        </p:txBody>
      </p:sp>
      <p:sp>
        <p:nvSpPr>
          <p:cNvPr id="198" name="FLASK"/>
          <p:cNvSpPr/>
          <p:nvPr/>
        </p:nvSpPr>
        <p:spPr>
          <a:xfrm>
            <a:off x="10410343" y="7704759"/>
            <a:ext cx="2687002" cy="134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FLASK</a:t>
            </a:r>
          </a:p>
        </p:txBody>
      </p:sp>
      <p:sp>
        <p:nvSpPr>
          <p:cNvPr id="199" name="ROR"/>
          <p:cNvSpPr/>
          <p:nvPr/>
        </p:nvSpPr>
        <p:spPr>
          <a:xfrm>
            <a:off x="14094318" y="7704759"/>
            <a:ext cx="2687002" cy="134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ROR</a:t>
            </a:r>
          </a:p>
        </p:txBody>
      </p:sp>
      <p:sp>
        <p:nvSpPr>
          <p:cNvPr id="200" name="WS"/>
          <p:cNvSpPr/>
          <p:nvPr/>
        </p:nvSpPr>
        <p:spPr>
          <a:xfrm>
            <a:off x="10410343" y="5023621"/>
            <a:ext cx="2687002" cy="134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WS</a:t>
            </a:r>
          </a:p>
        </p:txBody>
      </p:sp>
      <p:sp>
        <p:nvSpPr>
          <p:cNvPr id="211" name="연결선"/>
          <p:cNvSpPr/>
          <p:nvPr/>
        </p:nvSpPr>
        <p:spPr>
          <a:xfrm>
            <a:off x="8142220" y="5803290"/>
            <a:ext cx="2276746" cy="1974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936" y="9874"/>
                  <a:pt x="8136" y="2674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202" name="연결선"/>
          <p:cNvCxnSpPr>
            <a:stCxn id="200" idx="0"/>
            <a:endCxn id="199" idx="0"/>
          </p:cNvCxnSpPr>
          <p:nvPr/>
        </p:nvCxnSpPr>
        <p:spPr>
          <a:xfrm>
            <a:off x="11753844" y="5695371"/>
            <a:ext cx="3683976" cy="268114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203" name="선"/>
          <p:cNvSpPr/>
          <p:nvPr/>
        </p:nvSpPr>
        <p:spPr>
          <a:xfrm flipV="1">
            <a:off x="11760188" y="6402403"/>
            <a:ext cx="1" cy="13435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모노리스 심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모노리스 심화</a:t>
            </a:r>
          </a:p>
        </p:txBody>
      </p:sp>
      <p:sp>
        <p:nvSpPr>
          <p:cNvPr id="205" name="MAIN"/>
          <p:cNvSpPr/>
          <p:nvPr/>
        </p:nvSpPr>
        <p:spPr>
          <a:xfrm>
            <a:off x="6726368" y="11037717"/>
            <a:ext cx="2687002" cy="134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206" name="ADMIN"/>
          <p:cNvSpPr/>
          <p:nvPr/>
        </p:nvSpPr>
        <p:spPr>
          <a:xfrm>
            <a:off x="10410343" y="11037717"/>
            <a:ext cx="2687002" cy="134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ADMIN</a:t>
            </a:r>
          </a:p>
        </p:txBody>
      </p:sp>
      <p:sp>
        <p:nvSpPr>
          <p:cNvPr id="207" name="FILE"/>
          <p:cNvSpPr/>
          <p:nvPr/>
        </p:nvSpPr>
        <p:spPr>
          <a:xfrm>
            <a:off x="14094318" y="11037717"/>
            <a:ext cx="2687002" cy="134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FILE</a:t>
            </a:r>
          </a:p>
        </p:txBody>
      </p:sp>
      <p:sp>
        <p:nvSpPr>
          <p:cNvPr id="208" name="선"/>
          <p:cNvSpPr/>
          <p:nvPr/>
        </p:nvSpPr>
        <p:spPr>
          <a:xfrm flipV="1">
            <a:off x="8069869" y="9058019"/>
            <a:ext cx="1" cy="19880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9" name="선"/>
          <p:cNvSpPr/>
          <p:nvPr/>
        </p:nvSpPr>
        <p:spPr>
          <a:xfrm flipV="1">
            <a:off x="11753844" y="9058019"/>
            <a:ext cx="1" cy="19880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선"/>
          <p:cNvSpPr/>
          <p:nvPr/>
        </p:nvSpPr>
        <p:spPr>
          <a:xfrm flipV="1">
            <a:off x="15437819" y="9058019"/>
            <a:ext cx="1" cy="19880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