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9"/>
  </p:notesMasterIdLst>
  <p:handoutMasterIdLst>
    <p:handoutMasterId r:id="rId30"/>
  </p:handoutMasterIdLst>
  <p:sldIdLst>
    <p:sldId id="256" r:id="rId5"/>
    <p:sldId id="261" r:id="rId6"/>
    <p:sldId id="308" r:id="rId7"/>
    <p:sldId id="310" r:id="rId8"/>
    <p:sldId id="282" r:id="rId9"/>
    <p:sldId id="309" r:id="rId10"/>
    <p:sldId id="294" r:id="rId11"/>
    <p:sldId id="311" r:id="rId12"/>
    <p:sldId id="312" r:id="rId13"/>
    <p:sldId id="313" r:id="rId14"/>
    <p:sldId id="295" r:id="rId15"/>
    <p:sldId id="299" r:id="rId16"/>
    <p:sldId id="300" r:id="rId17"/>
    <p:sldId id="304" r:id="rId18"/>
    <p:sldId id="301" r:id="rId19"/>
    <p:sldId id="303" r:id="rId20"/>
    <p:sldId id="283" r:id="rId21"/>
    <p:sldId id="297" r:id="rId22"/>
    <p:sldId id="302" r:id="rId23"/>
    <p:sldId id="305" r:id="rId24"/>
    <p:sldId id="306" r:id="rId25"/>
    <p:sldId id="307" r:id="rId26"/>
    <p:sldId id="298"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712" autoAdjust="0"/>
  </p:normalViewPr>
  <p:slideViewPr>
    <p:cSldViewPr snapToGrid="0">
      <p:cViewPr varScale="1">
        <p:scale>
          <a:sx n="69" d="100"/>
          <a:sy n="69" d="100"/>
        </p:scale>
        <p:origin x="488" y="44"/>
      </p:cViewPr>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t>4/26/2020</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4/26/2020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7416801" y="1676409"/>
            <a:ext cx="4380810" cy="2436592"/>
          </a:xfrm>
        </p:spPr>
        <p:txBody>
          <a:bodyPr>
            <a:normAutofit/>
          </a:bodyPr>
          <a:lstStyle/>
          <a:p>
            <a:pPr algn="ctr"/>
            <a:r>
              <a:rPr lang="en-US" sz="5400" dirty="0" smtClean="0"/>
              <a:t>Inheritance</a:t>
            </a:r>
            <a:endParaRPr lang="en-US" sz="5400" dirty="0"/>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a:xfrm>
            <a:off x="0" y="-6380"/>
            <a:ext cx="6918037" cy="6727855"/>
          </a:xfrm>
        </p:spPr>
      </p:pic>
    </p:spTree>
    <p:extLst>
      <p:ext uri="{BB962C8B-B14F-4D97-AF65-F5344CB8AC3E}">
        <p14:creationId xmlns:p14="http://schemas.microsoft.com/office/powerpoint/2010/main" val="113625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Order of Object Initialization : this &amp; super</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Diagram showing algorithm</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10</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431905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Stack Trace &amp; Exceptions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85000" lnSpcReduction="10000"/>
          </a:bodyPr>
          <a:lstStyle/>
          <a:p>
            <a:r>
              <a:rPr lang="en-US" sz="2800" dirty="0" smtClean="0"/>
              <a:t>Java exception handling mechanism is based upon a throw-catch architecture. Whenever an unwanted situation is arrived at, an exception is ‘thrown’. This exception is then ‘caught’ by a specific piece of code. This is referred to as ‘exception handler’.</a:t>
            </a:r>
          </a:p>
          <a:p>
            <a:r>
              <a:rPr lang="en-US" sz="2800" dirty="0" smtClean="0"/>
              <a:t>The exception is thrown at runtime either by the program itself if it encounters a specific unexpected situation or it can be thrown by the JVM.</a:t>
            </a:r>
          </a:p>
          <a:p>
            <a:r>
              <a:rPr lang="en-US" sz="2800" dirty="0" smtClean="0"/>
              <a:t>The exception can be caught at the point where it is raised or it can be propagated down the stack trace all the way to the first method call. If no piece of code handles the exception all the way down the full stack then JVM acts as the </a:t>
            </a:r>
            <a:r>
              <a:rPr lang="en-US" sz="2800" b="1" i="1" u="sng" dirty="0" smtClean="0"/>
              <a:t>default exception handler </a:t>
            </a:r>
            <a:r>
              <a:rPr lang="en-US" sz="2800" dirty="0" smtClean="0"/>
              <a:t>and terminates the current program printing the entire stack trace till the point where exception first occurred</a:t>
            </a:r>
            <a:r>
              <a:rPr lang="en-US" sz="2800" dirty="0"/>
              <a:t>. An uncaught exception results in the death of the thread in which the exception occurred.</a:t>
            </a:r>
          </a:p>
          <a:p>
            <a:r>
              <a:rPr lang="en-US" sz="2800" dirty="0" smtClean="0"/>
              <a:t>This entire process together is referred to as </a:t>
            </a:r>
            <a:r>
              <a:rPr lang="en-US" sz="2800" b="1" i="1" u="sng" dirty="0" smtClean="0"/>
              <a:t>try-catch-finally</a:t>
            </a:r>
            <a:r>
              <a:rPr lang="en-US" sz="2800" dirty="0" smtClean="0"/>
              <a:t> construct.</a:t>
            </a:r>
          </a:p>
          <a:p>
            <a:endParaRPr lang="en-US" sz="26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11</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446688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a:t>Exception Hierarchy</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6689437" cy="4351338"/>
          </a:xfrm>
        </p:spPr>
        <p:txBody>
          <a:bodyPr>
            <a:normAutofit fontScale="92500" lnSpcReduction="20000"/>
          </a:bodyPr>
          <a:lstStyle/>
          <a:p>
            <a:r>
              <a:rPr lang="en-US" dirty="0" smtClean="0"/>
              <a:t>When an exception is raised, actually an object denoting the concerned exception is created.</a:t>
            </a:r>
          </a:p>
          <a:p>
            <a:r>
              <a:rPr lang="en-US" dirty="0" smtClean="0"/>
              <a:t>An exception object wraps inside of it a message denoting the root cause of exception. Along with this it also contains the </a:t>
            </a:r>
            <a:r>
              <a:rPr lang="en-US" dirty="0" err="1" smtClean="0"/>
              <a:t>Stacktrace</a:t>
            </a:r>
            <a:r>
              <a:rPr lang="en-US" dirty="0" smtClean="0"/>
              <a:t> of the method that raised  the exception.</a:t>
            </a:r>
          </a:p>
          <a:p>
            <a:r>
              <a:rPr lang="en-US" dirty="0" err="1" smtClean="0"/>
              <a:t>Throwable</a:t>
            </a:r>
            <a:r>
              <a:rPr lang="en-US" dirty="0" smtClean="0"/>
              <a:t> interface is the root of the entire exception class hierarchy.</a:t>
            </a:r>
          </a:p>
          <a:p>
            <a:r>
              <a:rPr lang="en-US" dirty="0" smtClean="0"/>
              <a:t>Errors are the situations which cannot be recovered. Hence most probably the only option in such cases is too abort the program execution. Some examples are : </a:t>
            </a:r>
          </a:p>
          <a:p>
            <a:pPr lvl="1"/>
            <a:r>
              <a:rPr lang="en-US" dirty="0" err="1" smtClean="0"/>
              <a:t>StackOverFlowError</a:t>
            </a:r>
            <a:endParaRPr lang="en-US" dirty="0" smtClean="0"/>
          </a:p>
          <a:p>
            <a:pPr lvl="1"/>
            <a:r>
              <a:rPr lang="en-US" dirty="0" err="1" smtClean="0"/>
              <a:t>OutOfMemoryError</a:t>
            </a:r>
            <a:endParaRPr lang="en-US" dirty="0" smtClean="0"/>
          </a:p>
          <a:p>
            <a:r>
              <a:rPr lang="en-US" dirty="0" err="1" smtClean="0"/>
              <a:t>RuntimeException</a:t>
            </a:r>
            <a:r>
              <a:rPr lang="en-US" dirty="0" smtClean="0"/>
              <a:t> are those classes which denote those class of exception that may occur at runtime and that are mostly caused by programming errors.</a:t>
            </a:r>
          </a:p>
          <a:p>
            <a:r>
              <a:rPr lang="en-US" dirty="0" smtClean="0"/>
              <a:t>All other exceptions lie under Exception class hierarchy.</a:t>
            </a:r>
          </a:p>
          <a:p>
            <a:endParaRPr lang="en-US" dirty="0" smtClean="0"/>
          </a:p>
          <a:p>
            <a:endParaRPr lang="en-US" noProof="1"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8" name="Picture 10" descr="Java - Exceptions - Tutorials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1978891"/>
            <a:ext cx="3428998" cy="419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229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Try-Catch or Throws Choice</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70000" lnSpcReduction="20000"/>
          </a:bodyPr>
          <a:lstStyle/>
          <a:p>
            <a:r>
              <a:rPr lang="en-US" sz="2800" dirty="0" smtClean="0"/>
              <a:t>In general when writing it is a common scenario that there are components or modules and then there are users of that module. Developer of the module generally specifies the input parameters for the module and return type. Apart from this if he thinks that he cannot handle a specific exception that occurs during the module execution then he can choose to delegate that exception to the user/caller of that module. This is referred to as module “throws” the exception to its caller.</a:t>
            </a:r>
          </a:p>
          <a:p>
            <a:r>
              <a:rPr lang="en-US" sz="2800" dirty="0" smtClean="0"/>
              <a:t>On the other hand caller of the module chooses to handle the exception locally, he can put the exception raising module usage in the try block and correspondingly put a “catch” block containing the code to successfully recover from the exception</a:t>
            </a:r>
          </a:p>
          <a:p>
            <a:r>
              <a:rPr lang="en-US" sz="2800" dirty="0" smtClean="0"/>
              <a:t>Alternatively the caller could also decide to delegate the exception further up the call hierarchy. In this case he could also say to its calling component that the code “throws” an exception.</a:t>
            </a:r>
          </a:p>
          <a:p>
            <a:r>
              <a:rPr lang="en-US" sz="2800" dirty="0" smtClean="0"/>
              <a:t>So conclusively there are two things every programmer can do about exceptions. Either to handle it locally using the try-catch block or “throws” the exception to its calling component.</a:t>
            </a:r>
          </a:p>
          <a:p>
            <a:r>
              <a:rPr lang="en-US" sz="2800" dirty="0" smtClean="0"/>
              <a:t>Using the “throws” way, if the exception keeps getting propagated down stack trace and ultimately if no code handles it then, JVM becomes the default handler and throws it out to the end user with the appropriate message and full stack trace down to the point where exception occurred.</a:t>
            </a:r>
            <a:endParaRPr lang="en-US" sz="28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570373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Try-Catch block</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92500" lnSpcReduction="20000"/>
          </a:bodyPr>
          <a:lstStyle/>
          <a:p>
            <a:r>
              <a:rPr lang="en-US" sz="2800" dirty="0" smtClean="0"/>
              <a:t>A try block is the one which contains all the code that could potentially lead to an exception.</a:t>
            </a:r>
          </a:p>
          <a:p>
            <a:r>
              <a:rPr lang="en-US" sz="2800" dirty="0" smtClean="0"/>
              <a:t>The try block can be followed by one or more catch blocks. Order of catch blocks is important.</a:t>
            </a:r>
          </a:p>
          <a:p>
            <a:r>
              <a:rPr lang="en-US" sz="2800" dirty="0" smtClean="0"/>
              <a:t>Multiple catch blocks should be written in such a way that exception classes lower in the hierarchy should appear first while the higher one should come later.</a:t>
            </a:r>
          </a:p>
          <a:p>
            <a:r>
              <a:rPr lang="en-US" sz="2800" dirty="0" smtClean="0"/>
              <a:t>If we try to put an exception class higher in the hierarchy above the class which is lower in the hierarchy then the catch block containing the lower exception class becomes unreachable.</a:t>
            </a:r>
          </a:p>
          <a:p>
            <a:r>
              <a:rPr lang="en-US" sz="2800" dirty="0" smtClean="0"/>
              <a:t>Since a parent class present in a higher catch block hence lower catch blocks would never be able to catch an exception.</a:t>
            </a:r>
            <a:endParaRPr lang="en-US" sz="28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2629604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“throw”-</a:t>
            </a:r>
            <a:r>
              <a:rPr lang="en-US" dirty="0" err="1" smtClean="0"/>
              <a:t>ing</a:t>
            </a:r>
            <a:r>
              <a:rPr lang="en-US" dirty="0" smtClean="0"/>
              <a:t> Exception</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endParaRPr lang="en-US" sz="2800" dirty="0" smtClean="0"/>
          </a:p>
          <a:p>
            <a:r>
              <a:rPr lang="en-US" sz="2800" dirty="0" smtClean="0"/>
              <a:t>A programmer also could “throw” an exception. If certain condition in the code that the programmer mandate to be fulfilled is violated and the programmer thinks that further execution is not possible then he can decide to throw an exception explicitly.</a:t>
            </a:r>
          </a:p>
          <a:p>
            <a:r>
              <a:rPr lang="en-US" sz="2800" dirty="0" smtClean="0"/>
              <a:t>Only exception objects can be used with “throw” clause not any other object. Hence following is an example of incorrect throw usage :</a:t>
            </a:r>
          </a:p>
          <a:p>
            <a:pPr lvl="1"/>
            <a:r>
              <a:rPr lang="en-US" sz="2600" dirty="0" smtClean="0"/>
              <a:t>throw new String(“Java”)</a:t>
            </a:r>
          </a:p>
          <a:p>
            <a:r>
              <a:rPr lang="en-US" sz="2800" dirty="0" smtClean="0"/>
              <a:t>Only objects whose classes lie in the exception hierarchy are eligible to be used with “throw” clause.</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65767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Finally Block</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endParaRPr lang="en-US" sz="2800" dirty="0" smtClean="0"/>
          </a:p>
          <a:p>
            <a:r>
              <a:rPr lang="en-US" sz="2800" dirty="0" smtClean="0"/>
              <a:t>A finally block is sure piece of code. This means that whether and exception occurs or not , the code in finally block is guaranteed to be executed.</a:t>
            </a:r>
          </a:p>
          <a:p>
            <a:r>
              <a:rPr lang="en-US" sz="2800" dirty="0" smtClean="0"/>
              <a:t>This is  a common place to close any open database connection or file streams or other common tasks like setting objects to null, </a:t>
            </a:r>
            <a:r>
              <a:rPr lang="en-US" sz="2800" dirty="0" err="1" smtClean="0"/>
              <a:t>rsetting</a:t>
            </a:r>
            <a:r>
              <a:rPr lang="en-US" sz="2800" dirty="0" smtClean="0"/>
              <a:t> any value etc. This block ideally contains code that is used for cleaning up affairs.</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1467203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Try-Catch-Finally mechanism</a:t>
            </a:r>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8248" y="1827704"/>
            <a:ext cx="6596371" cy="4351338"/>
          </a:xfrm>
        </p:spPr>
      </p:pic>
    </p:spTree>
    <p:extLst>
      <p:ext uri="{BB962C8B-B14F-4D97-AF65-F5344CB8AC3E}">
        <p14:creationId xmlns:p14="http://schemas.microsoft.com/office/powerpoint/2010/main" val="27457711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a:t>Checked &amp; Unchecked Exceptions</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dirty="0" smtClean="0"/>
              <a:t>There are two types of exceptions in java </a:t>
            </a:r>
          </a:p>
          <a:p>
            <a:pPr lvl="1"/>
            <a:r>
              <a:rPr lang="en-US" sz="2000" dirty="0" smtClean="0"/>
              <a:t>Unchecked.</a:t>
            </a:r>
          </a:p>
          <a:p>
            <a:pPr lvl="2"/>
            <a:r>
              <a:rPr lang="en-US" sz="2000" dirty="0" smtClean="0"/>
              <a:t>Are those which are raised due to programming errors or situations which are irrecoverable. The compiler does not force the programmer to handle such sort of exceptions and it is upon programmers discretion to handle them or leave them.</a:t>
            </a:r>
          </a:p>
          <a:p>
            <a:pPr lvl="2"/>
            <a:r>
              <a:rPr lang="en-US" sz="2000" dirty="0" smtClean="0"/>
              <a:t>All exception classes inheriting from </a:t>
            </a:r>
            <a:r>
              <a:rPr lang="en-US" sz="2000" b="1" i="1" u="sng" dirty="0" smtClean="0"/>
              <a:t>Error &amp; </a:t>
            </a:r>
            <a:r>
              <a:rPr lang="en-US" sz="2000" b="1" i="1" u="sng" dirty="0" err="1" smtClean="0"/>
              <a:t>RuntimeException</a:t>
            </a:r>
            <a:r>
              <a:rPr lang="en-US" sz="2000" dirty="0" smtClean="0"/>
              <a:t> are examples of unchecked exceptions.</a:t>
            </a:r>
          </a:p>
          <a:p>
            <a:pPr lvl="1"/>
            <a:r>
              <a:rPr lang="en-US" sz="2000" dirty="0" smtClean="0"/>
              <a:t>Checked</a:t>
            </a:r>
          </a:p>
          <a:p>
            <a:pPr lvl="2"/>
            <a:r>
              <a:rPr lang="en-US" sz="2000" dirty="0" smtClean="0"/>
              <a:t>Those exception which compiler forces the programmer to mandatorily handle.</a:t>
            </a:r>
          </a:p>
          <a:p>
            <a:pPr lvl="2"/>
            <a:r>
              <a:rPr lang="en-US" sz="2000" noProof="1" smtClean="0"/>
              <a:t>All exception classes extending from </a:t>
            </a:r>
            <a:r>
              <a:rPr lang="en-US" sz="2000" b="1" i="1" u="sng" noProof="1" smtClean="0"/>
              <a:t>Exception</a:t>
            </a:r>
            <a:r>
              <a:rPr lang="en-US" sz="2000" noProof="1" smtClean="0"/>
              <a:t> class or any subclass except that of RuntimeException.</a:t>
            </a:r>
            <a:endParaRPr lang="en-US" sz="2000"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18</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8591188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Handling Multiple Exceptions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endParaRPr lang="en-US" sz="2800" dirty="0" smtClean="0"/>
          </a:p>
          <a:p>
            <a:r>
              <a:rPr lang="en-US" sz="2800" dirty="0" smtClean="0"/>
              <a:t>A finally block is sure piece of code. This means that whether and exception occurs or not , the code in finally block is guaranteed to be executed.</a:t>
            </a:r>
          </a:p>
          <a:p>
            <a:r>
              <a:rPr lang="en-US" sz="2800" dirty="0" smtClean="0"/>
              <a:t>This is  a common place to close any open database connection or file streams or other common tasks like setting objects to null, </a:t>
            </a:r>
            <a:r>
              <a:rPr lang="en-US" sz="2800" dirty="0" err="1" smtClean="0"/>
              <a:t>rsetting</a:t>
            </a:r>
            <a:r>
              <a:rPr lang="en-US" sz="2800" dirty="0" smtClean="0"/>
              <a:t> any value etc. This block ideally contains code that is used for cleaning up affairs.</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19</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322328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Exam Objectives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b="1" dirty="0" smtClean="0"/>
          </a:p>
          <a:p>
            <a:endParaRPr lang="en-US" b="1" dirty="0" smtClean="0"/>
          </a:p>
          <a:p>
            <a:r>
              <a:rPr lang="en-US" b="1" dirty="0"/>
              <a:t>Reusing </a:t>
            </a:r>
            <a:r>
              <a:rPr lang="en-US" b="1" dirty="0" smtClean="0"/>
              <a:t>Implementations Through Inheritance</a:t>
            </a:r>
          </a:p>
          <a:p>
            <a:pPr lvl="1"/>
            <a:r>
              <a:rPr lang="en-US" dirty="0"/>
              <a:t>Create and use subclasses and </a:t>
            </a:r>
            <a:r>
              <a:rPr lang="en-US" dirty="0" smtClean="0"/>
              <a:t>super classes.</a:t>
            </a:r>
            <a:endParaRPr lang="en-US" dirty="0"/>
          </a:p>
          <a:p>
            <a:pPr lvl="1"/>
            <a:r>
              <a:rPr lang="en-US" dirty="0" smtClean="0"/>
              <a:t>Create </a:t>
            </a:r>
            <a:r>
              <a:rPr lang="en-US" dirty="0"/>
              <a:t>and extend abstract </a:t>
            </a:r>
            <a:r>
              <a:rPr lang="en-US" dirty="0" smtClean="0"/>
              <a:t>classes.</a:t>
            </a:r>
            <a:endParaRPr lang="en-US" dirty="0"/>
          </a:p>
          <a:p>
            <a:pPr lvl="1"/>
            <a:r>
              <a:rPr lang="en-US" dirty="0" smtClean="0"/>
              <a:t>Enable </a:t>
            </a:r>
            <a:r>
              <a:rPr lang="en-US" dirty="0"/>
              <a:t>polymorphism by overriding </a:t>
            </a:r>
            <a:r>
              <a:rPr lang="en-US" dirty="0" smtClean="0"/>
              <a:t>methods.</a:t>
            </a:r>
            <a:endParaRPr lang="en-US" dirty="0"/>
          </a:p>
          <a:p>
            <a:pPr lvl="1"/>
            <a:r>
              <a:rPr lang="en-US" dirty="0" smtClean="0"/>
              <a:t>Utilize </a:t>
            </a:r>
            <a:r>
              <a:rPr lang="en-US" dirty="0"/>
              <a:t>polymorphism to cast and call </a:t>
            </a:r>
            <a:r>
              <a:rPr lang="en-US" dirty="0" smtClean="0"/>
              <a:t>methods, differentiating </a:t>
            </a:r>
            <a:r>
              <a:rPr lang="en-US" dirty="0"/>
              <a:t>object type versus reference </a:t>
            </a:r>
            <a:r>
              <a:rPr lang="en-US" dirty="0" smtClean="0"/>
              <a:t>type.</a:t>
            </a:r>
            <a:endParaRPr lang="en-US" dirty="0"/>
          </a:p>
          <a:p>
            <a:pPr lvl="1"/>
            <a:r>
              <a:rPr lang="en-US" dirty="0" smtClean="0"/>
              <a:t>Distinguish </a:t>
            </a:r>
            <a:r>
              <a:rPr lang="en-US" dirty="0"/>
              <a:t>overloading, overriding, and </a:t>
            </a:r>
            <a:r>
              <a:rPr lang="en-US" dirty="0" smtClean="0"/>
              <a:t>hiding.</a:t>
            </a:r>
            <a:endParaRPr lang="en-US" sz="9000"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7018" y="1670939"/>
            <a:ext cx="3576781" cy="4464339"/>
          </a:xfrm>
          <a:prstGeom prst="rect">
            <a:avLst/>
          </a:prstGeom>
        </p:spPr>
      </p:pic>
    </p:spTree>
    <p:extLst>
      <p:ext uri="{BB962C8B-B14F-4D97-AF65-F5344CB8AC3E}">
        <p14:creationId xmlns:p14="http://schemas.microsoft.com/office/powerpoint/2010/main" val="1281103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41857"/>
            <a:ext cx="10515600" cy="772107"/>
          </a:xfrm>
        </p:spPr>
        <p:txBody>
          <a:bodyPr/>
          <a:lstStyle/>
          <a:p>
            <a:pPr algn="ctr"/>
            <a:r>
              <a:rPr lang="en-US" sz="3600" dirty="0" smtClean="0"/>
              <a:t>Exceptions in Static Initializers</a:t>
            </a:r>
            <a:endParaRPr lang="en-US" sz="3600"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endParaRPr lang="en-US" sz="2800" dirty="0" smtClean="0"/>
          </a:p>
          <a:p>
            <a:r>
              <a:rPr lang="en-US" sz="2800" dirty="0" smtClean="0"/>
              <a:t>Static Initializers are the piece of code that are called when the class is loaded by the JVM for the first time.</a:t>
            </a:r>
          </a:p>
          <a:p>
            <a:r>
              <a:rPr lang="en-US" sz="2800" dirty="0" smtClean="0"/>
              <a:t>There is no application code that directly invokes it.</a:t>
            </a:r>
          </a:p>
          <a:p>
            <a:r>
              <a:rPr lang="en-US" sz="2800" dirty="0" smtClean="0"/>
              <a:t>As a result following applies to static initializers : </a:t>
            </a:r>
          </a:p>
          <a:p>
            <a:pPr lvl="1"/>
            <a:r>
              <a:rPr lang="en-US" sz="2600" dirty="0" smtClean="0"/>
              <a:t>No unchecked exceptions are allowed to be thrown from within the static initializer block.</a:t>
            </a:r>
          </a:p>
          <a:p>
            <a:pPr lvl="1"/>
            <a:r>
              <a:rPr lang="en-US" sz="2600" dirty="0" smtClean="0"/>
              <a:t>Checked exceptions must be handled within the body of the static initializer block and are not allowed to be propagated further.</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20</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2916795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41857"/>
            <a:ext cx="10515600" cy="772107"/>
          </a:xfrm>
        </p:spPr>
        <p:txBody>
          <a:bodyPr/>
          <a:lstStyle/>
          <a:p>
            <a:pPr algn="ctr"/>
            <a:r>
              <a:rPr lang="en-US" sz="3600" dirty="0" smtClean="0"/>
              <a:t>Exceptions in Initializers</a:t>
            </a:r>
            <a:endParaRPr lang="en-US" sz="3600"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92500" lnSpcReduction="10000"/>
          </a:bodyPr>
          <a:lstStyle/>
          <a:p>
            <a:r>
              <a:rPr lang="en-US" sz="2800" dirty="0" smtClean="0"/>
              <a:t>Static Initializers are the piece of code that are called when the class is loaded by the JVM for the first time.</a:t>
            </a:r>
          </a:p>
          <a:p>
            <a:r>
              <a:rPr lang="en-US" sz="2800" dirty="0" smtClean="0"/>
              <a:t>There is no application code that directly invokes it.</a:t>
            </a:r>
          </a:p>
          <a:p>
            <a:r>
              <a:rPr lang="en-US" sz="2800" dirty="0" smtClean="0"/>
              <a:t>As a result following applies to static initializers : </a:t>
            </a:r>
          </a:p>
          <a:p>
            <a:pPr lvl="1"/>
            <a:r>
              <a:rPr lang="en-US" sz="2600" dirty="0" smtClean="0"/>
              <a:t>No unchecked exceptions are allowed to be thrown from within the static initializer block.</a:t>
            </a:r>
          </a:p>
          <a:p>
            <a:pPr lvl="1"/>
            <a:r>
              <a:rPr lang="en-US" sz="2600" dirty="0" smtClean="0"/>
              <a:t>Checked exceptions must be handled within the body of the static initializer block and are not allowed to be propagated further.</a:t>
            </a:r>
          </a:p>
          <a:p>
            <a:r>
              <a:rPr lang="en-US" sz="2800" dirty="0" smtClean="0"/>
              <a:t>In case of Instance initializer, programmer does have a way to handle the exceptions via the constructors. Hence the instance initializer can throw checked exceptions provided the constructor provides a throws clause listing the same exception there.</a:t>
            </a:r>
            <a:endParaRPr lang="en-US" sz="2800" dirty="0"/>
          </a:p>
          <a:p>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21</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0577526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41857"/>
            <a:ext cx="10515600" cy="772107"/>
          </a:xfrm>
        </p:spPr>
        <p:txBody>
          <a:bodyPr/>
          <a:lstStyle/>
          <a:p>
            <a:pPr algn="ctr"/>
            <a:r>
              <a:rPr lang="en-US" sz="3600" dirty="0" smtClean="0"/>
              <a:t>Other Points</a:t>
            </a:r>
            <a:endParaRPr lang="en-US" sz="3600"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92500"/>
          </a:bodyPr>
          <a:lstStyle/>
          <a:p>
            <a:r>
              <a:rPr lang="en-US" sz="2800" dirty="0" smtClean="0"/>
              <a:t>Exceptions in a constructor are no different than any other method except for one case which is in the case of super-sub class relationship.</a:t>
            </a:r>
          </a:p>
          <a:p>
            <a:r>
              <a:rPr lang="en-US" sz="2800" dirty="0" smtClean="0"/>
              <a:t>If the super class constructor declares an exception in the throws clause then the subclass must also declare in its throws clause an exception of same class or higher.</a:t>
            </a:r>
          </a:p>
          <a:p>
            <a:r>
              <a:rPr lang="en-US" sz="2800" dirty="0" smtClean="0"/>
              <a:t>Normally we should handle all the exceptions and do something in  catch block to recover from it like log the exception or print the tack trace.</a:t>
            </a:r>
          </a:p>
          <a:p>
            <a:r>
              <a:rPr lang="en-US" sz="2800" dirty="0" smtClean="0"/>
              <a:t>Try block can be nested within another try block.</a:t>
            </a:r>
          </a:p>
          <a:p>
            <a:r>
              <a:rPr lang="en-US" sz="2800" dirty="0" smtClean="0"/>
              <a:t>Exception can also be thrown from a catch or </a:t>
            </a:r>
            <a:r>
              <a:rPr lang="en-US" sz="2800" smtClean="0"/>
              <a:t>finally block.</a:t>
            </a:r>
            <a:endParaRPr lang="en-US" sz="2800" dirty="0" smtClean="0"/>
          </a:p>
          <a:p>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5499373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Checked &amp; Unchecked Exceptions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6689437" cy="4351338"/>
          </a:xfrm>
        </p:spPr>
        <p:txBody>
          <a:bodyPr>
            <a:normAutofit/>
          </a:bodyPr>
          <a:lstStyle/>
          <a:p>
            <a:r>
              <a:rPr lang="en-US" dirty="0" smtClean="0"/>
              <a:t>All exception classes except those under Error &amp; </a:t>
            </a:r>
            <a:r>
              <a:rPr lang="en-US" dirty="0" err="1" smtClean="0"/>
              <a:t>RuntimeException</a:t>
            </a:r>
            <a:r>
              <a:rPr lang="en-US" dirty="0" smtClean="0"/>
              <a:t> are referred to as Checked exceptions. Any user defined exception that extends from these is also a checked exception.</a:t>
            </a:r>
          </a:p>
          <a:p>
            <a:r>
              <a:rPr lang="en-US" noProof="1" smtClean="0"/>
              <a:t>Checked exceptions are those for which the compiler forces the caller to handle the exception explicity. These are those exceptions for which compiler thinks that the caller can successfully recover from.</a:t>
            </a:r>
          </a:p>
          <a:p>
            <a:r>
              <a:rPr lang="en-US" noProof="1" smtClean="0"/>
              <a:t>On the other hand unchecked exceptions are those that compiler wont asks the caller to handle explicitly nd it will be on the diecretion of the programmer to handle them.</a:t>
            </a:r>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8" name="Picture 10" descr="Java - Exceptions - Tutorials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1978891"/>
            <a:ext cx="3428998" cy="419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7051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r>
              <a:rPr lang="en-US"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24</a:t>
            </a:fld>
            <a:endParaRPr lang="en-US" dirty="0"/>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adec="http://schemas.microsoft.com/office/drawing/2017/decorative" xmlns=""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1704949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Inheritance defined</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fontScale="92500" lnSpcReduction="20000"/>
          </a:bodyPr>
          <a:lstStyle/>
          <a:p>
            <a:r>
              <a:rPr lang="en-US" noProof="1" smtClean="0"/>
              <a:t>Inheritance is a common phenomenon that we view everywhere around us. We ourselves inherit many things from our parents like our face structure, our physique, our hair and many more.</a:t>
            </a:r>
          </a:p>
          <a:p>
            <a:r>
              <a:rPr lang="en-US" noProof="1" smtClean="0"/>
              <a:t>Similarly in java, we have a concept of inheritance.</a:t>
            </a:r>
          </a:p>
          <a:p>
            <a:r>
              <a:rPr lang="en-US" noProof="1" smtClean="0"/>
              <a:t>A class in java bundles together properties and behavior within itself.</a:t>
            </a:r>
          </a:p>
          <a:p>
            <a:r>
              <a:rPr lang="en-US" noProof="1" smtClean="0"/>
              <a:t>Similar to the real world , when a class inherits another class then it receives properties and behaviours defined in the parent class as a part of inheritance relationship.</a:t>
            </a:r>
          </a:p>
          <a:p>
            <a:r>
              <a:rPr lang="en-US" noProof="1" smtClean="0"/>
              <a:t>The class being inherited is referred to as superclass/supertype/base class/parent class and the class inheriting is referred to as subclass/subtype/derived class/child class.</a:t>
            </a:r>
          </a:p>
          <a:p>
            <a:r>
              <a:rPr lang="en-US" noProof="1" smtClean="0"/>
              <a:t>The subclass can additionally modify the inherited members from the parent class.</a:t>
            </a:r>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2050" name="Picture 2" descr="Learn Selenium Automation Testing: Inheritance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2349" y="1942378"/>
            <a:ext cx="3981450" cy="4234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963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Inheritance defined</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r>
              <a:rPr lang="en-US" dirty="0"/>
              <a:t>In order to inherit from a class, the child class “extends” the parent class.</a:t>
            </a:r>
          </a:p>
          <a:p>
            <a:r>
              <a:rPr lang="en-US" dirty="0"/>
              <a:t>Java does not support multiple inheritance which means a class in java is not allowed to “extend” more than one class.</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796273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Inheritance defined: The Details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In order to inherit from a class, the child class “extends” the parent class.</a:t>
            </a:r>
          </a:p>
          <a:p>
            <a:r>
              <a:rPr lang="en-US" sz="2800" dirty="0" smtClean="0"/>
              <a:t>Java does not support multiple inheritance which means a class in java is not allowed to “extend” more than one class.</a:t>
            </a:r>
          </a:p>
          <a:p>
            <a:r>
              <a:rPr lang="en-US" sz="2800" dirty="0" smtClean="0"/>
              <a:t>Constructors are not considered as members of the class and hence are not inherited. Similarly static and instance initializers are also not considered members of the class and hence are not inherited.</a:t>
            </a:r>
          </a:p>
          <a:p>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666108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We are all child of the “Object” class.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85000" lnSpcReduction="20000"/>
          </a:bodyPr>
          <a:lstStyle/>
          <a:p>
            <a:r>
              <a:rPr lang="en-US" sz="2800" dirty="0" smtClean="0"/>
              <a:t>Individually we wear many identities like Indian, American, men , women. Over and above all this we all have a common identity that we all are humans. There are some properties and behaviors that we all humans have like we have two eyes, 2 legs , we talk, we listen etc.</a:t>
            </a:r>
          </a:p>
          <a:p>
            <a:r>
              <a:rPr lang="en-US" sz="2800" dirty="0" smtClean="0"/>
              <a:t>Similar to human class that we all inherit, </a:t>
            </a:r>
            <a:r>
              <a:rPr lang="en-US" sz="2800" dirty="0" err="1" smtClean="0"/>
              <a:t>java.lang.Object</a:t>
            </a:r>
            <a:r>
              <a:rPr lang="en-US" sz="2800" dirty="0" smtClean="0"/>
              <a:t> </a:t>
            </a:r>
            <a:r>
              <a:rPr lang="en-US" sz="2800" dirty="0"/>
              <a:t>class is the parent class of all the classes in java, whether classes in </a:t>
            </a:r>
            <a:r>
              <a:rPr lang="en-US" sz="2800" dirty="0" err="1"/>
              <a:t>jdk</a:t>
            </a:r>
            <a:r>
              <a:rPr lang="en-US" sz="2800" dirty="0"/>
              <a:t> or the classes defined by the user. So all objects have a set of default methods which can be invoked which are inherited from the Object class</a:t>
            </a:r>
            <a:r>
              <a:rPr lang="en-US" sz="2800" dirty="0" smtClean="0"/>
              <a:t>.</a:t>
            </a:r>
          </a:p>
          <a:p>
            <a:r>
              <a:rPr lang="en-US" sz="2800" dirty="0" smtClean="0"/>
              <a:t>Methods from Objects class : </a:t>
            </a:r>
          </a:p>
          <a:p>
            <a:pPr lvl="1"/>
            <a:r>
              <a:rPr lang="en-US" sz="2600" dirty="0" err="1" smtClean="0"/>
              <a:t>toString</a:t>
            </a:r>
            <a:r>
              <a:rPr lang="en-US" sz="2600" dirty="0" smtClean="0"/>
              <a:t>()</a:t>
            </a:r>
          </a:p>
          <a:p>
            <a:pPr lvl="1"/>
            <a:r>
              <a:rPr lang="en-US" sz="2600" dirty="0"/>
              <a:t>e</a:t>
            </a:r>
            <a:r>
              <a:rPr lang="en-US" sz="2600" dirty="0" smtClean="0"/>
              <a:t>quals()</a:t>
            </a:r>
          </a:p>
          <a:p>
            <a:pPr lvl="1"/>
            <a:r>
              <a:rPr lang="en-US" sz="2600" dirty="0" err="1" smtClean="0"/>
              <a:t>hashcode</a:t>
            </a:r>
            <a:r>
              <a:rPr lang="en-US" sz="2600" dirty="0" smtClean="0"/>
              <a:t>()</a:t>
            </a:r>
          </a:p>
          <a:p>
            <a:pPr lvl="1"/>
            <a:r>
              <a:rPr lang="en-US" sz="2600" dirty="0"/>
              <a:t>c</a:t>
            </a:r>
            <a:r>
              <a:rPr lang="en-US" sz="2600" dirty="0" smtClean="0"/>
              <a:t>lone()</a:t>
            </a:r>
          </a:p>
          <a:p>
            <a:pPr lvl="1"/>
            <a:r>
              <a:rPr lang="en-US" sz="2600" dirty="0" err="1" smtClean="0"/>
              <a:t>getClass</a:t>
            </a:r>
            <a:r>
              <a:rPr lang="en-US" sz="2600" dirty="0" smtClean="0"/>
              <a:t>()</a:t>
            </a:r>
          </a:p>
          <a:p>
            <a:pPr lvl="1"/>
            <a:endParaRPr lang="en-US" sz="2600" dirty="0" smtClean="0"/>
          </a:p>
          <a:p>
            <a:pPr lvl="1"/>
            <a:endParaRPr lang="en-US" sz="2600" dirty="0" smtClean="0"/>
          </a:p>
          <a:p>
            <a:endParaRPr lang="en-US" sz="2800" dirty="0" smtClean="0"/>
          </a:p>
          <a:p>
            <a:endParaRPr lang="en-US" sz="28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029482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Myth of Static Inheritance</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Static members of the class look like they are inherited but are actually just shared between the parent </a:t>
            </a:r>
            <a:r>
              <a:rPr lang="en-US" sz="2600" dirty="0" smtClean="0"/>
              <a:t>&amp; child class.</a:t>
            </a:r>
          </a:p>
          <a:p>
            <a:r>
              <a:rPr lang="en-US" sz="2600" dirty="0" smtClean="0"/>
              <a:t>If the parent class contains a static member, then child class also shares the same copy of the static </a:t>
            </a:r>
            <a:r>
              <a:rPr lang="en-US" sz="2600" smtClean="0"/>
              <a:t>member.</a:t>
            </a:r>
            <a:endParaRPr lang="en-US" sz="2600" dirty="0" smtClean="0"/>
          </a:p>
          <a:p>
            <a:r>
              <a:rPr lang="en-US" sz="2600" dirty="0" smtClean="0"/>
              <a:t>This essentially means that both parent and child refer to the same copy of the member variable in memory and a change from either parent or child class reflects the change everywhere.</a:t>
            </a:r>
          </a:p>
          <a:p>
            <a:r>
              <a:rPr lang="en-US" sz="2600" dirty="0" smtClean="0"/>
              <a:t>On the other hand for inherited instance member from the parent class there is a separate copy of the member for both parent and child.</a:t>
            </a:r>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934376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Access Modifiers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92500"/>
          </a:bodyPr>
          <a:lstStyle/>
          <a:p>
            <a:r>
              <a:rPr lang="en-US" sz="2800" dirty="0" smtClean="0"/>
              <a:t>Private</a:t>
            </a:r>
          </a:p>
          <a:p>
            <a:pPr lvl="1"/>
            <a:r>
              <a:rPr lang="en-US" sz="2600" dirty="0" smtClean="0"/>
              <a:t>Members are visible only within the declaring class.</a:t>
            </a:r>
          </a:p>
          <a:p>
            <a:r>
              <a:rPr lang="en-US" sz="2800" dirty="0" smtClean="0"/>
              <a:t>Default</a:t>
            </a:r>
          </a:p>
          <a:p>
            <a:pPr lvl="1"/>
            <a:r>
              <a:rPr lang="en-US" sz="2600" dirty="0" smtClean="0"/>
              <a:t>Members are visible within the same package as that of the declaring class.</a:t>
            </a:r>
          </a:p>
          <a:p>
            <a:pPr lvl="1"/>
            <a:r>
              <a:rPr lang="en-US" sz="2600" dirty="0" smtClean="0"/>
              <a:t>Default members are like public members within the package.</a:t>
            </a:r>
          </a:p>
          <a:p>
            <a:r>
              <a:rPr lang="en-US" sz="2800" dirty="0" smtClean="0"/>
              <a:t>Protected</a:t>
            </a:r>
          </a:p>
          <a:p>
            <a:pPr lvl="1"/>
            <a:r>
              <a:rPr lang="en-US" sz="2600" dirty="0" smtClean="0"/>
              <a:t>Extend the visibility of default package and are also visible in the inheriting class.</a:t>
            </a:r>
          </a:p>
          <a:p>
            <a:r>
              <a:rPr lang="en-US" sz="2800" dirty="0" smtClean="0"/>
              <a:t>Public</a:t>
            </a:r>
          </a:p>
          <a:p>
            <a:pPr lvl="1"/>
            <a:r>
              <a:rPr lang="en-US" sz="2600" dirty="0" smtClean="0"/>
              <a:t>Members are directly visible </a:t>
            </a:r>
            <a:r>
              <a:rPr lang="en-US" sz="2600" smtClean="0"/>
              <a:t>from everywhere.</a:t>
            </a:r>
            <a:endParaRPr lang="en-US" sz="2600" dirty="0" smtClean="0"/>
          </a:p>
          <a:p>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4186711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Object Initialization : this &amp; super</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For an object of inheriting class, state consist if its data members along with the members of the parent class. Hence</a:t>
            </a:r>
            <a:r>
              <a:rPr lang="en-US" sz="2800" dirty="0" smtClean="0"/>
              <a:t> the object initialization process consists of initializing the state of the members from the current class as well as the parent.</a:t>
            </a:r>
          </a:p>
          <a:p>
            <a:r>
              <a:rPr lang="en-US" sz="2800" dirty="0" smtClean="0"/>
              <a:t>For this purpose, JVM provides a super() constructo</a:t>
            </a:r>
            <a:r>
              <a:rPr lang="en-US" sz="2800" dirty="0" smtClean="0"/>
              <a:t>r call for calling the parent class constructor which would initialize the parent class members.</a:t>
            </a:r>
          </a:p>
          <a:p>
            <a:r>
              <a:rPr lang="en-US" sz="2800" dirty="0" smtClean="0"/>
              <a:t>We already have know about this() constructor chaining, which can be used to call different constructors within the same class.</a:t>
            </a:r>
          </a:p>
          <a:p>
            <a:r>
              <a:rPr lang="en-US" sz="2800" dirty="0" smtClean="0"/>
              <a:t>Either of super() or this() calls can be the first call in any constructor.</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9</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349557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BB7C387-AFDC-4FE3-A658-984B7F35F1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2234</Words>
  <Application>Microsoft Office PowerPoint</Application>
  <PresentationFormat>Widescreen</PresentationFormat>
  <Paragraphs>157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Inheritance</vt:lpstr>
      <vt:lpstr>                             Exam Objectives</vt:lpstr>
      <vt:lpstr>Inheritance defined</vt:lpstr>
      <vt:lpstr>Inheritance defined</vt:lpstr>
      <vt:lpstr>Inheritance defined: The Details</vt:lpstr>
      <vt:lpstr>We are all child of the “Object” class.</vt:lpstr>
      <vt:lpstr>Myth of Static Inheritance</vt:lpstr>
      <vt:lpstr>Access Modifiers</vt:lpstr>
      <vt:lpstr>Object Initialization : this &amp; super</vt:lpstr>
      <vt:lpstr>Order of Object Initialization : this &amp; super</vt:lpstr>
      <vt:lpstr>Stack Trace &amp; Exceptions</vt:lpstr>
      <vt:lpstr>Exception Hierarchy</vt:lpstr>
      <vt:lpstr>Try-Catch or Throws Choice</vt:lpstr>
      <vt:lpstr>Try-Catch block</vt:lpstr>
      <vt:lpstr>“throw”-ing Exception</vt:lpstr>
      <vt:lpstr>Finally Block</vt:lpstr>
      <vt:lpstr>Try-Catch-Finally mechanism</vt:lpstr>
      <vt:lpstr>Checked &amp; Unchecked Exceptions</vt:lpstr>
      <vt:lpstr>Handling Multiple Exceptions</vt:lpstr>
      <vt:lpstr>Exceptions in Static Initializers</vt:lpstr>
      <vt:lpstr>Exceptions in Initializers</vt:lpstr>
      <vt:lpstr>Other Points</vt:lpstr>
      <vt:lpstr>Checked &amp; Unchecked Exceptions</vt:lpstr>
      <vt:lpstr>Questions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2020-04-26T15:25:52Z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