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3"/>
  </p:notesMasterIdLst>
  <p:handoutMasterIdLst>
    <p:handoutMasterId r:id="rId24"/>
  </p:handoutMasterIdLst>
  <p:sldIdLst>
    <p:sldId id="256" r:id="rId5"/>
    <p:sldId id="261" r:id="rId6"/>
    <p:sldId id="282" r:id="rId7"/>
    <p:sldId id="294" r:id="rId8"/>
    <p:sldId id="295" r:id="rId9"/>
    <p:sldId id="299" r:id="rId10"/>
    <p:sldId id="300" r:id="rId11"/>
    <p:sldId id="304" r:id="rId12"/>
    <p:sldId id="301" r:id="rId13"/>
    <p:sldId id="303" r:id="rId14"/>
    <p:sldId id="283" r:id="rId15"/>
    <p:sldId id="297" r:id="rId16"/>
    <p:sldId id="302" r:id="rId17"/>
    <p:sldId id="305" r:id="rId18"/>
    <p:sldId id="306" r:id="rId19"/>
    <p:sldId id="307" r:id="rId20"/>
    <p:sldId id="298"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544" autoAdjust="0"/>
    <p:restoredTop sz="94712" autoAdjust="0"/>
  </p:normalViewPr>
  <p:slideViewPr>
    <p:cSldViewPr snapToGrid="0">
      <p:cViewPr>
        <p:scale>
          <a:sx n="66" d="100"/>
          <a:sy n="66" d="100"/>
        </p:scale>
        <p:origin x="-630" y="-258"/>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4/26/2020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4/26/2020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605483" y="1676409"/>
            <a:ext cx="4380810" cy="2436592"/>
          </a:xfrm>
        </p:spPr>
        <p:txBody>
          <a:bodyPr>
            <a:normAutofit/>
          </a:bodyPr>
          <a:lstStyle/>
          <a:p>
            <a:pPr algn="ctr"/>
            <a:r>
              <a:rPr lang="en-US" sz="5400" dirty="0" smtClean="0"/>
              <a:t>Exceptions</a:t>
            </a:r>
            <a:endParaRPr lang="en-US" sz="5400"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Finally Block</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a:t>
            </a:r>
            <a:r>
              <a:rPr lang="en-US" sz="2800" dirty="0" smtClean="0"/>
              <a:t>resetting </a:t>
            </a:r>
            <a:r>
              <a:rPr lang="en-US" sz="2800" dirty="0" smtClean="0"/>
              <a:t>any value etc. This block ideally contains code that is used for cleaning up affairs.</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1467203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Try-Catch-Finally mechanism</a:t>
            </a:r>
            <a:endParaRPr lang="en-US"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Content Placeholder 6" descr="Exception Flow.png"/>
          <p:cNvPicPr>
            <a:picLocks noGrp="1" noChangeAspect="1"/>
          </p:cNvPicPr>
          <p:nvPr>
            <p:ph idx="1"/>
          </p:nvPr>
        </p:nvPicPr>
        <p:blipFill>
          <a:blip r:embed="rId2"/>
          <a:stretch>
            <a:fillRect/>
          </a:stretch>
        </p:blipFill>
        <p:spPr>
          <a:xfrm>
            <a:off x="3452665" y="1636430"/>
            <a:ext cx="4855779" cy="4843194"/>
          </a:xfrm>
        </p:spPr>
      </p:pic>
    </p:spTree>
    <p:extLst>
      <p:ext uri="{BB962C8B-B14F-4D97-AF65-F5344CB8AC3E}">
        <p14:creationId xmlns:p14="http://schemas.microsoft.com/office/powerpoint/2010/main" xmlns="" val="2745771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a:t>Checked &amp; Unchecked Exceptions</a:t>
            </a:r>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dirty="0" smtClean="0"/>
              <a:t>There are two types of exceptions in java </a:t>
            </a:r>
          </a:p>
          <a:p>
            <a:pPr lvl="1"/>
            <a:r>
              <a:rPr lang="en-US" sz="2000" dirty="0" smtClean="0"/>
              <a:t>Unchecked</a:t>
            </a:r>
            <a:endParaRPr lang="en-US" sz="2000" dirty="0" smtClean="0"/>
          </a:p>
          <a:p>
            <a:pPr lvl="2"/>
            <a:r>
              <a:rPr lang="en-US" sz="2000" dirty="0" smtClean="0"/>
              <a:t>Are those which are raised due to programming errors or situations which are irrecoverable. The compiler does not force the programmer to handle such sort of exceptions and it is upon programmers discretion to handle them or leave them.</a:t>
            </a:r>
          </a:p>
          <a:p>
            <a:pPr lvl="2"/>
            <a:r>
              <a:rPr lang="en-US" sz="2000" dirty="0" smtClean="0"/>
              <a:t>All exception classes inheriting from </a:t>
            </a:r>
            <a:r>
              <a:rPr lang="en-US" sz="2000" b="1" i="1" dirty="0" smtClean="0">
                <a:solidFill>
                  <a:srgbClr val="FFFF00"/>
                </a:solidFill>
              </a:rPr>
              <a:t>Error </a:t>
            </a:r>
            <a:r>
              <a:rPr lang="en-US" sz="2000" b="1" i="1" dirty="0" smtClean="0">
                <a:solidFill>
                  <a:srgbClr val="FFFF00"/>
                </a:solidFill>
              </a:rPr>
              <a:t>&amp; </a:t>
            </a:r>
            <a:r>
              <a:rPr lang="en-US" sz="2000" b="1" i="1" dirty="0" err="1" smtClean="0">
                <a:solidFill>
                  <a:srgbClr val="FFFF00"/>
                </a:solidFill>
              </a:rPr>
              <a:t>RuntimeException</a:t>
            </a:r>
            <a:r>
              <a:rPr lang="en-US" sz="2000" dirty="0" smtClean="0">
                <a:solidFill>
                  <a:srgbClr val="FFFF00"/>
                </a:solidFill>
              </a:rPr>
              <a:t> </a:t>
            </a:r>
            <a:r>
              <a:rPr lang="en-US" sz="2000" dirty="0" smtClean="0"/>
              <a:t>are </a:t>
            </a:r>
            <a:r>
              <a:rPr lang="en-US" sz="2000" dirty="0" smtClean="0"/>
              <a:t>examples of unchecked exceptions.</a:t>
            </a:r>
          </a:p>
          <a:p>
            <a:pPr lvl="1"/>
            <a:r>
              <a:rPr lang="en-US" sz="2000" dirty="0" smtClean="0"/>
              <a:t>Checked</a:t>
            </a:r>
          </a:p>
          <a:p>
            <a:pPr lvl="2"/>
            <a:r>
              <a:rPr lang="en-US" sz="2000" dirty="0" smtClean="0"/>
              <a:t>Those exception which compiler forces the programmer to mandatorily handle.</a:t>
            </a:r>
          </a:p>
          <a:p>
            <a:pPr lvl="2"/>
            <a:r>
              <a:rPr lang="en-US" sz="2000" noProof="1" smtClean="0"/>
              <a:t>All exception classes extending from</a:t>
            </a:r>
            <a:r>
              <a:rPr lang="en-US" sz="2000" noProof="1" smtClean="0">
                <a:solidFill>
                  <a:srgbClr val="FFFF00"/>
                </a:solidFill>
              </a:rPr>
              <a:t> </a:t>
            </a:r>
            <a:r>
              <a:rPr lang="en-US" sz="2000" b="1" i="1" noProof="1" smtClean="0">
                <a:solidFill>
                  <a:srgbClr val="FFFF00"/>
                </a:solidFill>
              </a:rPr>
              <a:t>Exception</a:t>
            </a:r>
            <a:r>
              <a:rPr lang="en-US" sz="2000" noProof="1" smtClean="0">
                <a:solidFill>
                  <a:srgbClr val="FFFF00"/>
                </a:solidFill>
              </a:rPr>
              <a:t> </a:t>
            </a:r>
            <a:r>
              <a:rPr lang="en-US" sz="2000" noProof="1" smtClean="0"/>
              <a:t>class or any subclass except that of RuntimeException.</a:t>
            </a:r>
            <a:endParaRPr lang="en-US" sz="20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859118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Handling Multiple Exceptions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finally block is sure piece of code. This means that whether and exception occurs or not , the code in finally block is guaranteed to be executed.</a:t>
            </a:r>
          </a:p>
          <a:p>
            <a:r>
              <a:rPr lang="en-US" sz="2800" dirty="0" smtClean="0"/>
              <a:t>This is  a common place to close any open database connection or file streams or other common tasks like setting objects to null, </a:t>
            </a:r>
            <a:r>
              <a:rPr lang="en-US" sz="2800" dirty="0" smtClean="0"/>
              <a:t>resetting </a:t>
            </a:r>
            <a:r>
              <a:rPr lang="en-US" sz="2800" dirty="0" smtClean="0"/>
              <a:t>any value etc. This block ideally contains code that is used for cleaning up affairs.</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3223280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Static Initializers</a:t>
            </a:r>
            <a:endParaRPr lang="en-US" sz="3600"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2916795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41857"/>
            <a:ext cx="10515600" cy="772107"/>
          </a:xfrm>
        </p:spPr>
        <p:txBody>
          <a:bodyPr/>
          <a:lstStyle/>
          <a:p>
            <a:pPr algn="ctr"/>
            <a:r>
              <a:rPr lang="en-US" sz="3600" dirty="0" smtClean="0"/>
              <a:t>Exceptions in Initializers</a:t>
            </a:r>
            <a:endParaRPr lang="en-US" sz="3600"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lnSpcReduction="10000"/>
          </a:bodyPr>
          <a:lstStyle/>
          <a:p>
            <a:r>
              <a:rPr lang="en-US" sz="2800" dirty="0" smtClean="0"/>
              <a:t>Static Initializers are the piece of code that are called when the class is loaded by the JVM for the first time.</a:t>
            </a:r>
          </a:p>
          <a:p>
            <a:r>
              <a:rPr lang="en-US" sz="2800" dirty="0" smtClean="0"/>
              <a:t>There is no application code that directly invokes it.</a:t>
            </a:r>
          </a:p>
          <a:p>
            <a:r>
              <a:rPr lang="en-US" sz="2800" dirty="0" smtClean="0"/>
              <a:t>As a result following applies to static initializers : </a:t>
            </a:r>
          </a:p>
          <a:p>
            <a:pPr lvl="1"/>
            <a:r>
              <a:rPr lang="en-US" sz="2600" dirty="0" smtClean="0"/>
              <a:t>No unchecked exceptions are allowed to be thrown from within the static initializer block.</a:t>
            </a:r>
          </a:p>
          <a:p>
            <a:pPr lvl="1"/>
            <a:r>
              <a:rPr lang="en-US" sz="2600" dirty="0" smtClean="0"/>
              <a:t>Checked exceptions must be handled within the body of the static initializer block and are not allowed to be propagated further.</a:t>
            </a:r>
          </a:p>
          <a:p>
            <a:r>
              <a:rPr lang="en-US" sz="2800" dirty="0" smtClean="0"/>
              <a:t>In case of Instance initializer, programmer does have a way to handle the exceptions via the constructors. Hence the instance initializer can throw checked exceptions provided the constructor provides a throws clause listing the same exception there.</a:t>
            </a:r>
            <a:endParaRPr lang="en-US" sz="2800" dirty="0"/>
          </a:p>
          <a:p>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0577526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a:t>
            </a:r>
            <a:r>
              <a:rPr lang="en-US" sz="2800" smtClean="0"/>
              <a:t>finally block.</a:t>
            </a: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5499373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Checked &amp; Unchecked Exceptions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6689437" cy="4351338"/>
          </a:xfrm>
        </p:spPr>
        <p:txBody>
          <a:bodyPr>
            <a:normAutofit/>
          </a:bodyPr>
          <a:lstStyle/>
          <a:p>
            <a:r>
              <a:rPr lang="en-US" dirty="0" smtClean="0"/>
              <a:t>All exception classes except those under Error &amp; </a:t>
            </a:r>
            <a:r>
              <a:rPr lang="en-US" dirty="0" err="1" smtClean="0"/>
              <a:t>RuntimeException</a:t>
            </a:r>
            <a:r>
              <a:rPr lang="en-US" dirty="0" smtClean="0"/>
              <a:t> are referred to as Checked exceptions. Any user defined exception that extends from these is also a checked exception.</a:t>
            </a:r>
          </a:p>
          <a:p>
            <a:r>
              <a:rPr lang="en-US" noProof="1" smtClean="0"/>
              <a:t>Checked exceptions are those for which the compiler forces the caller to handle the exception explicity. These are those exceptions for which compiler thinks that the caller can successfully recover from.</a:t>
            </a:r>
          </a:p>
          <a:p>
            <a:r>
              <a:rPr lang="en-US" noProof="1" smtClean="0"/>
              <a:t>On the other hand unchecked exceptions are those that compiler wont asks the caller to handle explicitly nd it will be on the diecretion of the programmer to handle them.</a:t>
            </a:r>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24800" y="1978891"/>
            <a:ext cx="3428998" cy="41980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46705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18</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497458"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200" y="1825625"/>
            <a:ext cx="5620657" cy="4351338"/>
          </a:xfrm>
        </p:spPr>
        <p:txBody>
          <a:bodyPr>
            <a:normAutofit/>
          </a:bodyPr>
          <a:lstStyle/>
          <a:p>
            <a:endParaRPr lang="en-US" b="1" dirty="0" smtClean="0"/>
          </a:p>
          <a:p>
            <a:endParaRPr lang="en-US" b="1" dirty="0" smtClean="0"/>
          </a:p>
          <a:p>
            <a:r>
              <a:rPr lang="en-US" b="1" dirty="0"/>
              <a:t>Handling </a:t>
            </a:r>
            <a:r>
              <a:rPr lang="en-US" b="1" dirty="0" smtClean="0"/>
              <a:t>Exception</a:t>
            </a:r>
          </a:p>
          <a:p>
            <a:pPr lvl="1"/>
            <a:r>
              <a:rPr lang="en-US" dirty="0" smtClean="0"/>
              <a:t>Describe </a:t>
            </a:r>
            <a:r>
              <a:rPr lang="en-US" dirty="0"/>
              <a:t>the advantages of Exception </a:t>
            </a:r>
            <a:r>
              <a:rPr lang="en-US" dirty="0" smtClean="0"/>
              <a:t>handling</a:t>
            </a:r>
            <a:br>
              <a:rPr lang="en-US" dirty="0" smtClean="0"/>
            </a:br>
            <a:r>
              <a:rPr lang="en-US" dirty="0" smtClean="0"/>
              <a:t>and </a:t>
            </a:r>
            <a:r>
              <a:rPr lang="en-US" dirty="0"/>
              <a:t>differentiate among checked, </a:t>
            </a:r>
            <a:r>
              <a:rPr lang="en-US" dirty="0" smtClean="0"/>
              <a:t>unchecked exceptions</a:t>
            </a:r>
            <a:r>
              <a:rPr lang="en-US" dirty="0"/>
              <a:t>, and </a:t>
            </a:r>
            <a:r>
              <a:rPr lang="en-US" dirty="0" smtClean="0"/>
              <a:t>Errors.</a:t>
            </a:r>
            <a:endParaRPr lang="en-US" dirty="0"/>
          </a:p>
          <a:p>
            <a:pPr lvl="1"/>
            <a:r>
              <a:rPr lang="en-US" dirty="0" smtClean="0"/>
              <a:t>Create </a:t>
            </a:r>
            <a:r>
              <a:rPr lang="en-US" dirty="0"/>
              <a:t>try-catch blocks and determine </a:t>
            </a:r>
            <a:r>
              <a:rPr lang="en-US" dirty="0" smtClean="0"/>
              <a:t>how exceptions </a:t>
            </a:r>
            <a:r>
              <a:rPr lang="en-US" dirty="0"/>
              <a:t>alter program </a:t>
            </a:r>
            <a:r>
              <a:rPr lang="en-US" dirty="0" smtClean="0"/>
              <a:t>flow.</a:t>
            </a:r>
            <a:endParaRPr lang="en-US" dirty="0"/>
          </a:p>
          <a:p>
            <a:pPr lvl="1"/>
            <a:r>
              <a:rPr lang="en-US" dirty="0" smtClean="0"/>
              <a:t>Create </a:t>
            </a:r>
            <a:r>
              <a:rPr lang="en-US" dirty="0"/>
              <a:t>and invoke a method that throws </a:t>
            </a:r>
            <a:r>
              <a:rPr lang="en-US" dirty="0" smtClean="0"/>
              <a:t>an exception.</a:t>
            </a:r>
            <a:endParaRPr lang="en-US" sz="92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 name="Picture 9" descr="lesson-planning-1-638.png"/>
          <p:cNvPicPr>
            <a:picLocks noChangeAspect="1"/>
          </p:cNvPicPr>
          <p:nvPr/>
        </p:nvPicPr>
        <p:blipFill>
          <a:blip r:embed="rId2"/>
          <a:stretch>
            <a:fillRect/>
          </a:stretch>
        </p:blipFill>
        <p:spPr>
          <a:xfrm>
            <a:off x="6516919" y="1655760"/>
            <a:ext cx="4809218" cy="4562475"/>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Exception Handling Mechanism</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An exception in Java is an unexpected situation which breaks the normal execution flow of a program. In order to handle such exceptions, Java provides a handy mechanism referred to as exception handling.</a:t>
            </a:r>
          </a:p>
          <a:p>
            <a:r>
              <a:rPr lang="en-US" sz="2800" dirty="0" smtClean="0"/>
              <a:t>Since these situations occur during the normal course of a program hence we call them as “</a:t>
            </a:r>
            <a:r>
              <a:rPr lang="en-US" sz="2800" b="1" i="1" dirty="0" smtClean="0">
                <a:solidFill>
                  <a:srgbClr val="FFFF00"/>
                </a:solidFill>
              </a:rPr>
              <a:t>Exception</a:t>
            </a:r>
            <a:r>
              <a:rPr lang="en-US" sz="2800" dirty="0" smtClean="0"/>
              <a:t>”.</a:t>
            </a:r>
          </a:p>
          <a:p>
            <a:r>
              <a:rPr lang="en-US" sz="2800" dirty="0" smtClean="0"/>
              <a:t>Examples of exception :</a:t>
            </a:r>
          </a:p>
          <a:p>
            <a:pPr lvl="1"/>
            <a:r>
              <a:rPr lang="en-US" sz="2600" dirty="0" smtClean="0"/>
              <a:t>Array index out of range.</a:t>
            </a:r>
          </a:p>
          <a:p>
            <a:pPr lvl="1"/>
            <a:r>
              <a:rPr lang="en-US" sz="2600" dirty="0" smtClean="0"/>
              <a:t>Trying to access a field of an object through a reference when the reference points to null.</a:t>
            </a:r>
          </a:p>
          <a:p>
            <a:pPr lvl="1"/>
            <a:r>
              <a:rPr lang="en-US" sz="2600" dirty="0" smtClean="0"/>
              <a:t>Trying to access a file that is not physically present in the location specified.</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A word on Program Execution</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At any point there are many threads executing inside the JVM. Each thread has its own call stack. Each record on the stack represents a method call. So the record/frame at the top is one that is active and being executed.</a:t>
            </a:r>
          </a:p>
          <a:p>
            <a:r>
              <a:rPr lang="en-US" sz="2800" dirty="0" smtClean="0"/>
              <a:t>Each time a new method call is made a new stack frame is and a record corresponding to the current method call is pushed onto this frame. Whenever a method call finishes its stack frame is popped off from the stack. This entire stack of any thread is referred to as its Stack Trace.</a:t>
            </a:r>
            <a:endParaRPr lang="en-US" sz="26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934376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Stack Trace &amp; Exceptions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Java exception handling mechanism is based upon a throw-catch architecture. Whenever an unwanted situation is arrived at, an exception is ‘thrown’. This exception is then ‘caught’ by a specific piece of code. This is referred to as ‘</a:t>
            </a:r>
            <a:r>
              <a:rPr lang="en-US" sz="2800" b="1" i="1" dirty="0" smtClean="0">
                <a:solidFill>
                  <a:srgbClr val="FFFF00"/>
                </a:solidFill>
              </a:rPr>
              <a:t>exception handler</a:t>
            </a:r>
            <a:r>
              <a:rPr lang="en-US" sz="2800" dirty="0" smtClean="0"/>
              <a:t>’.</a:t>
            </a:r>
          </a:p>
          <a:p>
            <a:r>
              <a:rPr lang="en-US" sz="2800" dirty="0" smtClean="0"/>
              <a:t>The exception is thrown at runtime either by the program itself if it encounters a specific unexpected situation or it can be thrown by the JVM.</a:t>
            </a:r>
          </a:p>
          <a:p>
            <a:r>
              <a:rPr lang="en-US" sz="2800" dirty="0" smtClean="0"/>
              <a:t>The exception can be caught at the point where it is raised or it can be propagated down the stack trace all the way to the first method call. If no piece of code handles the exception all the way down the full stack then JVM acts as the </a:t>
            </a:r>
            <a:r>
              <a:rPr lang="en-US" sz="2800" b="1" i="1" dirty="0" smtClean="0">
                <a:solidFill>
                  <a:srgbClr val="FFFF00"/>
                </a:solidFill>
              </a:rPr>
              <a:t>default exception handler </a:t>
            </a:r>
            <a:r>
              <a:rPr lang="en-US" sz="2800" dirty="0" smtClean="0"/>
              <a:t>and terminates the current program printing the entire stack trace till the point where exception first occurred</a:t>
            </a:r>
            <a:r>
              <a:rPr lang="en-US" sz="2800" dirty="0"/>
              <a:t>. An uncaught exception results in the death of the thread in which the exception occurred.</a:t>
            </a:r>
          </a:p>
          <a:p>
            <a:r>
              <a:rPr lang="en-US" sz="2800" dirty="0" smtClean="0"/>
              <a:t>This entire process together is referred to as </a:t>
            </a:r>
            <a:r>
              <a:rPr lang="en-US" sz="2800" b="1" i="1" dirty="0" smtClean="0">
                <a:solidFill>
                  <a:srgbClr val="FFFF00"/>
                </a:solidFill>
              </a:rPr>
              <a:t>try-catch-finally</a:t>
            </a:r>
            <a:r>
              <a:rPr lang="en-US" sz="2800" dirty="0" smtClean="0"/>
              <a:t> construct.</a:t>
            </a:r>
          </a:p>
          <a:p>
            <a:endParaRPr lang="en-US" sz="26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446688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a:t>Exception Hierarchy</a:t>
            </a:r>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6689437" cy="4351338"/>
          </a:xfrm>
        </p:spPr>
        <p:txBody>
          <a:bodyPr>
            <a:normAutofit fontScale="92500" lnSpcReduction="20000"/>
          </a:bodyPr>
          <a:lstStyle/>
          <a:p>
            <a:r>
              <a:rPr lang="en-US" dirty="0" smtClean="0"/>
              <a:t>When an exception is raised, actually an object denoting the concerned exception is created.</a:t>
            </a:r>
          </a:p>
          <a:p>
            <a:r>
              <a:rPr lang="en-US" dirty="0" smtClean="0"/>
              <a:t>An exception object wraps inside of it a message denoting the root cause of exception. Along with this it also contains the </a:t>
            </a:r>
            <a:r>
              <a:rPr lang="en-US" dirty="0" err="1" smtClean="0"/>
              <a:t>Stacktrace</a:t>
            </a:r>
            <a:r>
              <a:rPr lang="en-US" dirty="0" smtClean="0"/>
              <a:t> of the method that raised  the exception.</a:t>
            </a:r>
          </a:p>
          <a:p>
            <a:r>
              <a:rPr lang="en-US" dirty="0" err="1" smtClean="0"/>
              <a:t>Throwable</a:t>
            </a:r>
            <a:r>
              <a:rPr lang="en-US" dirty="0" smtClean="0"/>
              <a:t> interface is the root of the entire exception class hierarchy.</a:t>
            </a:r>
          </a:p>
          <a:p>
            <a:r>
              <a:rPr lang="en-US" dirty="0" smtClean="0"/>
              <a:t>Errors are the situations which cannot be recovered. Hence most probably the only option in such cases is too abort the program execution. Some examples are : </a:t>
            </a:r>
          </a:p>
          <a:p>
            <a:pPr lvl="1"/>
            <a:r>
              <a:rPr lang="en-US" dirty="0" err="1" smtClean="0"/>
              <a:t>StackOverFlowError</a:t>
            </a:r>
            <a:endParaRPr lang="en-US" dirty="0" smtClean="0"/>
          </a:p>
          <a:p>
            <a:pPr lvl="1"/>
            <a:r>
              <a:rPr lang="en-US" dirty="0" err="1" smtClean="0"/>
              <a:t>OutOfMemoryError</a:t>
            </a:r>
            <a:endParaRPr lang="en-US" dirty="0" smtClean="0"/>
          </a:p>
          <a:p>
            <a:r>
              <a:rPr lang="en-US" b="1" i="1" dirty="0" err="1" smtClean="0">
                <a:solidFill>
                  <a:srgbClr val="FFFF00"/>
                </a:solidFill>
              </a:rPr>
              <a:t>RuntimeException</a:t>
            </a:r>
            <a:r>
              <a:rPr lang="en-US" dirty="0" smtClean="0"/>
              <a:t> are those classes which denote those class of exception that may occur at runtime and that are mostly caused by programming errors.</a:t>
            </a:r>
          </a:p>
          <a:p>
            <a:r>
              <a:rPr lang="en-US" dirty="0" smtClean="0"/>
              <a:t>All other exceptions lie under Exception class hierarchy.</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8" name="Picture 10" descr="Java - Exceptions - Tutorialspoin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924800" y="1978891"/>
            <a:ext cx="3428998" cy="419807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81229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or Throws Choice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general when writing it is a common scenario that there are components or modules and then there are users of that module. Developer of the module generally specifies the input parameters for the module and return type. Apart from this if he thinks that he cannot handle a specific exception that occurs during the module execution then he can choose to delegate that exception to the user/caller of that module. This is referred to as module “throws” the exception to its caller.</a:t>
            </a:r>
          </a:p>
          <a:p>
            <a:r>
              <a:rPr lang="en-US" sz="2800" dirty="0" smtClean="0"/>
              <a:t>On the other hand caller of the module chooses to handle the exception locally, he can put the exception raising module usage in the try block and correspondingly put a “catch” block containing the code to successfully recover from the exception</a:t>
            </a:r>
          </a:p>
          <a:p>
            <a:r>
              <a:rPr lang="en-US" sz="2800" dirty="0" smtClean="0"/>
              <a:t>Alternatively the caller could also decide to delegate the exception further up the call hierarchy. In this case he could also say to its calling component that the code “throws” an exception.</a:t>
            </a:r>
          </a:p>
          <a:p>
            <a:r>
              <a:rPr lang="en-US" sz="2800" dirty="0" smtClean="0"/>
              <a:t>So conclusively there are two things every programmer can do about exceptions. Either to handle it locally using the try-catch block or “throws” the exception to its calling component.</a:t>
            </a:r>
          </a:p>
          <a:p>
            <a:r>
              <a:rPr lang="en-US" sz="2800" dirty="0" smtClean="0"/>
              <a:t>Using the “throws” way, if the exception keeps getting propagated down stack trace and ultimately if no code handles it then, JVM becomes the default handler and throws it out to the end user with the appropriate message and full stack trace down to the point where exception occurred.</a:t>
            </a:r>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570373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Try-Catch block</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lnSpcReduction="20000"/>
          </a:bodyPr>
          <a:lstStyle/>
          <a:p>
            <a:r>
              <a:rPr lang="en-US" sz="2800" dirty="0" smtClean="0"/>
              <a:t>A try block is the one which contains all the code that could potentially lead to an exception.</a:t>
            </a:r>
          </a:p>
          <a:p>
            <a:r>
              <a:rPr lang="en-US" sz="2800" dirty="0" smtClean="0"/>
              <a:t>The try block can be followed by one or more catch blocks. Order of catch blocks is important.</a:t>
            </a:r>
          </a:p>
          <a:p>
            <a:r>
              <a:rPr lang="en-US" sz="2800" dirty="0" smtClean="0"/>
              <a:t>Multiple catch blocks should be written in such a way that exception classes lower in the hierarchy should appear first while the higher one should come later.</a:t>
            </a:r>
          </a:p>
          <a:p>
            <a:r>
              <a:rPr lang="en-US" sz="2800" dirty="0" smtClean="0"/>
              <a:t>If we try to put an exception class higher in the hierarchy above the class which is lower in the hierarchy then the catch block containing the lower exception class becomes unreachable.</a:t>
            </a:r>
          </a:p>
          <a:p>
            <a:r>
              <a:rPr lang="en-US" sz="2800" dirty="0" smtClean="0"/>
              <a:t>Since a parent class present in a higher catch block hence lower catch blocks would never be able to catch an exception.</a:t>
            </a:r>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62960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“throw”-</a:t>
            </a:r>
            <a:r>
              <a:rPr lang="en-US" dirty="0" err="1" smtClean="0"/>
              <a:t>ing</a:t>
            </a:r>
            <a:r>
              <a:rPr lang="en-US" dirty="0" smtClean="0"/>
              <a:t> Exception</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r>
              <a:rPr lang="en-US" sz="2800" dirty="0" smtClean="0"/>
              <a:t>A programmer also could “throw” an exception. If certain condition in the code that the programmer mandate to be fulfilled is violated and the programmer thinks that further execution is not possible then he can decide to throw an exception explicitly.</a:t>
            </a:r>
          </a:p>
          <a:p>
            <a:r>
              <a:rPr lang="en-US" sz="2800" dirty="0" smtClean="0"/>
              <a:t>Only exception objects can be used with “throw” clause not any other object. Hence following is an example of incorrect throw usage :</a:t>
            </a:r>
          </a:p>
          <a:p>
            <a:pPr lvl="1"/>
            <a:r>
              <a:rPr lang="en-US" sz="2600" dirty="0" smtClean="0"/>
              <a:t>throw new String(“Java”)</a:t>
            </a:r>
          </a:p>
          <a:p>
            <a:r>
              <a:rPr lang="en-US" sz="2800" dirty="0" smtClean="0"/>
              <a:t>Only objects whose classes lie in the exception hierarchy are eligible to be used with “throw” clause.</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657675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1706</Words>
  <Application>Microsoft Office PowerPoint</Application>
  <PresentationFormat>Custom</PresentationFormat>
  <Paragraphs>112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Exceptions</vt:lpstr>
      <vt:lpstr>                             Exam Objectives</vt:lpstr>
      <vt:lpstr>Exception Handling Mechanism</vt:lpstr>
      <vt:lpstr>A word on Program Execution</vt:lpstr>
      <vt:lpstr>Stack Trace &amp; Exceptions</vt:lpstr>
      <vt:lpstr>Exception Hierarchy</vt:lpstr>
      <vt:lpstr>Try-Catch or Throws Choice</vt:lpstr>
      <vt:lpstr>Try-Catch block</vt:lpstr>
      <vt:lpstr>“throw”-ing Exception</vt:lpstr>
      <vt:lpstr>Finally Block</vt:lpstr>
      <vt:lpstr>Try-Catch-Finally mechanism</vt:lpstr>
      <vt:lpstr>Checked &amp; Unchecked Exceptions</vt:lpstr>
      <vt:lpstr>Handling Multiple Exceptions</vt:lpstr>
      <vt:lpstr>Exceptions in Static Initializers</vt:lpstr>
      <vt:lpstr>Exceptions in Initializers</vt:lpstr>
      <vt:lpstr>Other Points</vt:lpstr>
      <vt:lpstr>Checked &amp; Unchecked Exceptions</vt:lpstr>
      <vt:lpstr>Questions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2020-01-31T04:54:37Z</dcterms:created>
  <dcterms:modified xsi:type="dcterms:W3CDTF">2020-04-26T11:38:18Z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