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1" r:id="rId6"/>
    <p:sldId id="262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12" autoAdjust="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3187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C10188-DC2C-458D-AB41-143A0BE9A3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634E15-7196-43FC-B912-C4D8B4A2CE7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16927-5E9C-4E77-85FE-EE4C81C1DE39}" type="datetimeFigureOut">
              <a:rPr lang="en-US" smtClean="0"/>
              <a:t>2/9/2020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EA2570-D5B6-41CB-96C2-FFC9944668E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31B37-7A69-4C30-9B63-29F8242FC24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9B6C8-888A-401B-9F9B-D41D36B6C3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1000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98B7E-6604-4F74-86DB-B30627D56244}" type="datetimeFigureOut">
              <a:rPr lang="en-US" smtClean="0"/>
              <a:t>2/9/2020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28A1F-3E69-47E5-AE93-E7F2155A24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93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98B13-3B32-4354-B2B5-3165F2F6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1" y="1676409"/>
            <a:ext cx="3923999" cy="2436592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70000"/>
              </a:lnSpc>
              <a:defRPr sz="7200" spc="-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B88CF-DF4F-4857-8602-72BCF5DDCD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873612" y="4611901"/>
            <a:ext cx="3924000" cy="684000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EEBB7C-1679-4665-8688-1FA973E73DC1}"/>
              </a:ext>
            </a:extLst>
          </p:cNvPr>
          <p:cNvCxnSpPr/>
          <p:nvPr userDrawn="1"/>
        </p:nvCxnSpPr>
        <p:spPr>
          <a:xfrm>
            <a:off x="7874732" y="4373775"/>
            <a:ext cx="3924000" cy="0"/>
          </a:xfrm>
          <a:prstGeom prst="line">
            <a:avLst/>
          </a:prstGeom>
          <a:ln w="63500"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1E3214F-3A93-4A1C-920D-D86BE35A58FB}"/>
              </a:ext>
            </a:extLst>
          </p:cNvPr>
          <p:cNvSpPr/>
          <p:nvPr userDrawn="1"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3E97E5-C83B-444A-8C07-35D699E7C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53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AB651-5612-4E6A-9B35-A555D082E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389A2-D77B-40CA-AD1E-0178AEFAD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CA993-CBEA-48C5-BD35-50ABDFF64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ED8E0-95EC-469F-9B7E-562FBDFDE6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344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76F88-2A37-410D-A685-E455AF3D0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64B46-B015-44F7-8DC0-AFB8D275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C8232-2077-497A-9142-B787E2B03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F6077C-D913-4FD0-B6E0-6D70BEFD4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905DBB-3AA9-4435-AC97-732293FDE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4C901-FCAF-4DFB-A621-6A969641CA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145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F2623-2255-4BBA-9577-B3A3FD2AE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59F0F0-5E7C-4FC9-8E90-6ADCD7A714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532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9D3FFB-BE14-4D90-A515-10EDD1BEE6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73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51E51-BE82-4B1B-9CB6-89C26464D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CBF8C-3CF7-47E6-9AB0-15584178B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7DA3C-0298-45CF-AFC3-41031C076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C4FF87-D01E-416B-9EF8-E107C4EDDC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33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98B13-3B32-4354-B2B5-3165F2F6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1" y="1676409"/>
            <a:ext cx="3923999" cy="2436592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70000"/>
              </a:lnSpc>
              <a:defRPr sz="7200" spc="-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B88CF-DF4F-4857-8602-72BCF5DDCD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873612" y="4611901"/>
            <a:ext cx="3924000" cy="684000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EEBB7C-1679-4665-8688-1FA973E73DC1}"/>
              </a:ext>
            </a:extLst>
          </p:cNvPr>
          <p:cNvCxnSpPr/>
          <p:nvPr userDrawn="1"/>
        </p:nvCxnSpPr>
        <p:spPr>
          <a:xfrm>
            <a:off x="7874732" y="4373775"/>
            <a:ext cx="3924000" cy="0"/>
          </a:xfrm>
          <a:prstGeom prst="line">
            <a:avLst/>
          </a:prstGeom>
          <a:ln w="63500"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1E3214F-3A93-4A1C-920D-D86BE35A58FB}"/>
              </a:ext>
            </a:extLst>
          </p:cNvPr>
          <p:cNvSpPr/>
          <p:nvPr userDrawn="1"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3E97E5-C83B-444A-8C07-35D699E7C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641ECAC-0557-4843-8433-067E4414E2F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7512001" cy="6727855"/>
          </a:xfrm>
          <a:solidFill>
            <a:schemeClr val="tx1">
              <a:lumMod val="85000"/>
              <a:lumOff val="1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339438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6"/>
            <a:ext cx="6273800" cy="833663"/>
          </a:xfrm>
          <a:solidFill>
            <a:schemeClr val="accent2">
              <a:lumMod val="50000"/>
            </a:schemeClr>
          </a:solidFill>
        </p:spPr>
        <p:txBody>
          <a:bodyPr tIns="108000" bIns="108000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738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236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de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7"/>
            <a:ext cx="6273800" cy="833663"/>
          </a:xfrm>
          <a:solidFill>
            <a:schemeClr val="accent2">
              <a:lumMod val="50000"/>
            </a:schemeClr>
          </a:solidFill>
        </p:spPr>
        <p:txBody>
          <a:bodyPr vert="horz" lIns="91440" tIns="108000" rIns="91440" bIns="108000" rtlCol="0" anchor="ctr">
            <a:spAutoFit/>
          </a:bodyPr>
          <a:lstStyle>
            <a:lvl1pPr>
              <a:defRPr lang="en-US" sz="4000"/>
            </a:lvl1pPr>
          </a:lstStyle>
          <a:p>
            <a:pPr lvl="0">
              <a:lnSpc>
                <a:spcPct val="10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5710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D3C5ED2-B01D-4104-B193-BC78D76A4646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6305550" cy="6721475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57974" y="611077"/>
            <a:ext cx="4695825" cy="833663"/>
          </a:xfrm>
          <a:solidFill>
            <a:schemeClr val="accent2">
              <a:lumMod val="50000"/>
            </a:schemeClr>
          </a:solidFill>
        </p:spPr>
        <p:txBody>
          <a:bodyPr wrap="square" tIns="108000" bIns="108000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974" y="1825625"/>
            <a:ext cx="4695826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904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Horizont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4305300" cy="6721472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vert="horz" lIns="396000" tIns="0" rIns="396000" bIns="0" rtlCol="0" anchor="ctr">
            <a:noAutofit/>
          </a:bodyPr>
          <a:lstStyle>
            <a:lvl1pPr algn="r">
              <a:lnSpc>
                <a:spcPct val="70000"/>
              </a:lnSpc>
              <a:defRPr lang="en-US" sz="5200" b="0" spc="-150" dirty="0"/>
            </a:lvl1pPr>
          </a:lstStyle>
          <a:p>
            <a:pPr lvl="0" algn="r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350" y="365124"/>
            <a:ext cx="6648448" cy="5984875"/>
          </a:xfrm>
        </p:spPr>
        <p:txBody>
          <a:bodyPr lIns="108000" tIns="108000" rIns="108000" bIns="10800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746CAFB-2B99-470B-B55B-9BF378E3A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96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orizont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65237DA4-112F-40B2-8C8C-EB23506D9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2000" y="0"/>
            <a:ext cx="4680000" cy="6721473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lIns="396000" rIns="396000">
            <a:normAutofit/>
          </a:bodyPr>
          <a:lstStyle>
            <a:lvl1pPr>
              <a:lnSpc>
                <a:spcPct val="70000"/>
              </a:lnSpc>
              <a:defRPr sz="5200" spc="-1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6156323" cy="5984875"/>
          </a:xfrm>
        </p:spPr>
        <p:txBody>
          <a:bodyPr lIns="108000" tIns="108000" rIns="108000" bIns="108000"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746CAFB-2B99-470B-B55B-9BF378E3A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9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orizonta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8E6EF2-4B2F-4D0D-9505-CE9287297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350" y="611076"/>
            <a:ext cx="6648448" cy="5738923"/>
          </a:xfrm>
        </p:spPr>
        <p:txBody>
          <a:bodyPr lIns="108000" tIns="108000" rIns="108000" bIns="10800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91A21B9-BA54-413B-940E-027C32E4D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6"/>
            <a:ext cx="3440502" cy="2064769"/>
          </a:xfrm>
          <a:solidFill>
            <a:schemeClr val="accent2">
              <a:lumMod val="50000"/>
            </a:schemeClr>
          </a:solidFill>
        </p:spPr>
        <p:txBody>
          <a:bodyPr wrap="square" tIns="108000" bIns="108000" anchor="t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051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2BDA7-8BE9-42D5-ACF1-0F51423A2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EF73F-3CCA-4312-8E9C-2B4629DA1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BF716-502C-4821-A3A0-19C2C508EE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98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8E4AFE-E166-4B84-B0C8-9205038D8033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617517-B672-49BA-AC6E-AB66D0639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92C27-7843-4B22-9200-B7304E6AE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59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B4F10-F75B-41A8-B994-BFF68949E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61475"/>
            <a:ext cx="8382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2D21E2-8DEB-4F43-A26E-B8DA900A9230}"/>
              </a:ext>
            </a:extLst>
          </p:cNvPr>
          <p:cNvSpPr/>
          <p:nvPr userDrawn="1"/>
        </p:nvSpPr>
        <p:spPr>
          <a:xfrm>
            <a:off x="0" y="6721475"/>
            <a:ext cx="12192000" cy="136525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CD3143-7FD1-40EA-AA4A-47C72380AEC2}"/>
              </a:ext>
            </a:extLst>
          </p:cNvPr>
          <p:cNvSpPr/>
          <p:nvPr userDrawn="1"/>
        </p:nvSpPr>
        <p:spPr>
          <a:xfrm>
            <a:off x="11353798" y="6721474"/>
            <a:ext cx="838201" cy="136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20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9" r:id="rId2"/>
    <p:sldLayoutId id="2147483660" r:id="rId3"/>
    <p:sldLayoutId id="2147483665" r:id="rId4"/>
    <p:sldLayoutId id="2147483666" r:id="rId5"/>
    <p:sldLayoutId id="2147483650" r:id="rId6"/>
    <p:sldLayoutId id="2147483663" r:id="rId7"/>
    <p:sldLayoutId id="2147483664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0C5037-DA4A-44E2-A9FB-84B149876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  Basics Of A   -     Java                 Program      -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6F5C050-EB87-421A-8A5C-E6CB301026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29" name="Picture Placeholder 28" descr="Young student drawing on a whiteboard">
            <a:extLst>
              <a:ext uri="{FF2B5EF4-FFF2-40B4-BE49-F238E27FC236}">
                <a16:creationId xmlns:a16="http://schemas.microsoft.com/office/drawing/2014/main" id="{AE2FE2E9-1D1E-404B-A659-DD19B5D66B5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-6380"/>
            <a:ext cx="6918037" cy="6727855"/>
          </a:xfrm>
        </p:spPr>
      </p:pic>
    </p:spTree>
    <p:extLst>
      <p:ext uri="{BB962C8B-B14F-4D97-AF65-F5344CB8AC3E}">
        <p14:creationId xmlns:p14="http://schemas.microsoft.com/office/powerpoint/2010/main" val="113625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11079"/>
            <a:ext cx="10515600" cy="833663"/>
          </a:xfrm>
        </p:spPr>
        <p:txBody>
          <a:bodyPr/>
          <a:lstStyle/>
          <a:p>
            <a:r>
              <a:rPr lang="en-US" dirty="0" smtClean="0"/>
              <a:t>                             Exam 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A4B49-27C8-46B6-8B11-AD7E8F615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</a:t>
            </a:r>
            <a:r>
              <a:rPr lang="en-US" dirty="0"/>
              <a:t>an executable Java program with a main class</a:t>
            </a:r>
          </a:p>
          <a:p>
            <a:r>
              <a:rPr lang="en-US" dirty="0"/>
              <a:t>Compile and run a Java program from the command line</a:t>
            </a:r>
          </a:p>
          <a:p>
            <a:r>
              <a:rPr lang="en-US" sz="3200" b="1" dirty="0" smtClean="0"/>
              <a:t> Create </a:t>
            </a:r>
            <a:r>
              <a:rPr lang="en-US" sz="3200" b="1" dirty="0"/>
              <a:t>and import packages</a:t>
            </a:r>
            <a:endParaRPr lang="en-US" sz="3200" b="1" dirty="0" smtClean="0"/>
          </a:p>
          <a:p>
            <a:endParaRPr lang="en-US" noProof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253864-26FA-4AB1-9F0A-4F57D870EE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018" y="1825624"/>
            <a:ext cx="3576781" cy="446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10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11079"/>
            <a:ext cx="10515600" cy="833663"/>
          </a:xfrm>
        </p:spPr>
        <p:txBody>
          <a:bodyPr/>
          <a:lstStyle/>
          <a:p>
            <a:r>
              <a:rPr lang="en-US" dirty="0" smtClean="0"/>
              <a:t>                             Exam Perspective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A4B49-27C8-46B6-8B11-AD7E8F615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</a:t>
            </a:r>
            <a:r>
              <a:rPr lang="en-US" dirty="0"/>
              <a:t>an executable Java program with a main class</a:t>
            </a:r>
          </a:p>
          <a:p>
            <a:r>
              <a:rPr lang="en-US" dirty="0"/>
              <a:t>Compile and run a Java program from the command line</a:t>
            </a:r>
          </a:p>
          <a:p>
            <a:r>
              <a:rPr lang="en-US" dirty="0"/>
              <a:t>Create and import packages</a:t>
            </a:r>
            <a:endParaRPr lang="en-US" dirty="0" smtClean="0"/>
          </a:p>
          <a:p>
            <a:endParaRPr lang="en-US" noProof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253864-26FA-4AB1-9F0A-4F57D870EE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5774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11079"/>
            <a:ext cx="10515600" cy="833663"/>
          </a:xfrm>
        </p:spPr>
        <p:txBody>
          <a:bodyPr/>
          <a:lstStyle/>
          <a:p>
            <a:r>
              <a:rPr lang="en-US" dirty="0" smtClean="0"/>
              <a:t>                                 </a:t>
            </a:r>
            <a:r>
              <a:rPr lang="en-US" dirty="0" smtClean="0"/>
              <a:t>Packages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A4B49-27C8-46B6-8B11-AD7E8F615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Packages are </a:t>
            </a:r>
            <a:r>
              <a:rPr lang="en-US" smtClean="0"/>
              <a:t>used to </a:t>
            </a:r>
            <a:endParaRPr lang="en-US" dirty="0" smtClean="0"/>
          </a:p>
          <a:p>
            <a:endParaRPr lang="en-US" noProof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253864-26FA-4AB1-9F0A-4F57D870EE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434" y="1825625"/>
            <a:ext cx="3905365" cy="432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28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11081"/>
            <a:ext cx="10337801" cy="833663"/>
          </a:xfrm>
        </p:spPr>
        <p:txBody>
          <a:bodyPr/>
          <a:lstStyle/>
          <a:p>
            <a:r>
              <a:rPr lang="en-US" dirty="0" smtClean="0"/>
              <a:t>                Is Java available on my system ??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A4B49-27C8-46B6-8B11-AD7E8F615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Check to verify whether Java installation is installed and available from command line.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noProof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253864-26FA-4AB1-9F0A-4F57D870EE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449" y="2536104"/>
            <a:ext cx="7791197" cy="390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68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54">
      <a:dk1>
        <a:srgbClr val="000000"/>
      </a:dk1>
      <a:lt1>
        <a:srgbClr val="FFFFFF"/>
      </a:lt1>
      <a:dk2>
        <a:srgbClr val="242A41"/>
      </a:dk2>
      <a:lt2>
        <a:srgbClr val="E2E8E3"/>
      </a:lt2>
      <a:accent1>
        <a:srgbClr val="5370C5"/>
      </a:accent1>
      <a:accent2>
        <a:srgbClr val="17B2D1"/>
      </a:accent2>
      <a:accent3>
        <a:srgbClr val="2978E7"/>
      </a:accent3>
      <a:accent4>
        <a:srgbClr val="7829E7"/>
      </a:accent4>
      <a:accent5>
        <a:srgbClr val="B517D5"/>
      </a:accent5>
      <a:accent6>
        <a:srgbClr val="E729B7"/>
      </a:accent6>
      <a:hlink>
        <a:srgbClr val="5370C5"/>
      </a:hlink>
      <a:folHlink>
        <a:srgbClr val="7F7F7F"/>
      </a:folHlink>
    </a:clrScheme>
    <a:fontScheme name="MS Surge Teach Light and Dark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-Corporate_Teach a Course_Win32_SB - v2" id="{AAA48AC2-5F99-4B13-8624-B64D50F70391}" vid="{7E93EDBA-CDC2-40D2-AD59-7619D791F78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254">
    <a:dk1>
      <a:srgbClr val="000000"/>
    </a:dk1>
    <a:lt1>
      <a:srgbClr val="FFFFFF"/>
    </a:lt1>
    <a:dk2>
      <a:srgbClr val="242A41"/>
    </a:dk2>
    <a:lt2>
      <a:srgbClr val="E2E8E3"/>
    </a:lt2>
    <a:accent1>
      <a:srgbClr val="5370C5"/>
    </a:accent1>
    <a:accent2>
      <a:srgbClr val="17B2D1"/>
    </a:accent2>
    <a:accent3>
      <a:srgbClr val="2978E7"/>
    </a:accent3>
    <a:accent4>
      <a:srgbClr val="7829E7"/>
    </a:accent4>
    <a:accent5>
      <a:srgbClr val="B517D5"/>
    </a:accent5>
    <a:accent6>
      <a:srgbClr val="E729B7"/>
    </a:accent6>
    <a:hlink>
      <a:srgbClr val="5370C5"/>
    </a:hlink>
    <a:folHlink>
      <a:srgbClr val="7F7F7F"/>
    </a:folHlink>
  </a:clrScheme>
</a:themeOverride>
</file>

<file path=ppt/theme/themeOverride2.xml><?xml version="1.0" encoding="utf-8"?>
<a:themeOverride xmlns:a="http://schemas.openxmlformats.org/drawingml/2006/main">
  <a:clrScheme name="Custom 254">
    <a:dk1>
      <a:srgbClr val="000000"/>
    </a:dk1>
    <a:lt1>
      <a:srgbClr val="FFFFFF"/>
    </a:lt1>
    <a:dk2>
      <a:srgbClr val="242A41"/>
    </a:dk2>
    <a:lt2>
      <a:srgbClr val="E2E8E3"/>
    </a:lt2>
    <a:accent1>
      <a:srgbClr val="5370C5"/>
    </a:accent1>
    <a:accent2>
      <a:srgbClr val="17B2D1"/>
    </a:accent2>
    <a:accent3>
      <a:srgbClr val="2978E7"/>
    </a:accent3>
    <a:accent4>
      <a:srgbClr val="7829E7"/>
    </a:accent4>
    <a:accent5>
      <a:srgbClr val="B517D5"/>
    </a:accent5>
    <a:accent6>
      <a:srgbClr val="E729B7"/>
    </a:accent6>
    <a:hlink>
      <a:srgbClr val="5370C5"/>
    </a:hlink>
    <a:folHlink>
      <a:srgbClr val="7F7F7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BB7C387-AFDC-4FE3-A658-984B7F35F1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6766BD6-F648-49AA-B7EC-13E75CECB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4E32C0B-4052-44CB-9341-8AD8B2CC471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Corporate teach a course</Template>
  <TotalTime>0</TotalTime>
  <Words>100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   Basics Of A   -     Java                 Program      - </vt:lpstr>
      <vt:lpstr>                             Exam Objectives</vt:lpstr>
      <vt:lpstr>                             Exam Perspective</vt:lpstr>
      <vt:lpstr>                                 Packages</vt:lpstr>
      <vt:lpstr>                Is Java available on my system ??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2020-01-31T04:54:37Z</dcterms:created>
  <dcterms:modified xsi:type="dcterms:W3CDTF">2020-02-09T01:11:49Z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