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0"/>
  </p:notesMasterIdLst>
  <p:handoutMasterIdLst>
    <p:handoutMasterId r:id="rId21"/>
  </p:handoutMasterIdLst>
  <p:sldIdLst>
    <p:sldId id="256" r:id="rId5"/>
    <p:sldId id="261" r:id="rId6"/>
    <p:sldId id="282" r:id="rId7"/>
    <p:sldId id="283" r:id="rId8"/>
    <p:sldId id="286" r:id="rId9"/>
    <p:sldId id="284" r:id="rId10"/>
    <p:sldId id="257" r:id="rId11"/>
    <p:sldId id="285" r:id="rId12"/>
    <p:sldId id="287" r:id="rId13"/>
    <p:sldId id="288" r:id="rId14"/>
    <p:sldId id="289" r:id="rId15"/>
    <p:sldId id="291" r:id="rId16"/>
    <p:sldId id="293" r:id="rId17"/>
    <p:sldId id="292"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001" autoAdjust="0"/>
    <p:restoredTop sz="94712" autoAdjust="0"/>
  </p:normalViewPr>
  <p:slideViewPr>
    <p:cSldViewPr snapToGrid="0">
      <p:cViewPr varScale="1">
        <p:scale>
          <a:sx n="73" d="100"/>
          <a:sy n="73" d="100"/>
        </p:scale>
        <p:origin x="-540"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pPr/>
              <a:t>4/22/2020</a:t>
            </a:fld>
            <a:endParaRPr lang="en-US" dirty="0"/>
          </a:p>
        </p:txBody>
      </p:sp>
      <p:sp>
        <p:nvSpPr>
          <p:cNvPr id="4" name="Footer Placeholder 3">
            <a:extLst>
              <a:ext uri="{FF2B5EF4-FFF2-40B4-BE49-F238E27FC236}">
                <a16:creationId xmlns:a16="http://schemas.microsoft.com/office/drawing/2014/main" xmlns=""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pPr/>
              <a:t>‹#›</a:t>
            </a:fld>
            <a:endParaRPr lang="en-US" dirty="0"/>
          </a:p>
        </p:txBody>
      </p:sp>
    </p:spTree>
    <p:extLst>
      <p:ext uri="{BB962C8B-B14F-4D97-AF65-F5344CB8AC3E}">
        <p14:creationId xmlns:p14="http://schemas.microsoft.com/office/powerpoint/2010/main" xmlns=""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pPr/>
              <a:t>4/22/2020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pPr/>
              <a:t>‹#›</a:t>
            </a:fld>
            <a:endParaRPr lang="en-US" dirty="0"/>
          </a:p>
        </p:txBody>
      </p:sp>
    </p:spTree>
    <p:extLst>
      <p:ext uri="{BB962C8B-B14F-4D97-AF65-F5344CB8AC3E}">
        <p14:creationId xmlns:p14="http://schemas.microsoft.com/office/powerpoint/2010/main" xmlns=""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xmlns=""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xmlns=""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xmlns=""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xmlns=""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xmlns=""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xmlns=""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xmlns=""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xmlns=""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xmlns=""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xmlns=""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xmlns=""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xmlns=""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xmlns=""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xmlns=""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xmlns=""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xmlns=""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xmlns=""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xmlns=""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xmlns=""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xmlns=""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xmlns=""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xmlns=""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xmlns=""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xmlns=""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xmlns=""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xmlns=""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xmlns=""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xmlns=""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xmlns=""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xmlns=""/>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xmlns=""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xmlns=""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xmlns=""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10C5037-DA4A-44E2-A9FB-84B1498768A7}"/>
              </a:ext>
            </a:extLst>
          </p:cNvPr>
          <p:cNvSpPr>
            <a:spLocks noGrp="1"/>
          </p:cNvSpPr>
          <p:nvPr>
            <p:ph type="title"/>
          </p:nvPr>
        </p:nvSpPr>
        <p:spPr>
          <a:xfrm>
            <a:off x="7416801" y="1676409"/>
            <a:ext cx="4380810" cy="2436592"/>
          </a:xfrm>
        </p:spPr>
        <p:txBody>
          <a:bodyPr>
            <a:normAutofit/>
          </a:bodyPr>
          <a:lstStyle/>
          <a:p>
            <a:pPr algn="ctr"/>
            <a:r>
              <a:rPr lang="en-US" sz="5400" dirty="0" smtClean="0"/>
              <a:t>Methods</a:t>
            </a:r>
            <a:endParaRPr lang="en-US" sz="5400" dirty="0"/>
          </a:p>
        </p:txBody>
      </p:sp>
      <p:sp>
        <p:nvSpPr>
          <p:cNvPr id="15" name="Slide Number Placeholder 14">
            <a:extLst>
              <a:ext uri="{FF2B5EF4-FFF2-40B4-BE49-F238E27FC236}">
                <a16:creationId xmlns:a16="http://schemas.microsoft.com/office/drawing/2014/main" xmlns=""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xmlns=""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xmlns=""/>
              </a:ext>
            </a:extLst>
          </a:blip>
          <a:srcRect/>
          <a:stretch>
            <a:fillRect/>
          </a:stretch>
        </p:blipFill>
        <p:spPr>
          <a:xfrm>
            <a:off x="0" y="-6380"/>
            <a:ext cx="6918037" cy="6727855"/>
          </a:xfrm>
        </p:spPr>
      </p:pic>
    </p:spTree>
    <p:extLst>
      <p:ext uri="{BB962C8B-B14F-4D97-AF65-F5344CB8AC3E}">
        <p14:creationId xmlns:p14="http://schemas.microsoft.com/office/powerpoint/2010/main" xmlns="" val="113625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200" y="641855"/>
            <a:ext cx="10515600" cy="772107"/>
          </a:xfrm>
        </p:spPr>
        <p:txBody>
          <a:bodyPr/>
          <a:lstStyle/>
          <a:p>
            <a:pPr algn="ctr"/>
            <a:r>
              <a:rPr lang="en-US" dirty="0" smtClean="0"/>
              <a:t>Passing parameters to method</a:t>
            </a:r>
            <a:endParaRPr lang="en-US" dirty="0"/>
          </a:p>
        </p:txBody>
      </p:sp>
      <p:sp>
        <p:nvSpPr>
          <p:cNvPr id="6" name="Content Placeholder 5"/>
          <p:cNvSpPr>
            <a:spLocks noGrp="1"/>
          </p:cNvSpPr>
          <p:nvPr>
            <p:ph idx="1"/>
          </p:nvPr>
        </p:nvSpPr>
        <p:spPr>
          <a:xfrm>
            <a:off x="682625" y="2010137"/>
            <a:ext cx="10515600" cy="4351338"/>
          </a:xfrm>
        </p:spPr>
        <p:txBody>
          <a:bodyPr>
            <a:normAutofit/>
          </a:bodyPr>
          <a:lstStyle/>
          <a:p>
            <a:r>
              <a:rPr lang="en-US" sz="2800" dirty="0" smtClean="0"/>
              <a:t>Parameters to a method can be passed using a technique called as </a:t>
            </a:r>
            <a:r>
              <a:rPr lang="en-US" sz="2800" b="1" i="1" dirty="0" smtClean="0">
                <a:solidFill>
                  <a:srgbClr val="FFFF00"/>
                </a:solidFill>
              </a:rPr>
              <a:t>pass-by-value</a:t>
            </a:r>
            <a:r>
              <a:rPr lang="en-US" sz="2800" dirty="0" smtClean="0"/>
              <a:t>.</a:t>
            </a:r>
          </a:p>
          <a:p>
            <a:r>
              <a:rPr lang="en-US" sz="2800" dirty="0" smtClean="0"/>
              <a:t>This mainly means that when a method call happens then the value contained in the input variable is copied onto the method parameters.</a:t>
            </a:r>
          </a:p>
          <a:p>
            <a:r>
              <a:rPr lang="en-US" sz="2800" dirty="0" smtClean="0"/>
              <a:t>In the case where we pass a reference variable, address of the object referenced by the input reference variable is copied onto method parameter reference variable. So essentially the input variable and the reference variable point to the same object.</a:t>
            </a:r>
          </a:p>
          <a:p>
            <a:r>
              <a:rPr lang="en-US" sz="2800" dirty="0" smtClean="0"/>
              <a:t>Returning value from a method also uses pass-by-value technique.</a:t>
            </a:r>
            <a:endParaRPr lang="en-US"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10</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3716105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200" y="641855"/>
            <a:ext cx="10515600" cy="772107"/>
          </a:xfrm>
        </p:spPr>
        <p:txBody>
          <a:bodyPr/>
          <a:lstStyle/>
          <a:p>
            <a:pPr algn="ctr"/>
            <a:r>
              <a:rPr lang="en-US" dirty="0" smtClean="0"/>
              <a:t>Constructors : Object Initializers</a:t>
            </a:r>
            <a:endParaRPr lang="en-US" dirty="0"/>
          </a:p>
        </p:txBody>
      </p:sp>
      <p:sp>
        <p:nvSpPr>
          <p:cNvPr id="6" name="Content Placeholder 5"/>
          <p:cNvSpPr>
            <a:spLocks noGrp="1"/>
          </p:cNvSpPr>
          <p:nvPr>
            <p:ph idx="1"/>
          </p:nvPr>
        </p:nvSpPr>
        <p:spPr>
          <a:xfrm>
            <a:off x="682625" y="2010137"/>
            <a:ext cx="10515600" cy="4351338"/>
          </a:xfrm>
        </p:spPr>
        <p:txBody>
          <a:bodyPr>
            <a:normAutofit/>
          </a:bodyPr>
          <a:lstStyle/>
          <a:p>
            <a:endParaRPr lang="en-US" sz="2800" dirty="0" smtClean="0"/>
          </a:p>
          <a:p>
            <a:r>
              <a:rPr lang="en-US" sz="2800" dirty="0" smtClean="0"/>
              <a:t>Object creation is a multi step process which includes the following : </a:t>
            </a:r>
          </a:p>
          <a:p>
            <a:pPr lvl="1"/>
            <a:r>
              <a:rPr lang="en-US" sz="2800" dirty="0" smtClean="0"/>
              <a:t>Loading the class of the object into  memory.</a:t>
            </a:r>
          </a:p>
          <a:p>
            <a:pPr lvl="1"/>
            <a:r>
              <a:rPr lang="en-US" sz="2800" dirty="0" smtClean="0"/>
              <a:t>Allocating space </a:t>
            </a:r>
            <a:r>
              <a:rPr lang="en-US" sz="2800" dirty="0"/>
              <a:t>to the </a:t>
            </a:r>
            <a:r>
              <a:rPr lang="en-US" sz="2800" dirty="0" smtClean="0"/>
              <a:t>object in the heap memory.</a:t>
            </a:r>
          </a:p>
          <a:p>
            <a:pPr lvl="1"/>
            <a:r>
              <a:rPr lang="en-US" sz="2800" dirty="0" smtClean="0"/>
              <a:t>Initializing the members of the object with their respective default values.</a:t>
            </a:r>
          </a:p>
          <a:p>
            <a:pPr lvl="1"/>
            <a:r>
              <a:rPr lang="en-US" sz="2800" dirty="0" smtClean="0"/>
              <a:t>Calling the object initializers and constructor.</a:t>
            </a:r>
            <a:r>
              <a:rPr lang="en-US" sz="2800" dirty="0"/>
              <a:t> to the object.</a:t>
            </a:r>
          </a:p>
          <a:p>
            <a:pPr lvl="1"/>
            <a:endParaRPr lang="en-US" sz="2800"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11</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13672916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200" y="641855"/>
            <a:ext cx="10515600" cy="772107"/>
          </a:xfrm>
        </p:spPr>
        <p:txBody>
          <a:bodyPr/>
          <a:lstStyle/>
          <a:p>
            <a:pPr algn="ctr"/>
            <a:r>
              <a:rPr lang="en-US" dirty="0" smtClean="0"/>
              <a:t>Constructors : Object Initializers</a:t>
            </a:r>
            <a:endParaRPr lang="en-US" dirty="0"/>
          </a:p>
        </p:txBody>
      </p:sp>
      <p:sp>
        <p:nvSpPr>
          <p:cNvPr id="6" name="Content Placeholder 5"/>
          <p:cNvSpPr>
            <a:spLocks noGrp="1"/>
          </p:cNvSpPr>
          <p:nvPr>
            <p:ph idx="1"/>
          </p:nvPr>
        </p:nvSpPr>
        <p:spPr>
          <a:xfrm>
            <a:off x="682625" y="2010137"/>
            <a:ext cx="10515600" cy="4351338"/>
          </a:xfrm>
        </p:spPr>
        <p:txBody>
          <a:bodyPr>
            <a:normAutofit fontScale="92500" lnSpcReduction="20000"/>
          </a:bodyPr>
          <a:lstStyle/>
          <a:p>
            <a:r>
              <a:rPr lang="en-US" sz="2800" dirty="0" smtClean="0"/>
              <a:t>Objects in java are created using the new operator. The new operator is followed by a method call , in which the name of the method is same as that of the class of object. This is a special method called as a constructor. Its primary work is to allow the writers of a class to initialize their objects with appropriate values.</a:t>
            </a:r>
          </a:p>
          <a:p>
            <a:r>
              <a:rPr lang="en-US" sz="2800" dirty="0" smtClean="0"/>
              <a:t>Following points are worth noticeable about constructors :  </a:t>
            </a:r>
          </a:p>
          <a:p>
            <a:pPr lvl="1"/>
            <a:r>
              <a:rPr lang="en-US" sz="2600" dirty="0" smtClean="0"/>
              <a:t>Name of the constructor is same as the name of the class.</a:t>
            </a:r>
          </a:p>
          <a:p>
            <a:pPr lvl="1"/>
            <a:r>
              <a:rPr lang="en-US" sz="2600" dirty="0" smtClean="0"/>
              <a:t>It does not have a return type.</a:t>
            </a:r>
          </a:p>
          <a:p>
            <a:pPr lvl="1"/>
            <a:r>
              <a:rPr lang="en-US" sz="2600" dirty="0" smtClean="0"/>
              <a:t>It can have accessibility specifiers.</a:t>
            </a:r>
          </a:p>
          <a:p>
            <a:pPr lvl="1"/>
            <a:r>
              <a:rPr lang="en-US" sz="2600" dirty="0" smtClean="0"/>
              <a:t>It can be overloaded and hence different versions of </a:t>
            </a:r>
            <a:r>
              <a:rPr lang="en-US" sz="2600" b="1" i="1" dirty="0" smtClean="0">
                <a:solidFill>
                  <a:srgbClr val="FFFF00"/>
                </a:solidFill>
              </a:rPr>
              <a:t>overloaded constructor </a:t>
            </a:r>
            <a:r>
              <a:rPr lang="en-US" sz="2600" dirty="0" smtClean="0"/>
              <a:t>can be called while creating an object using the new operator.</a:t>
            </a:r>
          </a:p>
          <a:p>
            <a:pPr lvl="1"/>
            <a:r>
              <a:rPr lang="en-US" sz="2600" dirty="0" smtClean="0"/>
              <a:t>Every class by default has </a:t>
            </a:r>
            <a:r>
              <a:rPr lang="en-US" sz="2600" b="1" i="1" dirty="0" smtClean="0">
                <a:solidFill>
                  <a:srgbClr val="FFFF00"/>
                </a:solidFill>
              </a:rPr>
              <a:t>default constructor</a:t>
            </a:r>
            <a:r>
              <a:rPr lang="en-US" sz="2600" dirty="0" smtClean="0"/>
              <a:t>. So even if we don’t declare any constructor ,every class has a no argument default constructor.</a:t>
            </a:r>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12</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37390688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a:t>Constructors : </a:t>
            </a:r>
            <a:r>
              <a:rPr lang="en-US" dirty="0" smtClean="0"/>
              <a:t>Instance Initializers</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34861"/>
            <a:ext cx="10515599" cy="4351338"/>
          </a:xfrm>
        </p:spPr>
        <p:txBody>
          <a:bodyPr>
            <a:normAutofit lnSpcReduction="10000"/>
          </a:bodyPr>
          <a:lstStyle/>
          <a:p>
            <a:r>
              <a:rPr lang="en-US" dirty="0" smtClean="0"/>
              <a:t>Instance initializer blocks are curly braced blocks of code that are used for initialization of the object of the class. They are not part of any method but are independent blocks of code. A class can have any number of </a:t>
            </a:r>
            <a:r>
              <a:rPr lang="en-US" b="1" i="1" dirty="0" smtClean="0">
                <a:solidFill>
                  <a:srgbClr val="FFFF00"/>
                </a:solidFill>
              </a:rPr>
              <a:t>instance initializer blocks </a:t>
            </a:r>
            <a:r>
              <a:rPr lang="en-US" dirty="0" smtClean="0"/>
              <a:t>and are executed in order in which they are specified in the class.</a:t>
            </a:r>
          </a:p>
          <a:p>
            <a:r>
              <a:rPr lang="en-US" dirty="0" smtClean="0"/>
              <a:t> These are used to initialize all the member variables of the class including static as well as non-static.</a:t>
            </a:r>
          </a:p>
          <a:p>
            <a:r>
              <a:rPr lang="en-US" dirty="0" smtClean="0"/>
              <a:t>Expressions in an instance initializer block follow a declare-before-read rule. This means that an expression inside of instance initializer block can read the value of a variable only if the variable is already declared before the instance initializer block.</a:t>
            </a:r>
          </a:p>
          <a:p>
            <a:r>
              <a:rPr lang="en-US" dirty="0" smtClean="0"/>
              <a:t>Alternatively if an expression forward references a variable inside of instance initializer i.e. uses a variable before it has been declared then it is only allowed to assign a value to the forward referencing variable but cannot read from the yet undeclared variable.</a:t>
            </a:r>
          </a:p>
          <a:p>
            <a:r>
              <a:rPr lang="en-US" dirty="0" smtClean="0"/>
              <a:t>Instance initializer blocks are generally not needed in common programming practice. It only comes in handy in cases where there are multiple constructors in a class and there needs to be a common code that needs to be called no matter which constructor gets called.</a:t>
            </a:r>
          </a:p>
          <a:p>
            <a:endParaRPr lang="en-US" sz="2800" b="1"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13</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1221906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200" y="641855"/>
            <a:ext cx="10515600" cy="772107"/>
          </a:xfrm>
        </p:spPr>
        <p:txBody>
          <a:bodyPr/>
          <a:lstStyle/>
          <a:p>
            <a:pPr algn="ctr"/>
            <a:r>
              <a:rPr lang="en-US" dirty="0" smtClean="0"/>
              <a:t>Static Members</a:t>
            </a:r>
            <a:endParaRPr lang="en-US" dirty="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14</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7" name="Content Placeholder 6"/>
          <p:cNvSpPr>
            <a:spLocks noGrp="1"/>
          </p:cNvSpPr>
          <p:nvPr>
            <p:ph idx="1"/>
          </p:nvPr>
        </p:nvSpPr>
        <p:spPr/>
        <p:txBody>
          <a:bodyPr>
            <a:normAutofit fontScale="92500"/>
          </a:bodyPr>
          <a:lstStyle/>
          <a:p>
            <a:endParaRPr lang="en-US" sz="2400" dirty="0" smtClean="0"/>
          </a:p>
          <a:p>
            <a:r>
              <a:rPr lang="en-US" sz="2400" dirty="0" smtClean="0"/>
              <a:t>A class is a blueprint and out of this many object can be instantiated. Each object of the class has its own copy of all the non-static members of the class.</a:t>
            </a:r>
          </a:p>
          <a:p>
            <a:r>
              <a:rPr lang="en-US" sz="2400" dirty="0" smtClean="0"/>
              <a:t>Static members(methods, fields, nested types) of the class on the other hand are the properties of the declaring class. Objects of this class do not get a copy of static members. Instead they all share a common copy of the static members of the class.</a:t>
            </a:r>
          </a:p>
          <a:p>
            <a:r>
              <a:rPr lang="en-US" sz="2400" dirty="0" smtClean="0"/>
              <a:t>This means that if any change is done on the static member of the class , it is reflected at all places.</a:t>
            </a:r>
          </a:p>
          <a:p>
            <a:r>
              <a:rPr lang="en-US" sz="2400" dirty="0" smtClean="0"/>
              <a:t>Recommended way of using a static member of the class is &lt;Class Name&gt;.&lt;static member&gt;.</a:t>
            </a:r>
          </a:p>
          <a:p>
            <a:r>
              <a:rPr lang="en-US" sz="2400" dirty="0" smtClean="0"/>
              <a:t>Entry point function of any application in java which is the main() method is also declared static.</a:t>
            </a:r>
          </a:p>
        </p:txBody>
      </p:sp>
    </p:spTree>
    <p:extLst>
      <p:ext uri="{BB962C8B-B14F-4D97-AF65-F5344CB8AC3E}">
        <p14:creationId xmlns:p14="http://schemas.microsoft.com/office/powerpoint/2010/main" xmlns="" val="30587163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F58AE6-56F6-44E8-8BBF-23277B1773E4}"/>
              </a:ext>
            </a:extLst>
          </p:cNvPr>
          <p:cNvSpPr>
            <a:spLocks noGrp="1"/>
          </p:cNvSpPr>
          <p:nvPr>
            <p:ph type="title"/>
          </p:nvPr>
        </p:nvSpPr>
        <p:spPr/>
        <p:txBody>
          <a:bodyPr/>
          <a:lstStyle/>
          <a:p>
            <a:pPr algn="ctr"/>
            <a:r>
              <a:rPr lang="en-US" dirty="0"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xmlns=""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15</a:t>
            </a:fld>
            <a:endParaRPr lang="en-US" dirty="0"/>
          </a:p>
        </p:txBody>
      </p:sp>
      <p:sp>
        <p:nvSpPr>
          <p:cNvPr id="10" name="Isosceles Triangle 9">
            <a:extLst>
              <a:ext uri="{FF2B5EF4-FFF2-40B4-BE49-F238E27FC236}">
                <a16:creationId xmlns:a16="http://schemas.microsoft.com/office/drawing/2014/main" xmlns="" id="{792980D7-ED01-4955-83DB-59BA18C94FBA}"/>
              </a:ext>
              <a:ext uri="{C183D7F6-B498-43B3-948B-1728B52AA6E4}">
                <adec:decorative xmlns:adec="http://schemas.microsoft.com/office/drawing/2017/decorative" xmlns=""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xmlns="" val="1704949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Exam </a:t>
            </a:r>
            <a:r>
              <a:rPr lang="en-US" dirty="0" smtClean="0"/>
              <a:t>Objectives</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p:txBody>
          <a:bodyPr>
            <a:normAutofit/>
          </a:bodyPr>
          <a:lstStyle/>
          <a:p>
            <a:endParaRPr lang="en-US" b="1" dirty="0" smtClean="0"/>
          </a:p>
          <a:p>
            <a:endParaRPr lang="en-US" b="1" dirty="0" smtClean="0"/>
          </a:p>
          <a:p>
            <a:endParaRPr lang="en-US" sz="2800" b="1" dirty="0" smtClean="0"/>
          </a:p>
          <a:p>
            <a:r>
              <a:rPr lang="en-US" b="1" dirty="0"/>
              <a:t>Creating and Using </a:t>
            </a:r>
            <a:r>
              <a:rPr lang="en-US" b="1" dirty="0" smtClean="0"/>
              <a:t>Methods</a:t>
            </a:r>
          </a:p>
          <a:p>
            <a:pPr lvl="1"/>
            <a:r>
              <a:rPr lang="en-US" dirty="0"/>
              <a:t>Create methods and constructors with arguments</a:t>
            </a:r>
          </a:p>
          <a:p>
            <a:pPr marL="457200" lvl="1" indent="0">
              <a:buNone/>
            </a:pPr>
            <a:r>
              <a:rPr lang="en-US" dirty="0" smtClean="0"/>
              <a:t>     and </a:t>
            </a:r>
            <a:r>
              <a:rPr lang="en-US" dirty="0"/>
              <a:t>return </a:t>
            </a:r>
            <a:r>
              <a:rPr lang="en-US" dirty="0" smtClean="0"/>
              <a:t>values.</a:t>
            </a:r>
            <a:endParaRPr lang="en-US" dirty="0"/>
          </a:p>
          <a:p>
            <a:pPr lvl="1"/>
            <a:r>
              <a:rPr lang="en-US" dirty="0" smtClean="0"/>
              <a:t>Create </a:t>
            </a:r>
            <a:r>
              <a:rPr lang="en-US" dirty="0"/>
              <a:t>and invoke overloaded </a:t>
            </a:r>
            <a:r>
              <a:rPr lang="en-US" dirty="0" smtClean="0"/>
              <a:t>methods.</a:t>
            </a:r>
            <a:endParaRPr lang="en-US" dirty="0"/>
          </a:p>
          <a:p>
            <a:pPr lvl="1"/>
            <a:r>
              <a:rPr lang="en-US" dirty="0" smtClean="0"/>
              <a:t>Apply </a:t>
            </a:r>
            <a:r>
              <a:rPr lang="en-US" dirty="0"/>
              <a:t>the static keyword to methods and </a:t>
            </a:r>
            <a:r>
              <a:rPr lang="en-US" dirty="0" smtClean="0"/>
              <a:t>fields.</a:t>
            </a:r>
            <a:endParaRPr lang="en-US" sz="9400" noProof="1"/>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777018" y="1670939"/>
            <a:ext cx="3576781" cy="4464339"/>
          </a:xfrm>
          <a:prstGeom prst="rect">
            <a:avLst/>
          </a:prstGeom>
        </p:spPr>
      </p:pic>
    </p:spTree>
    <p:extLst>
      <p:ext uri="{BB962C8B-B14F-4D97-AF65-F5344CB8AC3E}">
        <p14:creationId xmlns:p14="http://schemas.microsoft.com/office/powerpoint/2010/main" xmlns="" val="128110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Methods: </a:t>
            </a:r>
            <a:r>
              <a:rPr lang="en-US" dirty="0"/>
              <a:t>An Introduction</a:t>
            </a:r>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A class in Java binds together attributes and behavior.</a:t>
            </a:r>
          </a:p>
          <a:p>
            <a:r>
              <a:rPr lang="en-US" sz="2800" dirty="0" smtClean="0"/>
              <a:t>Behaviors are implemented using methods.</a:t>
            </a:r>
          </a:p>
          <a:p>
            <a:r>
              <a:rPr lang="en-US" sz="2800" dirty="0" smtClean="0"/>
              <a:t>Methods represent a collection of code that performs a specific functionality.</a:t>
            </a:r>
          </a:p>
          <a:p>
            <a:r>
              <a:rPr lang="en-US" sz="2800" dirty="0" smtClean="0"/>
              <a:t>A methods takes zero or more input parameters and returns zero or one value.</a:t>
            </a:r>
          </a:p>
          <a:p>
            <a:r>
              <a:rPr lang="en-US" sz="2800" dirty="0"/>
              <a:t>&lt;access specifier&gt; &lt;return type&gt; &lt;method name&gt;(&lt;zero or more method parameters&gt;) { &lt;method body&gt; </a:t>
            </a:r>
            <a:r>
              <a:rPr lang="en-US" sz="2800" dirty="0" smtClean="0"/>
              <a:t>}</a:t>
            </a:r>
          </a:p>
          <a:p>
            <a:r>
              <a:rPr lang="en-US" sz="2800" dirty="0"/>
              <a:t>Method name must be a valid java identifier</a:t>
            </a:r>
            <a:r>
              <a:rPr lang="en-US" sz="2800" dirty="0" smtClean="0"/>
              <a:t>.</a:t>
            </a:r>
            <a:endParaRPr lang="en-US" sz="2800" dirty="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3666108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Method Return Type</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fontScale="92500" lnSpcReduction="10000"/>
          </a:bodyPr>
          <a:lstStyle/>
          <a:p>
            <a:r>
              <a:rPr lang="en-US" sz="2800" dirty="0" smtClean="0"/>
              <a:t>A method can declare its return type to be null, a primitive type or a class type.</a:t>
            </a:r>
          </a:p>
          <a:p>
            <a:r>
              <a:rPr lang="en-US" sz="2800" dirty="0" smtClean="0"/>
              <a:t> In case of numeric types, Java allows the methods to return any value which is numerically equal or less than the declared return </a:t>
            </a:r>
            <a:r>
              <a:rPr lang="en-US" sz="2800" dirty="0" err="1" smtClean="0"/>
              <a:t>type.This</a:t>
            </a:r>
            <a:r>
              <a:rPr lang="en-US" sz="2800" dirty="0" smtClean="0"/>
              <a:t> is referred to as </a:t>
            </a:r>
            <a:r>
              <a:rPr lang="en-US" sz="2800" b="1" i="1" dirty="0" smtClean="0">
                <a:solidFill>
                  <a:srgbClr val="FFFF00"/>
                </a:solidFill>
              </a:rPr>
              <a:t>numeric promotion</a:t>
            </a:r>
            <a:r>
              <a:rPr lang="en-US" sz="2800" dirty="0" smtClean="0"/>
              <a:t>.</a:t>
            </a:r>
          </a:p>
          <a:p>
            <a:r>
              <a:rPr lang="en-US" sz="2800" dirty="0" smtClean="0"/>
              <a:t>While returning from a method that declares primitives as the return type, </a:t>
            </a:r>
            <a:r>
              <a:rPr lang="en-US" sz="2800" b="1" i="1" dirty="0" smtClean="0">
                <a:solidFill>
                  <a:srgbClr val="FFFF00"/>
                </a:solidFill>
              </a:rPr>
              <a:t>boxing/unboxing</a:t>
            </a:r>
            <a:r>
              <a:rPr lang="en-US" sz="2800" dirty="0" smtClean="0"/>
              <a:t> rules automatically apply.</a:t>
            </a:r>
          </a:p>
          <a:p>
            <a:r>
              <a:rPr lang="en-US" sz="2800" dirty="0" smtClean="0"/>
              <a:t>If a method declares class type as a return type then it can return an object of that class or its subclass</a:t>
            </a:r>
            <a:r>
              <a:rPr lang="en-US" sz="2800" dirty="0" smtClean="0"/>
              <a:t>.</a:t>
            </a:r>
            <a:r>
              <a:rPr lang="en-IN" sz="2800" dirty="0" smtClean="0"/>
              <a:t> This is called </a:t>
            </a:r>
            <a:r>
              <a:rPr lang="en-IN" sz="2800" b="1" i="1" dirty="0" smtClean="0">
                <a:solidFill>
                  <a:srgbClr val="FFFF00"/>
                </a:solidFill>
              </a:rPr>
              <a:t>covariant </a:t>
            </a:r>
            <a:r>
              <a:rPr lang="en-IN" sz="2800" b="1" i="1" dirty="0" smtClean="0">
                <a:solidFill>
                  <a:srgbClr val="FFFF00"/>
                </a:solidFill>
              </a:rPr>
              <a:t>return types</a:t>
            </a:r>
            <a:r>
              <a:rPr lang="en-IN" sz="2800" dirty="0" smtClean="0"/>
              <a:t>.</a:t>
            </a:r>
            <a:endParaRPr lang="en-US" sz="2800" dirty="0" smtClean="0"/>
          </a:p>
          <a:p>
            <a:r>
              <a:rPr lang="en-US" sz="2800" dirty="0" smtClean="0"/>
              <a:t>A method can return at most one value. A work around for this is to return and array or a collection type which can holder larger collection of values.</a:t>
            </a:r>
            <a:endParaRPr lang="en-US" sz="2800" dirty="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2745771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Method Parameters</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endParaRPr lang="en-US" sz="2800" dirty="0"/>
          </a:p>
          <a:p>
            <a:r>
              <a:rPr lang="en-US" sz="2800" dirty="0" smtClean="0"/>
              <a:t>A method can be passed zero or more input parameters.</a:t>
            </a:r>
          </a:p>
          <a:p>
            <a:r>
              <a:rPr lang="en-US" sz="2800" dirty="0" smtClean="0"/>
              <a:t>The rules applying to method return types are also applicable to the method parameters.</a:t>
            </a:r>
          </a:p>
          <a:p>
            <a:r>
              <a:rPr lang="en-US" sz="2800" dirty="0" smtClean="0"/>
              <a:t>Method parameters can also be defined as variable arguments. This means there is a choice with the method caller , he can choose pass in one , two , three or even no parameters.</a:t>
            </a:r>
          </a:p>
          <a:p>
            <a:endParaRPr lang="en-US" sz="2800" dirty="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1093716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Variable Arguments</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fontScale="92500" lnSpcReduction="20000"/>
          </a:bodyPr>
          <a:lstStyle/>
          <a:p>
            <a:r>
              <a:rPr lang="en-US" sz="2800" dirty="0" smtClean="0"/>
              <a:t>There might be cases where you know the type of argument the user shall pass but have no idea on how many variables it would be passing. </a:t>
            </a:r>
          </a:p>
          <a:p>
            <a:r>
              <a:rPr lang="en-US" sz="2800" dirty="0" smtClean="0"/>
              <a:t>Classic example would be a method that adds numbers. Caller of the add method might want to add two, three, four or more numbers which would be decided at runtime.</a:t>
            </a:r>
          </a:p>
          <a:p>
            <a:r>
              <a:rPr lang="en-US" sz="2800" dirty="0" smtClean="0"/>
              <a:t>Java allows passing </a:t>
            </a:r>
            <a:r>
              <a:rPr lang="en-US" sz="2800" dirty="0"/>
              <a:t>variable arguments to </a:t>
            </a:r>
            <a:r>
              <a:rPr lang="en-US" sz="2800" dirty="0" smtClean="0"/>
              <a:t>a </a:t>
            </a:r>
            <a:r>
              <a:rPr lang="en-US" sz="2800" dirty="0"/>
              <a:t>method wherein the number of arguments passed to the method depends upon the </a:t>
            </a:r>
            <a:r>
              <a:rPr lang="en-US" sz="2800" dirty="0" smtClean="0"/>
              <a:t>caller of the method.</a:t>
            </a:r>
            <a:r>
              <a:rPr lang="en-US" sz="2800" dirty="0"/>
              <a:t> It is somewhat similar to declaring a method with array as a parameter. At runtime JVM simply bundles all values in an array and passes it on to the method</a:t>
            </a:r>
            <a:r>
              <a:rPr lang="en-US" sz="2800" dirty="0" smtClean="0"/>
              <a:t>.</a:t>
            </a:r>
          </a:p>
          <a:p>
            <a:r>
              <a:rPr lang="en-US" sz="2800" dirty="0" smtClean="0"/>
              <a:t>Rules of variable arguments : </a:t>
            </a:r>
          </a:p>
          <a:p>
            <a:pPr lvl="1"/>
            <a:r>
              <a:rPr lang="en-US" sz="2600" dirty="0" smtClean="0"/>
              <a:t>Only one variable argument allowed to be declared as method parameter.</a:t>
            </a:r>
          </a:p>
          <a:p>
            <a:pPr lvl="1"/>
            <a:r>
              <a:rPr lang="en-US" sz="2600" dirty="0" smtClean="0"/>
              <a:t>Variable argument must be the last to be declared in the parameter list.</a:t>
            </a:r>
            <a:endParaRPr lang="en-US" sz="2600" dirty="0"/>
          </a:p>
          <a:p>
            <a:endParaRPr lang="en-US" sz="2800"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1886034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200" y="641855"/>
            <a:ext cx="10515600" cy="772107"/>
          </a:xfrm>
        </p:spPr>
        <p:txBody>
          <a:bodyPr/>
          <a:lstStyle/>
          <a:p>
            <a:pPr algn="ctr"/>
            <a:r>
              <a:rPr lang="en-US" dirty="0" smtClean="0"/>
              <a:t>Polymorphism :Method Overloading</a:t>
            </a:r>
            <a:endParaRPr lang="en-US" dirty="0"/>
          </a:p>
        </p:txBody>
      </p:sp>
      <p:sp>
        <p:nvSpPr>
          <p:cNvPr id="6" name="Content Placeholder 5"/>
          <p:cNvSpPr>
            <a:spLocks noGrp="1"/>
          </p:cNvSpPr>
          <p:nvPr>
            <p:ph idx="1"/>
          </p:nvPr>
        </p:nvSpPr>
        <p:spPr>
          <a:xfrm>
            <a:off x="682625" y="2010137"/>
            <a:ext cx="10515600" cy="4351338"/>
          </a:xfrm>
        </p:spPr>
        <p:txBody>
          <a:bodyPr>
            <a:normAutofit/>
          </a:bodyPr>
          <a:lstStyle/>
          <a:p>
            <a:endParaRPr lang="en-US" sz="2400" dirty="0" smtClean="0"/>
          </a:p>
          <a:p>
            <a:r>
              <a:rPr lang="en-US" sz="2400" dirty="0" smtClean="0"/>
              <a:t>Polymorphism form one of the pillars of Object oriented programming. Polymorphism literally means one thing having multiple forms.</a:t>
            </a:r>
          </a:p>
          <a:p>
            <a:r>
              <a:rPr lang="en-US" sz="2400" dirty="0" smtClean="0"/>
              <a:t>Example : Like the add functionality. Two integers can be added, two floats can be added or one integer &amp; one float could be added and many more. This shows add functionality remains the same but type values that are being added can change.</a:t>
            </a:r>
          </a:p>
          <a:p>
            <a:r>
              <a:rPr lang="en-US" sz="2400" dirty="0" smtClean="0"/>
              <a:t>In Java there are two types of polymorphism ,one is </a:t>
            </a:r>
            <a:r>
              <a:rPr lang="en-US" sz="2400" b="1" i="1" dirty="0" smtClean="0">
                <a:solidFill>
                  <a:srgbClr val="FFFF00"/>
                </a:solidFill>
              </a:rPr>
              <a:t>compile </a:t>
            </a:r>
            <a:r>
              <a:rPr lang="en-US" sz="2400" b="1" i="1" dirty="0" smtClean="0">
                <a:solidFill>
                  <a:srgbClr val="FFFF00"/>
                </a:solidFill>
              </a:rPr>
              <a:t>time polymorphism </a:t>
            </a:r>
            <a:r>
              <a:rPr lang="en-US" sz="2400" dirty="0" smtClean="0"/>
              <a:t>and the other is </a:t>
            </a:r>
            <a:r>
              <a:rPr lang="en-US" sz="2400" b="1" i="1" dirty="0" smtClean="0">
                <a:solidFill>
                  <a:srgbClr val="FFFF00"/>
                </a:solidFill>
              </a:rPr>
              <a:t>runtime polymorphism</a:t>
            </a:r>
            <a:r>
              <a:rPr lang="en-US" sz="2400" dirty="0" smtClean="0"/>
              <a:t>. In this chapter we shall be limiting ourselves to compile time polymorphism.</a:t>
            </a:r>
          </a:p>
          <a:p>
            <a:endParaRPr lang="en-US" sz="2400" dirty="0" smtClean="0"/>
          </a:p>
          <a:p>
            <a:endParaRPr lang="en-US" sz="2400"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1287735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200" y="641855"/>
            <a:ext cx="10515600" cy="1326105"/>
          </a:xfrm>
        </p:spPr>
        <p:txBody>
          <a:bodyPr/>
          <a:lstStyle/>
          <a:p>
            <a:pPr algn="ctr"/>
            <a:r>
              <a:rPr lang="en-US" dirty="0" smtClean="0"/>
              <a:t>Compile Time Polymorphism </a:t>
            </a:r>
            <a:br>
              <a:rPr lang="en-US" dirty="0" smtClean="0"/>
            </a:br>
            <a:r>
              <a:rPr smtClean="0"/>
              <a:t>(</a:t>
            </a:r>
            <a:r>
              <a:rPr lang="en-US" dirty="0" smtClean="0"/>
              <a:t>Method Overloading)</a:t>
            </a:r>
            <a:endParaRPr lang="en-US" dirty="0"/>
          </a:p>
        </p:txBody>
      </p:sp>
      <p:sp>
        <p:nvSpPr>
          <p:cNvPr id="6" name="Content Placeholder 5"/>
          <p:cNvSpPr>
            <a:spLocks noGrp="1"/>
          </p:cNvSpPr>
          <p:nvPr>
            <p:ph idx="1"/>
          </p:nvPr>
        </p:nvSpPr>
        <p:spPr>
          <a:xfrm>
            <a:off x="682625" y="2075452"/>
            <a:ext cx="10515600" cy="4351338"/>
          </a:xfrm>
        </p:spPr>
        <p:txBody>
          <a:bodyPr>
            <a:normAutofit/>
          </a:bodyPr>
          <a:lstStyle/>
          <a:p>
            <a:r>
              <a:rPr lang="en-US" sz="2400" dirty="0" smtClean="0"/>
              <a:t>Signature of a method is the name of the method plus the arguments listed in its declaration.</a:t>
            </a:r>
          </a:p>
          <a:p>
            <a:r>
              <a:rPr lang="en-US" sz="2400" dirty="0" smtClean="0"/>
              <a:t>Compile time polymorphism is achieved through method overloading.</a:t>
            </a:r>
          </a:p>
          <a:p>
            <a:r>
              <a:rPr lang="en-US" sz="2400" dirty="0" smtClean="0"/>
              <a:t>Through method overloading , many methods  can be defined with same name and different parameters.</a:t>
            </a:r>
          </a:p>
          <a:p>
            <a:r>
              <a:rPr lang="en-US" sz="2400" dirty="0" smtClean="0"/>
              <a:t>Return type does not form the part of method signature, hence if two methods have the same method name &amp; parameters but different return types that is not the case of method overloading. In this case compiler would raise an error saying duplicate method exists.</a:t>
            </a:r>
          </a:p>
          <a:p>
            <a:r>
              <a:rPr lang="en-US" sz="2400" dirty="0" smtClean="0"/>
              <a:t>Examples : Add(Integer) </a:t>
            </a:r>
            <a:r>
              <a:rPr lang="en-US" sz="2400" dirty="0"/>
              <a:t>,</a:t>
            </a:r>
            <a:r>
              <a:rPr lang="en-US" sz="2400" dirty="0" smtClean="0"/>
              <a:t> Add(Float) , Add(Short)</a:t>
            </a:r>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1023982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200" y="641855"/>
            <a:ext cx="10515600" cy="772107"/>
          </a:xfrm>
        </p:spPr>
        <p:txBody>
          <a:bodyPr/>
          <a:lstStyle/>
          <a:p>
            <a:pPr algn="ctr"/>
            <a:r>
              <a:rPr lang="en-US" dirty="0" smtClean="0"/>
              <a:t>Polymorphism: Method Selection</a:t>
            </a:r>
            <a:endParaRPr lang="en-US" dirty="0"/>
          </a:p>
        </p:txBody>
      </p:sp>
      <p:sp>
        <p:nvSpPr>
          <p:cNvPr id="6" name="Content Placeholder 5"/>
          <p:cNvSpPr>
            <a:spLocks noGrp="1"/>
          </p:cNvSpPr>
          <p:nvPr>
            <p:ph idx="1"/>
          </p:nvPr>
        </p:nvSpPr>
        <p:spPr>
          <a:xfrm>
            <a:off x="682625" y="2010137"/>
            <a:ext cx="10515600" cy="4351338"/>
          </a:xfrm>
        </p:spPr>
        <p:txBody>
          <a:bodyPr>
            <a:normAutofit fontScale="92500" lnSpcReduction="20000"/>
          </a:bodyPr>
          <a:lstStyle/>
          <a:p>
            <a:r>
              <a:rPr lang="en-US" sz="2400" dirty="0" smtClean="0"/>
              <a:t>There may be cases where matching a caller with exact method can be confusing. In such cases, Java language specification lays down certain rules to deicide as to how the resolution happens.</a:t>
            </a:r>
          </a:p>
          <a:p>
            <a:r>
              <a:rPr lang="en-US" sz="2400" dirty="0" smtClean="0"/>
              <a:t>Some important rules for method selection: </a:t>
            </a:r>
          </a:p>
          <a:p>
            <a:pPr lvl="1"/>
            <a:r>
              <a:rPr lang="en-US" sz="2200" b="1" dirty="0" smtClean="0">
                <a:solidFill>
                  <a:srgbClr val="FFFF00"/>
                </a:solidFill>
              </a:rPr>
              <a:t>Exact match </a:t>
            </a:r>
            <a:r>
              <a:rPr lang="en-US" sz="2200" dirty="0" smtClean="0"/>
              <a:t>: </a:t>
            </a:r>
            <a:r>
              <a:rPr lang="en-US" sz="2400" dirty="0" smtClean="0"/>
              <a:t>show</a:t>
            </a:r>
            <a:r>
              <a:rPr lang="en-US" sz="2200" dirty="0" smtClean="0"/>
              <a:t>(Object) &amp; </a:t>
            </a:r>
            <a:r>
              <a:rPr lang="en-US" sz="2400" dirty="0" smtClean="0"/>
              <a:t>show</a:t>
            </a:r>
            <a:r>
              <a:rPr lang="en-US" sz="2200" dirty="0" smtClean="0"/>
              <a:t>(String)</a:t>
            </a:r>
          </a:p>
          <a:p>
            <a:pPr lvl="2"/>
            <a:r>
              <a:rPr lang="en-US" sz="2000" dirty="0" smtClean="0"/>
              <a:t>If we call the above method as </a:t>
            </a:r>
            <a:r>
              <a:rPr lang="en-US" sz="2000" dirty="0"/>
              <a:t>show </a:t>
            </a:r>
            <a:r>
              <a:rPr lang="en-US" sz="2000" dirty="0" smtClean="0"/>
              <a:t>(“OCP”) then since input is a string hence exact matching method which is show(String) is called rather than show(Object).</a:t>
            </a:r>
          </a:p>
          <a:p>
            <a:pPr lvl="1"/>
            <a:r>
              <a:rPr lang="en-US" sz="2200" b="1" dirty="0" smtClean="0">
                <a:solidFill>
                  <a:srgbClr val="FFFF00"/>
                </a:solidFill>
              </a:rPr>
              <a:t>Specificity</a:t>
            </a:r>
            <a:r>
              <a:rPr lang="en-US" sz="2200" dirty="0" smtClean="0"/>
              <a:t> : Nearest matching parameters in terms of inheritance hierarchy.</a:t>
            </a:r>
          </a:p>
          <a:p>
            <a:pPr lvl="2"/>
            <a:r>
              <a:rPr lang="en-US" sz="2000" dirty="0" smtClean="0"/>
              <a:t>If no methods as per the exact match rule fit then a method which has nearest </a:t>
            </a:r>
            <a:r>
              <a:rPr lang="en-US" sz="2000" dirty="0" smtClean="0"/>
              <a:t>match </a:t>
            </a:r>
            <a:r>
              <a:rPr lang="en-US" sz="2000" dirty="0" smtClean="0"/>
              <a:t>parameters as per the inheritance hierarchy is matched.</a:t>
            </a:r>
          </a:p>
          <a:p>
            <a:pPr lvl="2"/>
            <a:r>
              <a:rPr lang="en-US" sz="2000" dirty="0" smtClean="0"/>
              <a:t>In case of primitives, java defines a custom hierarchy which is mainly in terms of size as follows : </a:t>
            </a:r>
          </a:p>
          <a:p>
            <a:pPr lvl="3"/>
            <a:r>
              <a:rPr lang="en-US" sz="1800" dirty="0" smtClean="0"/>
              <a:t>double &gt; float &gt; long &gt; </a:t>
            </a:r>
            <a:r>
              <a:rPr lang="en-US" sz="1800" dirty="0" err="1" smtClean="0"/>
              <a:t>int</a:t>
            </a:r>
            <a:r>
              <a:rPr lang="en-US" sz="1800" dirty="0" smtClean="0"/>
              <a:t>  &gt; char</a:t>
            </a:r>
          </a:p>
          <a:p>
            <a:pPr lvl="3"/>
            <a:r>
              <a:rPr lang="en-US" sz="1800" dirty="0" err="1"/>
              <a:t>i</a:t>
            </a:r>
            <a:r>
              <a:rPr lang="en-US" sz="1800" dirty="0" err="1" smtClean="0"/>
              <a:t>nt</a:t>
            </a:r>
            <a:r>
              <a:rPr lang="en-US" sz="1800" dirty="0" smtClean="0"/>
              <a:t> &gt; short &gt; byte</a:t>
            </a:r>
          </a:p>
          <a:p>
            <a:pPr lvl="1"/>
            <a:r>
              <a:rPr lang="en-US" sz="2200" b="1" dirty="0" smtClean="0">
                <a:solidFill>
                  <a:srgbClr val="FFFF00"/>
                </a:solidFill>
              </a:rPr>
              <a:t>Widening before </a:t>
            </a:r>
            <a:r>
              <a:rPr lang="en-US" sz="2200" b="1" dirty="0" err="1" smtClean="0">
                <a:solidFill>
                  <a:srgbClr val="FFFF00"/>
                </a:solidFill>
              </a:rPr>
              <a:t>Autoboxing</a:t>
            </a:r>
            <a:endParaRPr lang="en-US" sz="2200" b="1" dirty="0">
              <a:solidFill>
                <a:srgbClr val="FFFF00"/>
              </a:solidFill>
            </a:endParaRPr>
          </a:p>
          <a:p>
            <a:pPr lvl="2"/>
            <a:r>
              <a:rPr lang="en-US" sz="2000" dirty="0"/>
              <a:t>Instead of falling onto wrapper classes try with primitives that </a:t>
            </a:r>
            <a:r>
              <a:rPr lang="en-US" sz="2000" dirty="0" smtClean="0"/>
              <a:t>are </a:t>
            </a:r>
            <a:r>
              <a:rPr lang="en-US" sz="2000" dirty="0"/>
              <a:t>higher up in the hierarchy.</a:t>
            </a:r>
          </a:p>
          <a:p>
            <a:pPr lvl="2"/>
            <a:endParaRPr lang="en-US" sz="2000"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9</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1123601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2.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1553</Words>
  <Application>Microsoft Office PowerPoint</Application>
  <PresentationFormat>Custom</PresentationFormat>
  <Paragraphs>109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Methods</vt:lpstr>
      <vt:lpstr>Exam Objectives</vt:lpstr>
      <vt:lpstr>Methods: An Introduction</vt:lpstr>
      <vt:lpstr>Method Return Type</vt:lpstr>
      <vt:lpstr>Method Parameters</vt:lpstr>
      <vt:lpstr>Variable Arguments</vt:lpstr>
      <vt:lpstr>Polymorphism :Method Overloading</vt:lpstr>
      <vt:lpstr>Compile Time Polymorphism  (Method Overloading)</vt:lpstr>
      <vt:lpstr>Polymorphism: Method Selection</vt:lpstr>
      <vt:lpstr>Passing parameters to method</vt:lpstr>
      <vt:lpstr>Constructors : Object Initializers</vt:lpstr>
      <vt:lpstr>Constructors : Object Initializers</vt:lpstr>
      <vt:lpstr>Constructors : Instance Initializers</vt:lpstr>
      <vt:lpstr>Static Members</vt:lpstr>
      <vt:lpstr>Questions ??</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2020-04-22T16:33:27Z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