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61" r:id="rId6"/>
    <p:sldId id="282" r:id="rId7"/>
    <p:sldId id="294" r:id="rId8"/>
    <p:sldId id="295" r:id="rId9"/>
    <p:sldId id="297" r:id="rId10"/>
    <p:sldId id="283" r:id="rId11"/>
    <p:sldId id="286" r:id="rId12"/>
    <p:sldId id="284" r:id="rId13"/>
    <p:sldId id="257" r:id="rId14"/>
    <p:sldId id="285" r:id="rId15"/>
    <p:sldId id="287" r:id="rId16"/>
    <p:sldId id="288" r:id="rId17"/>
    <p:sldId id="289" r:id="rId18"/>
    <p:sldId id="290" r:id="rId19"/>
    <p:sldId id="291" r:id="rId20"/>
    <p:sldId id="293" r:id="rId21"/>
    <p:sldId id="29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Exceptions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Overloading</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400" dirty="0" smtClean="0"/>
          </a:p>
          <a:p>
            <a:r>
              <a:rPr lang="en-US" sz="2400" dirty="0" smtClean="0"/>
              <a:t>Polymorphism form one of the pillars of Object oriented programming. Polymorphism literally means one thing having multiple forms.</a:t>
            </a:r>
          </a:p>
          <a:p>
            <a:r>
              <a:rPr lang="en-US" sz="2400" dirty="0" smtClean="0"/>
              <a:t>Example : Like the add functionality. Two integers can be added, two floats can be added or one integer &amp; one float could be added and many more. This shows add functionality remains the same but type values that are being added can change.</a:t>
            </a:r>
          </a:p>
          <a:p>
            <a:r>
              <a:rPr lang="en-US" sz="2400" dirty="0" smtClean="0"/>
              <a:t>In Java there are two types of polymorphism ,one is compile time and the other is runtime polymorphism. In this chapter we shall be limiting ourselves to compile time polymorphism.</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a:t>Polymorphism :Method Overloading</a:t>
            </a:r>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Signature of a method is the name of the method plus the arguments listed in its declaration.</a:t>
            </a:r>
          </a:p>
          <a:p>
            <a:r>
              <a:rPr lang="en-US" sz="2400" dirty="0" smtClean="0"/>
              <a:t>Compile time polymorphism is achieved through method overloading.</a:t>
            </a:r>
          </a:p>
          <a:p>
            <a:r>
              <a:rPr lang="en-US" sz="2400" dirty="0" smtClean="0"/>
              <a:t>Through method overloading , many methods  can be defined with same name and different parameters.</a:t>
            </a:r>
          </a:p>
          <a:p>
            <a:r>
              <a:rPr lang="en-US" sz="2400" dirty="0" smtClean="0"/>
              <a:t>Return type does not form the part of method signature, hence if two methods have the same method name &amp; parameters but different return types that is not the case of method overloading. In this case compiler would raise an error saying duplicate method exists.</a:t>
            </a:r>
          </a:p>
          <a:p>
            <a:r>
              <a:rPr lang="en-US" sz="2400" dirty="0" smtClean="0"/>
              <a:t>Examples : Add(Integer) </a:t>
            </a:r>
            <a:r>
              <a:rPr lang="en-US" sz="2400" dirty="0"/>
              <a:t>,</a:t>
            </a:r>
            <a:r>
              <a:rPr lang="en-US" sz="2400" dirty="0" smtClean="0"/>
              <a:t> Add(Float) , Add(Short)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2398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Selection</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400" dirty="0" smtClean="0"/>
              <a:t>There may be cases where matching a caller with exact method can be confusing. In such cases, Java language specification lays down certain rules to deicide as to how the resolution happens.</a:t>
            </a:r>
          </a:p>
          <a:p>
            <a:r>
              <a:rPr lang="en-US" sz="2400" dirty="0" smtClean="0"/>
              <a:t>Some important rules for method selection: </a:t>
            </a:r>
          </a:p>
          <a:p>
            <a:pPr lvl="1"/>
            <a:r>
              <a:rPr lang="en-US" sz="2200" dirty="0" smtClean="0"/>
              <a:t>Exact match : </a:t>
            </a:r>
            <a:r>
              <a:rPr lang="en-US" sz="2400" dirty="0" smtClean="0"/>
              <a:t>show</a:t>
            </a:r>
            <a:r>
              <a:rPr lang="en-US" sz="2200" dirty="0" smtClean="0"/>
              <a:t>(Object) &amp; </a:t>
            </a:r>
            <a:r>
              <a:rPr lang="en-US" sz="2400" dirty="0" smtClean="0"/>
              <a:t>show</a:t>
            </a:r>
            <a:r>
              <a:rPr lang="en-US" sz="2200" dirty="0" smtClean="0"/>
              <a:t>(String)</a:t>
            </a:r>
          </a:p>
          <a:p>
            <a:pPr lvl="2"/>
            <a:r>
              <a:rPr lang="en-US" sz="2000" dirty="0" smtClean="0"/>
              <a:t>If we call the above method as </a:t>
            </a:r>
            <a:r>
              <a:rPr lang="en-US" sz="2000" dirty="0"/>
              <a:t>show </a:t>
            </a:r>
            <a:r>
              <a:rPr lang="en-US" sz="2000" dirty="0" smtClean="0"/>
              <a:t>(“OCP”) then since input is a string hence exact matching method which is show(String) is called rather than show(Object).</a:t>
            </a:r>
          </a:p>
          <a:p>
            <a:pPr lvl="1"/>
            <a:r>
              <a:rPr lang="en-US" sz="2200" dirty="0" smtClean="0"/>
              <a:t>Specificity : Nearest matching parameters in terms of inheritance hierarchy.</a:t>
            </a:r>
          </a:p>
          <a:p>
            <a:pPr lvl="2"/>
            <a:r>
              <a:rPr lang="en-US" sz="2000" dirty="0" smtClean="0"/>
              <a:t>If no methods as per the exact match rule fit then a method which has nearest </a:t>
            </a:r>
            <a:r>
              <a:rPr lang="en-US" sz="2000" dirty="0" err="1" smtClean="0"/>
              <a:t>matach</a:t>
            </a:r>
            <a:r>
              <a:rPr lang="en-US" sz="2000" dirty="0" smtClean="0"/>
              <a:t> parameters as per the inheritance hierarchy is matched.</a:t>
            </a:r>
          </a:p>
          <a:p>
            <a:pPr lvl="2"/>
            <a:r>
              <a:rPr lang="en-US" sz="2000" dirty="0" smtClean="0"/>
              <a:t>In case of primitives, java defines a custom hierarchy which is mainly in terms of size as follows : </a:t>
            </a:r>
          </a:p>
          <a:p>
            <a:pPr lvl="3"/>
            <a:r>
              <a:rPr lang="en-US" sz="1800" dirty="0" smtClean="0"/>
              <a:t>double &gt; float &gt; long &gt; </a:t>
            </a:r>
            <a:r>
              <a:rPr lang="en-US" sz="1800" dirty="0" err="1" smtClean="0"/>
              <a:t>int</a:t>
            </a:r>
            <a:r>
              <a:rPr lang="en-US" sz="1800" dirty="0" smtClean="0"/>
              <a:t>  &gt; char</a:t>
            </a:r>
          </a:p>
          <a:p>
            <a:pPr lvl="3"/>
            <a:r>
              <a:rPr lang="en-US" sz="1800" dirty="0" err="1"/>
              <a:t>i</a:t>
            </a:r>
            <a:r>
              <a:rPr lang="en-US" sz="1800" dirty="0" err="1" smtClean="0"/>
              <a:t>nt</a:t>
            </a:r>
            <a:r>
              <a:rPr lang="en-US" sz="1800" dirty="0" smtClean="0"/>
              <a:t> &gt; short &gt; byte</a:t>
            </a:r>
          </a:p>
          <a:p>
            <a:pPr lvl="1"/>
            <a:r>
              <a:rPr lang="en-US" sz="2200" dirty="0" smtClean="0"/>
              <a:t>Widening before </a:t>
            </a:r>
            <a:r>
              <a:rPr lang="en-US" sz="2200" dirty="0" err="1" smtClean="0"/>
              <a:t>Autoboxing</a:t>
            </a:r>
            <a:endParaRPr lang="en-US" sz="2200" dirty="0"/>
          </a:p>
          <a:p>
            <a:pPr lvl="2"/>
            <a:r>
              <a:rPr lang="en-US" sz="2000" dirty="0"/>
              <a:t>Instead of falling onto wrapper classes try with primitives that </a:t>
            </a:r>
            <a:r>
              <a:rPr lang="en-US" sz="2000" dirty="0" smtClean="0"/>
              <a:t>are </a:t>
            </a:r>
            <a:r>
              <a:rPr lang="en-US" sz="2000" dirty="0"/>
              <a:t>higher up in the hierarchy.</a:t>
            </a:r>
          </a:p>
          <a:p>
            <a:pPr lvl="2"/>
            <a:endParaRPr lang="en-US" sz="20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23601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Passing parameters to method</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800" dirty="0" smtClean="0"/>
              <a:t>Parameters to a method can be passed using a technique called as pass-by-value.</a:t>
            </a:r>
          </a:p>
          <a:p>
            <a:r>
              <a:rPr lang="en-US" sz="2800" dirty="0" smtClean="0"/>
              <a:t>This mainly means that when a method call happens then the value contained in the input variable is copied onto the method parameters.</a:t>
            </a:r>
          </a:p>
          <a:p>
            <a:r>
              <a:rPr lang="en-US" sz="2800" dirty="0" smtClean="0"/>
              <a:t>In the case where we pass a reference variable, address of the object referenced by the input reference variable is copied onto method parameter reference variable. So essentially the input variable and the reference variable point to the same object.</a:t>
            </a:r>
          </a:p>
          <a:p>
            <a:r>
              <a:rPr lang="en-US" sz="2800" dirty="0" smtClean="0"/>
              <a:t>Returning value from a method also uses pass-by-value technique.</a:t>
            </a:r>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16105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800" dirty="0" smtClean="0"/>
          </a:p>
          <a:p>
            <a:r>
              <a:rPr lang="en-US" sz="2800" dirty="0" smtClean="0"/>
              <a:t>Object creation is a multi step process which includes the following : </a:t>
            </a:r>
          </a:p>
          <a:p>
            <a:pPr lvl="1"/>
            <a:r>
              <a:rPr lang="en-US" sz="2800" dirty="0" smtClean="0"/>
              <a:t>Loading the class of the object into  memory.</a:t>
            </a:r>
          </a:p>
          <a:p>
            <a:pPr lvl="1"/>
            <a:r>
              <a:rPr lang="en-US" sz="2800" dirty="0" smtClean="0"/>
              <a:t>Allocating space </a:t>
            </a:r>
            <a:r>
              <a:rPr lang="en-US" sz="2800" dirty="0"/>
              <a:t>to the </a:t>
            </a:r>
            <a:r>
              <a:rPr lang="en-US" sz="2800" dirty="0" smtClean="0"/>
              <a:t>object in the heap memory.</a:t>
            </a:r>
          </a:p>
          <a:p>
            <a:pPr lvl="1"/>
            <a:r>
              <a:rPr lang="en-US" sz="2800" dirty="0" smtClean="0"/>
              <a:t>Initializing the members of the object with their respective default values.</a:t>
            </a:r>
          </a:p>
          <a:p>
            <a:pPr lvl="1"/>
            <a:r>
              <a:rPr lang="en-US" sz="2800" dirty="0" smtClean="0"/>
              <a:t>Calling the object initializers and constructor.</a:t>
            </a:r>
            <a:r>
              <a:rPr lang="en-US" sz="2800" dirty="0"/>
              <a:t> to the object.</a:t>
            </a:r>
          </a:p>
          <a:p>
            <a:pPr lvl="1"/>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367291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89419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a:p>
            <a:pPr lvl="1"/>
            <a:r>
              <a:rPr lang="en-US" sz="2600" dirty="0" smtClean="0"/>
              <a:t>Every class by default has default constructor. So even if we don’t declare any constructor ,every class has a no argument default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39068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Constructors : </a:t>
            </a:r>
            <a:r>
              <a:rPr lang="en-US" dirty="0" smtClean="0"/>
              <a:t>Instance Initializers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34861"/>
            <a:ext cx="10515599" cy="4351338"/>
          </a:xfrm>
        </p:spPr>
        <p:txBody>
          <a:bodyPr>
            <a:normAutofit lnSpcReduction="10000"/>
          </a:bodyPr>
          <a:lstStyle/>
          <a:p>
            <a:r>
              <a:rPr lang="en-US" dirty="0" smtClean="0"/>
              <a:t>Instance initializer blocks are curly braced blocks of code that are used for initialization of the object of the class. They are not part of any method but are independent blocks of code. A class can have any number of instance initializer blocks and are executed in order in which they are specified in the class.</a:t>
            </a:r>
          </a:p>
          <a:p>
            <a:r>
              <a:rPr lang="en-US" dirty="0" smtClean="0"/>
              <a:t> These are used to initialize all the member variables of the class including static as well as non-static.</a:t>
            </a:r>
          </a:p>
          <a:p>
            <a:r>
              <a:rPr lang="en-US" dirty="0" smtClean="0"/>
              <a:t>Expressions in an instance initializer block follow a declare-before-read rule. This means that an expression inside of instance initializer block can read the value of a variable only if the variable is already declared before the instance initializer block.</a:t>
            </a:r>
          </a:p>
          <a:p>
            <a:r>
              <a:rPr lang="en-US" dirty="0" smtClean="0"/>
              <a:t>Alternatively if an expression forward references a variable inside of instance initializer i.e. uses a variable before it has been declared then it is only allowed to assign a value to the forward referencing variable but cannot read from the yet undeclared variable.</a:t>
            </a:r>
          </a:p>
          <a:p>
            <a:r>
              <a:rPr lang="en-US" dirty="0" smtClean="0"/>
              <a:t>Instance initializer blocks are generally not needed in common programming practice. It only comes in handy in cases where there are multiple constructors in a class and there needs to be a common code that needs to be called no matter which constructor gets called.</a:t>
            </a:r>
          </a:p>
          <a:p>
            <a:endParaRPr lang="en-US" sz="2800" b="1"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21906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92500"/>
          </a:bodyPr>
          <a:lstStyle/>
          <a:p>
            <a:endParaRPr lang="en-US" sz="2400" dirty="0" smtClean="0"/>
          </a:p>
          <a:p>
            <a:r>
              <a:rPr lang="en-US" sz="2400" dirty="0" smtClean="0"/>
              <a:t>A class is a blueprint and out of this many object can be instantiated. Each object of the class has its own copy of all the non-static members of the class.</a:t>
            </a:r>
          </a:p>
          <a:p>
            <a:r>
              <a:rPr lang="en-US" sz="2400" dirty="0" smtClean="0"/>
              <a:t>Static members(methods, fields, nested types) of the class on the other hand are the properties of the declaring class. Objects of this class do not get a copy of static members. Instead they all share a common copy of the static members of the class.</a:t>
            </a:r>
          </a:p>
          <a:p>
            <a:r>
              <a:rPr lang="en-US" sz="2400" dirty="0" smtClean="0"/>
              <a:t>This means that if any change is done on the static member of the class , it is reflected at all places.</a:t>
            </a:r>
          </a:p>
          <a:p>
            <a:r>
              <a:rPr lang="en-US" sz="2400" dirty="0" smtClean="0"/>
              <a:t>Recommended way of using a static member of the class is &lt;Class Name&gt;.&lt;static member&gt;.</a:t>
            </a:r>
          </a:p>
          <a:p>
            <a:r>
              <a:rPr lang="en-US" sz="2400" dirty="0" smtClean="0"/>
              <a:t>Entry point function of any application in java which is the main() method is also declared static.</a:t>
            </a:r>
          </a:p>
        </p:txBody>
      </p:sp>
    </p:spTree>
    <p:extLst>
      <p:ext uri="{BB962C8B-B14F-4D97-AF65-F5344CB8AC3E}">
        <p14:creationId xmlns:p14="http://schemas.microsoft.com/office/powerpoint/2010/main" val="3058716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19</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Handling </a:t>
            </a:r>
            <a:r>
              <a:rPr lang="en-US" b="1" dirty="0" smtClean="0"/>
              <a:t>Exception</a:t>
            </a:r>
          </a:p>
          <a:p>
            <a:pPr lvl="1"/>
            <a:r>
              <a:rPr lang="en-US" dirty="0" smtClean="0"/>
              <a:t>Describe </a:t>
            </a:r>
            <a:r>
              <a:rPr lang="en-US" dirty="0"/>
              <a:t>the advantages of Exception </a:t>
            </a:r>
            <a:r>
              <a:rPr lang="en-US" dirty="0" smtClean="0"/>
              <a:t>handling</a:t>
            </a:r>
            <a:br>
              <a:rPr lang="en-US" dirty="0" smtClean="0"/>
            </a:br>
            <a:r>
              <a:rPr lang="en-US" dirty="0" smtClean="0"/>
              <a:t>and </a:t>
            </a:r>
            <a:r>
              <a:rPr lang="en-US" dirty="0"/>
              <a:t>differentiate among checked, </a:t>
            </a:r>
            <a:r>
              <a:rPr lang="en-US" dirty="0" smtClean="0"/>
              <a:t>unchecked exceptions</a:t>
            </a:r>
            <a:r>
              <a:rPr lang="en-US" dirty="0"/>
              <a:t>, and </a:t>
            </a:r>
            <a:r>
              <a:rPr lang="en-US" dirty="0" smtClean="0"/>
              <a:t>Errors.</a:t>
            </a:r>
            <a:endParaRPr lang="en-US" dirty="0"/>
          </a:p>
          <a:p>
            <a:pPr lvl="1"/>
            <a:r>
              <a:rPr lang="en-US" dirty="0" smtClean="0"/>
              <a:t>Create </a:t>
            </a:r>
            <a:r>
              <a:rPr lang="en-US" dirty="0"/>
              <a:t>try-catch blocks and determine </a:t>
            </a:r>
            <a:r>
              <a:rPr lang="en-US" dirty="0" smtClean="0"/>
              <a:t>how exceptions </a:t>
            </a:r>
            <a:r>
              <a:rPr lang="en-US" dirty="0"/>
              <a:t>alter program </a:t>
            </a:r>
            <a:r>
              <a:rPr lang="en-US" dirty="0" smtClean="0"/>
              <a:t>flow.</a:t>
            </a:r>
            <a:endParaRPr lang="en-US" dirty="0"/>
          </a:p>
          <a:p>
            <a:pPr lvl="1"/>
            <a:r>
              <a:rPr lang="en-US" dirty="0" smtClean="0"/>
              <a:t>Create </a:t>
            </a:r>
            <a:r>
              <a:rPr lang="en-US" dirty="0"/>
              <a:t>and invoke a method that throws </a:t>
            </a:r>
            <a:r>
              <a:rPr lang="en-US" dirty="0" smtClean="0"/>
              <a:t>an exception.</a:t>
            </a:r>
            <a:endParaRPr lang="en-US" sz="92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Exception Handling Mechanism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An exception in Java is an error situation which breaks the normal execution flow of a program. In order to handle such exceptions, Java provides a handy mechanism referred to as exception handling.</a:t>
            </a:r>
          </a:p>
          <a:p>
            <a:r>
              <a:rPr lang="en-US" sz="2800" dirty="0" smtClean="0"/>
              <a:t>Examples of exception :</a:t>
            </a:r>
          </a:p>
          <a:p>
            <a:pPr lvl="1"/>
            <a:r>
              <a:rPr lang="en-US" sz="2600" dirty="0" smtClean="0"/>
              <a:t>Array index out of bounds.</a:t>
            </a:r>
          </a:p>
          <a:p>
            <a:pPr lvl="1"/>
            <a:r>
              <a:rPr lang="en-US" sz="2600" dirty="0" smtClean="0"/>
              <a:t>Trying to access an object through reference when the reference points to null</a:t>
            </a:r>
          </a:p>
          <a:p>
            <a:pPr lvl="1"/>
            <a:r>
              <a:rPr lang="en-US" sz="2600" dirty="0" smtClean="0"/>
              <a:t>Trying to access a file that is not physically present</a:t>
            </a:r>
            <a:r>
              <a:rPr lang="en-US" sz="2600" dirty="0" smtClean="0"/>
              <a:t>.</a:t>
            </a:r>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 word on Program Execution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At any point there are many threads executing inside </a:t>
            </a:r>
            <a:r>
              <a:rPr lang="en-US" sz="2800" dirty="0" smtClean="0"/>
              <a:t>the JVM. Each thread has its own call stack. Each record on the stack represents a method call. So the record/frame at the top is one that is active and being executed.</a:t>
            </a:r>
          </a:p>
          <a:p>
            <a:r>
              <a:rPr lang="en-US" sz="2800" dirty="0" smtClean="0"/>
              <a:t>Each time a new method call is made a new stack frame is created on the top of stack and a record corresponding the current method call is pushed onto this frame. Whenever a method call finishes its stack frame is popped off from the stack. This entire stack of any thread is referred to as its Stack Trace.</a:t>
            </a:r>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 Trace &amp;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Java exception handling mechanism is based upon a throw-catch architecture. Whenever an unwanted situation is arrived at, an exception is ‘thrown’. This exception is then ‘caught’ by a specific piece of code. This is referred to as ‘exception handler’.</a:t>
            </a:r>
          </a:p>
          <a:p>
            <a:r>
              <a:rPr lang="en-US" sz="2800" dirty="0" smtClean="0"/>
              <a:t>The exception is thrown at runtime either by the program itself if it encounters a specific unexpected situation or it can be thrown by the JVM.</a:t>
            </a:r>
          </a:p>
          <a:p>
            <a:r>
              <a:rPr lang="en-US" sz="2800" dirty="0" smtClean="0"/>
              <a:t>The exception can be caught at the point where it is raised or it can be propagated down the stack trace all the was to the first method call. If no piece of code handles the exception all the way down the full stack trace then JVM acts as the </a:t>
            </a:r>
            <a:r>
              <a:rPr lang="en-US" sz="2800" b="1" i="1" u="sng" dirty="0" smtClean="0"/>
              <a:t>default exception handler </a:t>
            </a:r>
            <a:r>
              <a:rPr lang="en-US" sz="2800" dirty="0" smtClean="0"/>
              <a:t>and terminates the current program printing the entire stack trace till the point where exception first occurred</a:t>
            </a:r>
            <a:r>
              <a:rPr lang="en-US" sz="2800" dirty="0"/>
              <a:t>.</a:t>
            </a:r>
            <a:r>
              <a:rPr lang="en-US" sz="2800" dirty="0"/>
              <a:t> An uncaught exception results in the </a:t>
            </a:r>
            <a:r>
              <a:rPr lang="en-US" sz="2800" dirty="0"/>
              <a:t>death of </a:t>
            </a:r>
            <a:r>
              <a:rPr lang="en-US" sz="2800" dirty="0"/>
              <a:t>the thread in which the exception occurred.</a:t>
            </a:r>
            <a:endParaRPr lang="en-US" sz="2800" dirty="0"/>
          </a:p>
          <a:p>
            <a:r>
              <a:rPr lang="en-US" sz="2800" dirty="0" smtClean="0"/>
              <a:t>This entire process together is referred to as </a:t>
            </a:r>
            <a:r>
              <a:rPr lang="en-US" sz="2800" b="1" i="1" u="sng" dirty="0" smtClean="0"/>
              <a:t>try-catch-finally</a:t>
            </a:r>
            <a:r>
              <a:rPr lang="en-US" sz="2800" dirty="0" smtClean="0"/>
              <a:t> construct.</a:t>
            </a:r>
          </a:p>
          <a:p>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44668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a:t>
            </a:r>
            <a:r>
              <a:rPr lang="en-US" dirty="0"/>
              <a:t>Exception Hierarchy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smtClean="0"/>
              <a:t>All exceptions in java are objects. </a:t>
            </a:r>
          </a:p>
          <a:p>
            <a:r>
              <a:rPr lang="en-US" dirty="0" smtClean="0"/>
              <a:t>There are two types of exceptions in java </a:t>
            </a:r>
          </a:p>
          <a:p>
            <a:pPr lvl="1"/>
            <a:r>
              <a:rPr lang="en-US" dirty="0" smtClean="0"/>
              <a:t>In-build Exception classes.</a:t>
            </a:r>
          </a:p>
          <a:p>
            <a:pPr lvl="2"/>
            <a:r>
              <a:rPr lang="en-US" dirty="0" smtClean="0"/>
              <a:t>These are the exception classes provided by the JDK </a:t>
            </a:r>
            <a:r>
              <a:rPr lang="en-US" dirty="0" err="1"/>
              <a:t>a</a:t>
            </a:r>
            <a:r>
              <a:rPr lang="en-US" dirty="0" err="1" smtClean="0"/>
              <a:t>pi</a:t>
            </a:r>
            <a:r>
              <a:rPr lang="en-US" dirty="0" smtClean="0"/>
              <a:t>.</a:t>
            </a:r>
          </a:p>
          <a:p>
            <a:pPr lvl="1"/>
            <a:r>
              <a:rPr lang="en-US" dirty="0" smtClean="0"/>
              <a:t>User-defined exception.</a:t>
            </a:r>
          </a:p>
          <a:p>
            <a:pPr lvl="2"/>
            <a:r>
              <a:rPr lang="en-US" dirty="0" smtClean="0"/>
              <a:t>These are the user defined exceptions.</a:t>
            </a:r>
          </a:p>
          <a:p>
            <a:r>
              <a:rPr lang="en-US" noProof="1" smtClean="0"/>
              <a:t>Each in-built jdk exception class handles a certain type of unexpected situation.</a:t>
            </a:r>
            <a:br>
              <a:rPr lang="en-US" noProof="1" smtClean="0"/>
            </a:br>
            <a:r>
              <a:rPr lang="en-US" noProof="1" smtClean="0"/>
              <a:t>Some examples of exception are : </a:t>
            </a:r>
          </a:p>
          <a:p>
            <a:pPr lvl="1"/>
            <a:r>
              <a:rPr lang="en-US" noProof="1" smtClean="0"/>
              <a:t>NullPointerException</a:t>
            </a:r>
          </a:p>
          <a:p>
            <a:pPr lvl="1"/>
            <a:r>
              <a:rPr lang="en-US" noProof="1" smtClean="0"/>
              <a:t>ClassNotFoundException</a:t>
            </a:r>
          </a:p>
          <a:p>
            <a:pPr lvl="1"/>
            <a:r>
              <a:rPr lang="en-US" noProof="1" smtClean="0"/>
              <a:t>ArrayIndexOutOfBoundException</a:t>
            </a:r>
          </a:p>
          <a:p>
            <a:pPr lvl="1"/>
            <a:r>
              <a:rPr lang="en-US" noProof="1" smtClean="0"/>
              <a:t>FileNotFoundException</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163" y="1978891"/>
            <a:ext cx="4352635" cy="41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Block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lnSpcReduction="10000"/>
          </a:bodyPr>
          <a:lstStyle/>
          <a:p>
            <a:r>
              <a:rPr lang="en-US" sz="2800" dirty="0" smtClean="0"/>
              <a:t>A try-catch block in Java is used to handle exceptions while program execution.</a:t>
            </a:r>
          </a:p>
          <a:p>
            <a:r>
              <a:rPr lang="en-US" sz="2800" dirty="0" smtClean="0"/>
              <a:t>All suspecting code that is capable of raising an exception is placed inside of the try{} block. When </a:t>
            </a:r>
            <a:r>
              <a:rPr lang="en-US" sz="2800" dirty="0"/>
              <a:t>executing a</a:t>
            </a:r>
            <a:r>
              <a:rPr lang="en-US" sz="2800" dirty="0" smtClean="0"/>
              <a:t> </a:t>
            </a:r>
            <a:r>
              <a:rPr lang="en-US" sz="2800" dirty="0"/>
              <a:t>code block inside </a:t>
            </a:r>
            <a:r>
              <a:rPr lang="en-US" sz="2800" dirty="0" smtClean="0"/>
              <a:t>of</a:t>
            </a:r>
            <a:r>
              <a:rPr lang="en-US" sz="2800" dirty="0" smtClean="0"/>
              <a:t> try </a:t>
            </a:r>
            <a:r>
              <a:rPr lang="en-US" sz="2800" dirty="0" smtClean="0"/>
              <a:t>block</a:t>
            </a:r>
            <a:r>
              <a:rPr lang="en-US" sz="2800" dirty="0" smtClean="0"/>
              <a:t>, an </a:t>
            </a:r>
            <a:r>
              <a:rPr lang="en-US" sz="2800" dirty="0" smtClean="0"/>
              <a:t>exception  occurs , then rather inappropriate program termination and message printing, the program is given an opportunity to recover from exception by catching the exception in the </a:t>
            </a:r>
            <a:r>
              <a:rPr lang="en-US" sz="2800" dirty="0" smtClean="0"/>
              <a:t>catch</a:t>
            </a:r>
            <a:r>
              <a:rPr lang="en-US" sz="2800" dirty="0" smtClean="0"/>
              <a:t> block.</a:t>
            </a:r>
          </a:p>
          <a:p>
            <a:r>
              <a:rPr lang="en-US" sz="2800" dirty="0"/>
              <a:t>Java provides a try-catch-finally mechanism to fully handle most of the exceptions that are raised .</a:t>
            </a:r>
            <a:br>
              <a:rPr lang="en-US" sz="2800" dirty="0"/>
            </a:b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Parameters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A method can be passed zero or more input parameters.</a:t>
            </a:r>
          </a:p>
          <a:p>
            <a:r>
              <a:rPr lang="en-US" sz="2800" dirty="0" smtClean="0"/>
              <a:t>The rules applying to method return types are also applicable to the method parameters.</a:t>
            </a:r>
          </a:p>
          <a:p>
            <a:r>
              <a:rPr lang="en-US" sz="2800" dirty="0" smtClean="0"/>
              <a:t>Method parameters can also be defined as variable arguments. This means there is a choice with the method caller , he can choose pass in one , two , three or even no parameters.</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93716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Variable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There might be cases where you know the type of argument the user shall pass but have no idea on how many variables it would be passing. </a:t>
            </a:r>
          </a:p>
          <a:p>
            <a:r>
              <a:rPr lang="en-US" sz="2800" dirty="0" smtClean="0"/>
              <a:t>Classic example would be a method that adds numbers. Caller of the add method might want to add two, three, four or more numbers which would be decided at runtime.</a:t>
            </a:r>
          </a:p>
          <a:p>
            <a:r>
              <a:rPr lang="en-US" sz="2800" dirty="0" smtClean="0"/>
              <a:t>Java allows passing </a:t>
            </a:r>
            <a:r>
              <a:rPr lang="en-US" sz="2800" dirty="0"/>
              <a:t>variable arguments to </a:t>
            </a:r>
            <a:r>
              <a:rPr lang="en-US" sz="2800" dirty="0" smtClean="0"/>
              <a:t>a </a:t>
            </a:r>
            <a:r>
              <a:rPr lang="en-US" sz="2800" dirty="0"/>
              <a:t>method wherein the number of arguments passed to the method depends upon the </a:t>
            </a:r>
            <a:r>
              <a:rPr lang="en-US" sz="2800" dirty="0" smtClean="0"/>
              <a:t>caller of the method.</a:t>
            </a:r>
            <a:r>
              <a:rPr lang="en-US" sz="2800" dirty="0"/>
              <a:t> It is somewhat similar to declaring a method with array as a parameter. At runtime JVM simply bundles all values in an array and passes it on to the method</a:t>
            </a:r>
            <a:r>
              <a:rPr lang="en-US" sz="2800" dirty="0" smtClean="0"/>
              <a:t>.</a:t>
            </a:r>
          </a:p>
          <a:p>
            <a:r>
              <a:rPr lang="en-US" sz="2800" dirty="0" smtClean="0"/>
              <a:t>Rules of variable arguments : </a:t>
            </a:r>
          </a:p>
          <a:p>
            <a:pPr lvl="1"/>
            <a:r>
              <a:rPr lang="en-US" sz="2600" dirty="0" smtClean="0"/>
              <a:t>Only one variable argument allowed to be declared as method parameter.</a:t>
            </a:r>
          </a:p>
          <a:p>
            <a:pPr lvl="1"/>
            <a:r>
              <a:rPr lang="en-US" sz="2600" dirty="0" smtClean="0"/>
              <a:t>Variable argument must be the last to be declared in the parameter list.</a:t>
            </a:r>
            <a:endParaRPr lang="en-US" sz="2600" dirty="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886034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2011</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Exceptions</vt:lpstr>
      <vt:lpstr>                             Exam Objectives</vt:lpstr>
      <vt:lpstr>Exception Handling Mechanism</vt:lpstr>
      <vt:lpstr>A word on Program Execution</vt:lpstr>
      <vt:lpstr>Stack Trace &amp; Exceptions</vt:lpstr>
      <vt:lpstr>                             Exception Hierarchy</vt:lpstr>
      <vt:lpstr>Try-Catch Block</vt:lpstr>
      <vt:lpstr>Method Parameters</vt:lpstr>
      <vt:lpstr>Variable Arguments</vt:lpstr>
      <vt:lpstr>Polymorphism :Method Overloading</vt:lpstr>
      <vt:lpstr>Polymorphism :Method Overloading</vt:lpstr>
      <vt:lpstr>Polymorphism: Method Selection</vt:lpstr>
      <vt:lpstr>Passing parameters to method</vt:lpstr>
      <vt:lpstr>Constructors : Object Initializers</vt:lpstr>
      <vt:lpstr>Constructors : Object Initializers</vt:lpstr>
      <vt:lpstr>Constructors : Object Initializers</vt:lpstr>
      <vt:lpstr>Constructors : Instance Initializers</vt:lpstr>
      <vt:lpstr>Static Members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2020-04-19T12:17:01Z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