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9"/>
  </p:notesMasterIdLst>
  <p:handoutMasterIdLst>
    <p:handoutMasterId r:id="rId20"/>
  </p:handoutMasterIdLst>
  <p:sldIdLst>
    <p:sldId id="256" r:id="rId5"/>
    <p:sldId id="261" r:id="rId6"/>
    <p:sldId id="257" r:id="rId7"/>
    <p:sldId id="258" r:id="rId8"/>
    <p:sldId id="259" r:id="rId9"/>
    <p:sldId id="272" r:id="rId10"/>
    <p:sldId id="270" r:id="rId11"/>
    <p:sldId id="271" r:id="rId12"/>
    <p:sldId id="263" r:id="rId13"/>
    <p:sldId id="264" r:id="rId14"/>
    <p:sldId id="273" r:id="rId15"/>
    <p:sldId id="265" r:id="rId16"/>
    <p:sldId id="274"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712" autoAdjust="0"/>
  </p:normalViewPr>
  <p:slideViewPr>
    <p:cSldViewPr snapToGrid="0">
      <p:cViewPr varScale="1">
        <p:scale>
          <a:sx n="69" d="100"/>
          <a:sy n="69" d="100"/>
        </p:scale>
        <p:origin x="488" y="44"/>
      </p:cViewPr>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t>4/18/2020</a:t>
            </a:fld>
            <a:endParaRPr lang="en-US" dirty="0"/>
          </a:p>
        </p:txBody>
      </p:sp>
      <p:sp>
        <p:nvSpPr>
          <p:cNvPr id="4" name="Footer Placeholder 3">
            <a:extLst>
              <a:ext uri="{FF2B5EF4-FFF2-40B4-BE49-F238E27FC236}">
                <a16:creationId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t>‹#›</a:t>
            </a:fld>
            <a:endParaRPr lang="en-US" dirty="0"/>
          </a:p>
        </p:txBody>
      </p:sp>
    </p:spTree>
    <p:extLst>
      <p:ext uri="{BB962C8B-B14F-4D97-AF65-F5344CB8AC3E}">
        <p14:creationId xmlns:p14="http://schemas.microsoft.com/office/powerpoint/2010/main"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t>4/18/2020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smtClean="0"/>
              <a:t>Click to edit Master title style</a:t>
            </a:r>
            <a:endParaRPr lang="en-US"/>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smtClean="0"/>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a:xfrm>
            <a:off x="7416801" y="1676409"/>
            <a:ext cx="4380810" cy="2436592"/>
          </a:xfrm>
        </p:spPr>
        <p:txBody>
          <a:bodyPr>
            <a:normAutofit/>
          </a:bodyPr>
          <a:lstStyle/>
          <a:p>
            <a:r>
              <a:rPr lang="en-US" dirty="0" smtClean="0"/>
              <a:t>   Data Types</a:t>
            </a:r>
            <a:endParaRPr lang="en-US" dirty="0"/>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descr="Young student drawing on a whiteboard">
            <a:extLst>
              <a:ext uri="{FF2B5EF4-FFF2-40B4-BE49-F238E27FC236}">
                <a16:creationId xmlns:a16="http://schemas.microsoft.com/office/drawing/2014/main" id="{AE2FE2E9-1D1E-404B-A659-DD19B5D66B5B}"/>
              </a:ext>
            </a:extLst>
          </p:cNvPr>
          <p:cNvPicPr>
            <a:picLocks noGrp="1" noChangeAspect="1"/>
          </p:cNvPicPr>
          <p:nvPr>
            <p:ph type="pic" idx="1"/>
          </p:nvPr>
        </p:nvPicPr>
        <p:blipFill>
          <a:blip r:embed="rId2" cstate="screen">
            <a:extLst>
              <a:ext uri="{28A0092B-C50C-407E-A947-70E740481C1C}">
                <a14:useLocalDpi xmlns:a14="http://schemas.microsoft.com/office/drawing/2010/main"/>
              </a:ext>
            </a:extLst>
          </a:blip>
          <a:srcRect/>
          <a:stretch>
            <a:fillRect/>
          </a:stretch>
        </p:blipFill>
        <p:spPr>
          <a:xfrm>
            <a:off x="0" y="-6380"/>
            <a:ext cx="6918037" cy="6727855"/>
          </a:xfrm>
        </p:spPr>
      </p:pic>
    </p:spTree>
    <p:extLst>
      <p:ext uri="{BB962C8B-B14F-4D97-AF65-F5344CB8AC3E}">
        <p14:creationId xmlns:p14="http://schemas.microsoft.com/office/powerpoint/2010/main" val="1136250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r>
              <a:rPr lang="en-US" dirty="0" smtClean="0"/>
              <a:t>                        Few points to ponder</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dirty="0" smtClean="0"/>
              <a:t>Null &amp; void</a:t>
            </a:r>
          </a:p>
          <a:p>
            <a:r>
              <a:rPr lang="en-US" dirty="0" smtClean="0"/>
              <a:t>Identifiers &amp; their naming rules.</a:t>
            </a:r>
          </a:p>
          <a:p>
            <a:r>
              <a:rPr lang="en-US" dirty="0" smtClean="0"/>
              <a:t>Uninitialized &amp; default values</a:t>
            </a:r>
          </a:p>
          <a:p>
            <a:endParaRPr lang="en-US" dirty="0" smtClean="0"/>
          </a:p>
          <a:p>
            <a:endParaRPr lang="en-US" dirty="0" smtClean="0"/>
          </a:p>
          <a:p>
            <a:endParaRPr lang="en-US" dirty="0"/>
          </a:p>
          <a:p>
            <a:endParaRPr lang="en-US"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10</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1368109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r>
              <a:rPr lang="en-US" dirty="0" smtClean="0"/>
              <a:t>              Widening &amp; Narrowing Conversions.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dirty="0" smtClean="0"/>
              <a:t>Assigning value to a higher data type from lower data type is called as widening conversion. Since the larger data type can hold values of a lower data type hence the compiler allows this conversion to happen implicitly. As a result its referred to as implicit widening conversions.</a:t>
            </a:r>
          </a:p>
          <a:p>
            <a:r>
              <a:rPr lang="en-US" dirty="0" smtClean="0"/>
              <a:t>On the other hand assigning a value from a lower data type to a higher data type is referred to as narrowing conversions. Since this type of conversion may result in a loss of information hence compiler does not allow such types of conversion implicitly. In order to make this assignment possible we need to explicitly tell the compiler to make that assignment. This explicit telling to the compiler happens by the way of ‘cast’.</a:t>
            </a:r>
          </a:p>
          <a:p>
            <a:r>
              <a:rPr lang="en-US" dirty="0" smtClean="0"/>
              <a:t>It might also be taken into consideration that if value of higher data type is within the range of the smaller data type then such type of assignment should be allowed. But the compiler has a problems here. The compiler is not the one executing the code &amp; hence it cannot determine the runtime value of the variable which is why it does not allow implicit narrowing here. The only time this happens when compiler finds a compile time constant.</a:t>
            </a:r>
          </a:p>
          <a:p>
            <a:endParaRPr lang="en-US" dirty="0" smtClean="0"/>
          </a:p>
          <a:p>
            <a:endParaRPr lang="en-US" dirty="0"/>
          </a:p>
          <a:p>
            <a:endParaRPr lang="en-US"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11</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677225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0"/>
            <a:ext cx="10515600" cy="833663"/>
          </a:xfrm>
        </p:spPr>
        <p:txBody>
          <a:bodyPr/>
          <a:lstStyle/>
          <a:p>
            <a:r>
              <a:rPr lang="en-US" dirty="0" smtClean="0"/>
              <a:t>                     Compile time constants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fontScale="92500" lnSpcReduction="20000"/>
          </a:bodyPr>
          <a:lstStyle/>
          <a:p>
            <a:r>
              <a:rPr lang="en-US" dirty="0" smtClean="0"/>
              <a:t>Compile time constants are variables whose values do not change throughout the course of the program. Hence compiler can definitely know the value of such a value at any point in the program.</a:t>
            </a:r>
          </a:p>
          <a:p>
            <a:r>
              <a:rPr lang="en-US" dirty="0" smtClean="0"/>
              <a:t>Since the value of such a variable is known at the compile time hence compiler allows implicit narrowing in cases where larger data type value lies within the range of lower data type value.</a:t>
            </a:r>
          </a:p>
          <a:p>
            <a:r>
              <a:rPr lang="en-US" dirty="0" smtClean="0"/>
              <a:t>A compile time constant in java is declared using the final keyword.</a:t>
            </a:r>
          </a:p>
          <a:p>
            <a:r>
              <a:rPr lang="en-US" dirty="0" smtClean="0"/>
              <a:t>Ex. final </a:t>
            </a:r>
            <a:r>
              <a:rPr lang="en-US" dirty="0" err="1" smtClean="0"/>
              <a:t>int</a:t>
            </a:r>
            <a:r>
              <a:rPr lang="en-US" dirty="0" smtClean="0"/>
              <a:t> </a:t>
            </a:r>
            <a:r>
              <a:rPr lang="en-US" dirty="0" err="1" smtClean="0"/>
              <a:t>constantInt</a:t>
            </a:r>
            <a:r>
              <a:rPr lang="en-US" dirty="0" smtClean="0"/>
              <a:t> = 10;</a:t>
            </a:r>
          </a:p>
          <a:p>
            <a:r>
              <a:rPr lang="en-US" dirty="0" smtClean="0"/>
              <a:t>In the above </a:t>
            </a:r>
            <a:r>
              <a:rPr lang="en-US" dirty="0"/>
              <a:t>example value of </a:t>
            </a:r>
            <a:r>
              <a:rPr lang="en-US" dirty="0" err="1" smtClean="0"/>
              <a:t>constantInt</a:t>
            </a:r>
            <a:r>
              <a:rPr lang="en-US" dirty="0" smtClean="0"/>
              <a:t> is set as final , hence  it is a constant variable and it will hold the value 10 throughout the life time of the program</a:t>
            </a:r>
          </a:p>
          <a:p>
            <a:r>
              <a:rPr lang="en-US" dirty="0" smtClean="0"/>
              <a:t>Wherever the constant variable is used in a program the compiler replaces it with exact value of the constant variable. This is depicted in the picture </a:t>
            </a:r>
            <a:r>
              <a:rPr lang="en-US" smtClean="0"/>
              <a:t>as shown.</a:t>
            </a:r>
          </a:p>
          <a:p>
            <a:endParaRPr lang="en-US"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12</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6384" y="1825625"/>
            <a:ext cx="3594285" cy="204441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6384" y="4442691"/>
            <a:ext cx="3594285" cy="1734272"/>
          </a:xfrm>
          <a:prstGeom prst="rect">
            <a:avLst/>
          </a:prstGeom>
        </p:spPr>
      </p:pic>
    </p:spTree>
    <p:extLst>
      <p:ext uri="{BB962C8B-B14F-4D97-AF65-F5344CB8AC3E}">
        <p14:creationId xmlns:p14="http://schemas.microsoft.com/office/powerpoint/2010/main" val="29446641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0"/>
            <a:ext cx="10515600" cy="833663"/>
          </a:xfrm>
        </p:spPr>
        <p:txBody>
          <a:bodyPr/>
          <a:lstStyle/>
          <a:p>
            <a:pPr algn="ctr"/>
            <a:r>
              <a:rPr lang="en-US" dirty="0" smtClean="0"/>
              <a:t>Wrapper Classes(Not on exam)</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92500" lnSpcReduction="10000"/>
          </a:bodyPr>
          <a:lstStyle/>
          <a:p>
            <a:endParaRPr lang="en-US" sz="2400" dirty="0" smtClean="0"/>
          </a:p>
          <a:p>
            <a:r>
              <a:rPr lang="en-US" sz="2400" dirty="0" smtClean="0"/>
              <a:t>Primitive values in java are not objects. In order to convert primitives into objects and </a:t>
            </a:r>
            <a:r>
              <a:rPr lang="en-US" sz="2400" dirty="0" smtClean="0"/>
              <a:t>to work in a fully object oriented way wrapper classes were introduced.</a:t>
            </a:r>
          </a:p>
          <a:p>
            <a:r>
              <a:rPr lang="en-US" sz="2400" dirty="0" smtClean="0"/>
              <a:t>There exist wrapper classe</a:t>
            </a:r>
            <a:r>
              <a:rPr lang="en-US" sz="2400" dirty="0" smtClean="0"/>
              <a:t>s for each of the primitive types.</a:t>
            </a:r>
          </a:p>
          <a:p>
            <a:pPr lvl="1"/>
            <a:r>
              <a:rPr lang="en-US" sz="2400" dirty="0" err="1"/>
              <a:t>i</a:t>
            </a:r>
            <a:r>
              <a:rPr lang="en-US" sz="2400" dirty="0" err="1" smtClean="0"/>
              <a:t>nt</a:t>
            </a:r>
            <a:r>
              <a:rPr lang="en-US" sz="2400" dirty="0" smtClean="0"/>
              <a:t> -&gt; Integer , byte -&gt; Byte , short -&gt; Short , char -&gt; Character</a:t>
            </a:r>
          </a:p>
          <a:p>
            <a:r>
              <a:rPr lang="en-US" sz="2400" dirty="0" smtClean="0"/>
              <a:t>All wrapper class objects are immutable which means no changes can be done to the object of the wrapper class. Whenever a changes happens to the object a new object is created while the original object remains as it is.</a:t>
            </a:r>
          </a:p>
          <a:p>
            <a:r>
              <a:rPr lang="en-US" sz="2400" dirty="0" smtClean="0"/>
              <a:t>All wrapper classes are final, which means it cannot be further extended.</a:t>
            </a:r>
          </a:p>
          <a:p>
            <a:r>
              <a:rPr lang="en-US" sz="2400" dirty="0" smtClean="0"/>
              <a:t>Range of each corresponding wrapper type is same as that of primitive type.</a:t>
            </a:r>
          </a:p>
          <a:p>
            <a:r>
              <a:rPr lang="en-US" sz="2400" dirty="0" smtClean="0"/>
              <a:t>Conversion from primitive to wrapper and vice versa happens automatically. This phenomenon is referred to as </a:t>
            </a:r>
            <a:r>
              <a:rPr lang="en-US" sz="2400" dirty="0" err="1" smtClean="0"/>
              <a:t>autoboxing</a:t>
            </a:r>
            <a:r>
              <a:rPr lang="en-US" sz="2400" dirty="0" smtClean="0"/>
              <a:t>.</a:t>
            </a:r>
          </a:p>
          <a:p>
            <a:endParaRPr lang="en-US" dirty="0" smtClean="0"/>
          </a:p>
          <a:p>
            <a:endParaRPr lang="en-US"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13</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3419976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p:txBody>
          <a:bodyPr/>
          <a:lstStyle/>
          <a:p>
            <a:r>
              <a:rPr lang="en-US" smtClean="0"/>
              <a:t>Questions ??</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5350" y="1487686"/>
            <a:ext cx="6648450" cy="3739753"/>
          </a:xfrm>
        </p:spPr>
      </p:pic>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0717695" y="6363134"/>
            <a:ext cx="838200" cy="360000"/>
          </a:xfrm>
        </p:spPr>
        <p:txBody>
          <a:bodyPr/>
          <a:lstStyle/>
          <a:p>
            <a:r>
              <a:rPr lang="en-US" dirty="0"/>
              <a:t>PAGE </a:t>
            </a:r>
            <a:fld id="{4A9B5881-4007-4345-955A-79C2656F0C49}" type="slidenum">
              <a:rPr lang="en-US" smtClean="0"/>
              <a:pPr/>
              <a:t>14</a:t>
            </a:fld>
            <a:endParaRPr lang="en-US" dirty="0"/>
          </a:p>
        </p:txBody>
      </p:sp>
      <p:sp>
        <p:nvSpPr>
          <p:cNvPr id="10" name="Isosceles Triangle 9">
            <a:extLst>
              <a:ext uri="{FF2B5EF4-FFF2-40B4-BE49-F238E27FC236}">
                <a16:creationId xmlns:a16="http://schemas.microsoft.com/office/drawing/2014/main" id="{792980D7-ED01-4955-83DB-59BA18C94FBA}"/>
              </a:ext>
              <a:ext uri="{C183D7F6-B498-43B3-948B-1728B52AA6E4}">
                <adec:decorative xmlns:adec="http://schemas.microsoft.com/office/drawing/2017/decorative" xmlns=""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val="1704949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r>
              <a:rPr lang="en-US" dirty="0" smtClean="0"/>
              <a:t>                             Exam Objectives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endParaRPr lang="en-US" b="1" dirty="0" smtClean="0"/>
          </a:p>
          <a:p>
            <a:endParaRPr lang="en-US" b="1" dirty="0" smtClean="0"/>
          </a:p>
          <a:p>
            <a:r>
              <a:rPr lang="en-US" sz="2400" b="1" dirty="0" smtClean="0"/>
              <a:t>Using </a:t>
            </a:r>
            <a:r>
              <a:rPr lang="en-US" sz="2400" b="1" dirty="0"/>
              <a:t>Operators and Decision Constructs</a:t>
            </a:r>
          </a:p>
          <a:p>
            <a:pPr lvl="1"/>
            <a:endParaRPr lang="en-US" sz="2400" dirty="0" smtClean="0"/>
          </a:p>
          <a:p>
            <a:pPr lvl="1"/>
            <a:r>
              <a:rPr lang="en-US" sz="2400" dirty="0"/>
              <a:t>Declare and initialize variables (including casting and promoting primitive data types</a:t>
            </a:r>
          </a:p>
          <a:p>
            <a:pPr lvl="1"/>
            <a:r>
              <a:rPr lang="en-US" sz="2400" dirty="0"/>
              <a:t>Identify the scope of variable.</a:t>
            </a:r>
          </a:p>
          <a:p>
            <a:pPr lvl="1"/>
            <a:r>
              <a:rPr lang="en-US" sz="2400" dirty="0"/>
              <a:t>Use local variable type inference</a:t>
            </a:r>
          </a:p>
          <a:p>
            <a:pPr lvl="1"/>
            <a:endParaRPr lang="en-US" sz="2000"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7018" y="1670939"/>
            <a:ext cx="3576781" cy="4464339"/>
          </a:xfrm>
          <a:prstGeom prst="rect">
            <a:avLst/>
          </a:prstGeom>
        </p:spPr>
      </p:pic>
    </p:spTree>
    <p:extLst>
      <p:ext uri="{BB962C8B-B14F-4D97-AF65-F5344CB8AC3E}">
        <p14:creationId xmlns:p14="http://schemas.microsoft.com/office/powerpoint/2010/main" val="1281103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r>
              <a:rPr lang="en-US" dirty="0" smtClean="0"/>
              <a:t>                             Data &amp; Types</a:t>
            </a:r>
            <a:endParaRPr lang="en-US" dirty="0"/>
          </a:p>
        </p:txBody>
      </p:sp>
      <p:sp>
        <p:nvSpPr>
          <p:cNvPr id="6" name="Content Placeholder 5"/>
          <p:cNvSpPr>
            <a:spLocks noGrp="1"/>
          </p:cNvSpPr>
          <p:nvPr>
            <p:ph idx="1"/>
          </p:nvPr>
        </p:nvSpPr>
        <p:spPr/>
        <p:txBody>
          <a:bodyPr>
            <a:normAutofit fontScale="92500" lnSpcReduction="10000"/>
          </a:bodyPr>
          <a:lstStyle/>
          <a:p>
            <a:endParaRPr lang="en-US" sz="2400" dirty="0" smtClean="0"/>
          </a:p>
          <a:p>
            <a:r>
              <a:rPr lang="en-US" sz="2400" dirty="0" smtClean="0"/>
              <a:t>A program is nothing but an exercise in manipulating the data represented by variables and objects.</a:t>
            </a:r>
          </a:p>
          <a:p>
            <a:r>
              <a:rPr lang="en-US" sz="2400" dirty="0" smtClean="0"/>
              <a:t>In order to work with data, every language defines certain basic data types.</a:t>
            </a:r>
          </a:p>
          <a:p>
            <a:r>
              <a:rPr lang="en-US" sz="2400" dirty="0" smtClean="0"/>
              <a:t>Java defines primitive data types :</a:t>
            </a:r>
          </a:p>
          <a:p>
            <a:pPr lvl="1"/>
            <a:r>
              <a:rPr lang="en-US" sz="2400" dirty="0" smtClean="0"/>
              <a:t>byte</a:t>
            </a:r>
          </a:p>
          <a:p>
            <a:pPr lvl="1"/>
            <a:r>
              <a:rPr lang="en-US" sz="2400" dirty="0" smtClean="0"/>
              <a:t>short </a:t>
            </a:r>
          </a:p>
          <a:p>
            <a:pPr lvl="1"/>
            <a:r>
              <a:rPr lang="en-US" sz="2400" dirty="0" smtClean="0"/>
              <a:t>char</a:t>
            </a:r>
          </a:p>
          <a:p>
            <a:pPr lvl="1"/>
            <a:r>
              <a:rPr lang="en-US" sz="2400" dirty="0" err="1" smtClean="0"/>
              <a:t>int</a:t>
            </a:r>
            <a:endParaRPr lang="en-US" sz="2400" dirty="0" smtClean="0"/>
          </a:p>
          <a:p>
            <a:pPr lvl="1"/>
            <a:r>
              <a:rPr lang="en-US" sz="2400" dirty="0" smtClean="0"/>
              <a:t>float</a:t>
            </a:r>
          </a:p>
          <a:p>
            <a:pPr lvl="1"/>
            <a:r>
              <a:rPr lang="en-US" sz="2400" dirty="0" smtClean="0"/>
              <a:t>double</a:t>
            </a:r>
          </a:p>
          <a:p>
            <a:pPr lvl="1"/>
            <a:r>
              <a:rPr lang="en-US" sz="2400" dirty="0" err="1" smtClean="0"/>
              <a:t>boolean</a:t>
            </a:r>
            <a:endParaRPr lang="en-US" sz="2400" dirty="0" smtClean="0"/>
          </a:p>
          <a:p>
            <a:pPr lvl="1"/>
            <a:endParaRPr lang="en-US" sz="2200" dirty="0" smtClean="0"/>
          </a:p>
          <a:p>
            <a:pPr lvl="1"/>
            <a:endParaRPr lang="en-US" sz="2200" dirty="0" smtClean="0"/>
          </a:p>
          <a:p>
            <a:pPr lvl="1"/>
            <a:endParaRPr lang="en-US" sz="2200" dirty="0" smtClean="0"/>
          </a:p>
          <a:p>
            <a:endParaRPr lang="en-US" sz="24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3</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287735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r>
              <a:rPr lang="en-US" dirty="0" smtClean="0"/>
              <a:t>                                      Package</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endParaRPr lang="en-US" dirty="0" smtClean="0"/>
          </a:p>
          <a:p>
            <a:endParaRPr lang="en-US"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4</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745" y="1745673"/>
            <a:ext cx="7786255" cy="4525818"/>
          </a:xfrm>
          <a:prstGeom prst="rect">
            <a:avLst/>
          </a:prstGeom>
        </p:spPr>
      </p:pic>
    </p:spTree>
    <p:extLst>
      <p:ext uri="{BB962C8B-B14F-4D97-AF65-F5344CB8AC3E}">
        <p14:creationId xmlns:p14="http://schemas.microsoft.com/office/powerpoint/2010/main" val="1894288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1"/>
            <a:ext cx="10337801" cy="833663"/>
          </a:xfrm>
        </p:spPr>
        <p:txBody>
          <a:bodyPr/>
          <a:lstStyle/>
          <a:p>
            <a:r>
              <a:rPr lang="en-US" dirty="0" smtClean="0"/>
              <a:t>                          Integral Data Types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fontScale="92500" lnSpcReduction="10000"/>
          </a:bodyPr>
          <a:lstStyle/>
          <a:p>
            <a:r>
              <a:rPr lang="en-US" sz="2800" dirty="0"/>
              <a:t>Integral values are represented as signed two’s </a:t>
            </a:r>
            <a:r>
              <a:rPr lang="en-US" sz="2800" dirty="0" smtClean="0"/>
              <a:t>compliment except for character values. </a:t>
            </a:r>
          </a:p>
          <a:p>
            <a:r>
              <a:rPr lang="en-US" sz="2800" dirty="0"/>
              <a:t>Good to know but  not required for exam.</a:t>
            </a:r>
          </a:p>
          <a:p>
            <a:endParaRPr lang="en-US" sz="2800" dirty="0"/>
          </a:p>
          <a:p>
            <a:r>
              <a:rPr lang="en-US" sz="2800" dirty="0" smtClean="0"/>
              <a:t>byte</a:t>
            </a:r>
          </a:p>
          <a:p>
            <a:r>
              <a:rPr lang="en-US" sz="2800" dirty="0" smtClean="0"/>
              <a:t>short</a:t>
            </a:r>
          </a:p>
          <a:p>
            <a:r>
              <a:rPr lang="en-US" sz="2800" dirty="0" smtClean="0"/>
              <a:t>char (unsigned)</a:t>
            </a:r>
          </a:p>
          <a:p>
            <a:r>
              <a:rPr lang="en-US" sz="2800" dirty="0" err="1" smtClean="0"/>
              <a:t>int</a:t>
            </a:r>
            <a:endParaRPr lang="en-US" sz="2800" dirty="0" smtClean="0"/>
          </a:p>
          <a:p>
            <a:r>
              <a:rPr lang="en-US" sz="2800" dirty="0" smtClean="0"/>
              <a:t>long</a:t>
            </a:r>
            <a:endParaRPr lang="en-US" sz="2800" dirty="0"/>
          </a:p>
          <a:p>
            <a:endParaRPr lang="en-US" dirty="0" smtClean="0"/>
          </a:p>
          <a:p>
            <a:endParaRPr lang="en-US" dirty="0" smtClean="0"/>
          </a:p>
          <a:p>
            <a:endParaRPr lang="en-US" dirty="0" smtClean="0"/>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5</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4908" y="1858530"/>
            <a:ext cx="4341091" cy="4318433"/>
          </a:xfrm>
          <a:prstGeom prst="rect">
            <a:avLst/>
          </a:prstGeom>
        </p:spPr>
      </p:pic>
    </p:spTree>
    <p:extLst>
      <p:ext uri="{BB962C8B-B14F-4D97-AF65-F5344CB8AC3E}">
        <p14:creationId xmlns:p14="http://schemas.microsoft.com/office/powerpoint/2010/main" val="1533683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1"/>
            <a:ext cx="10337801" cy="833663"/>
          </a:xfrm>
        </p:spPr>
        <p:txBody>
          <a:bodyPr/>
          <a:lstStyle/>
          <a:p>
            <a:r>
              <a:rPr lang="en-US" dirty="0" smtClean="0"/>
              <a:t>                           Char: A special case.</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fontScale="77500" lnSpcReduction="20000"/>
          </a:bodyPr>
          <a:lstStyle/>
          <a:p>
            <a:r>
              <a:rPr lang="en-US" sz="2800" dirty="0" smtClean="0"/>
              <a:t>Computers understand numbers , so how do we fit in characters. In order to solve this problem ASCII &amp; Unicode character sets were used.</a:t>
            </a:r>
          </a:p>
          <a:p>
            <a:r>
              <a:rPr lang="en-US" sz="2800" dirty="0" smtClean="0"/>
              <a:t>ASCII is a 7-bit character set which means it can have maximum of 128 character representations.</a:t>
            </a:r>
          </a:p>
          <a:p>
            <a:r>
              <a:rPr lang="en-US" sz="2800" dirty="0" smtClean="0"/>
              <a:t>Problem grew larger because number of possible characters was large which includes characters from other languages. To incorporate larger number of character sets Unicode was used to cater to even larger character set with a common standard.</a:t>
            </a:r>
          </a:p>
          <a:p>
            <a:r>
              <a:rPr lang="en-US" sz="2800" dirty="0" smtClean="0"/>
              <a:t>Unicode is written as UTF-8 for 8 bits ,UTF-16 for 16 bits &amp; UTF-32 for 32 bits.</a:t>
            </a:r>
          </a:p>
          <a:p>
            <a:r>
              <a:rPr lang="en-US" sz="2800" dirty="0" smtClean="0"/>
              <a:t>Java uses UTF-16 for character representation.</a:t>
            </a:r>
            <a:endParaRPr lang="en-US" dirty="0" smtClean="0"/>
          </a:p>
          <a:p>
            <a:endParaRPr lang="en-US" dirty="0" smtClean="0"/>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6</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6726" y="2678546"/>
            <a:ext cx="3879273" cy="2318327"/>
          </a:xfrm>
          <a:prstGeom prst="rect">
            <a:avLst/>
          </a:prstGeom>
        </p:spPr>
      </p:pic>
    </p:spTree>
    <p:extLst>
      <p:ext uri="{BB962C8B-B14F-4D97-AF65-F5344CB8AC3E}">
        <p14:creationId xmlns:p14="http://schemas.microsoft.com/office/powerpoint/2010/main" val="40684832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1"/>
            <a:ext cx="10337801" cy="833663"/>
          </a:xfrm>
        </p:spPr>
        <p:txBody>
          <a:bodyPr/>
          <a:lstStyle/>
          <a:p>
            <a:r>
              <a:rPr lang="en-US" dirty="0" smtClean="0"/>
              <a:t>                          Floating Data Types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endParaRPr lang="en-US" dirty="0"/>
          </a:p>
          <a:p>
            <a:r>
              <a:rPr lang="en-US" sz="2800" b="1" dirty="0" smtClean="0"/>
              <a:t>Java follows IEEE-754 standard for representation of floating point numbers.</a:t>
            </a:r>
          </a:p>
          <a:p>
            <a:r>
              <a:rPr lang="en-US" sz="2800" b="1" dirty="0"/>
              <a:t>Good to know but not </a:t>
            </a:r>
            <a:r>
              <a:rPr lang="en-US" sz="2800" b="1" dirty="0" smtClean="0"/>
              <a:t>required for exam</a:t>
            </a:r>
            <a:endParaRPr lang="en-US" sz="2800" b="1" dirty="0"/>
          </a:p>
          <a:p>
            <a:endParaRPr lang="en-US" sz="2800" b="1" dirty="0" smtClean="0"/>
          </a:p>
          <a:p>
            <a:r>
              <a:rPr lang="en-US" sz="2800" b="1" dirty="0" smtClean="0"/>
              <a:t>float</a:t>
            </a:r>
            <a:endParaRPr lang="en-US" sz="2800" b="1" dirty="0"/>
          </a:p>
          <a:p>
            <a:r>
              <a:rPr lang="en-US" sz="2800" b="1" dirty="0" smtClean="0"/>
              <a:t>double</a:t>
            </a:r>
          </a:p>
          <a:p>
            <a:endParaRPr lang="en-US" dirty="0" smtClean="0"/>
          </a:p>
          <a:p>
            <a:endParaRPr lang="en-US" dirty="0" smtClean="0"/>
          </a:p>
          <a:p>
            <a:endParaRPr lang="en-US" dirty="0" smtClean="0"/>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7</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1564" y="2050473"/>
            <a:ext cx="4727286" cy="3805382"/>
          </a:xfrm>
          <a:prstGeom prst="rect">
            <a:avLst/>
          </a:prstGeom>
        </p:spPr>
      </p:pic>
    </p:spTree>
    <p:extLst>
      <p:ext uri="{BB962C8B-B14F-4D97-AF65-F5344CB8AC3E}">
        <p14:creationId xmlns:p14="http://schemas.microsoft.com/office/powerpoint/2010/main" val="134744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1"/>
            <a:ext cx="10337801" cy="833663"/>
          </a:xfrm>
        </p:spPr>
        <p:txBody>
          <a:bodyPr/>
          <a:lstStyle/>
          <a:p>
            <a:r>
              <a:rPr lang="en-US" dirty="0" smtClean="0"/>
              <a:t>                          Boolean Data type</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0" y="1825625"/>
            <a:ext cx="10337800" cy="4351338"/>
          </a:xfrm>
        </p:spPr>
        <p:txBody>
          <a:bodyPr>
            <a:normAutofit/>
          </a:bodyPr>
          <a:lstStyle/>
          <a:p>
            <a:endParaRPr lang="en-US" dirty="0"/>
          </a:p>
          <a:p>
            <a:r>
              <a:rPr lang="en-US" sz="2800" b="1" dirty="0" smtClean="0"/>
              <a:t>A Boolean data type represent value in the form of: </a:t>
            </a:r>
          </a:p>
          <a:p>
            <a:pPr lvl="1"/>
            <a:r>
              <a:rPr lang="en-US" sz="2600" b="1" dirty="0" smtClean="0"/>
              <a:t>true</a:t>
            </a:r>
          </a:p>
          <a:p>
            <a:pPr lvl="1"/>
            <a:r>
              <a:rPr lang="en-US" sz="2600" b="1" dirty="0" smtClean="0"/>
              <a:t>False</a:t>
            </a:r>
          </a:p>
          <a:p>
            <a:pPr lvl="1"/>
            <a:endParaRPr lang="en-US" sz="2600" b="1" dirty="0"/>
          </a:p>
          <a:p>
            <a:pPr lvl="1"/>
            <a:endParaRPr lang="en-US" sz="2600" b="1" dirty="0" smtClean="0"/>
          </a:p>
          <a:p>
            <a:pPr lvl="1"/>
            <a:endParaRPr lang="en-US" sz="2600" b="1" dirty="0" smtClean="0"/>
          </a:p>
          <a:p>
            <a:r>
              <a:rPr lang="en-US" sz="2800" b="1" dirty="0" smtClean="0"/>
              <a:t>It majorly used while taking decision and testing for a certain value to be true or false.</a:t>
            </a:r>
            <a:endParaRPr lang="en-US" dirty="0" smtClean="0"/>
          </a:p>
          <a:p>
            <a:endParaRPr lang="en-US" dirty="0" smtClean="0"/>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8</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9857" y="2869766"/>
            <a:ext cx="2466975" cy="1857375"/>
          </a:xfrm>
          <a:prstGeom prst="rect">
            <a:avLst/>
          </a:prstGeom>
        </p:spPr>
      </p:pic>
    </p:spTree>
    <p:extLst>
      <p:ext uri="{BB962C8B-B14F-4D97-AF65-F5344CB8AC3E}">
        <p14:creationId xmlns:p14="http://schemas.microsoft.com/office/powerpoint/2010/main" val="2966179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1"/>
            <a:ext cx="10337801" cy="833663"/>
          </a:xfrm>
        </p:spPr>
        <p:txBody>
          <a:bodyPr/>
          <a:lstStyle/>
          <a:p>
            <a:r>
              <a:rPr lang="en-US" dirty="0" smtClean="0"/>
              <a:t>                      Class : Complex Data types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r>
              <a:rPr lang="en-US" sz="2400" dirty="0"/>
              <a:t>Complex types are those that are built using the basic primitive data types in java.</a:t>
            </a:r>
          </a:p>
          <a:p>
            <a:r>
              <a:rPr lang="en-US" sz="2400" dirty="0"/>
              <a:t>A class defines data type which can combine one or more primitive data types or more complex data types.</a:t>
            </a:r>
          </a:p>
          <a:p>
            <a:r>
              <a:rPr lang="en-US" sz="2400" dirty="0" smtClean="0"/>
              <a:t>Objects are the instances of a class &amp;  a reference is used to point to that object . Think of the reference as a pointer to instances of the class.</a:t>
            </a:r>
          </a:p>
          <a:p>
            <a:r>
              <a:rPr lang="en-US" sz="2400" dirty="0" smtClean="0"/>
              <a:t>Size of a complex data type ?????? Guess.</a:t>
            </a:r>
          </a:p>
          <a:p>
            <a:endParaRPr lang="en-US" dirty="0" smtClean="0"/>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9</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2618" y="1825625"/>
            <a:ext cx="4313382" cy="173037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2617" y="4001294"/>
            <a:ext cx="4349009" cy="1847945"/>
          </a:xfrm>
          <a:prstGeom prst="rect">
            <a:avLst/>
          </a:prstGeom>
        </p:spPr>
      </p:pic>
    </p:spTree>
    <p:extLst>
      <p:ext uri="{BB962C8B-B14F-4D97-AF65-F5344CB8AC3E}">
        <p14:creationId xmlns:p14="http://schemas.microsoft.com/office/powerpoint/2010/main" val="6501968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BB7C387-AFDC-4FE3-A658-984B7F35F155}">
  <ds:schemaRefs>
    <ds:schemaRef ds:uri="http://schemas.microsoft.com/sharepoint/v3/contenttype/forms"/>
  </ds:schemaRefs>
</ds:datastoreItem>
</file>

<file path=customXml/itemProps2.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4E32C0B-4052-44CB-9341-8AD8B2CC471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954</Words>
  <Application>Microsoft Office PowerPoint</Application>
  <PresentationFormat>Widescreen</PresentationFormat>
  <Paragraphs>107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   Data Types</vt:lpstr>
      <vt:lpstr>                             Exam Objectives</vt:lpstr>
      <vt:lpstr>                             Data &amp; Types</vt:lpstr>
      <vt:lpstr>                                      Package</vt:lpstr>
      <vt:lpstr>                          Integral Data Types</vt:lpstr>
      <vt:lpstr>                           Char: A special case.</vt:lpstr>
      <vt:lpstr>                          Floating Data Types</vt:lpstr>
      <vt:lpstr>                          Boolean Data type</vt:lpstr>
      <vt:lpstr>                      Class : Complex Data types</vt:lpstr>
      <vt:lpstr>                        Few points to ponder</vt:lpstr>
      <vt:lpstr>              Widening &amp; Narrowing Conversions.</vt:lpstr>
      <vt:lpstr>                     Compile time constants</vt:lpstr>
      <vt:lpstr>Wrapper Classes(Not on exam)</vt:lpstr>
      <vt:lpstr>Questions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2020-01-31T04:54:37Z</dcterms:created>
  <dcterms:modified xsi:type="dcterms:W3CDTF">2020-04-18T18:56:34Z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