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61" r:id="rId6"/>
    <p:sldId id="257" r:id="rId7"/>
    <p:sldId id="273" r:id="rId8"/>
    <p:sldId id="278" r:id="rId9"/>
    <p:sldId id="280" r:id="rId10"/>
    <p:sldId id="275" r:id="rId11"/>
    <p:sldId id="276" r:id="rId12"/>
    <p:sldId id="279" r:id="rId13"/>
    <p:sldId id="277" r:id="rId14"/>
    <p:sldId id="28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441" autoAdjust="0"/>
    <p:restoredTop sz="94712" autoAdjust="0"/>
  </p:normalViewPr>
  <p:slideViewPr>
    <p:cSldViewPr snapToGrid="0">
      <p:cViewPr varScale="1">
        <p:scale>
          <a:sx n="73" d="100"/>
          <a:sy n="73" d="100"/>
        </p:scale>
        <p:origin x="-606"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4/28/2020</a:t>
            </a:fld>
            <a:endParaRPr lang="en-US" dirty="0"/>
          </a:p>
        </p:txBody>
      </p:sp>
      <p:sp>
        <p:nvSpPr>
          <p:cNvPr id="4" name="Footer Placeholder 3">
            <a:extLst>
              <a:ext uri="{FF2B5EF4-FFF2-40B4-BE49-F238E27FC236}">
                <a16:creationId xmlns=""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4/28/2020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Classes </a:t>
            </a:r>
            <a:r>
              <a:rPr lang="en-US" sz="5400" dirty="0" smtClean="0"/>
              <a:t/>
            </a:r>
            <a:br>
              <a:rPr lang="en-US" sz="5400" dirty="0" smtClean="0"/>
            </a:br>
            <a:r>
              <a:rPr lang="en-US" sz="5400" dirty="0" smtClean="0"/>
              <a:t>&amp; </a:t>
            </a:r>
            <a:r>
              <a:rPr lang="en-US" sz="5400" dirty="0" smtClean="0"/>
              <a:t/>
            </a:r>
            <a:br>
              <a:rPr lang="en-US" sz="5400" dirty="0" smtClean="0"/>
            </a:br>
            <a:r>
              <a:rPr lang="en-US" sz="5400" dirty="0" smtClean="0"/>
              <a:t>Objects</a:t>
            </a:r>
            <a:endParaRPr lang="en-US" sz="5400" dirty="0"/>
          </a:p>
        </p:txBody>
      </p:sp>
      <p:sp>
        <p:nvSpPr>
          <p:cNvPr id="15" name="Slide Number Placeholder 14">
            <a:extLst>
              <a:ext uri="{FF2B5EF4-FFF2-40B4-BE49-F238E27FC236}">
                <a16:creationId xmlns=""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 xmlns:a14="http://schemas.microsoft.com/office/drawing/2010/main"/>
              </a:ext>
            </a:extLst>
          </a:blip>
          <a:srcRect/>
          <a:stretch>
            <a:fillRect/>
          </a:stretch>
        </p:blipFill>
        <p:spPr>
          <a:xfrm>
            <a:off x="0" y="-6380"/>
            <a:ext cx="6918037" cy="6727855"/>
          </a:xfrm>
        </p:spPr>
      </p:pic>
    </p:spTree>
    <p:extLst>
      <p:ext uri="{BB962C8B-B14F-4D97-AF65-F5344CB8AC3E}">
        <p14:creationId xmlns=""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Accessing Object Members</a:t>
            </a:r>
            <a:endParaRPr lang="en-US" dirty="0"/>
          </a:p>
        </p:txBody>
      </p:sp>
      <p:sp>
        <p:nvSpPr>
          <p:cNvPr id="6" name="Content Placeholder 5"/>
          <p:cNvSpPr>
            <a:spLocks noGrp="1"/>
          </p:cNvSpPr>
          <p:nvPr>
            <p:ph idx="1"/>
          </p:nvPr>
        </p:nvSpPr>
        <p:spPr/>
        <p:txBody>
          <a:bodyPr>
            <a:normAutofit/>
          </a:bodyPr>
          <a:lstStyle/>
          <a:p>
            <a:r>
              <a:rPr lang="en-US" sz="3200" dirty="0" smtClean="0"/>
              <a:t>Each object has its own personal copy of all member variables of the class.</a:t>
            </a:r>
          </a:p>
          <a:p>
            <a:r>
              <a:rPr lang="en-US" sz="3200" dirty="0" smtClean="0"/>
              <a:t>In order to access the members of the class we make use of dot(.) operator.</a:t>
            </a:r>
          </a:p>
          <a:p>
            <a:r>
              <a:rPr lang="en-US" sz="3200" dirty="0" smtClean="0"/>
              <a:t>Member Variable access :</a:t>
            </a:r>
          </a:p>
          <a:p>
            <a:pPr lvl="1"/>
            <a:r>
              <a:rPr lang="en-US" sz="3200" dirty="0" smtClean="0"/>
              <a:t>&lt;</a:t>
            </a:r>
            <a:r>
              <a:rPr lang="en-US" sz="3200" dirty="0" err="1" smtClean="0"/>
              <a:t>referenceVariable</a:t>
            </a:r>
            <a:r>
              <a:rPr lang="en-US" sz="3200" dirty="0" smtClean="0"/>
              <a:t>&gt;.&lt;</a:t>
            </a:r>
            <a:r>
              <a:rPr lang="en-US" sz="3200" dirty="0" err="1" smtClean="0"/>
              <a:t>memberVariable</a:t>
            </a:r>
            <a:r>
              <a:rPr lang="en-US" sz="3200" dirty="0" smtClean="0"/>
              <a:t>&gt;</a:t>
            </a:r>
          </a:p>
          <a:p>
            <a:r>
              <a:rPr lang="en-US" sz="3200" dirty="0" smtClean="0"/>
              <a:t>Member method access : </a:t>
            </a:r>
          </a:p>
          <a:p>
            <a:pPr lvl="1"/>
            <a:r>
              <a:rPr lang="en-US" sz="3200" dirty="0" smtClean="0"/>
              <a:t>&lt;</a:t>
            </a:r>
            <a:r>
              <a:rPr lang="en-US" sz="3200" dirty="0" err="1" smtClean="0"/>
              <a:t>referenceVariable</a:t>
            </a:r>
            <a:r>
              <a:rPr lang="en-US" sz="3200" dirty="0" smtClean="0"/>
              <a:t>&gt;.&lt;</a:t>
            </a:r>
            <a:r>
              <a:rPr lang="en-US" sz="3200" dirty="0" err="1" smtClean="0"/>
              <a:t>memberMethod</a:t>
            </a:r>
            <a:r>
              <a:rPr lang="en-US" sz="3200" dirty="0" smtClean="0"/>
              <a:t>&gt;</a:t>
            </a:r>
          </a:p>
          <a:p>
            <a:endParaRPr lang="en-US" sz="3200" dirty="0" smtClean="0"/>
          </a:p>
          <a:p>
            <a:endParaRPr lang="en-US" sz="3200" dirty="0" smtClean="0"/>
          </a:p>
          <a:p>
            <a:endParaRPr lang="en-US" sz="32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2106941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Others</a:t>
            </a:r>
            <a:endParaRPr lang="en-US" dirty="0"/>
          </a:p>
        </p:txBody>
      </p:sp>
      <p:sp>
        <p:nvSpPr>
          <p:cNvPr id="6" name="Content Placeholder 5"/>
          <p:cNvSpPr>
            <a:spLocks noGrp="1"/>
          </p:cNvSpPr>
          <p:nvPr>
            <p:ph idx="1"/>
          </p:nvPr>
        </p:nvSpPr>
        <p:spPr/>
        <p:txBody>
          <a:bodyPr>
            <a:normAutofit/>
          </a:bodyPr>
          <a:lstStyle/>
          <a:p>
            <a:r>
              <a:rPr lang="en-US" sz="3200" dirty="0" smtClean="0"/>
              <a:t>The “this” pointer is available for use within the class of the current object. In order to reduce ambiguity in accessing the instance member of the class “this” pointer is used.</a:t>
            </a:r>
          </a:p>
          <a:p>
            <a:endParaRPr lang="en-US" sz="32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3205322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F58AE6-56F6-44E8-8BBF-23277B1773E4}"/>
              </a:ext>
            </a:extLst>
          </p:cNvPr>
          <p:cNvSpPr>
            <a:spLocks noGrp="1"/>
          </p:cNvSpPr>
          <p:nvPr>
            <p:ph type="title"/>
          </p:nvPr>
        </p:nvSpPr>
        <p:spPr/>
        <p:txBody>
          <a:bodyPr/>
          <a:lstStyle/>
          <a:p>
            <a:pPr algn="ctr"/>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12</a:t>
            </a:fld>
            <a:endParaRPr lang="en-US" dirty="0"/>
          </a:p>
        </p:txBody>
      </p:sp>
      <p:sp>
        <p:nvSpPr>
          <p:cNvPr id="10" name="Isosceles Triangle 9">
            <a:extLst>
              <a:ext uri="{FF2B5EF4-FFF2-40B4-BE49-F238E27FC236}">
                <a16:creationId xmlns="" xmlns:a16="http://schemas.microsoft.com/office/drawing/2014/main"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Exam Objectives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200" y="1825625"/>
            <a:ext cx="5249091" cy="4351338"/>
          </a:xfrm>
        </p:spPr>
        <p:txBody>
          <a:bodyPr>
            <a:normAutofit/>
          </a:bodyPr>
          <a:lstStyle/>
          <a:p>
            <a:endParaRPr lang="en-US" b="1" dirty="0" smtClean="0"/>
          </a:p>
          <a:p>
            <a:endParaRPr lang="en-US" b="1" dirty="0" smtClean="0"/>
          </a:p>
          <a:p>
            <a:r>
              <a:rPr lang="en-US" sz="2800" b="1" dirty="0" smtClean="0"/>
              <a:t>Describing and Using Objects and Classes</a:t>
            </a:r>
          </a:p>
          <a:p>
            <a:pPr lvl="1"/>
            <a:r>
              <a:rPr lang="en-IN" dirty="0" smtClean="0"/>
              <a:t>Declare and instantiate Java objects, and explain objects’ lifecycles (including creation, dereferencing by reassignment, and garbage collection)</a:t>
            </a:r>
          </a:p>
          <a:p>
            <a:pPr lvl="1"/>
            <a:r>
              <a:rPr lang="en-IN" dirty="0" smtClean="0"/>
              <a:t>• Define the structure of a Java class</a:t>
            </a:r>
          </a:p>
          <a:p>
            <a:pPr lvl="1"/>
            <a:r>
              <a:rPr lang="en-IN" dirty="0" smtClean="0"/>
              <a:t>• Read or write to object fields</a:t>
            </a:r>
            <a:endParaRPr lang="en-US" sz="6400"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6" descr="lesson-planning-1-638.png"/>
          <p:cNvPicPr>
            <a:picLocks noChangeAspect="1"/>
          </p:cNvPicPr>
          <p:nvPr/>
        </p:nvPicPr>
        <p:blipFill>
          <a:blip r:embed="rId2"/>
          <a:stretch>
            <a:fillRect/>
          </a:stretch>
        </p:blipFill>
        <p:spPr>
          <a:xfrm>
            <a:off x="6126479" y="1722528"/>
            <a:ext cx="5293995" cy="4562475"/>
          </a:xfrm>
          <a:prstGeom prst="rect">
            <a:avLst/>
          </a:prstGeom>
        </p:spPr>
      </p:pic>
    </p:spTree>
    <p:extLst>
      <p:ext uri="{BB962C8B-B14F-4D97-AF65-F5344CB8AC3E}">
        <p14:creationId xmlns=""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r>
              <a:rPr lang="en-US" dirty="0" smtClean="0"/>
              <a:t>                       Classes : An Introduction</a:t>
            </a:r>
            <a:endParaRPr lang="en-US" dirty="0"/>
          </a:p>
        </p:txBody>
      </p:sp>
      <p:sp>
        <p:nvSpPr>
          <p:cNvPr id="6" name="Content Placeholder 5"/>
          <p:cNvSpPr>
            <a:spLocks noGrp="1"/>
          </p:cNvSpPr>
          <p:nvPr>
            <p:ph idx="1"/>
          </p:nvPr>
        </p:nvSpPr>
        <p:spPr/>
        <p:txBody>
          <a:bodyPr>
            <a:normAutofit/>
          </a:bodyPr>
          <a:lstStyle/>
          <a:p>
            <a:endParaRPr lang="en-US" sz="2400" dirty="0" smtClean="0"/>
          </a:p>
          <a:p>
            <a:r>
              <a:rPr lang="en-US" sz="2400" dirty="0" smtClean="0"/>
              <a:t>A class as the name suggests is a category of objects having unique and distinguishable characteristics.</a:t>
            </a:r>
          </a:p>
          <a:p>
            <a:r>
              <a:rPr lang="en-US" sz="2400" dirty="0" smtClean="0"/>
              <a:t>Ex. class of red roses ,class of cars with power steering etc.</a:t>
            </a:r>
          </a:p>
          <a:p>
            <a:r>
              <a:rPr lang="en-US" sz="2400" dirty="0" smtClean="0"/>
              <a:t>In java we use a class to model a real world entity.</a:t>
            </a:r>
          </a:p>
          <a:p>
            <a:r>
              <a:rPr lang="en-US" sz="2200" dirty="0" smtClean="0"/>
              <a:t>Once a class is created we can then create objects of it. This is similar to having a class of Mercedes Benz cars and actually buying a </a:t>
            </a:r>
            <a:r>
              <a:rPr lang="en-US" sz="2200" dirty="0" err="1" smtClean="0"/>
              <a:t>mercedez</a:t>
            </a:r>
            <a:r>
              <a:rPr lang="en-US" sz="2200" dirty="0" smtClean="0"/>
              <a:t> </a:t>
            </a:r>
            <a:r>
              <a:rPr lang="en-US" sz="2200" dirty="0" err="1" smtClean="0"/>
              <a:t>benz</a:t>
            </a:r>
            <a:r>
              <a:rPr lang="en-US" sz="2200" dirty="0" smtClean="0"/>
              <a:t> of that class.</a:t>
            </a:r>
          </a:p>
          <a:p>
            <a:r>
              <a:rPr lang="en-US" sz="2200" dirty="0" smtClean="0"/>
              <a:t>Classes in java have member variables and methods.</a:t>
            </a:r>
          </a:p>
          <a:p>
            <a:r>
              <a:rPr lang="en-US" sz="2200" dirty="0" smtClean="0"/>
              <a:t>For example we could create an Employee class and save it using .java extension.</a:t>
            </a:r>
          </a:p>
          <a:p>
            <a:endParaRPr lang="en-US" sz="24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287735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r>
              <a:rPr lang="en-US" dirty="0" smtClean="0"/>
              <a:t>                       Structure of a class.</a:t>
            </a:r>
            <a:endParaRPr lang="en-US" dirty="0"/>
          </a:p>
        </p:txBody>
      </p:sp>
      <p:sp>
        <p:nvSpPr>
          <p:cNvPr id="6" name="Content Placeholder 5"/>
          <p:cNvSpPr>
            <a:spLocks noGrp="1"/>
          </p:cNvSpPr>
          <p:nvPr>
            <p:ph idx="1"/>
          </p:nvPr>
        </p:nvSpPr>
        <p:spPr/>
        <p:txBody>
          <a:bodyPr>
            <a:normAutofit lnSpcReduction="10000"/>
          </a:bodyPr>
          <a:lstStyle/>
          <a:p>
            <a:r>
              <a:rPr lang="en-US" sz="3200" dirty="0" smtClean="0"/>
              <a:t>Within a class you can have the following :</a:t>
            </a:r>
          </a:p>
          <a:p>
            <a:pPr lvl="1"/>
            <a:r>
              <a:rPr lang="en-US" sz="2800" dirty="0" smtClean="0"/>
              <a:t>Instance and static members of different data types</a:t>
            </a:r>
          </a:p>
          <a:p>
            <a:pPr lvl="1"/>
            <a:r>
              <a:rPr lang="en-US" sz="2800" dirty="0" smtClean="0"/>
              <a:t>Instance and static methods</a:t>
            </a:r>
          </a:p>
          <a:p>
            <a:pPr lvl="1"/>
            <a:r>
              <a:rPr lang="en-US" sz="2800" dirty="0" smtClean="0"/>
              <a:t>Constructors</a:t>
            </a:r>
            <a:endParaRPr lang="en-US" sz="2800" dirty="0"/>
          </a:p>
          <a:p>
            <a:pPr lvl="1"/>
            <a:r>
              <a:rPr lang="en-US" sz="2800" dirty="0" smtClean="0"/>
              <a:t>Object initializers &amp; static initializers</a:t>
            </a:r>
          </a:p>
          <a:p>
            <a:pPr lvl="1"/>
            <a:r>
              <a:rPr lang="en-US" sz="2800" dirty="0" smtClean="0"/>
              <a:t>Another class.</a:t>
            </a:r>
          </a:p>
          <a:p>
            <a:r>
              <a:rPr lang="en-US" sz="2400" dirty="0" smtClean="0"/>
              <a:t>An actual instance of the class is called it’s object. Objects are created using the new operator as follows :</a:t>
            </a:r>
          </a:p>
          <a:p>
            <a:pPr lvl="1"/>
            <a:r>
              <a:rPr lang="en-US" sz="2200" dirty="0" smtClean="0"/>
              <a:t>Employee </a:t>
            </a:r>
            <a:r>
              <a:rPr lang="en-US" sz="2200" dirty="0" err="1" smtClean="0"/>
              <a:t>employee</a:t>
            </a:r>
            <a:r>
              <a:rPr lang="en-US" sz="2200" dirty="0" smtClean="0"/>
              <a:t> = new Employee()</a:t>
            </a:r>
          </a:p>
          <a:p>
            <a:pPr lvl="1"/>
            <a:r>
              <a:rPr lang="en-US" sz="2200" dirty="0" smtClean="0"/>
              <a:t>This statement creates an object of employee class an assigns it to the employee reference.</a:t>
            </a:r>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135271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References</a:t>
            </a:r>
            <a:endParaRPr lang="en-US" dirty="0"/>
          </a:p>
        </p:txBody>
      </p:sp>
      <p:sp>
        <p:nvSpPr>
          <p:cNvPr id="6" name="Content Placeholder 5"/>
          <p:cNvSpPr>
            <a:spLocks noGrp="1"/>
          </p:cNvSpPr>
          <p:nvPr>
            <p:ph idx="1"/>
          </p:nvPr>
        </p:nvSpPr>
        <p:spPr>
          <a:xfrm>
            <a:off x="838200" y="1825625"/>
            <a:ext cx="5876109" cy="4351338"/>
          </a:xfrm>
        </p:spPr>
        <p:txBody>
          <a:bodyPr>
            <a:normAutofit fontScale="92500" lnSpcReduction="20000"/>
          </a:bodyPr>
          <a:lstStyle/>
          <a:p>
            <a:r>
              <a:rPr lang="en-US" sz="2600" dirty="0" smtClean="0"/>
              <a:t>An instance of a class is called an object. Objects are created using new operator.</a:t>
            </a:r>
          </a:p>
          <a:p>
            <a:r>
              <a:rPr lang="en-US" sz="2600" dirty="0" smtClean="0"/>
              <a:t>A reference variable is like a pointer to an object of reference type.</a:t>
            </a:r>
          </a:p>
          <a:p>
            <a:r>
              <a:rPr lang="en-US" sz="2600" dirty="0" smtClean="0"/>
              <a:t>All operations on the object happens through the reference variable.</a:t>
            </a:r>
          </a:p>
          <a:p>
            <a:r>
              <a:rPr lang="en-US" sz="2600" dirty="0" smtClean="0"/>
              <a:t>A reference variable is similar to </a:t>
            </a:r>
            <a:r>
              <a:rPr lang="en-US" sz="2600" dirty="0" err="1" smtClean="0"/>
              <a:t>int</a:t>
            </a:r>
            <a:r>
              <a:rPr lang="en-US" sz="2600" dirty="0" smtClean="0"/>
              <a:t> variable as </a:t>
            </a:r>
            <a:r>
              <a:rPr lang="en-US" sz="2600" dirty="0" err="1" smtClean="0"/>
              <a:t>int</a:t>
            </a:r>
            <a:r>
              <a:rPr lang="en-US" sz="2600" dirty="0" smtClean="0"/>
              <a:t> variable stores a number and reference variable also stores a number but that number denotes the memory location of the object.</a:t>
            </a:r>
          </a:p>
          <a:p>
            <a:r>
              <a:rPr lang="en-US" sz="2600" dirty="0" smtClean="0"/>
              <a:t>Assigning ‘null’ to a reference variable in java means that , that reference variable does not point to any object.</a:t>
            </a:r>
          </a:p>
          <a:p>
            <a:endParaRPr lang="en-US" sz="2400" dirty="0" smtClean="0"/>
          </a:p>
          <a:p>
            <a:endParaRPr lang="en-US" sz="2400" dirty="0" smtClean="0"/>
          </a:p>
          <a:p>
            <a:endParaRPr lang="en-US" sz="2400" dirty="0" smtClean="0"/>
          </a:p>
          <a:p>
            <a:endParaRPr lang="en-US" sz="24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7" descr="Object &amp; Reference.png"/>
          <p:cNvPicPr>
            <a:picLocks noChangeAspect="1"/>
          </p:cNvPicPr>
          <p:nvPr/>
        </p:nvPicPr>
        <p:blipFill>
          <a:blip r:embed="rId2"/>
          <a:stretch>
            <a:fillRect/>
          </a:stretch>
        </p:blipFill>
        <p:spPr>
          <a:xfrm>
            <a:off x="6727371" y="1925076"/>
            <a:ext cx="4594670" cy="3634863"/>
          </a:xfrm>
          <a:prstGeom prst="rect">
            <a:avLst/>
          </a:prstGeom>
        </p:spPr>
      </p:pic>
    </p:spTree>
    <p:extLst>
      <p:ext uri="{BB962C8B-B14F-4D97-AF65-F5344CB8AC3E}">
        <p14:creationId xmlns="" xmlns:p14="http://schemas.microsoft.com/office/powerpoint/2010/main" val="2516534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Static members of Class</a:t>
            </a:r>
            <a:endParaRPr lang="en-US" dirty="0"/>
          </a:p>
        </p:txBody>
      </p:sp>
      <p:sp>
        <p:nvSpPr>
          <p:cNvPr id="6" name="Content Placeholder 5"/>
          <p:cNvSpPr>
            <a:spLocks noGrp="1"/>
          </p:cNvSpPr>
          <p:nvPr>
            <p:ph idx="1"/>
          </p:nvPr>
        </p:nvSpPr>
        <p:spPr/>
        <p:txBody>
          <a:bodyPr>
            <a:normAutofit/>
          </a:bodyPr>
          <a:lstStyle/>
          <a:p>
            <a:r>
              <a:rPr lang="en-US" sz="3200" dirty="0" smtClean="0"/>
              <a:t>Static members of a class are those that belong to the class. Non-static members of the class belong to the instantiated objects of that class. All objects have their own copy of the non-static members of the class.</a:t>
            </a:r>
          </a:p>
          <a:p>
            <a:r>
              <a:rPr lang="en-US" sz="3200" dirty="0" smtClean="0"/>
              <a:t>Static members of the class can be accessed as follows :</a:t>
            </a:r>
          </a:p>
          <a:p>
            <a:pPr lvl="1"/>
            <a:r>
              <a:rPr lang="en-US" sz="3000" dirty="0" smtClean="0"/>
              <a:t>&lt;</a:t>
            </a:r>
            <a:r>
              <a:rPr lang="en-US" sz="3000" dirty="0" err="1" smtClean="0"/>
              <a:t>Classname</a:t>
            </a:r>
            <a:r>
              <a:rPr lang="en-US" sz="3000" dirty="0" smtClean="0"/>
              <a:t>&gt;.&lt;static member&gt;</a:t>
            </a:r>
          </a:p>
          <a:p>
            <a:endParaRPr lang="en-US" sz="32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3991649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Stack</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p:txBody>
          <a:bodyPr>
            <a:normAutofit fontScale="70000" lnSpcReduction="20000"/>
          </a:bodyPr>
          <a:lstStyle/>
          <a:p>
            <a:r>
              <a:rPr lang="en-US" sz="2800" dirty="0" smtClean="0"/>
              <a:t>All programs in java are executed in a thread. A thread is a basic unit of execution. There is a main thread that starts the execution. Each thread has a dedicated stack memory for program execution.</a:t>
            </a:r>
          </a:p>
          <a:p>
            <a:r>
              <a:rPr lang="en-US" sz="2800" dirty="0" smtClean="0"/>
              <a:t>Stack </a:t>
            </a:r>
            <a:r>
              <a:rPr lang="en-US" sz="2800" dirty="0"/>
              <a:t>is a data structure which follows Last In First Out (LIFO) order</a:t>
            </a:r>
            <a:r>
              <a:rPr lang="en-US" sz="2800" dirty="0" smtClean="0"/>
              <a:t>.</a:t>
            </a:r>
          </a:p>
          <a:p>
            <a:r>
              <a:rPr lang="en-US" sz="2800" dirty="0"/>
              <a:t>Add operation on a stack is referred to as push and remove operation is referred to as pop</a:t>
            </a:r>
            <a:r>
              <a:rPr lang="en-US" sz="2800" dirty="0" smtClean="0"/>
              <a:t>.</a:t>
            </a:r>
          </a:p>
          <a:p>
            <a:r>
              <a:rPr lang="en-US" sz="2800" dirty="0" smtClean="0"/>
              <a:t>Whenever </a:t>
            </a:r>
            <a:r>
              <a:rPr lang="en-US" sz="2800" dirty="0"/>
              <a:t>we call a method </a:t>
            </a:r>
            <a:r>
              <a:rPr lang="en-US" sz="2800" dirty="0" smtClean="0"/>
              <a:t>,a </a:t>
            </a:r>
            <a:r>
              <a:rPr lang="en-US" sz="2800" dirty="0"/>
              <a:t>new block of memory is allocated on top of the current block in the stack </a:t>
            </a:r>
            <a:r>
              <a:rPr lang="en-US" sz="2800" dirty="0" smtClean="0"/>
              <a:t>memory. We call this as stack frame. </a:t>
            </a:r>
            <a:r>
              <a:rPr lang="en-US" sz="2800" dirty="0"/>
              <a:t>All variables inside the method are allocated space in </a:t>
            </a:r>
            <a:r>
              <a:rPr lang="en-US" sz="2800" dirty="0" smtClean="0"/>
              <a:t>that stack frame. </a:t>
            </a:r>
            <a:r>
              <a:rPr lang="en-US" sz="2800" dirty="0"/>
              <a:t>Once that method call finishes that specific </a:t>
            </a:r>
            <a:r>
              <a:rPr lang="en-US" sz="2800" dirty="0" smtClean="0"/>
              <a:t>stack frame </a:t>
            </a:r>
            <a:r>
              <a:rPr lang="en-US" sz="2800" dirty="0"/>
              <a:t>which was allocated for that method call is </a:t>
            </a:r>
            <a:r>
              <a:rPr lang="en-US" sz="2800" dirty="0" smtClean="0"/>
              <a:t>popped.</a:t>
            </a:r>
          </a:p>
          <a:p>
            <a:r>
              <a:rPr lang="en-US" sz="2800" dirty="0" smtClean="0"/>
              <a:t>Default stack size is 1MB. We can change this value as needed.</a:t>
            </a:r>
          </a:p>
          <a:p>
            <a:endParaRPr lang="en-US" sz="2800" dirty="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7"/>
          <p:cNvPicPr>
            <a:picLocks noChangeAspect="1"/>
          </p:cNvPicPr>
          <p:nvPr/>
        </p:nvPicPr>
        <p:blipFill>
          <a:blip r:embed="rId2"/>
          <a:stretch>
            <a:fillRect/>
          </a:stretch>
        </p:blipFill>
        <p:spPr>
          <a:xfrm>
            <a:off x="7857636" y="1634981"/>
            <a:ext cx="3496163" cy="4618038"/>
          </a:xfrm>
          <a:prstGeom prst="rect">
            <a:avLst/>
          </a:prstGeom>
        </p:spPr>
      </p:pic>
    </p:spTree>
    <p:extLst>
      <p:ext uri="{BB962C8B-B14F-4D97-AF65-F5344CB8AC3E}">
        <p14:creationId xmlns="" xmlns:p14="http://schemas.microsoft.com/office/powerpoint/2010/main" val="2220640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Heap</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p:txBody>
          <a:bodyPr>
            <a:normAutofit/>
          </a:bodyPr>
          <a:lstStyle/>
          <a:p>
            <a:r>
              <a:rPr lang="en-US" sz="2800" dirty="0" smtClean="0"/>
              <a:t>Heap is used for dynamic allocation of memory. </a:t>
            </a:r>
          </a:p>
          <a:p>
            <a:r>
              <a:rPr lang="en-US" sz="2800" dirty="0" smtClean="0"/>
              <a:t>Objects are always created on the heap memory.</a:t>
            </a:r>
          </a:p>
          <a:p>
            <a:r>
              <a:rPr lang="en-US" sz="2800" dirty="0" smtClean="0"/>
              <a:t>This is a shared memory and is shared by all threads currently executing.</a:t>
            </a:r>
          </a:p>
          <a:p>
            <a:r>
              <a:rPr lang="en-US" sz="2800" dirty="0" smtClean="0"/>
              <a:t>References point to these objects on the heap.</a:t>
            </a:r>
          </a:p>
          <a:p>
            <a:endParaRPr lang="en-US" sz="2800" dirty="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871855" y="1825625"/>
            <a:ext cx="4481944" cy="4351337"/>
          </a:xfrm>
          <a:prstGeom prst="rect">
            <a:avLst/>
          </a:prstGeom>
        </p:spPr>
      </p:pic>
    </p:spTree>
    <p:extLst>
      <p:ext uri="{BB962C8B-B14F-4D97-AF65-F5344CB8AC3E}">
        <p14:creationId xmlns="" xmlns:p14="http://schemas.microsoft.com/office/powerpoint/2010/main" val="1663849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Reference to Object</a:t>
            </a:r>
            <a:endParaRPr lang="en-US" dirty="0"/>
          </a:p>
        </p:txBody>
      </p:sp>
      <p:sp>
        <p:nvSpPr>
          <p:cNvPr id="6" name="Content Placeholder 5"/>
          <p:cNvSpPr>
            <a:spLocks noGrp="1"/>
          </p:cNvSpPr>
          <p:nvPr>
            <p:ph idx="1"/>
          </p:nvPr>
        </p:nvSpPr>
        <p:spPr/>
        <p:txBody>
          <a:bodyPr>
            <a:normAutofit fontScale="92500" lnSpcReduction="20000"/>
          </a:bodyPr>
          <a:lstStyle/>
          <a:p>
            <a:r>
              <a:rPr lang="en-US" sz="3200" dirty="0" smtClean="0"/>
              <a:t>An instance of a class is called an object. Objects are created using new operator.</a:t>
            </a:r>
          </a:p>
          <a:p>
            <a:r>
              <a:rPr lang="en-US" sz="3200" dirty="0" smtClean="0"/>
              <a:t>A reference variable is like a pointer to an object of reference type.</a:t>
            </a:r>
          </a:p>
          <a:p>
            <a:r>
              <a:rPr lang="en-US" sz="3200" dirty="0" smtClean="0"/>
              <a:t>All operations on the object happens through the reference variable.</a:t>
            </a:r>
          </a:p>
          <a:p>
            <a:r>
              <a:rPr lang="en-US" sz="3200" dirty="0" smtClean="0"/>
              <a:t>A reference variable is similar to </a:t>
            </a:r>
            <a:r>
              <a:rPr lang="en-US" sz="3200" dirty="0" err="1" smtClean="0"/>
              <a:t>int</a:t>
            </a:r>
            <a:r>
              <a:rPr lang="en-US" sz="3200" dirty="0" smtClean="0"/>
              <a:t> variable as </a:t>
            </a:r>
            <a:r>
              <a:rPr lang="en-US" sz="3200" dirty="0" err="1" smtClean="0"/>
              <a:t>int</a:t>
            </a:r>
            <a:r>
              <a:rPr lang="en-US" sz="3200" dirty="0" smtClean="0"/>
              <a:t> variable stores a number and reference variable also stores a number but that number denotes the memory location of the object.</a:t>
            </a:r>
          </a:p>
          <a:p>
            <a:r>
              <a:rPr lang="en-US" sz="3200" dirty="0" smtClean="0"/>
              <a:t>Assigning ‘null’ to a reference variable in java means that , that reference variable does not point to any object.</a:t>
            </a:r>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274986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810</Words>
  <Application>Microsoft Office PowerPoint</Application>
  <PresentationFormat>Custom</PresentationFormat>
  <Paragraphs>84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Classes  &amp;  Objects</vt:lpstr>
      <vt:lpstr>Exam Objectives</vt:lpstr>
      <vt:lpstr>                       Classes : An Introduction</vt:lpstr>
      <vt:lpstr>                       Structure of a class.</vt:lpstr>
      <vt:lpstr>References</vt:lpstr>
      <vt:lpstr>Static members of Class</vt:lpstr>
      <vt:lpstr>Stack</vt:lpstr>
      <vt:lpstr>Heap</vt:lpstr>
      <vt:lpstr>Reference to Object</vt:lpstr>
      <vt:lpstr>Accessing Object Members</vt:lpstr>
      <vt:lpstr>Others</vt:lpstr>
      <vt:lpstr>Questions ??</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2020-04-28T07:19:48Z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