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0"/>
  </p:notesMasterIdLst>
  <p:handoutMasterIdLst>
    <p:handoutMasterId r:id="rId31"/>
  </p:handoutMasterIdLst>
  <p:sldIdLst>
    <p:sldId id="256" r:id="rId5"/>
    <p:sldId id="261" r:id="rId6"/>
    <p:sldId id="308" r:id="rId7"/>
    <p:sldId id="310" r:id="rId8"/>
    <p:sldId id="282" r:id="rId9"/>
    <p:sldId id="309" r:id="rId10"/>
    <p:sldId id="294" r:id="rId11"/>
    <p:sldId id="311" r:id="rId12"/>
    <p:sldId id="312" r:id="rId13"/>
    <p:sldId id="313" r:id="rId14"/>
    <p:sldId id="299" r:id="rId15"/>
    <p:sldId id="300" r:id="rId16"/>
    <p:sldId id="304" r:id="rId17"/>
    <p:sldId id="314" r:id="rId18"/>
    <p:sldId id="301" r:id="rId19"/>
    <p:sldId id="297" r:id="rId20"/>
    <p:sldId id="283" r:id="rId21"/>
    <p:sldId id="315" r:id="rId22"/>
    <p:sldId id="302" r:id="rId23"/>
    <p:sldId id="298" r:id="rId24"/>
    <p:sldId id="316" r:id="rId25"/>
    <p:sldId id="317" r:id="rId26"/>
    <p:sldId id="307" r:id="rId27"/>
    <p:sldId id="318"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6" autoAdjust="0"/>
    <p:restoredTop sz="94712" autoAdjust="0"/>
  </p:normalViewPr>
  <p:slideViewPr>
    <p:cSldViewPr snapToGrid="0">
      <p:cViewPr varScale="1">
        <p:scale>
          <a:sx n="69" d="100"/>
          <a:sy n="69" d="100"/>
        </p:scale>
        <p:origin x="516" y="44"/>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4/29/2020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4/29/2020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pPr algn="ctr"/>
            <a:r>
              <a:rPr lang="en-US" sz="5400" dirty="0" smtClean="0"/>
              <a:t>Inheritance</a:t>
            </a:r>
            <a:endParaRPr lang="en-US" sz="5400"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Order of Object Initialization : this &amp; super</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Diagram showing algorithm</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431905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Abstract Classes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6689437" cy="4351338"/>
          </a:xfrm>
        </p:spPr>
        <p:txBody>
          <a:bodyPr>
            <a:normAutofit/>
          </a:bodyPr>
          <a:lstStyle/>
          <a:p>
            <a:r>
              <a:rPr lang="en-US" dirty="0"/>
              <a:t>A home represents a place which provides all living beings with shelter and safety. However, home is a concept while flat, row house or farm house is an actuality.</a:t>
            </a:r>
          </a:p>
          <a:p>
            <a:r>
              <a:rPr lang="en-US" dirty="0"/>
              <a:t>Similarly Country represents a land where people live and share a </a:t>
            </a:r>
            <a:r>
              <a:rPr lang="en-US" dirty="0" smtClean="0"/>
              <a:t>common idea of homeland. </a:t>
            </a:r>
            <a:r>
              <a:rPr lang="en-US" dirty="0"/>
              <a:t>However, country is a concept while India , USA, China are an actuality.</a:t>
            </a:r>
          </a:p>
          <a:p>
            <a:r>
              <a:rPr lang="en-US" dirty="0"/>
              <a:t>Based on similar lines we have abstract classes in java. These are those classes which cannot be instantiated</a:t>
            </a:r>
            <a:r>
              <a:rPr lang="en-US" dirty="0" smtClean="0"/>
              <a:t>.</a:t>
            </a:r>
          </a:p>
          <a:p>
            <a:r>
              <a:rPr lang="en-US" dirty="0" smtClean="0"/>
              <a:t>An </a:t>
            </a:r>
            <a:r>
              <a:rPr lang="en-US" dirty="0"/>
              <a:t>important part of being an abstract class is that </a:t>
            </a:r>
            <a:r>
              <a:rPr lang="en-US" dirty="0" smtClean="0"/>
              <a:t>it can </a:t>
            </a:r>
            <a:r>
              <a:rPr lang="en-US" dirty="0"/>
              <a:t>have certain methods which can be left unimplemented by declaring them abstract while there can be some which can be fully implemented.</a:t>
            </a:r>
          </a:p>
          <a:p>
            <a:endParaRPr lang="en-US" dirty="0" smtClean="0"/>
          </a:p>
          <a:p>
            <a:endParaRPr lang="en-US" noProof="1"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744" y="1825625"/>
            <a:ext cx="3010055" cy="4011757"/>
          </a:xfrm>
          <a:prstGeom prst="rect">
            <a:avLst/>
          </a:prstGeom>
        </p:spPr>
      </p:pic>
    </p:spTree>
    <p:extLst>
      <p:ext uri="{BB962C8B-B14F-4D97-AF65-F5344CB8AC3E}">
        <p14:creationId xmlns:p14="http://schemas.microsoft.com/office/powerpoint/2010/main" val="2081229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Abstract Classes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Abstract classes are declared as abstract.</a:t>
            </a:r>
          </a:p>
          <a:p>
            <a:r>
              <a:rPr lang="en-US" sz="2800" dirty="0" smtClean="0"/>
              <a:t>Abstract classes have one or more methods defined as abstract. These are those methods which are intended to be left unimplemented. The y just have the method declaration but no </a:t>
            </a:r>
            <a:r>
              <a:rPr lang="en-US" sz="2800" dirty="0"/>
              <a:t>b</a:t>
            </a:r>
            <a:r>
              <a:rPr lang="en-US" sz="2800" dirty="0" smtClean="0"/>
              <a:t>ody.</a:t>
            </a:r>
          </a:p>
          <a:p>
            <a:r>
              <a:rPr lang="en-US" sz="2800" dirty="0" smtClean="0"/>
              <a:t>It can also have methods which are given fully implemented.</a:t>
            </a:r>
          </a:p>
          <a:p>
            <a:r>
              <a:rPr lang="en-US" sz="2800" dirty="0" smtClean="0"/>
              <a:t>If a class chooses to extend the abstract class, then it is required that it gives definition to all the abstract methods from the parent class. </a:t>
            </a:r>
          </a:p>
          <a:p>
            <a:r>
              <a:rPr lang="en-US" sz="2800" dirty="0" smtClean="0"/>
              <a:t>However if a class intends to partially implement an abstract class , then it will also have to declare itself abstract.</a:t>
            </a:r>
          </a:p>
          <a:p>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570373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Polymorphism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With inheritance in place, the program is at liberty to play around with a reference and the object.</a:t>
            </a:r>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62960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Polymorphism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6689437" cy="4351338"/>
          </a:xfrm>
        </p:spPr>
        <p:txBody>
          <a:bodyPr>
            <a:normAutofit/>
          </a:bodyPr>
          <a:lstStyle/>
          <a:p>
            <a:r>
              <a:rPr lang="en-US" dirty="0" smtClean="0"/>
              <a:t>With inheritance in our armory, we can now start playing around with the world of OOPS!!!</a:t>
            </a:r>
          </a:p>
          <a:p>
            <a:r>
              <a:rPr lang="en-US" dirty="0" smtClean="0"/>
              <a:t>Enter </a:t>
            </a:r>
            <a:r>
              <a:rPr lang="en-US" dirty="0"/>
              <a:t>polymorphism</a:t>
            </a:r>
            <a:r>
              <a:rPr lang="en-US" dirty="0" smtClean="0"/>
              <a:t>. Let the game begin.</a:t>
            </a:r>
            <a:endParaRPr lang="en-US" dirty="0"/>
          </a:p>
          <a:p>
            <a:r>
              <a:rPr lang="en-US" noProof="1" smtClean="0"/>
              <a:t>With inheritance in place, a super class reference can point to any of the subclass object. This is referred to as polymorphism.</a:t>
            </a:r>
          </a:p>
          <a:p>
            <a:r>
              <a:rPr lang="en-US" noProof="1" smtClean="0"/>
              <a:t>Combined with polymorphism is concept of </a:t>
            </a:r>
            <a:r>
              <a:rPr lang="en-US" b="1" i="1" u="sng" noProof="1" smtClean="0"/>
              <a:t>dynamic method lookup</a:t>
            </a:r>
            <a:r>
              <a:rPr lang="en-US" noProof="1" smtClean="0"/>
              <a:t>. Dynamic method lookup as the name suggests invokes a method based on the runtime type of the object.</a:t>
            </a:r>
          </a:p>
          <a:p>
            <a:r>
              <a:rPr lang="en-US" noProof="1" smtClean="0"/>
              <a:t>As the picture says, when an animal is asked to speak, each speaks out in his own unique and different ways depending on the animal.</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0211" y="1825625"/>
            <a:ext cx="3653588" cy="4351338"/>
          </a:xfrm>
          <a:prstGeom prst="rect">
            <a:avLst/>
          </a:prstGeom>
        </p:spPr>
      </p:pic>
    </p:spTree>
    <p:extLst>
      <p:ext uri="{BB962C8B-B14F-4D97-AF65-F5344CB8AC3E}">
        <p14:creationId xmlns:p14="http://schemas.microsoft.com/office/powerpoint/2010/main" val="114648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Benefits of </a:t>
            </a:r>
            <a:r>
              <a:rPr lang="en-US" dirty="0" err="1" smtClean="0"/>
              <a:t>Polymorpohism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endParaRPr lang="en-US" sz="2800" dirty="0"/>
          </a:p>
          <a:p>
            <a:r>
              <a:rPr lang="en-US" sz="2800" dirty="0" smtClean="0"/>
              <a:t>Promotes </a:t>
            </a:r>
            <a:r>
              <a:rPr lang="en-US" sz="2800" dirty="0"/>
              <a:t>substitutability</a:t>
            </a:r>
            <a:r>
              <a:rPr lang="en-US" sz="2800" dirty="0" smtClean="0"/>
              <a:t>.</a:t>
            </a:r>
          </a:p>
          <a:p>
            <a:pPr lvl="1"/>
            <a:r>
              <a:rPr lang="en-US" sz="2600" dirty="0" smtClean="0"/>
              <a:t>Instead of using specific class names, we make use of generic parent class references. This reduces the overall code that needs to be written.</a:t>
            </a:r>
          </a:p>
          <a:p>
            <a:pPr lvl="1"/>
            <a:r>
              <a:rPr lang="en-US" sz="2400" dirty="0" smtClean="0"/>
              <a:t>Whenever there arises a need for introducing a new type, then the existing code can take care of the new type as well since it is written in a generic way.</a:t>
            </a:r>
            <a:endParaRPr lang="en-US" sz="2800" dirty="0"/>
          </a:p>
          <a:p>
            <a:pPr marL="0" indent="0">
              <a:buNone/>
            </a:pPr>
            <a:endParaRPr lang="en-US" sz="2800" dirty="0" smtClean="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65767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Overriding</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Inheritance provides us the luxury of using things from our parents, its like getting the to the hidden reassure of riches from my father. I can use it with no additional efforts.</a:t>
            </a:r>
          </a:p>
          <a:p>
            <a:r>
              <a:rPr lang="en-US" sz="2800" noProof="1" smtClean="0"/>
              <a:t>On the other hand, it may be sometimes necessary that things inherited from our parents/ancestors be changed or modified to make them better or to make them into something that is more useful for us or more accustomed to what we need.</a:t>
            </a:r>
          </a:p>
          <a:p>
            <a:r>
              <a:rPr lang="en-US" sz="2800" noProof="1" smtClean="0"/>
              <a:t>This is where we get to know the phenomenon of overriding.</a:t>
            </a:r>
          </a:p>
          <a:p>
            <a:r>
              <a:rPr lang="en-US" sz="2800" noProof="1" smtClean="0"/>
              <a:t>Imagine getting an old car from your father , Yuck !! Who drives it today. You need something which looks more trendy.</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859118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Overriding My father’s Old Car</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890208"/>
            <a:ext cx="3983183" cy="3594100"/>
          </a:xfrm>
        </p:spPr>
      </p:pic>
      <p:pic>
        <p:nvPicPr>
          <p:cNvPr id="6" name="Picture 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342909" y="1890208"/>
            <a:ext cx="3808018" cy="3594100"/>
          </a:xfrm>
          <a:prstGeom prst="rect">
            <a:avLst/>
          </a:prstGeom>
        </p:spPr>
      </p:pic>
      <p:pic>
        <p:nvPicPr>
          <p:cNvPr id="9" name="Picture 8"/>
          <p:cNvPicPr>
            <a:picLocks noChangeAspect="1"/>
          </p:cNvPicPr>
          <p:nvPr/>
        </p:nvPicPr>
        <p:blipFill>
          <a:blip r:embed="rId4"/>
          <a:stretch>
            <a:fillRect/>
          </a:stretch>
        </p:blipFill>
        <p:spPr>
          <a:xfrm>
            <a:off x="1062182" y="5595793"/>
            <a:ext cx="3546764" cy="574098"/>
          </a:xfrm>
          <a:prstGeom prst="rect">
            <a:avLst/>
          </a:prstGeom>
        </p:spPr>
      </p:pic>
      <p:pic>
        <p:nvPicPr>
          <p:cNvPr id="10" name="Picture 9"/>
          <p:cNvPicPr>
            <a:picLocks noChangeAspect="1"/>
          </p:cNvPicPr>
          <p:nvPr/>
        </p:nvPicPr>
        <p:blipFill>
          <a:blip r:embed="rId5"/>
          <a:stretch>
            <a:fillRect/>
          </a:stretch>
        </p:blipFill>
        <p:spPr>
          <a:xfrm>
            <a:off x="7521902" y="5597416"/>
            <a:ext cx="3629025" cy="572475"/>
          </a:xfrm>
          <a:prstGeom prst="rect">
            <a:avLst/>
          </a:prstGeom>
        </p:spPr>
      </p:pic>
      <p:pic>
        <p:nvPicPr>
          <p:cNvPr id="12" name="Picture 11"/>
          <p:cNvPicPr>
            <a:picLocks noChangeAspect="1"/>
          </p:cNvPicPr>
          <p:nvPr/>
        </p:nvPicPr>
        <p:blipFill>
          <a:blip r:embed="rId6"/>
          <a:stretch>
            <a:fillRect/>
          </a:stretch>
        </p:blipFill>
        <p:spPr>
          <a:xfrm>
            <a:off x="4821382" y="3214687"/>
            <a:ext cx="2410691" cy="428625"/>
          </a:xfrm>
          <a:prstGeom prst="rect">
            <a:avLst/>
          </a:prstGeom>
        </p:spPr>
      </p:pic>
    </p:spTree>
    <p:extLst>
      <p:ext uri="{BB962C8B-B14F-4D97-AF65-F5344CB8AC3E}">
        <p14:creationId xmlns:p14="http://schemas.microsoft.com/office/powerpoint/2010/main" val="27457711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Overriding….</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endParaRPr lang="en-US" sz="2800" dirty="0"/>
          </a:p>
          <a:p>
            <a:r>
              <a:rPr lang="en-US" sz="2800" dirty="0" smtClean="0"/>
              <a:t>Overriding only applies to behavioral aspect of the class. This means the subclass can override only the method of the parent class.</a:t>
            </a:r>
          </a:p>
          <a:p>
            <a:r>
              <a:rPr lang="en-US" sz="2800" dirty="0" smtClean="0"/>
              <a:t>In order to transparently override the method from the parent class, it is important to follow certain rules of overriding.</a:t>
            </a:r>
          </a:p>
          <a:p>
            <a:pPr lvl="1"/>
            <a:endParaRPr lang="en-US" sz="26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440705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Rules of Overriding</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55000" lnSpcReduction="20000"/>
          </a:bodyPr>
          <a:lstStyle/>
          <a:p>
            <a:r>
              <a:rPr lang="en-US" sz="2800" dirty="0"/>
              <a:t>In order to override a method from parent class, the child class must ensure following rules : </a:t>
            </a:r>
            <a:endParaRPr lang="en-US" sz="2800" dirty="0" smtClean="0"/>
          </a:p>
          <a:p>
            <a:pPr lvl="1"/>
            <a:r>
              <a:rPr lang="en-US" sz="2600" dirty="0" smtClean="0"/>
              <a:t>Name</a:t>
            </a:r>
          </a:p>
          <a:p>
            <a:pPr lvl="2"/>
            <a:r>
              <a:rPr lang="en-US" sz="2400" dirty="0" smtClean="0"/>
              <a:t>Name of the method must be the same as that of the parent class.</a:t>
            </a:r>
          </a:p>
          <a:p>
            <a:pPr lvl="1"/>
            <a:r>
              <a:rPr lang="en-US" sz="2600" dirty="0" smtClean="0"/>
              <a:t>Accessibility</a:t>
            </a:r>
          </a:p>
          <a:p>
            <a:pPr lvl="2"/>
            <a:r>
              <a:rPr lang="en-US" sz="2400" dirty="0"/>
              <a:t>O</a:t>
            </a:r>
            <a:r>
              <a:rPr lang="en-US" sz="2400" dirty="0" smtClean="0"/>
              <a:t>verriding method can increase the accessibility of the method. This means that if a method is declared as protected in the parent class then the subclass can declare it as public.</a:t>
            </a:r>
          </a:p>
          <a:p>
            <a:pPr lvl="1"/>
            <a:r>
              <a:rPr lang="en-US" sz="2600" dirty="0" smtClean="0"/>
              <a:t>Return Type</a:t>
            </a:r>
          </a:p>
          <a:p>
            <a:pPr lvl="2"/>
            <a:r>
              <a:rPr lang="en-US" sz="2400" dirty="0" smtClean="0"/>
              <a:t>Overriding method can declare the same return type as that of the parent or can declare a return type which is a subtype of the return type of parent. </a:t>
            </a:r>
          </a:p>
          <a:p>
            <a:pPr lvl="2"/>
            <a:r>
              <a:rPr lang="en-US" sz="2400" dirty="0" smtClean="0"/>
              <a:t>For ex. if the parent overridden method declares return type as Object then the overriding method in the subclass can declare return type as Object or a subclass of Object like String, Integer etc. </a:t>
            </a:r>
          </a:p>
          <a:p>
            <a:pPr lvl="2"/>
            <a:r>
              <a:rPr lang="en-US" sz="2400" dirty="0" smtClean="0"/>
              <a:t>In case of primitive types the return type should match exactly.</a:t>
            </a:r>
          </a:p>
          <a:p>
            <a:pPr lvl="1"/>
            <a:r>
              <a:rPr lang="en-US" sz="2600" dirty="0" smtClean="0"/>
              <a:t>Parameters</a:t>
            </a:r>
          </a:p>
          <a:p>
            <a:pPr lvl="2"/>
            <a:r>
              <a:rPr lang="en-US" sz="2400" dirty="0" smtClean="0"/>
              <a:t>The number &amp;  type of parameters should be exactly the same along with its order.</a:t>
            </a:r>
          </a:p>
          <a:p>
            <a:pPr lvl="1"/>
            <a:r>
              <a:rPr lang="en-US" sz="2600" dirty="0" smtClean="0"/>
              <a:t>Throws Clause</a:t>
            </a:r>
          </a:p>
          <a:p>
            <a:pPr lvl="2"/>
            <a:r>
              <a:rPr lang="en-US" sz="2400" dirty="0" smtClean="0"/>
              <a:t>Overriding method can declare exception which are same or subtype of the exception declared in the parent class overriding method.</a:t>
            </a:r>
          </a:p>
          <a:p>
            <a:pPr lvl="2"/>
            <a:r>
              <a:rPr lang="en-US" sz="2400" dirty="0" smtClean="0"/>
              <a:t>Any number </a:t>
            </a:r>
            <a:r>
              <a:rPr lang="en-US" sz="2400" dirty="0"/>
              <a:t>of exceptions </a:t>
            </a:r>
            <a:r>
              <a:rPr lang="en-US" sz="2400" dirty="0" smtClean="0"/>
              <a:t>can be declared in </a:t>
            </a:r>
            <a:r>
              <a:rPr lang="en-US" sz="2400" dirty="0"/>
              <a:t>the overridden method </a:t>
            </a:r>
            <a:r>
              <a:rPr lang="en-US" sz="2400" dirty="0" smtClean="0"/>
              <a:t>provided they are all subtype of the exception type declared in the parent class overriding method.</a:t>
            </a:r>
          </a:p>
          <a:p>
            <a:pPr lvl="2"/>
            <a:r>
              <a:rPr lang="en-US" sz="2400" dirty="0" smtClean="0"/>
              <a:t>An overriding class cannot declare exception not listed in the throws clause of parent class overridden method.</a:t>
            </a:r>
          </a:p>
          <a:p>
            <a:pPr lvl="2"/>
            <a:r>
              <a:rPr lang="en-US" sz="2400" dirty="0" smtClean="0"/>
              <a:t>Overriding method can choose to altogether skip the throws clause.</a:t>
            </a:r>
          </a:p>
          <a:p>
            <a:pPr lvl="2"/>
            <a:r>
              <a:rPr lang="en-US" sz="2400" dirty="0" smtClean="0"/>
              <a:t>All rules relating to exceptions apply only to checked exceptions. They are no rules for unchecked exceptions.</a:t>
            </a:r>
            <a:endParaRPr lang="en-US" sz="2400" dirty="0"/>
          </a:p>
          <a:p>
            <a:pPr lvl="2"/>
            <a:endParaRPr lang="en-US" sz="2400" dirty="0"/>
          </a:p>
          <a:p>
            <a:pPr lvl="1"/>
            <a:endParaRPr lang="en-US" sz="26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322328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b="1" dirty="0" smtClean="0"/>
          </a:p>
          <a:p>
            <a:endParaRPr lang="en-US" b="1" dirty="0" smtClean="0"/>
          </a:p>
          <a:p>
            <a:r>
              <a:rPr lang="en-US" b="1" dirty="0"/>
              <a:t>Reusing </a:t>
            </a:r>
            <a:r>
              <a:rPr lang="en-US" b="1" dirty="0" smtClean="0"/>
              <a:t>Implementations Through Inheritance</a:t>
            </a:r>
          </a:p>
          <a:p>
            <a:pPr lvl="1"/>
            <a:r>
              <a:rPr lang="en-US" dirty="0"/>
              <a:t>Create and use subclasses and </a:t>
            </a:r>
            <a:r>
              <a:rPr lang="en-US" dirty="0" smtClean="0"/>
              <a:t>super classes.</a:t>
            </a:r>
            <a:endParaRPr lang="en-US" dirty="0"/>
          </a:p>
          <a:p>
            <a:pPr lvl="1"/>
            <a:r>
              <a:rPr lang="en-US" dirty="0" smtClean="0"/>
              <a:t>Create </a:t>
            </a:r>
            <a:r>
              <a:rPr lang="en-US" dirty="0"/>
              <a:t>and extend abstract </a:t>
            </a:r>
            <a:r>
              <a:rPr lang="en-US" dirty="0" smtClean="0"/>
              <a:t>classes.</a:t>
            </a:r>
            <a:endParaRPr lang="en-US" dirty="0"/>
          </a:p>
          <a:p>
            <a:pPr lvl="1"/>
            <a:r>
              <a:rPr lang="en-US" dirty="0" smtClean="0"/>
              <a:t>Enable </a:t>
            </a:r>
            <a:r>
              <a:rPr lang="en-US" dirty="0"/>
              <a:t>polymorphism by overriding </a:t>
            </a:r>
            <a:r>
              <a:rPr lang="en-US" dirty="0" smtClean="0"/>
              <a:t>methods.</a:t>
            </a:r>
            <a:endParaRPr lang="en-US" dirty="0"/>
          </a:p>
          <a:p>
            <a:pPr lvl="1"/>
            <a:r>
              <a:rPr lang="en-US" dirty="0" smtClean="0"/>
              <a:t>Utilize </a:t>
            </a:r>
            <a:r>
              <a:rPr lang="en-US" dirty="0"/>
              <a:t>polymorphism to cast and call </a:t>
            </a:r>
            <a:r>
              <a:rPr lang="en-US" dirty="0" smtClean="0"/>
              <a:t>methods, differentiating </a:t>
            </a:r>
            <a:r>
              <a:rPr lang="en-US" dirty="0"/>
              <a:t>object type versus reference </a:t>
            </a:r>
            <a:r>
              <a:rPr lang="en-US" dirty="0" smtClean="0"/>
              <a:t>type.</a:t>
            </a:r>
            <a:endParaRPr lang="en-US" dirty="0"/>
          </a:p>
          <a:p>
            <a:pPr lvl="1"/>
            <a:r>
              <a:rPr lang="en-US" dirty="0" smtClean="0"/>
              <a:t>Distinguish </a:t>
            </a:r>
            <a:r>
              <a:rPr lang="en-US" dirty="0"/>
              <a:t>overloading, overriding, and </a:t>
            </a:r>
            <a:r>
              <a:rPr lang="en-US" dirty="0" smtClean="0"/>
              <a:t>hiding.</a:t>
            </a:r>
            <a:endParaRPr lang="en-US" sz="90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The “final” class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5969001" cy="4351338"/>
          </a:xfrm>
        </p:spPr>
        <p:txBody>
          <a:bodyPr>
            <a:normAutofit fontScale="92500" lnSpcReduction="10000"/>
          </a:bodyPr>
          <a:lstStyle/>
          <a:p>
            <a:r>
              <a:rPr lang="en-US" dirty="0"/>
              <a:t>Limited edition cars are a special form of art, </a:t>
            </a:r>
            <a:r>
              <a:rPr lang="en-US" dirty="0" smtClean="0"/>
              <a:t>style </a:t>
            </a:r>
            <a:r>
              <a:rPr lang="en-US" dirty="0"/>
              <a:t>and performance of a </a:t>
            </a:r>
            <a:r>
              <a:rPr lang="en-US" dirty="0" smtClean="0"/>
              <a:t>model. </a:t>
            </a:r>
            <a:r>
              <a:rPr lang="en-US" dirty="0"/>
              <a:t>Limited production cars are usually reserved for a special occasion, maybe an </a:t>
            </a:r>
            <a:r>
              <a:rPr lang="en-US" dirty="0" smtClean="0"/>
              <a:t>anniversary. They are a one time make and no new cars extending the features of the limited edition car comes out.</a:t>
            </a:r>
          </a:p>
          <a:p>
            <a:r>
              <a:rPr lang="en-US" dirty="0" smtClean="0"/>
              <a:t>Similarly we can make a class that cannot be inherited further. This can be achieved by declaring a class as final.</a:t>
            </a:r>
          </a:p>
          <a:p>
            <a:r>
              <a:rPr lang="en-US" dirty="0" smtClean="0"/>
              <a:t>Generally special purpose classes which have functionality that can be broken by inheriting them are declared as final.</a:t>
            </a:r>
          </a:p>
          <a:p>
            <a:r>
              <a:rPr lang="en-US" dirty="0" smtClean="0"/>
              <a:t>Good example of this is String class. Strings in java are immutable, and if allowed to be inherited then any class can implement them and change the internal functionality.</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364" y="1754969"/>
            <a:ext cx="4149435" cy="4421994"/>
          </a:xfrm>
          <a:prstGeom prst="rect">
            <a:avLst/>
          </a:prstGeom>
        </p:spPr>
      </p:pic>
    </p:spTree>
    <p:extLst>
      <p:ext uri="{BB962C8B-B14F-4D97-AF65-F5344CB8AC3E}">
        <p14:creationId xmlns:p14="http://schemas.microsoft.com/office/powerpoint/2010/main" val="3546705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The “final” method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5969001" cy="4351338"/>
          </a:xfrm>
        </p:spPr>
        <p:txBody>
          <a:bodyPr>
            <a:normAutofit fontScale="77500" lnSpcReduction="20000"/>
          </a:bodyPr>
          <a:lstStyle/>
          <a:p>
            <a:r>
              <a:rPr lang="en-US" dirty="0" smtClean="0"/>
              <a:t>We all have heard about the popularity of open source. One of the main reasons behind its popularity is that anyone can download the code and do changes to it and create something new out of the existing piece of software.</a:t>
            </a:r>
          </a:p>
          <a:p>
            <a:r>
              <a:rPr lang="en-US" dirty="0" smtClean="0"/>
              <a:t>Being freely available and open for modification makes it all the more cool.</a:t>
            </a:r>
          </a:p>
          <a:p>
            <a:r>
              <a:rPr lang="en-US" dirty="0" smtClean="0"/>
              <a:t>On the other hand we also know about licensed </a:t>
            </a:r>
            <a:r>
              <a:rPr lang="en-US" dirty="0" err="1" smtClean="0"/>
              <a:t>softwares</a:t>
            </a:r>
            <a:r>
              <a:rPr lang="en-US" dirty="0" smtClean="0"/>
              <a:t> like MS power point or Adobe photo shop.</a:t>
            </a:r>
          </a:p>
          <a:p>
            <a:r>
              <a:rPr lang="en-US" dirty="0" smtClean="0"/>
              <a:t>These are proprietary software and can only be used and provide no way of extending their functionality.</a:t>
            </a:r>
          </a:p>
          <a:p>
            <a:r>
              <a:rPr lang="en-US" dirty="0" smtClean="0"/>
              <a:t>Similarly we have “final” methods in java. These methods prevent the subclasses from overriding the final method.</a:t>
            </a:r>
          </a:p>
          <a:p>
            <a:r>
              <a:rPr lang="en-US" dirty="0" smtClean="0"/>
              <a:t>Unlike “final” classes, in case of “final” method a parent class can be extended completely except that its final methods cannot be overridden by the child class.</a:t>
            </a:r>
          </a:p>
          <a:p>
            <a:r>
              <a:rPr lang="en-US" dirty="0" smtClean="0"/>
              <a:t>Declaring a static method “final”, prevents it from getting hidden by the subclass method. In case we try to declare a method with same signature as parent then compiler raises an exception. This exception that compiler raises is incorrectly </a:t>
            </a:r>
            <a:r>
              <a:rPr lang="en-US" smtClean="0"/>
              <a:t>written and </a:t>
            </a:r>
            <a:r>
              <a:rPr lang="en-US" dirty="0" smtClean="0"/>
              <a:t>should I ideally say hiding instead of overriding.</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199" y="1825625"/>
            <a:ext cx="4546599" cy="4351338"/>
          </a:xfrm>
          <a:prstGeom prst="rect">
            <a:avLst/>
          </a:prstGeom>
        </p:spPr>
      </p:pic>
    </p:spTree>
    <p:extLst>
      <p:ext uri="{BB962C8B-B14F-4D97-AF65-F5344CB8AC3E}">
        <p14:creationId xmlns:p14="http://schemas.microsoft.com/office/powerpoint/2010/main" val="3079201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Compiler: Developers true well wisher</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689822"/>
            <a:ext cx="6310746" cy="4487141"/>
          </a:xfrm>
        </p:spPr>
        <p:txBody>
          <a:bodyPr>
            <a:normAutofit/>
          </a:bodyPr>
          <a:lstStyle/>
          <a:p>
            <a:r>
              <a:rPr lang="en-US" dirty="0" smtClean="0"/>
              <a:t>Ever saw a soccer coach, prepare his kids for the game. Why does he do that? To ensure that when they go out there in a real game they are able to give their best.</a:t>
            </a:r>
          </a:p>
          <a:p>
            <a:r>
              <a:rPr lang="en-US" dirty="0" smtClean="0"/>
              <a:t>What does a coach do for this ? He points out each and every mistakes to his kids and ensures that every kid works on them, so that in a real game they come out with </a:t>
            </a:r>
            <a:r>
              <a:rPr lang="en-US" dirty="0" smtClean="0"/>
              <a:t>flying </a:t>
            </a:r>
            <a:r>
              <a:rPr lang="en-US" dirty="0" smtClean="0"/>
              <a:t>colors.</a:t>
            </a:r>
          </a:p>
          <a:p>
            <a:r>
              <a:rPr lang="en-US" dirty="0" smtClean="0"/>
              <a:t>In the programmers world, none other than the compiler is our true </a:t>
            </a:r>
            <a:r>
              <a:rPr lang="en-US" dirty="0" smtClean="0"/>
              <a:t>well </a:t>
            </a:r>
            <a:r>
              <a:rPr lang="en-US" dirty="0" smtClean="0"/>
              <a:t>wisher</a:t>
            </a:r>
            <a:r>
              <a:rPr lang="en-US" dirty="0" smtClean="0"/>
              <a:t>.</a:t>
            </a:r>
          </a:p>
          <a:p>
            <a:r>
              <a:rPr lang="en-US" dirty="0" smtClean="0"/>
              <a:t>Lets see , How ????</a:t>
            </a:r>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8255" y="1689822"/>
            <a:ext cx="4075544" cy="4671653"/>
          </a:xfrm>
          <a:prstGeom prst="rect">
            <a:avLst/>
          </a:prstGeom>
        </p:spPr>
      </p:pic>
    </p:spTree>
    <p:extLst>
      <p:ext uri="{BB962C8B-B14F-4D97-AF65-F5344CB8AC3E}">
        <p14:creationId xmlns:p14="http://schemas.microsoft.com/office/powerpoint/2010/main" val="495533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41857"/>
            <a:ext cx="10515600" cy="772107"/>
          </a:xfrm>
        </p:spPr>
        <p:txBody>
          <a:bodyPr/>
          <a:lstStyle/>
          <a:p>
            <a:pPr algn="ctr"/>
            <a:r>
              <a:rPr lang="en-US" sz="3600" dirty="0" smtClean="0"/>
              <a:t>Compiler &amp; Polymorphism</a:t>
            </a:r>
            <a:endParaRPr lang="en-US" sz="3600"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625600"/>
            <a:ext cx="10515599" cy="4735875"/>
          </a:xfrm>
        </p:spPr>
        <p:txBody>
          <a:bodyPr>
            <a:normAutofit fontScale="92500" lnSpcReduction="10000"/>
          </a:bodyPr>
          <a:lstStyle/>
          <a:p>
            <a:r>
              <a:rPr lang="en-US" sz="2800" dirty="0" smtClean="0"/>
              <a:t>Due to polymorphic behavior, a reference and the object it points to can be completely different. This is possible because in </a:t>
            </a:r>
            <a:r>
              <a:rPr lang="en-US" sz="2800" dirty="0" smtClean="0"/>
              <a:t>the case of </a:t>
            </a:r>
            <a:r>
              <a:rPr lang="en-US" sz="2800" dirty="0" smtClean="0"/>
              <a:t>inheritance a class higher in the hierarchy can point to an object that is lower in the hierarchy.</a:t>
            </a:r>
          </a:p>
          <a:p>
            <a:r>
              <a:rPr lang="en-US" sz="2800" dirty="0" smtClean="0"/>
              <a:t> Example : A reference of Object class can point to an object of String class.</a:t>
            </a:r>
          </a:p>
          <a:p>
            <a:r>
              <a:rPr lang="en-US" sz="2800" dirty="0" smtClean="0"/>
              <a:t>Due to polymorphic behavior, at compile time only type of the reference is known while no whereabouts of the actual object can be known.</a:t>
            </a:r>
          </a:p>
          <a:p>
            <a:r>
              <a:rPr lang="en-US" sz="2800" dirty="0" smtClean="0"/>
              <a:t>As a result of above fact, during assignment of one reference type to other, the compiler ensures that references on the right hand side of the assignment operator(=) always is a subclass of the reference type on the left hand side. This essentially means right hand side reference has “is a” relationship with the reference type on the left hand side.</a:t>
            </a:r>
          </a:p>
          <a:p>
            <a:r>
              <a:rPr lang="en-US" sz="2800" dirty="0" smtClean="0"/>
              <a:t>For example, Fruit f = m(mango type). Here mango </a:t>
            </a:r>
            <a:r>
              <a:rPr lang="en-US" sz="2800" dirty="0" smtClean="0"/>
              <a:t>“is a” fruit.</a:t>
            </a:r>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5499373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41857"/>
            <a:ext cx="10515600" cy="772107"/>
          </a:xfrm>
        </p:spPr>
        <p:txBody>
          <a:bodyPr/>
          <a:lstStyle/>
          <a:p>
            <a:pPr algn="ctr"/>
            <a:r>
              <a:rPr lang="en-US" sz="3600" dirty="0" smtClean="0"/>
              <a:t>Casting</a:t>
            </a:r>
            <a:endParaRPr lang="en-US" sz="3600"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542474"/>
            <a:ext cx="10515599" cy="5019530"/>
          </a:xfrm>
        </p:spPr>
        <p:txBody>
          <a:bodyPr>
            <a:normAutofit/>
          </a:bodyPr>
          <a:lstStyle/>
          <a:p>
            <a:r>
              <a:rPr lang="en-US" sz="2800" dirty="0" smtClean="0"/>
              <a:t>Though the compiler ensures that only subclass reference type be assigned to a parent class reference, there are loopholes in this approach.</a:t>
            </a:r>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912250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25</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Inheritance defined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fontScale="92500" lnSpcReduction="20000"/>
          </a:bodyPr>
          <a:lstStyle/>
          <a:p>
            <a:r>
              <a:rPr lang="en-US" noProof="1" smtClean="0"/>
              <a:t>Inheritance is a common phenomenon that we view everywhere around us. We ourselves inherit many things from our parents like our face structure, our physique, our hair and many more.</a:t>
            </a:r>
          </a:p>
          <a:p>
            <a:r>
              <a:rPr lang="en-US" noProof="1" smtClean="0"/>
              <a:t>Similarly in java, we have a concept of inheritance.</a:t>
            </a:r>
          </a:p>
          <a:p>
            <a:r>
              <a:rPr lang="en-US" noProof="1" smtClean="0"/>
              <a:t>A class in java bundles together properties and behavior within itself.</a:t>
            </a:r>
          </a:p>
          <a:p>
            <a:r>
              <a:rPr lang="en-US" noProof="1" smtClean="0"/>
              <a:t>Similar to the real world , when a class inherits another class then it receives properties and behaviours defined in the parent class as a part of inheritance relationship.</a:t>
            </a:r>
          </a:p>
          <a:p>
            <a:r>
              <a:rPr lang="en-US" noProof="1" smtClean="0"/>
              <a:t>The class being inherited is referred to as superclass/supertype/base class/parent class and the class inheriting is referred to as subclass/subtype/derived class/child class.</a:t>
            </a:r>
          </a:p>
          <a:p>
            <a:r>
              <a:rPr lang="en-US" noProof="1" smtClean="0"/>
              <a:t>The subclass can additionally modify the inherited members from the parent class.</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2050" name="Picture 2" descr="Learn Selenium Automation Testing: Inherita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2349" y="1942378"/>
            <a:ext cx="3981450" cy="423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963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Inheritance defined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r>
              <a:rPr lang="en-US" dirty="0"/>
              <a:t>In order to inherit from a class, the child class “extends” the parent class.</a:t>
            </a:r>
          </a:p>
          <a:p>
            <a:r>
              <a:rPr lang="en-US" dirty="0"/>
              <a:t>Java does not support multiple inheritance which means a class in java is not allowed to “extend” more than one class.</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796273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Inheritance defined: The Details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In order to inherit from a class, the child class “extends” the parent class.</a:t>
            </a:r>
          </a:p>
          <a:p>
            <a:r>
              <a:rPr lang="en-US" sz="2800" dirty="0" smtClean="0"/>
              <a:t>Java does not support multiple inheritance which means a class in java is not allowed to “extend” more than one class.</a:t>
            </a:r>
          </a:p>
          <a:p>
            <a:r>
              <a:rPr lang="en-US" sz="2800" dirty="0" smtClean="0"/>
              <a:t>Constructors are not considered as members of the class and hence are not inherited. Similarly static and instance initializers are also not considered members of the class and hence are not inherited.</a:t>
            </a:r>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666108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We are all child of the “Object” class.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85000" lnSpcReduction="20000"/>
          </a:bodyPr>
          <a:lstStyle/>
          <a:p>
            <a:r>
              <a:rPr lang="en-US" sz="2800" dirty="0" smtClean="0"/>
              <a:t>Individually we wear many identities like Indian, American, men , women. Over and above all this we all have a common identity that we all are humans. There are some properties and behaviors that we all humans have like we have two eyes, 2 legs , we talk, we listen etc.</a:t>
            </a:r>
          </a:p>
          <a:p>
            <a:r>
              <a:rPr lang="en-US" sz="2800" dirty="0" smtClean="0"/>
              <a:t>Similar to human class that we all inherit, </a:t>
            </a:r>
            <a:r>
              <a:rPr lang="en-US" sz="2800" dirty="0" err="1" smtClean="0"/>
              <a:t>java.lang.Object</a:t>
            </a:r>
            <a:r>
              <a:rPr lang="en-US" sz="2800" dirty="0" smtClean="0"/>
              <a:t> </a:t>
            </a:r>
            <a:r>
              <a:rPr lang="en-US" sz="2800" dirty="0"/>
              <a:t>class is the parent class of all the classes in java, whether classes in </a:t>
            </a:r>
            <a:r>
              <a:rPr lang="en-US" sz="2800" dirty="0" err="1"/>
              <a:t>jdk</a:t>
            </a:r>
            <a:r>
              <a:rPr lang="en-US" sz="2800" dirty="0"/>
              <a:t> or the classes defined by the user. So all objects have a set of default methods which can be invoked which are inherited from the Object class</a:t>
            </a:r>
            <a:r>
              <a:rPr lang="en-US" sz="2800" dirty="0" smtClean="0"/>
              <a:t>.</a:t>
            </a:r>
          </a:p>
          <a:p>
            <a:r>
              <a:rPr lang="en-US" sz="2800" dirty="0" smtClean="0"/>
              <a:t>Methods from Objects class : </a:t>
            </a:r>
          </a:p>
          <a:p>
            <a:pPr lvl="1"/>
            <a:r>
              <a:rPr lang="en-US" sz="2600" dirty="0" err="1" smtClean="0"/>
              <a:t>toString</a:t>
            </a:r>
            <a:r>
              <a:rPr lang="en-US" sz="2600" dirty="0" smtClean="0"/>
              <a:t>()</a:t>
            </a:r>
          </a:p>
          <a:p>
            <a:pPr lvl="1"/>
            <a:r>
              <a:rPr lang="en-US" sz="2600" dirty="0"/>
              <a:t>e</a:t>
            </a:r>
            <a:r>
              <a:rPr lang="en-US" sz="2600" dirty="0" smtClean="0"/>
              <a:t>quals()</a:t>
            </a:r>
          </a:p>
          <a:p>
            <a:pPr lvl="1"/>
            <a:r>
              <a:rPr lang="en-US" sz="2600" dirty="0" err="1" smtClean="0"/>
              <a:t>hashcode</a:t>
            </a:r>
            <a:r>
              <a:rPr lang="en-US" sz="2600" dirty="0" smtClean="0"/>
              <a:t>()</a:t>
            </a:r>
          </a:p>
          <a:p>
            <a:pPr lvl="1"/>
            <a:r>
              <a:rPr lang="en-US" sz="2600" dirty="0"/>
              <a:t>c</a:t>
            </a:r>
            <a:r>
              <a:rPr lang="en-US" sz="2600" dirty="0" smtClean="0"/>
              <a:t>lone()</a:t>
            </a:r>
          </a:p>
          <a:p>
            <a:pPr lvl="1"/>
            <a:r>
              <a:rPr lang="en-US" sz="2600" dirty="0" err="1" smtClean="0"/>
              <a:t>getClass</a:t>
            </a:r>
            <a:r>
              <a:rPr lang="en-US" sz="2600" dirty="0" smtClean="0"/>
              <a:t>()</a:t>
            </a:r>
          </a:p>
          <a:p>
            <a:pPr lvl="1"/>
            <a:endParaRPr lang="en-US" sz="2600" dirty="0" smtClean="0"/>
          </a:p>
          <a:p>
            <a:pPr lvl="1"/>
            <a:endParaRPr lang="en-US" sz="2600" dirty="0" smtClean="0"/>
          </a:p>
          <a:p>
            <a:endParaRPr lang="en-US" sz="2800" dirty="0" smtClean="0"/>
          </a:p>
          <a:p>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029482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Myth of Static Inheritance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Static members of the class look like they are inherited but are actually just shared between the parent </a:t>
            </a:r>
            <a:r>
              <a:rPr lang="en-US" sz="2600" dirty="0" smtClean="0"/>
              <a:t>&amp; child class.</a:t>
            </a:r>
          </a:p>
          <a:p>
            <a:r>
              <a:rPr lang="en-US" sz="2600" dirty="0" smtClean="0"/>
              <a:t>If the parent class contains a static member, then child class also shares the same copy of the static member.</a:t>
            </a:r>
          </a:p>
          <a:p>
            <a:r>
              <a:rPr lang="en-US" sz="2600" dirty="0" smtClean="0"/>
              <a:t>This essentially means that both parent and child refer to the same copy of the member variable in memory and a change from either parent or child class reflects the change everywhere.</a:t>
            </a:r>
          </a:p>
          <a:p>
            <a:r>
              <a:rPr lang="en-US" sz="2600" dirty="0" smtClean="0"/>
              <a:t>On the other hand for inherited instance member from the parent class there is a separate copy of the member for both parent and child.</a:t>
            </a:r>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934376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Access Modifiers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a:bodyPr>
          <a:lstStyle/>
          <a:p>
            <a:r>
              <a:rPr lang="en-US" sz="2800" dirty="0" smtClean="0"/>
              <a:t>Private</a:t>
            </a:r>
          </a:p>
          <a:p>
            <a:pPr lvl="1"/>
            <a:r>
              <a:rPr lang="en-US" sz="2600" dirty="0" smtClean="0"/>
              <a:t>Members are visible only within the declaring class.</a:t>
            </a:r>
          </a:p>
          <a:p>
            <a:r>
              <a:rPr lang="en-US" sz="2800" dirty="0" smtClean="0"/>
              <a:t>Default</a:t>
            </a:r>
          </a:p>
          <a:p>
            <a:pPr lvl="1"/>
            <a:r>
              <a:rPr lang="en-US" sz="2600" dirty="0" smtClean="0"/>
              <a:t>Members are visible within the same package as that of the declaring class.</a:t>
            </a:r>
          </a:p>
          <a:p>
            <a:pPr lvl="1"/>
            <a:r>
              <a:rPr lang="en-US" sz="2600" dirty="0" smtClean="0"/>
              <a:t>Default members are like public members within the package.</a:t>
            </a:r>
          </a:p>
          <a:p>
            <a:r>
              <a:rPr lang="en-US" sz="2800" dirty="0" smtClean="0"/>
              <a:t>Protected</a:t>
            </a:r>
          </a:p>
          <a:p>
            <a:pPr lvl="1"/>
            <a:r>
              <a:rPr lang="en-US" sz="2600" dirty="0" smtClean="0"/>
              <a:t>Extend the visibility of default package and are also visible in the inheriting class.</a:t>
            </a:r>
          </a:p>
          <a:p>
            <a:r>
              <a:rPr lang="en-US" sz="2800" dirty="0" smtClean="0"/>
              <a:t>Public</a:t>
            </a:r>
          </a:p>
          <a:p>
            <a:pPr lvl="1"/>
            <a:r>
              <a:rPr lang="en-US" sz="2600" dirty="0" smtClean="0"/>
              <a:t>Members are directly visible </a:t>
            </a:r>
            <a:r>
              <a:rPr lang="en-US" sz="2600" smtClean="0"/>
              <a:t>from everywhere.</a:t>
            </a:r>
            <a:endParaRPr lang="en-US" sz="2600" dirty="0" smtClean="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4186711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Object Initialization : this &amp; super</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For an object of inheriting class, state consist if its data members along with the members of the parent class. Hence the object initialization process consists of initializing the state of the members from the current class as well as the parent.</a:t>
            </a:r>
          </a:p>
          <a:p>
            <a:r>
              <a:rPr lang="en-US" sz="2800" dirty="0" smtClean="0"/>
              <a:t>For this purpose, JVM provides a super() constructor call for calling the parent class constructor which would initialize the parent class members.</a:t>
            </a:r>
          </a:p>
          <a:p>
            <a:r>
              <a:rPr lang="en-US" sz="2800" dirty="0" smtClean="0"/>
              <a:t>We already have know about this() constructor chaining, which can be used to call different constructors within the same class.</a:t>
            </a:r>
          </a:p>
          <a:p>
            <a:r>
              <a:rPr lang="en-US" sz="2800" dirty="0" smtClean="0"/>
              <a:t>Either of super() or this() calls can be the first call in any constructor.</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34955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2295</Words>
  <Application>Microsoft Office PowerPoint</Application>
  <PresentationFormat>Widescreen</PresentationFormat>
  <Paragraphs>165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Office Theme</vt:lpstr>
      <vt:lpstr>Inheritance</vt:lpstr>
      <vt:lpstr>                             Exam Objectives</vt:lpstr>
      <vt:lpstr>Inheritance defined</vt:lpstr>
      <vt:lpstr>Inheritance defined</vt:lpstr>
      <vt:lpstr>Inheritance defined: The Details</vt:lpstr>
      <vt:lpstr>We are all child of the “Object” class.</vt:lpstr>
      <vt:lpstr>Myth of Static Inheritance</vt:lpstr>
      <vt:lpstr>Access Modifiers</vt:lpstr>
      <vt:lpstr>Object Initialization : this &amp; super</vt:lpstr>
      <vt:lpstr>Order of Object Initialization : this &amp; super</vt:lpstr>
      <vt:lpstr>Abstract Classes</vt:lpstr>
      <vt:lpstr>Abstract Classes</vt:lpstr>
      <vt:lpstr>Polymorphism</vt:lpstr>
      <vt:lpstr>Polymorphism</vt:lpstr>
      <vt:lpstr>Benefits of Polymorpohism</vt:lpstr>
      <vt:lpstr>Overriding</vt:lpstr>
      <vt:lpstr>Overriding My father’s Old Car</vt:lpstr>
      <vt:lpstr>Overriding….</vt:lpstr>
      <vt:lpstr>Rules of Overriding</vt:lpstr>
      <vt:lpstr>The “final” class</vt:lpstr>
      <vt:lpstr>The “final” method</vt:lpstr>
      <vt:lpstr>Compiler: Developers true well wisher</vt:lpstr>
      <vt:lpstr>Compiler &amp; Polymorphism</vt:lpstr>
      <vt:lpstr>Casting</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2020-04-30T05:20:26Z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