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3"/>
  </p:notesMasterIdLst>
  <p:handoutMasterIdLst>
    <p:handoutMasterId r:id="rId14"/>
  </p:handoutMasterIdLst>
  <p:sldIdLst>
    <p:sldId id="256" r:id="rId5"/>
    <p:sldId id="261" r:id="rId6"/>
    <p:sldId id="257" r:id="rId7"/>
    <p:sldId id="273" r:id="rId8"/>
    <p:sldId id="274" r:id="rId9"/>
    <p:sldId id="275" r:id="rId10"/>
    <p:sldId id="276"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712" autoAdjust="0"/>
  </p:normalViewPr>
  <p:slideViewPr>
    <p:cSldViewPr snapToGrid="0">
      <p:cViewPr varScale="1">
        <p:scale>
          <a:sx n="69" d="100"/>
          <a:sy n="69" d="100"/>
        </p:scale>
        <p:origin x="488" y="44"/>
      </p:cViewPr>
      <p:guideLst>
        <p:guide orient="horz" pos="2160"/>
        <p:guide pos="3840"/>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pPr/>
              <a:t>5/25/2020</a:t>
            </a:fld>
            <a:endParaRPr lang="en-US" dirty="0"/>
          </a:p>
        </p:txBody>
      </p:sp>
      <p:sp>
        <p:nvSpPr>
          <p:cNvPr id="4" name="Footer Placeholder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pPr/>
              <a:t>‹#›</a:t>
            </a:fld>
            <a:endParaRPr lang="en-US" dirty="0"/>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pPr/>
              <a:t>5/25/2020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pPr/>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smtClean="0"/>
              <a:t>Click to edit Master title style</a:t>
            </a:r>
            <a:endParaRPr lang="en-US"/>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a:xfrm>
            <a:off x="7654833" y="1676409"/>
            <a:ext cx="4142777" cy="2436592"/>
          </a:xfrm>
        </p:spPr>
        <p:txBody>
          <a:bodyPr>
            <a:normAutofit/>
          </a:bodyPr>
          <a:lstStyle/>
          <a:p>
            <a:pPr algn="ctr"/>
            <a:r>
              <a:rPr lang="en-US" dirty="0" smtClean="0"/>
              <a:t>   Operators</a:t>
            </a:r>
            <a:endParaRPr lang="en-US" dirty="0"/>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2" cstate="screen">
            <a:extLst>
              <a:ext uri="{28A0092B-C50C-407E-A947-70E740481C1C}">
                <a14:useLocalDpi xmlns:a14="http://schemas.microsoft.com/office/drawing/2010/main"/>
              </a:ext>
            </a:extLst>
          </a:blip>
          <a:srcRect/>
          <a:stretch>
            <a:fillRect/>
          </a:stretch>
        </p:blipFill>
        <p:spPr>
          <a:xfrm>
            <a:off x="0" y="-6380"/>
            <a:ext cx="6918037" cy="6727855"/>
          </a:xfrm>
        </p:spPr>
      </p:pic>
    </p:spTree>
    <p:extLst>
      <p:ext uri="{BB962C8B-B14F-4D97-AF65-F5344CB8AC3E}">
        <p14:creationId xmlns:p14="http://schemas.microsoft.com/office/powerpoint/2010/main" val="1136250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Exam Objectives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endParaRPr lang="en-US" b="1" dirty="0" smtClean="0"/>
          </a:p>
          <a:p>
            <a:endParaRPr lang="en-US" b="1" dirty="0" smtClean="0"/>
          </a:p>
          <a:p>
            <a:r>
              <a:rPr lang="en-US" sz="2400" b="1" dirty="0" smtClean="0"/>
              <a:t>Using </a:t>
            </a:r>
            <a:r>
              <a:rPr lang="en-US" sz="2400" b="1" dirty="0"/>
              <a:t>Operators and Decision </a:t>
            </a:r>
            <a:r>
              <a:rPr lang="en-US" sz="2400" b="1" dirty="0" smtClean="0"/>
              <a:t>Constructs</a:t>
            </a:r>
            <a:endParaRPr lang="en-US" sz="2400" dirty="0" smtClean="0"/>
          </a:p>
          <a:p>
            <a:pPr lvl="1"/>
            <a:r>
              <a:rPr lang="en-US" sz="2400" dirty="0" smtClean="0"/>
              <a:t>Use </a:t>
            </a:r>
            <a:r>
              <a:rPr lang="en-US" sz="2400" dirty="0"/>
              <a:t>Java operators including the use of parenthesis to override operator </a:t>
            </a:r>
            <a:r>
              <a:rPr lang="en-US" sz="2400" dirty="0" smtClean="0"/>
              <a:t>precedence.</a:t>
            </a:r>
            <a:endParaRPr lang="en-US" sz="2000"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7018" y="1670939"/>
            <a:ext cx="3576781" cy="4464339"/>
          </a:xfrm>
          <a:prstGeom prst="rect">
            <a:avLst/>
          </a:prstGeom>
        </p:spPr>
      </p:pic>
    </p:spTree>
    <p:extLst>
      <p:ext uri="{BB962C8B-B14F-4D97-AF65-F5344CB8AC3E}">
        <p14:creationId xmlns:p14="http://schemas.microsoft.com/office/powerpoint/2010/main" val="1281103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Operators</a:t>
            </a:r>
            <a:endParaRPr lang="en-US" dirty="0"/>
          </a:p>
        </p:txBody>
      </p:sp>
      <p:sp>
        <p:nvSpPr>
          <p:cNvPr id="6" name="Content Placeholder 5"/>
          <p:cNvSpPr>
            <a:spLocks noGrp="1"/>
          </p:cNvSpPr>
          <p:nvPr>
            <p:ph idx="1"/>
          </p:nvPr>
        </p:nvSpPr>
        <p:spPr/>
        <p:txBody>
          <a:bodyPr>
            <a:normAutofit/>
          </a:bodyPr>
          <a:lstStyle/>
          <a:p>
            <a:endParaRPr lang="en-US" sz="2400" dirty="0" smtClean="0"/>
          </a:p>
          <a:p>
            <a:r>
              <a:rPr lang="en-US" sz="2400" dirty="0" smtClean="0"/>
              <a:t>Addition , subtraction, division, multiplication.</a:t>
            </a:r>
          </a:p>
          <a:p>
            <a:r>
              <a:rPr lang="en-US" sz="2400" dirty="0" smtClean="0"/>
              <a:t>Relational </a:t>
            </a:r>
            <a:r>
              <a:rPr lang="en-US" sz="2400" dirty="0" smtClean="0"/>
              <a:t>operators.</a:t>
            </a:r>
          </a:p>
          <a:p>
            <a:r>
              <a:rPr lang="en-US" sz="2400" dirty="0" smtClean="0"/>
              <a:t>Assignment operator.</a:t>
            </a:r>
          </a:p>
          <a:p>
            <a:r>
              <a:rPr lang="en-US" sz="2400" dirty="0" smtClean="0"/>
              <a:t>Logical operators.</a:t>
            </a:r>
          </a:p>
          <a:p>
            <a:r>
              <a:rPr lang="en-US" sz="2400" dirty="0" smtClean="0"/>
              <a:t>Compound assignment operators.</a:t>
            </a:r>
          </a:p>
          <a:p>
            <a:r>
              <a:rPr lang="en-US" sz="2400" dirty="0" smtClean="0"/>
              <a:t>Bitwise operators</a:t>
            </a:r>
            <a:r>
              <a:rPr lang="en-US" sz="2400" dirty="0" smtClean="0"/>
              <a:t>.</a:t>
            </a:r>
          </a:p>
          <a:p>
            <a:r>
              <a:rPr lang="en-US" dirty="0"/>
              <a:t>Unary pre/post increment/decrement operators</a:t>
            </a:r>
            <a:r>
              <a:rPr lang="en-US" dirty="0" smtClean="0"/>
              <a:t>.</a:t>
            </a:r>
            <a:endParaRPr lang="en-US" sz="2200" dirty="0" smtClean="0"/>
          </a:p>
          <a:p>
            <a:pPr lvl="1"/>
            <a:endParaRPr lang="en-US" sz="2200" dirty="0" smtClean="0"/>
          </a:p>
          <a:p>
            <a:endParaRPr lang="en-US" sz="24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287735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Numeric Promotion</a:t>
            </a:r>
            <a:endParaRPr lang="en-US" dirty="0"/>
          </a:p>
        </p:txBody>
      </p:sp>
      <p:sp>
        <p:nvSpPr>
          <p:cNvPr id="6" name="Content Placeholder 5"/>
          <p:cNvSpPr>
            <a:spLocks noGrp="1"/>
          </p:cNvSpPr>
          <p:nvPr>
            <p:ph idx="1"/>
          </p:nvPr>
        </p:nvSpPr>
        <p:spPr/>
        <p:txBody>
          <a:bodyPr>
            <a:normAutofit/>
          </a:bodyPr>
          <a:lstStyle/>
          <a:p>
            <a:endParaRPr lang="en-US" sz="2400" dirty="0" smtClean="0"/>
          </a:p>
          <a:p>
            <a:r>
              <a:rPr lang="en-US" sz="2400" b="1" dirty="0" smtClean="0">
                <a:solidFill>
                  <a:srgbClr val="FFFF00"/>
                </a:solidFill>
              </a:rPr>
              <a:t>Unary numeric promotion </a:t>
            </a:r>
            <a:r>
              <a:rPr lang="en-US" sz="2400" dirty="0" smtClean="0"/>
              <a:t>– If the type of operand to the unary operator is smaller than </a:t>
            </a:r>
            <a:r>
              <a:rPr lang="en-US" sz="2400" dirty="0" err="1" smtClean="0"/>
              <a:t>int</a:t>
            </a:r>
            <a:r>
              <a:rPr lang="en-US" sz="2400" dirty="0" smtClean="0"/>
              <a:t> then , the operand will automatically be promoted to </a:t>
            </a:r>
            <a:r>
              <a:rPr lang="en-US" sz="2400" dirty="0" err="1" smtClean="0"/>
              <a:t>int</a:t>
            </a:r>
            <a:r>
              <a:rPr lang="en-US" sz="2400" dirty="0" smtClean="0"/>
              <a:t> type before applying the  operator onto the operand.</a:t>
            </a:r>
          </a:p>
          <a:p>
            <a:r>
              <a:rPr lang="en-US" sz="2400" b="1" dirty="0" smtClean="0">
                <a:solidFill>
                  <a:srgbClr val="FFFF00"/>
                </a:solidFill>
              </a:rPr>
              <a:t>Binary numeric promotion </a:t>
            </a:r>
            <a:r>
              <a:rPr lang="en-US" sz="2400" dirty="0" smtClean="0"/>
              <a:t>– Both the operators are promoted to </a:t>
            </a:r>
            <a:r>
              <a:rPr lang="en-US" sz="2400" dirty="0" err="1" smtClean="0"/>
              <a:t>int</a:t>
            </a:r>
            <a:r>
              <a:rPr lang="en-US" sz="2400" dirty="0" smtClean="0"/>
              <a:t> </a:t>
            </a:r>
            <a:r>
              <a:rPr lang="en-US" sz="2400" dirty="0" err="1" smtClean="0"/>
              <a:t>type.In</a:t>
            </a:r>
            <a:r>
              <a:rPr lang="en-US" sz="2400" dirty="0" smtClean="0"/>
              <a:t> cases if any of the operand is larger than </a:t>
            </a:r>
            <a:r>
              <a:rPr lang="en-US" sz="2400" dirty="0" err="1" smtClean="0"/>
              <a:t>int</a:t>
            </a:r>
            <a:r>
              <a:rPr lang="en-US" sz="2400" dirty="0" smtClean="0"/>
              <a:t> than promotion of the other operand happens to the type of larger operand. So if an operand is of type long, float or double and other one is of smaller type like byte ,short or an </a:t>
            </a:r>
            <a:r>
              <a:rPr lang="en-US" sz="2400" dirty="0" err="1" smtClean="0"/>
              <a:t>int</a:t>
            </a:r>
            <a:r>
              <a:rPr lang="en-US" sz="2400" dirty="0" smtClean="0"/>
              <a:t> then the smaller operand is promoted to larger type.</a:t>
            </a:r>
          </a:p>
          <a:p>
            <a:r>
              <a:rPr lang="en-US" sz="2400" dirty="0" smtClean="0"/>
              <a:t>In essence, </a:t>
            </a:r>
            <a:r>
              <a:rPr lang="en-US" sz="2400" dirty="0"/>
              <a:t>result of applying an operator to numeric operands is of the same type as the type of the larger operand but it can never be smaller than an </a:t>
            </a:r>
            <a:r>
              <a:rPr lang="en-US" sz="2400" dirty="0" err="1"/>
              <a:t>int</a:t>
            </a:r>
            <a:r>
              <a:rPr lang="en-US" sz="2400" dirty="0"/>
              <a:t> .</a:t>
            </a:r>
          </a:p>
          <a:p>
            <a:endParaRPr lang="en-US" sz="2400" dirty="0" smtClean="0"/>
          </a:p>
          <a:p>
            <a:endParaRPr lang="en-US" sz="24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4</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170103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Numeric Promotion</a:t>
            </a:r>
            <a:endParaRPr lang="en-US" dirty="0"/>
          </a:p>
        </p:txBody>
      </p:sp>
      <p:sp>
        <p:nvSpPr>
          <p:cNvPr id="6" name="Content Placeholder 5"/>
          <p:cNvSpPr>
            <a:spLocks noGrp="1"/>
          </p:cNvSpPr>
          <p:nvPr>
            <p:ph idx="1"/>
          </p:nvPr>
        </p:nvSpPr>
        <p:spPr/>
        <p:txBody>
          <a:bodyPr>
            <a:normAutofit/>
          </a:bodyPr>
          <a:lstStyle/>
          <a:p>
            <a:endParaRPr lang="en-US" sz="2400" dirty="0" smtClean="0"/>
          </a:p>
          <a:p>
            <a:r>
              <a:rPr lang="en-US" sz="2400" dirty="0" smtClean="0"/>
              <a:t>For cases where we get a compilation issue as in the following case : </a:t>
            </a:r>
          </a:p>
          <a:p>
            <a:pPr lvl="1"/>
            <a:r>
              <a:rPr lang="en-US" sz="2200" dirty="0" smtClean="0"/>
              <a:t>short  s1 = +259 </a:t>
            </a:r>
          </a:p>
          <a:p>
            <a:pPr lvl="1"/>
            <a:r>
              <a:rPr lang="en-US" sz="2200" dirty="0" smtClean="0"/>
              <a:t>short  s2 = s1 + 638;</a:t>
            </a:r>
          </a:p>
          <a:p>
            <a:pPr lvl="1"/>
            <a:endParaRPr lang="en-US" sz="2200" dirty="0" smtClean="0"/>
          </a:p>
          <a:p>
            <a:r>
              <a:rPr lang="en-US" sz="2400" dirty="0" smtClean="0"/>
              <a:t>We need to explicitly tell the compiler to allow the conversion to take place as it is safe. This can be done by explicitly casting from one type to the other.</a:t>
            </a:r>
          </a:p>
          <a:p>
            <a:r>
              <a:rPr lang="en-US" sz="2400" dirty="0" smtClean="0"/>
              <a:t>One thing to note is that numeric promotions do not apply to compound assignment operators </a:t>
            </a:r>
            <a:r>
              <a:rPr lang="en-US" sz="2400" dirty="0" err="1" smtClean="0"/>
              <a:t>eg</a:t>
            </a:r>
            <a:r>
              <a:rPr lang="en-US" sz="2400" dirty="0" smtClean="0"/>
              <a:t>. += . -=.</a:t>
            </a:r>
          </a:p>
          <a:p>
            <a:endParaRPr lang="en-US" sz="2400" dirty="0" smtClean="0"/>
          </a:p>
          <a:p>
            <a:endParaRPr lang="en-US" sz="2400" dirty="0" smtClean="0"/>
          </a:p>
          <a:p>
            <a:endParaRPr lang="en-US" sz="24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5</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7832446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328347"/>
            <a:ext cx="10515600" cy="772107"/>
          </a:xfrm>
        </p:spPr>
        <p:txBody>
          <a:bodyPr/>
          <a:lstStyle/>
          <a:p>
            <a:pPr algn="ctr"/>
            <a:r>
              <a:rPr lang="en-US" dirty="0" smtClean="0"/>
              <a:t>Operator Precedence</a:t>
            </a:r>
            <a:endParaRPr lang="en-US"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6</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graphicFrame>
        <p:nvGraphicFramePr>
          <p:cNvPr id="9" name="Table 8"/>
          <p:cNvGraphicFramePr>
            <a:graphicFrameLocks noGrp="1"/>
          </p:cNvGraphicFramePr>
          <p:nvPr/>
        </p:nvGraphicFramePr>
        <p:xfrm>
          <a:off x="2285999" y="1318056"/>
          <a:ext cx="7602584" cy="5283322"/>
        </p:xfrm>
        <a:graphic>
          <a:graphicData uri="http://schemas.openxmlformats.org/drawingml/2006/table">
            <a:tbl>
              <a:tblPr/>
              <a:tblGrid>
                <a:gridCol w="970839">
                  <a:extLst>
                    <a:ext uri="{9D8B030D-6E8A-4147-A177-3AD203B41FA5}">
                      <a16:colId xmlns:a16="http://schemas.microsoft.com/office/drawing/2014/main" val="20000"/>
                    </a:ext>
                  </a:extLst>
                </a:gridCol>
                <a:gridCol w="1367413">
                  <a:extLst>
                    <a:ext uri="{9D8B030D-6E8A-4147-A177-3AD203B41FA5}">
                      <a16:colId xmlns:a16="http://schemas.microsoft.com/office/drawing/2014/main" val="20001"/>
                    </a:ext>
                  </a:extLst>
                </a:gridCol>
                <a:gridCol w="2468873">
                  <a:extLst>
                    <a:ext uri="{9D8B030D-6E8A-4147-A177-3AD203B41FA5}">
                      <a16:colId xmlns:a16="http://schemas.microsoft.com/office/drawing/2014/main" val="20002"/>
                    </a:ext>
                  </a:extLst>
                </a:gridCol>
                <a:gridCol w="1623581">
                  <a:extLst>
                    <a:ext uri="{9D8B030D-6E8A-4147-A177-3AD203B41FA5}">
                      <a16:colId xmlns:a16="http://schemas.microsoft.com/office/drawing/2014/main" val="20003"/>
                    </a:ext>
                  </a:extLst>
                </a:gridCol>
                <a:gridCol w="1171878">
                  <a:extLst>
                    <a:ext uri="{9D8B030D-6E8A-4147-A177-3AD203B41FA5}">
                      <a16:colId xmlns:a16="http://schemas.microsoft.com/office/drawing/2014/main" val="20004"/>
                    </a:ext>
                  </a:extLst>
                </a:gridCol>
              </a:tblGrid>
              <a:tr h="0">
                <a:tc>
                  <a:txBody>
                    <a:bodyPr/>
                    <a:lstStyle/>
                    <a:p>
                      <a:pPr algn="ctr">
                        <a:lnSpc>
                          <a:spcPct val="115000"/>
                        </a:lnSpc>
                        <a:spcAft>
                          <a:spcPts val="0"/>
                        </a:spcAft>
                      </a:pPr>
                      <a:r>
                        <a:rPr lang="en-IN" sz="700" b="1" dirty="0">
                          <a:solidFill>
                            <a:srgbClr val="FFFFFF"/>
                          </a:solidFill>
                          <a:latin typeface="Calibri"/>
                          <a:ea typeface="Calibri"/>
                          <a:cs typeface="Times New Roman"/>
                        </a:rPr>
                        <a:t>PRECEDENCE</a:t>
                      </a:r>
                      <a:endParaRPr lang="en-IN" sz="700" dirty="0">
                        <a:latin typeface="Calibri"/>
                        <a:ea typeface="Calibri"/>
                        <a:cs typeface="Times New Roman"/>
                      </a:endParaRP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4F81BD"/>
                    </a:solidFill>
                  </a:tcPr>
                </a:tc>
                <a:tc>
                  <a:txBody>
                    <a:bodyPr/>
                    <a:lstStyle/>
                    <a:p>
                      <a:pPr algn="ctr">
                        <a:lnSpc>
                          <a:spcPct val="115000"/>
                        </a:lnSpc>
                        <a:spcAft>
                          <a:spcPts val="0"/>
                        </a:spcAft>
                      </a:pPr>
                      <a:r>
                        <a:rPr lang="en-IN" sz="700" b="1">
                          <a:solidFill>
                            <a:srgbClr val="FFFFFF"/>
                          </a:solidFill>
                          <a:latin typeface="Calibri"/>
                          <a:ea typeface="Calibri"/>
                          <a:cs typeface="Times New Roman"/>
                        </a:rPr>
                        <a:t>NOTATION</a:t>
                      </a:r>
                      <a:endParaRPr lang="en-IN" sz="700">
                        <a:latin typeface="Calibri"/>
                        <a:ea typeface="Calibri"/>
                        <a:cs typeface="Times New Roman"/>
                      </a:endParaRP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4F81BD"/>
                    </a:solidFill>
                  </a:tcPr>
                </a:tc>
                <a:tc>
                  <a:txBody>
                    <a:bodyPr/>
                    <a:lstStyle/>
                    <a:p>
                      <a:pPr algn="ctr">
                        <a:lnSpc>
                          <a:spcPct val="115000"/>
                        </a:lnSpc>
                        <a:spcAft>
                          <a:spcPts val="0"/>
                        </a:spcAft>
                      </a:pPr>
                      <a:r>
                        <a:rPr lang="en-IN" sz="700" b="1">
                          <a:solidFill>
                            <a:srgbClr val="FFFFFF"/>
                          </a:solidFill>
                          <a:latin typeface="Calibri"/>
                          <a:ea typeface="Calibri"/>
                          <a:cs typeface="Times New Roman"/>
                        </a:rPr>
                        <a:t>OPERATOR</a:t>
                      </a:r>
                      <a:endParaRPr lang="en-IN" sz="700">
                        <a:latin typeface="Calibri"/>
                        <a:ea typeface="Calibri"/>
                        <a:cs typeface="Times New Roman"/>
                      </a:endParaRP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4F81BD"/>
                    </a:solidFill>
                  </a:tcPr>
                </a:tc>
                <a:tc>
                  <a:txBody>
                    <a:bodyPr/>
                    <a:lstStyle/>
                    <a:p>
                      <a:pPr algn="ctr">
                        <a:lnSpc>
                          <a:spcPct val="115000"/>
                        </a:lnSpc>
                        <a:spcAft>
                          <a:spcPts val="0"/>
                        </a:spcAft>
                      </a:pPr>
                      <a:r>
                        <a:rPr lang="en-IN" sz="700" b="1">
                          <a:solidFill>
                            <a:srgbClr val="FFFFFF"/>
                          </a:solidFill>
                          <a:latin typeface="Calibri"/>
                          <a:ea typeface="Calibri"/>
                          <a:cs typeface="Times New Roman"/>
                        </a:rPr>
                        <a:t>CATEGORY</a:t>
                      </a:r>
                      <a:endParaRPr lang="en-IN" sz="700">
                        <a:latin typeface="Calibri"/>
                        <a:ea typeface="Calibri"/>
                        <a:cs typeface="Times New Roman"/>
                      </a:endParaRP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4F81BD"/>
                    </a:solidFill>
                  </a:tcPr>
                </a:tc>
                <a:tc>
                  <a:txBody>
                    <a:bodyPr/>
                    <a:lstStyle/>
                    <a:p>
                      <a:pPr algn="ctr">
                        <a:lnSpc>
                          <a:spcPct val="115000"/>
                        </a:lnSpc>
                        <a:spcAft>
                          <a:spcPts val="0"/>
                        </a:spcAft>
                      </a:pPr>
                      <a:r>
                        <a:rPr lang="en-IN" sz="700" b="1">
                          <a:solidFill>
                            <a:srgbClr val="FFFFFF"/>
                          </a:solidFill>
                          <a:latin typeface="Calibri"/>
                          <a:ea typeface="Calibri"/>
                          <a:cs typeface="Times New Roman"/>
                        </a:rPr>
                        <a:t>ASSOCIATIVITY</a:t>
                      </a:r>
                      <a:endParaRPr lang="en-IN" sz="700">
                        <a:latin typeface="Calibri"/>
                        <a:ea typeface="Calibri"/>
                        <a:cs typeface="Times New Roman"/>
                      </a:endParaRP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129016">
                <a:tc rowSpan="3">
                  <a:txBody>
                    <a:bodyPr/>
                    <a:lstStyle/>
                    <a:p>
                      <a:pPr algn="ctr">
                        <a:lnSpc>
                          <a:spcPct val="115000"/>
                        </a:lnSpc>
                        <a:spcAft>
                          <a:spcPts val="0"/>
                        </a:spcAft>
                      </a:pPr>
                      <a:endParaRPr lang="en-IN" sz="700">
                        <a:latin typeface="Calibri"/>
                        <a:ea typeface="Calibri"/>
                        <a:cs typeface="Times New Roman"/>
                      </a:endParaRPr>
                    </a:p>
                    <a:p>
                      <a:pPr algn="ctr">
                        <a:lnSpc>
                          <a:spcPct val="115000"/>
                        </a:lnSpc>
                        <a:spcAft>
                          <a:spcPts val="0"/>
                        </a:spcAft>
                      </a:pPr>
                      <a:r>
                        <a:rPr lang="en-IN" sz="700" b="1">
                          <a:latin typeface="Calibri"/>
                          <a:ea typeface="Calibri"/>
                          <a:cs typeface="Times New Roman"/>
                        </a:rPr>
                        <a:t>1</a:t>
                      </a:r>
                      <a:endParaRPr lang="en-IN" sz="700">
                        <a:latin typeface="Calibri"/>
                        <a:ea typeface="Calibri"/>
                        <a:cs typeface="Times New Roman"/>
                      </a:endParaRP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3DFEE"/>
                    </a:solidFill>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3DFEE"/>
                    </a:solidFill>
                  </a:tcPr>
                </a:tc>
                <a:tc>
                  <a:txBody>
                    <a:bodyPr/>
                    <a:lstStyle/>
                    <a:p>
                      <a:pPr algn="ctr">
                        <a:lnSpc>
                          <a:spcPct val="115000"/>
                        </a:lnSpc>
                        <a:spcAft>
                          <a:spcPts val="0"/>
                        </a:spcAft>
                      </a:pPr>
                      <a:r>
                        <a:rPr lang="en-IN" sz="700">
                          <a:latin typeface="Calibri"/>
                          <a:ea typeface="Calibri"/>
                          <a:cs typeface="Times New Roman"/>
                        </a:rPr>
                        <a:t>Parentheses</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3DFEE"/>
                    </a:solidFill>
                  </a:tcPr>
                </a:tc>
                <a:tc rowSpan="3">
                  <a:txBody>
                    <a:bodyPr/>
                    <a:lstStyle/>
                    <a:p>
                      <a:pPr algn="ctr">
                        <a:lnSpc>
                          <a:spcPct val="115000"/>
                        </a:lnSpc>
                        <a:spcAft>
                          <a:spcPts val="0"/>
                        </a:spcAft>
                      </a:pPr>
                      <a:endParaRPr lang="en-IN" sz="700">
                        <a:latin typeface="Calibri"/>
                        <a:ea typeface="Calibri"/>
                        <a:cs typeface="Times New Roman"/>
                      </a:endParaRPr>
                    </a:p>
                    <a:p>
                      <a:pPr algn="ctr">
                        <a:lnSpc>
                          <a:spcPct val="115000"/>
                        </a:lnSpc>
                        <a:spcAft>
                          <a:spcPts val="0"/>
                        </a:spcAft>
                      </a:pPr>
                      <a:r>
                        <a:rPr lang="en-IN" sz="700">
                          <a:latin typeface="Calibri"/>
                          <a:ea typeface="Calibri"/>
                          <a:cs typeface="Times New Roman"/>
                        </a:rPr>
                        <a:t>Miscellaneous</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3DFEE"/>
                    </a:solidFill>
                  </a:tcPr>
                </a:tc>
                <a:tc rowSpan="3">
                  <a:txBody>
                    <a:bodyPr/>
                    <a:lstStyle/>
                    <a:p>
                      <a:pPr algn="ctr">
                        <a:lnSpc>
                          <a:spcPct val="115000"/>
                        </a:lnSpc>
                        <a:spcAft>
                          <a:spcPts val="0"/>
                        </a:spcAft>
                      </a:pPr>
                      <a:endParaRPr lang="en-IN" sz="700">
                        <a:latin typeface="Calibri"/>
                        <a:ea typeface="Calibri"/>
                        <a:cs typeface="Times New Roman"/>
                      </a:endParaRPr>
                    </a:p>
                    <a:p>
                      <a:pPr algn="ctr">
                        <a:lnSpc>
                          <a:spcPct val="115000"/>
                        </a:lnSpc>
                        <a:spcAft>
                          <a:spcPts val="0"/>
                        </a:spcAft>
                      </a:pPr>
                      <a:r>
                        <a:rPr lang="en-IN" sz="700">
                          <a:latin typeface="Calibri"/>
                          <a:ea typeface="Calibri"/>
                          <a:cs typeface="Times New Roman"/>
                        </a:rPr>
                        <a:t>Left to Right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3DFEE"/>
                    </a:solidFill>
                  </a:tcPr>
                </a:tc>
                <a:extLst>
                  <a:ext uri="{0D108BD9-81ED-4DB2-BD59-A6C34878D82A}">
                    <a16:rowId xmlns:a16="http://schemas.microsoft.com/office/drawing/2014/main" val="10001"/>
                  </a:ext>
                </a:extLst>
              </a:tr>
              <a:tr h="129016">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Array Subscript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02"/>
                  </a:ext>
                </a:extLst>
              </a:tr>
              <a:tr h="129016">
                <a:tc vMerge="1">
                  <a:txBody>
                    <a:bodyPr/>
                    <a:lstStyle/>
                    <a:p>
                      <a:endParaRPr lang="en-IN"/>
                    </a:p>
                  </a:txBody>
                  <a:tcPr/>
                </a:tc>
                <a:tc>
                  <a:txBody>
                    <a:bodyPr/>
                    <a:lstStyle/>
                    <a:p>
                      <a:pPr algn="ctr">
                        <a:lnSpc>
                          <a:spcPct val="115000"/>
                        </a:lnSpc>
                        <a:spcAft>
                          <a:spcPts val="0"/>
                        </a:spcAft>
                      </a:pPr>
                      <a:r>
                        <a:rPr lang="en-IN" sz="700" dirty="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3DFEE"/>
                    </a:solidFill>
                  </a:tcPr>
                </a:tc>
                <a:tc>
                  <a:txBody>
                    <a:bodyPr/>
                    <a:lstStyle/>
                    <a:p>
                      <a:pPr algn="ctr">
                        <a:lnSpc>
                          <a:spcPct val="115000"/>
                        </a:lnSpc>
                        <a:spcAft>
                          <a:spcPts val="0"/>
                        </a:spcAft>
                      </a:pPr>
                      <a:r>
                        <a:rPr lang="en-IN" sz="700">
                          <a:latin typeface="Calibri"/>
                          <a:ea typeface="Calibri"/>
                          <a:cs typeface="Times New Roman"/>
                        </a:rPr>
                        <a:t>Member Selection</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3DFEE"/>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03"/>
                  </a:ext>
                </a:extLst>
              </a:tr>
              <a:tr h="129016">
                <a:tc rowSpan="2">
                  <a:txBody>
                    <a:bodyPr/>
                    <a:lstStyle/>
                    <a:p>
                      <a:pPr algn="ctr">
                        <a:lnSpc>
                          <a:spcPct val="115000"/>
                        </a:lnSpc>
                        <a:spcAft>
                          <a:spcPts val="0"/>
                        </a:spcAft>
                      </a:pPr>
                      <a:r>
                        <a:rPr lang="en-IN" sz="700" b="1">
                          <a:latin typeface="Calibri"/>
                          <a:ea typeface="Calibri"/>
                          <a:cs typeface="Times New Roman"/>
                        </a:rPr>
                        <a:t>2</a:t>
                      </a:r>
                      <a:endParaRPr lang="en-IN" sz="700">
                        <a:latin typeface="Calibri"/>
                        <a:ea typeface="Calibri"/>
                        <a:cs typeface="Times New Roman"/>
                      </a:endParaRP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dirty="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Postfix Increment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rowSpan="2">
                  <a:txBody>
                    <a:bodyPr/>
                    <a:lstStyle/>
                    <a:p>
                      <a:pPr algn="ctr">
                        <a:lnSpc>
                          <a:spcPct val="115000"/>
                        </a:lnSpc>
                        <a:spcAft>
                          <a:spcPts val="0"/>
                        </a:spcAft>
                      </a:pPr>
                      <a:r>
                        <a:rPr lang="en-IN" sz="700">
                          <a:latin typeface="Calibri"/>
                          <a:ea typeface="Calibri"/>
                          <a:cs typeface="Times New Roman"/>
                        </a:rPr>
                        <a:t>Unary Operator</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rowSpan="2">
                  <a:txBody>
                    <a:bodyPr/>
                    <a:lstStyle/>
                    <a:p>
                      <a:pPr algn="ctr">
                        <a:lnSpc>
                          <a:spcPct val="115000"/>
                        </a:lnSpc>
                        <a:spcAft>
                          <a:spcPts val="0"/>
                        </a:spcAft>
                      </a:pPr>
                      <a:r>
                        <a:rPr lang="en-IN" sz="700">
                          <a:latin typeface="Calibri"/>
                          <a:ea typeface="Calibri"/>
                          <a:cs typeface="Times New Roman"/>
                        </a:rPr>
                        <a:t>Right to Left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29016">
                <a:tc vMerge="1">
                  <a:txBody>
                    <a:bodyPr/>
                    <a:lstStyle/>
                    <a:p>
                      <a:endParaRPr lang="en-IN"/>
                    </a:p>
                  </a:txBody>
                  <a:tcPr/>
                </a:tc>
                <a:tc>
                  <a:txBody>
                    <a:bodyPr/>
                    <a:lstStyle/>
                    <a:p>
                      <a:pPr algn="ctr">
                        <a:lnSpc>
                          <a:spcPct val="115000"/>
                        </a:lnSpc>
                        <a:spcAft>
                          <a:spcPts val="0"/>
                        </a:spcAft>
                      </a:pPr>
                      <a:r>
                        <a:rPr lang="en-IN" sz="700" dirty="0" smtClean="0">
                          <a:latin typeface="Calibri"/>
                          <a:ea typeface="Calibri"/>
                          <a:cs typeface="Times New Roman"/>
                        </a:rPr>
                        <a:t>--</a:t>
                      </a:r>
                      <a:endParaRPr lang="en-IN" sz="700" dirty="0">
                        <a:latin typeface="Calibri"/>
                        <a:ea typeface="Calibri"/>
                        <a:cs typeface="Times New Roman"/>
                      </a:endParaRP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Postfix Decrement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05"/>
                  </a:ext>
                </a:extLst>
              </a:tr>
              <a:tr h="129016">
                <a:tc rowSpan="7">
                  <a:txBody>
                    <a:bodyPr/>
                    <a:lstStyle/>
                    <a:p>
                      <a:pPr algn="ctr">
                        <a:lnSpc>
                          <a:spcPct val="115000"/>
                        </a:lnSpc>
                        <a:spcAft>
                          <a:spcPts val="0"/>
                        </a:spcAft>
                      </a:pPr>
                      <a:endParaRPr lang="en-IN" sz="700">
                        <a:latin typeface="Calibri"/>
                        <a:ea typeface="Calibri"/>
                        <a:cs typeface="Times New Roman"/>
                      </a:endParaRPr>
                    </a:p>
                    <a:p>
                      <a:pPr algn="ctr">
                        <a:lnSpc>
                          <a:spcPct val="115000"/>
                        </a:lnSpc>
                        <a:spcAft>
                          <a:spcPts val="0"/>
                        </a:spcAft>
                      </a:pPr>
                      <a:r>
                        <a:rPr lang="en-IN" sz="700" b="1">
                          <a:latin typeface="Calibri"/>
                          <a:ea typeface="Calibri"/>
                          <a:cs typeface="Times New Roman"/>
                        </a:rPr>
                        <a:t>3</a:t>
                      </a:r>
                      <a:endParaRPr lang="en-IN" sz="700">
                        <a:latin typeface="Calibri"/>
                        <a:ea typeface="Calibri"/>
                        <a:cs typeface="Times New Roman"/>
                      </a:endParaRP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Prefix Increment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rowSpan="7">
                  <a:txBody>
                    <a:bodyPr/>
                    <a:lstStyle/>
                    <a:p>
                      <a:pPr algn="ctr">
                        <a:lnSpc>
                          <a:spcPct val="115000"/>
                        </a:lnSpc>
                        <a:spcAft>
                          <a:spcPts val="0"/>
                        </a:spcAft>
                      </a:pPr>
                      <a:endParaRPr lang="en-IN" sz="700" dirty="0">
                        <a:latin typeface="Calibri"/>
                        <a:ea typeface="Calibri"/>
                        <a:cs typeface="Times New Roman"/>
                      </a:endParaRPr>
                    </a:p>
                    <a:p>
                      <a:pPr algn="ctr">
                        <a:lnSpc>
                          <a:spcPct val="115000"/>
                        </a:lnSpc>
                        <a:spcAft>
                          <a:spcPts val="0"/>
                        </a:spcAft>
                      </a:pPr>
                      <a:endParaRPr lang="en-IN" sz="700" dirty="0" smtClean="0">
                        <a:latin typeface="Calibri"/>
                        <a:ea typeface="Calibri"/>
                        <a:cs typeface="Times New Roman"/>
                      </a:endParaRPr>
                    </a:p>
                    <a:p>
                      <a:pPr algn="ctr">
                        <a:lnSpc>
                          <a:spcPct val="115000"/>
                        </a:lnSpc>
                        <a:spcAft>
                          <a:spcPts val="0"/>
                        </a:spcAft>
                      </a:pPr>
                      <a:endParaRPr lang="en-IN" sz="700" dirty="0" smtClean="0">
                        <a:latin typeface="Calibri"/>
                        <a:ea typeface="Calibri"/>
                        <a:cs typeface="Times New Roman"/>
                      </a:endParaRPr>
                    </a:p>
                    <a:p>
                      <a:pPr algn="ctr">
                        <a:lnSpc>
                          <a:spcPct val="115000"/>
                        </a:lnSpc>
                        <a:spcAft>
                          <a:spcPts val="0"/>
                        </a:spcAft>
                      </a:pPr>
                      <a:r>
                        <a:rPr lang="en-IN" sz="700" dirty="0" smtClean="0">
                          <a:latin typeface="Calibri"/>
                          <a:ea typeface="Calibri"/>
                          <a:cs typeface="Times New Roman"/>
                        </a:rPr>
                        <a:t>Unary </a:t>
                      </a:r>
                      <a:r>
                        <a:rPr lang="en-IN" sz="700" dirty="0">
                          <a:latin typeface="Calibri"/>
                          <a:ea typeface="Calibri"/>
                          <a:cs typeface="Times New Roman"/>
                        </a:rPr>
                        <a:t>Operators</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rowSpan="7">
                  <a:txBody>
                    <a:bodyPr/>
                    <a:lstStyle/>
                    <a:p>
                      <a:pPr algn="ctr">
                        <a:lnSpc>
                          <a:spcPct val="115000"/>
                        </a:lnSpc>
                        <a:spcAft>
                          <a:spcPts val="0"/>
                        </a:spcAft>
                      </a:pPr>
                      <a:endParaRPr lang="en-IN" sz="700" dirty="0">
                        <a:latin typeface="Calibri"/>
                        <a:ea typeface="Calibri"/>
                        <a:cs typeface="Times New Roman"/>
                      </a:endParaRPr>
                    </a:p>
                    <a:p>
                      <a:pPr algn="ctr">
                        <a:lnSpc>
                          <a:spcPct val="115000"/>
                        </a:lnSpc>
                        <a:spcAft>
                          <a:spcPts val="0"/>
                        </a:spcAft>
                      </a:pPr>
                      <a:endParaRPr lang="en-IN" sz="700" dirty="0" smtClean="0">
                        <a:latin typeface="Calibri"/>
                        <a:ea typeface="Calibri"/>
                        <a:cs typeface="Times New Roman"/>
                      </a:endParaRPr>
                    </a:p>
                    <a:p>
                      <a:pPr algn="ctr">
                        <a:lnSpc>
                          <a:spcPct val="115000"/>
                        </a:lnSpc>
                        <a:spcAft>
                          <a:spcPts val="0"/>
                        </a:spcAft>
                      </a:pPr>
                      <a:endParaRPr lang="en-IN" sz="700" dirty="0" smtClean="0">
                        <a:latin typeface="Calibri"/>
                        <a:ea typeface="Calibri"/>
                        <a:cs typeface="Times New Roman"/>
                      </a:endParaRPr>
                    </a:p>
                    <a:p>
                      <a:pPr algn="ctr">
                        <a:lnSpc>
                          <a:spcPct val="115000"/>
                        </a:lnSpc>
                        <a:spcAft>
                          <a:spcPts val="0"/>
                        </a:spcAft>
                      </a:pPr>
                      <a:r>
                        <a:rPr lang="en-IN" sz="700" dirty="0" smtClean="0">
                          <a:latin typeface="Calibri"/>
                          <a:ea typeface="Calibri"/>
                          <a:cs typeface="Times New Roman"/>
                        </a:rPr>
                        <a:t>Right </a:t>
                      </a:r>
                      <a:r>
                        <a:rPr lang="en-IN" sz="700" dirty="0">
                          <a:latin typeface="Calibri"/>
                          <a:ea typeface="Calibri"/>
                          <a:cs typeface="Times New Roman"/>
                        </a:rPr>
                        <a:t>to Left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0006"/>
                  </a:ext>
                </a:extLst>
              </a:tr>
              <a:tr h="129016">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Prefix Decrement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07"/>
                  </a:ext>
                </a:extLst>
              </a:tr>
              <a:tr h="129016">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Unary Plus</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08"/>
                  </a:ext>
                </a:extLst>
              </a:tr>
              <a:tr h="129016">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Unary Minus</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09"/>
                  </a:ext>
                </a:extLst>
              </a:tr>
              <a:tr h="129016">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Logical Negation</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10"/>
                  </a:ext>
                </a:extLst>
              </a:tr>
              <a:tr h="129016">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Bitwise Complement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11"/>
                  </a:ext>
                </a:extLst>
              </a:tr>
              <a:tr h="129016">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(Type)</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Type Cast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12"/>
                  </a:ext>
                </a:extLst>
              </a:tr>
              <a:tr h="129016">
                <a:tc rowSpan="3">
                  <a:txBody>
                    <a:bodyPr/>
                    <a:lstStyle/>
                    <a:p>
                      <a:pPr algn="ctr">
                        <a:lnSpc>
                          <a:spcPct val="115000"/>
                        </a:lnSpc>
                        <a:spcAft>
                          <a:spcPts val="0"/>
                        </a:spcAft>
                      </a:pPr>
                      <a:endParaRPr lang="en-IN" sz="700">
                        <a:latin typeface="Calibri"/>
                        <a:ea typeface="Calibri"/>
                        <a:cs typeface="Times New Roman"/>
                      </a:endParaRPr>
                    </a:p>
                    <a:p>
                      <a:pPr algn="ctr">
                        <a:lnSpc>
                          <a:spcPct val="115000"/>
                        </a:lnSpc>
                        <a:spcAft>
                          <a:spcPts val="0"/>
                        </a:spcAft>
                      </a:pPr>
                      <a:r>
                        <a:rPr lang="en-IN" sz="700" b="1">
                          <a:latin typeface="Calibri"/>
                          <a:ea typeface="Calibri"/>
                          <a:cs typeface="Times New Roman"/>
                        </a:rPr>
                        <a:t>4</a:t>
                      </a:r>
                      <a:endParaRPr lang="en-IN" sz="700">
                        <a:latin typeface="Calibri"/>
                        <a:ea typeface="Calibri"/>
                        <a:cs typeface="Times New Roman"/>
                      </a:endParaRP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Multiplication</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rowSpan="3">
                  <a:txBody>
                    <a:bodyPr/>
                    <a:lstStyle/>
                    <a:p>
                      <a:pPr algn="ctr">
                        <a:lnSpc>
                          <a:spcPct val="115000"/>
                        </a:lnSpc>
                        <a:spcAft>
                          <a:spcPts val="0"/>
                        </a:spcAft>
                      </a:pPr>
                      <a:endParaRPr lang="en-IN" sz="700">
                        <a:latin typeface="Calibri"/>
                        <a:ea typeface="Calibri"/>
                        <a:cs typeface="Times New Roman"/>
                      </a:endParaRPr>
                    </a:p>
                    <a:p>
                      <a:pPr algn="ctr">
                        <a:lnSpc>
                          <a:spcPct val="115000"/>
                        </a:lnSpc>
                        <a:spcAft>
                          <a:spcPts val="0"/>
                        </a:spcAft>
                      </a:pPr>
                      <a:r>
                        <a:rPr lang="en-IN" sz="700">
                          <a:latin typeface="Calibri"/>
                          <a:ea typeface="Calibri"/>
                          <a:cs typeface="Times New Roman"/>
                        </a:rPr>
                        <a:t>Arithmetic Operators</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rowSpan="3">
                  <a:txBody>
                    <a:bodyPr/>
                    <a:lstStyle/>
                    <a:p>
                      <a:pPr algn="ctr">
                        <a:lnSpc>
                          <a:spcPct val="115000"/>
                        </a:lnSpc>
                        <a:spcAft>
                          <a:spcPts val="0"/>
                        </a:spcAft>
                      </a:pPr>
                      <a:endParaRPr lang="en-IN" sz="700">
                        <a:latin typeface="Calibri"/>
                        <a:ea typeface="Calibri"/>
                        <a:cs typeface="Times New Roman"/>
                      </a:endParaRPr>
                    </a:p>
                    <a:p>
                      <a:pPr algn="ctr">
                        <a:lnSpc>
                          <a:spcPct val="115000"/>
                        </a:lnSpc>
                        <a:spcAft>
                          <a:spcPts val="0"/>
                        </a:spcAft>
                      </a:pPr>
                      <a:r>
                        <a:rPr lang="en-IN" sz="700">
                          <a:latin typeface="Calibri"/>
                          <a:ea typeface="Calibri"/>
                          <a:cs typeface="Times New Roman"/>
                        </a:rPr>
                        <a:t>Left to Right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129016">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Division</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14"/>
                  </a:ext>
                </a:extLst>
              </a:tr>
              <a:tr h="129016">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Modulus</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15"/>
                  </a:ext>
                </a:extLst>
              </a:tr>
              <a:tr h="129016">
                <a:tc rowSpan="2">
                  <a:txBody>
                    <a:bodyPr/>
                    <a:lstStyle/>
                    <a:p>
                      <a:pPr algn="ctr">
                        <a:lnSpc>
                          <a:spcPct val="115000"/>
                        </a:lnSpc>
                        <a:spcAft>
                          <a:spcPts val="0"/>
                        </a:spcAft>
                      </a:pPr>
                      <a:r>
                        <a:rPr lang="en-IN" sz="700" b="1">
                          <a:latin typeface="Calibri"/>
                          <a:ea typeface="Calibri"/>
                          <a:cs typeface="Times New Roman"/>
                        </a:rPr>
                        <a:t>5</a:t>
                      </a:r>
                      <a:endParaRPr lang="en-IN" sz="700">
                        <a:latin typeface="Calibri"/>
                        <a:ea typeface="Calibri"/>
                        <a:cs typeface="Times New Roman"/>
                      </a:endParaRP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Addition</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rowSpan="2">
                  <a:txBody>
                    <a:bodyPr/>
                    <a:lstStyle/>
                    <a:p>
                      <a:pPr algn="ctr">
                        <a:lnSpc>
                          <a:spcPct val="115000"/>
                        </a:lnSpc>
                        <a:spcAft>
                          <a:spcPts val="0"/>
                        </a:spcAft>
                      </a:pPr>
                      <a:r>
                        <a:rPr lang="en-IN" sz="700">
                          <a:latin typeface="Calibri"/>
                          <a:ea typeface="Calibri"/>
                          <a:cs typeface="Times New Roman"/>
                        </a:rPr>
                        <a:t>Arithmetic Operators</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rowSpan="2">
                  <a:txBody>
                    <a:bodyPr/>
                    <a:lstStyle/>
                    <a:p>
                      <a:pPr algn="ctr">
                        <a:lnSpc>
                          <a:spcPct val="115000"/>
                        </a:lnSpc>
                        <a:spcAft>
                          <a:spcPts val="0"/>
                        </a:spcAft>
                      </a:pPr>
                      <a:r>
                        <a:rPr lang="en-IN" sz="700">
                          <a:latin typeface="Calibri"/>
                          <a:ea typeface="Calibri"/>
                          <a:cs typeface="Times New Roman"/>
                        </a:rPr>
                        <a:t>Left to Right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0016"/>
                  </a:ext>
                </a:extLst>
              </a:tr>
              <a:tr h="129016">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Subtraction</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17"/>
                  </a:ext>
                </a:extLst>
              </a:tr>
              <a:tr h="129016">
                <a:tc rowSpan="3">
                  <a:txBody>
                    <a:bodyPr/>
                    <a:lstStyle/>
                    <a:p>
                      <a:pPr algn="ctr">
                        <a:lnSpc>
                          <a:spcPct val="115000"/>
                        </a:lnSpc>
                        <a:spcAft>
                          <a:spcPts val="0"/>
                        </a:spcAft>
                      </a:pPr>
                      <a:endParaRPr lang="en-IN" sz="700">
                        <a:latin typeface="Calibri"/>
                        <a:ea typeface="Calibri"/>
                        <a:cs typeface="Times New Roman"/>
                      </a:endParaRPr>
                    </a:p>
                    <a:p>
                      <a:pPr algn="ctr">
                        <a:lnSpc>
                          <a:spcPct val="115000"/>
                        </a:lnSpc>
                        <a:spcAft>
                          <a:spcPts val="0"/>
                        </a:spcAft>
                      </a:pPr>
                      <a:r>
                        <a:rPr lang="en-IN" sz="700" b="1">
                          <a:latin typeface="Calibri"/>
                          <a:ea typeface="Calibri"/>
                          <a:cs typeface="Times New Roman"/>
                        </a:rPr>
                        <a:t>6</a:t>
                      </a:r>
                      <a:endParaRPr lang="en-IN" sz="700">
                        <a:latin typeface="Calibri"/>
                        <a:ea typeface="Calibri"/>
                        <a:cs typeface="Times New Roman"/>
                      </a:endParaRP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&lt;&lt;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Left Shift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rowSpan="3">
                  <a:txBody>
                    <a:bodyPr/>
                    <a:lstStyle/>
                    <a:p>
                      <a:pPr algn="ctr">
                        <a:lnSpc>
                          <a:spcPct val="115000"/>
                        </a:lnSpc>
                        <a:spcAft>
                          <a:spcPts val="0"/>
                        </a:spcAft>
                      </a:pPr>
                      <a:endParaRPr lang="en-IN" sz="700" dirty="0">
                        <a:latin typeface="Calibri"/>
                        <a:ea typeface="Calibri"/>
                        <a:cs typeface="Times New Roman"/>
                      </a:endParaRPr>
                    </a:p>
                    <a:p>
                      <a:pPr algn="ctr">
                        <a:lnSpc>
                          <a:spcPct val="115000"/>
                        </a:lnSpc>
                        <a:spcAft>
                          <a:spcPts val="0"/>
                        </a:spcAft>
                      </a:pPr>
                      <a:endParaRPr lang="en-IN" sz="700" dirty="0" smtClean="0">
                        <a:latin typeface="Calibri"/>
                        <a:ea typeface="Calibri"/>
                        <a:cs typeface="Times New Roman"/>
                      </a:endParaRPr>
                    </a:p>
                    <a:p>
                      <a:pPr algn="ctr">
                        <a:lnSpc>
                          <a:spcPct val="115000"/>
                        </a:lnSpc>
                        <a:spcAft>
                          <a:spcPts val="0"/>
                        </a:spcAft>
                      </a:pPr>
                      <a:r>
                        <a:rPr lang="en-IN" sz="700" dirty="0" smtClean="0">
                          <a:latin typeface="Calibri"/>
                          <a:ea typeface="Calibri"/>
                          <a:cs typeface="Times New Roman"/>
                        </a:rPr>
                        <a:t>Bitwise </a:t>
                      </a:r>
                      <a:r>
                        <a:rPr lang="en-IN" sz="700" dirty="0">
                          <a:latin typeface="Calibri"/>
                          <a:ea typeface="Calibri"/>
                          <a:cs typeface="Times New Roman"/>
                        </a:rPr>
                        <a:t>Operators</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rowSpan="3">
                  <a:txBody>
                    <a:bodyPr/>
                    <a:lstStyle/>
                    <a:p>
                      <a:pPr algn="ctr">
                        <a:lnSpc>
                          <a:spcPct val="115000"/>
                        </a:lnSpc>
                        <a:spcAft>
                          <a:spcPts val="0"/>
                        </a:spcAft>
                      </a:pPr>
                      <a:endParaRPr lang="en-IN" sz="700" dirty="0">
                        <a:latin typeface="Calibri"/>
                        <a:ea typeface="Calibri"/>
                        <a:cs typeface="Times New Roman"/>
                      </a:endParaRPr>
                    </a:p>
                    <a:p>
                      <a:pPr algn="ctr">
                        <a:lnSpc>
                          <a:spcPct val="115000"/>
                        </a:lnSpc>
                        <a:spcAft>
                          <a:spcPts val="0"/>
                        </a:spcAft>
                      </a:pPr>
                      <a:endParaRPr lang="en-IN" sz="700" dirty="0" smtClean="0">
                        <a:latin typeface="Calibri"/>
                        <a:ea typeface="Calibri"/>
                        <a:cs typeface="Times New Roman"/>
                      </a:endParaRPr>
                    </a:p>
                    <a:p>
                      <a:pPr algn="ctr">
                        <a:lnSpc>
                          <a:spcPct val="115000"/>
                        </a:lnSpc>
                        <a:spcAft>
                          <a:spcPts val="0"/>
                        </a:spcAft>
                      </a:pPr>
                      <a:r>
                        <a:rPr lang="en-IN" sz="700" dirty="0" smtClean="0">
                          <a:latin typeface="Calibri"/>
                          <a:ea typeface="Calibri"/>
                          <a:cs typeface="Times New Roman"/>
                        </a:rPr>
                        <a:t>Left </a:t>
                      </a:r>
                      <a:r>
                        <a:rPr lang="en-IN" sz="700" dirty="0">
                          <a:latin typeface="Calibri"/>
                          <a:ea typeface="Calibri"/>
                          <a:cs typeface="Times New Roman"/>
                        </a:rPr>
                        <a:t>to Right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extLst>
                  <a:ext uri="{0D108BD9-81ED-4DB2-BD59-A6C34878D82A}">
                    <a16:rowId xmlns:a16="http://schemas.microsoft.com/office/drawing/2014/main" val="10018"/>
                  </a:ext>
                </a:extLst>
              </a:tr>
              <a:tr h="258032">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&gt;&gt;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Right Shift with sign extension</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19"/>
                  </a:ext>
                </a:extLst>
              </a:tr>
              <a:tr h="258032">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&gt;&gt;&gt;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Right Shift with zero extension</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20"/>
                  </a:ext>
                </a:extLst>
              </a:tr>
              <a:tr h="129016">
                <a:tc rowSpan="4">
                  <a:txBody>
                    <a:bodyPr/>
                    <a:lstStyle/>
                    <a:p>
                      <a:pPr algn="ctr">
                        <a:lnSpc>
                          <a:spcPct val="115000"/>
                        </a:lnSpc>
                        <a:spcAft>
                          <a:spcPts val="0"/>
                        </a:spcAft>
                      </a:pPr>
                      <a:endParaRPr lang="en-IN" sz="700">
                        <a:latin typeface="Calibri"/>
                        <a:ea typeface="Calibri"/>
                        <a:cs typeface="Times New Roman"/>
                      </a:endParaRPr>
                    </a:p>
                    <a:p>
                      <a:pPr algn="ctr">
                        <a:lnSpc>
                          <a:spcPct val="115000"/>
                        </a:lnSpc>
                        <a:spcAft>
                          <a:spcPts val="0"/>
                        </a:spcAft>
                      </a:pPr>
                      <a:r>
                        <a:rPr lang="en-IN" sz="700" b="1">
                          <a:latin typeface="Calibri"/>
                          <a:ea typeface="Calibri"/>
                          <a:cs typeface="Times New Roman"/>
                        </a:rPr>
                        <a:t>7</a:t>
                      </a:r>
                      <a:endParaRPr lang="en-IN" sz="700">
                        <a:latin typeface="Calibri"/>
                        <a:ea typeface="Calibri"/>
                        <a:cs typeface="Times New Roman"/>
                      </a:endParaRP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&lt;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Less than</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rowSpan="4">
                  <a:txBody>
                    <a:bodyPr/>
                    <a:lstStyle/>
                    <a:p>
                      <a:pPr algn="ctr">
                        <a:lnSpc>
                          <a:spcPct val="115000"/>
                        </a:lnSpc>
                        <a:spcAft>
                          <a:spcPts val="0"/>
                        </a:spcAft>
                      </a:pPr>
                      <a:endParaRPr lang="en-IN" sz="700">
                        <a:latin typeface="Calibri"/>
                        <a:ea typeface="Calibri"/>
                        <a:cs typeface="Times New Roman"/>
                      </a:endParaRPr>
                    </a:p>
                    <a:p>
                      <a:pPr algn="ctr">
                        <a:lnSpc>
                          <a:spcPct val="115000"/>
                        </a:lnSpc>
                        <a:spcAft>
                          <a:spcPts val="0"/>
                        </a:spcAft>
                      </a:pPr>
                      <a:r>
                        <a:rPr lang="en-IN" sz="700">
                          <a:latin typeface="Calibri"/>
                          <a:ea typeface="Calibri"/>
                          <a:cs typeface="Times New Roman"/>
                        </a:rPr>
                        <a:t>Relational Operators</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rowSpan="4">
                  <a:txBody>
                    <a:bodyPr/>
                    <a:lstStyle/>
                    <a:p>
                      <a:pPr algn="ctr">
                        <a:lnSpc>
                          <a:spcPct val="115000"/>
                        </a:lnSpc>
                        <a:spcAft>
                          <a:spcPts val="0"/>
                        </a:spcAft>
                      </a:pPr>
                      <a:endParaRPr lang="en-IN" sz="700">
                        <a:latin typeface="Calibri"/>
                        <a:ea typeface="Calibri"/>
                        <a:cs typeface="Times New Roman"/>
                      </a:endParaRPr>
                    </a:p>
                    <a:p>
                      <a:pPr algn="ctr">
                        <a:lnSpc>
                          <a:spcPct val="115000"/>
                        </a:lnSpc>
                        <a:spcAft>
                          <a:spcPts val="0"/>
                        </a:spcAft>
                      </a:pPr>
                      <a:r>
                        <a:rPr lang="en-IN" sz="700">
                          <a:latin typeface="Calibri"/>
                          <a:ea typeface="Calibri"/>
                          <a:cs typeface="Times New Roman"/>
                        </a:rPr>
                        <a:t>Left to Right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0021"/>
                  </a:ext>
                </a:extLst>
              </a:tr>
              <a:tr h="129016">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&lt;=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Less than or equal </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22"/>
                  </a:ext>
                </a:extLst>
              </a:tr>
              <a:tr h="129016">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&gt;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Greater than</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23"/>
                  </a:ext>
                </a:extLst>
              </a:tr>
              <a:tr h="129016">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&gt;=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Greater than or equal</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24"/>
                  </a:ext>
                </a:extLst>
              </a:tr>
              <a:tr h="129016">
                <a:tc rowSpan="2">
                  <a:txBody>
                    <a:bodyPr/>
                    <a:lstStyle/>
                    <a:p>
                      <a:pPr algn="ctr">
                        <a:lnSpc>
                          <a:spcPct val="115000"/>
                        </a:lnSpc>
                        <a:spcAft>
                          <a:spcPts val="0"/>
                        </a:spcAft>
                      </a:pPr>
                      <a:r>
                        <a:rPr lang="en-IN" sz="700" b="1">
                          <a:latin typeface="Calibri"/>
                          <a:ea typeface="Calibri"/>
                          <a:cs typeface="Times New Roman"/>
                        </a:rPr>
                        <a:t>8</a:t>
                      </a:r>
                      <a:endParaRPr lang="en-IN" sz="700">
                        <a:latin typeface="Calibri"/>
                        <a:ea typeface="Calibri"/>
                        <a:cs typeface="Times New Roman"/>
                      </a:endParaRP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Equal to</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rowSpan="2">
                  <a:txBody>
                    <a:bodyPr/>
                    <a:lstStyle/>
                    <a:p>
                      <a:pPr algn="ctr">
                        <a:lnSpc>
                          <a:spcPct val="115000"/>
                        </a:lnSpc>
                        <a:spcAft>
                          <a:spcPts val="0"/>
                        </a:spcAft>
                      </a:pPr>
                      <a:r>
                        <a:rPr lang="en-IN" sz="700">
                          <a:latin typeface="Calibri"/>
                          <a:ea typeface="Calibri"/>
                          <a:cs typeface="Times New Roman"/>
                        </a:rPr>
                        <a:t>Relational Operators</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rowSpan="2">
                  <a:txBody>
                    <a:bodyPr/>
                    <a:lstStyle/>
                    <a:p>
                      <a:pPr algn="ctr">
                        <a:lnSpc>
                          <a:spcPct val="115000"/>
                        </a:lnSpc>
                        <a:spcAft>
                          <a:spcPts val="0"/>
                        </a:spcAft>
                      </a:pPr>
                      <a:r>
                        <a:rPr lang="en-IN" sz="700">
                          <a:latin typeface="Calibri"/>
                          <a:ea typeface="Calibri"/>
                          <a:cs typeface="Times New Roman"/>
                        </a:rPr>
                        <a:t>Left to Right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extLst>
                  <a:ext uri="{0D108BD9-81ED-4DB2-BD59-A6C34878D82A}">
                    <a16:rowId xmlns:a16="http://schemas.microsoft.com/office/drawing/2014/main" val="10025"/>
                  </a:ext>
                </a:extLst>
              </a:tr>
              <a:tr h="129016">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Not Equal to</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26"/>
                  </a:ext>
                </a:extLst>
              </a:tr>
              <a:tr h="129016">
                <a:tc>
                  <a:txBody>
                    <a:bodyPr/>
                    <a:lstStyle/>
                    <a:p>
                      <a:pPr algn="ctr">
                        <a:lnSpc>
                          <a:spcPct val="115000"/>
                        </a:lnSpc>
                        <a:spcAft>
                          <a:spcPts val="0"/>
                        </a:spcAft>
                      </a:pPr>
                      <a:r>
                        <a:rPr lang="en-IN" sz="700" b="1">
                          <a:latin typeface="Calibri"/>
                          <a:ea typeface="Calibri"/>
                          <a:cs typeface="Times New Roman"/>
                        </a:rPr>
                        <a:t>9</a:t>
                      </a:r>
                      <a:endParaRPr lang="en-IN" sz="700">
                        <a:latin typeface="Calibri"/>
                        <a:ea typeface="Calibri"/>
                        <a:cs typeface="Times New Roman"/>
                      </a:endParaRP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&amp;</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Bitwise AND </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Bitwise Operators</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Left to Right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0027"/>
                  </a:ext>
                </a:extLst>
              </a:tr>
              <a:tr h="129016">
                <a:tc>
                  <a:txBody>
                    <a:bodyPr/>
                    <a:lstStyle/>
                    <a:p>
                      <a:pPr algn="ctr">
                        <a:lnSpc>
                          <a:spcPct val="115000"/>
                        </a:lnSpc>
                        <a:spcAft>
                          <a:spcPts val="0"/>
                        </a:spcAft>
                      </a:pPr>
                      <a:r>
                        <a:rPr lang="en-IN" sz="700" b="1">
                          <a:latin typeface="Calibri"/>
                          <a:ea typeface="Calibri"/>
                          <a:cs typeface="Times New Roman"/>
                        </a:rPr>
                        <a:t>10</a:t>
                      </a:r>
                      <a:endParaRPr lang="en-IN" sz="700">
                        <a:latin typeface="Calibri"/>
                        <a:ea typeface="Calibri"/>
                        <a:cs typeface="Times New Roman"/>
                      </a:endParaRP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Bitwise EX-OR</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Bitwise Operators</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Left to Right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extLst>
                  <a:ext uri="{0D108BD9-81ED-4DB2-BD59-A6C34878D82A}">
                    <a16:rowId xmlns:a16="http://schemas.microsoft.com/office/drawing/2014/main" val="10028"/>
                  </a:ext>
                </a:extLst>
              </a:tr>
              <a:tr h="129016">
                <a:tc>
                  <a:txBody>
                    <a:bodyPr/>
                    <a:lstStyle/>
                    <a:p>
                      <a:pPr algn="ctr">
                        <a:lnSpc>
                          <a:spcPct val="115000"/>
                        </a:lnSpc>
                        <a:spcAft>
                          <a:spcPts val="0"/>
                        </a:spcAft>
                      </a:pPr>
                      <a:r>
                        <a:rPr lang="en-IN" sz="700" b="1">
                          <a:latin typeface="Calibri"/>
                          <a:ea typeface="Calibri"/>
                          <a:cs typeface="Times New Roman"/>
                        </a:rPr>
                        <a:t>11</a:t>
                      </a:r>
                      <a:endParaRPr lang="en-IN" sz="700">
                        <a:latin typeface="Calibri"/>
                        <a:ea typeface="Calibri"/>
                        <a:cs typeface="Times New Roman"/>
                      </a:endParaRP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Bitwise OR</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Bitwise Operators</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Left to Right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0029"/>
                  </a:ext>
                </a:extLst>
              </a:tr>
              <a:tr h="129016">
                <a:tc>
                  <a:txBody>
                    <a:bodyPr/>
                    <a:lstStyle/>
                    <a:p>
                      <a:pPr algn="ctr">
                        <a:lnSpc>
                          <a:spcPct val="115000"/>
                        </a:lnSpc>
                        <a:spcAft>
                          <a:spcPts val="0"/>
                        </a:spcAft>
                      </a:pPr>
                      <a:r>
                        <a:rPr lang="en-IN" sz="700" b="1">
                          <a:latin typeface="Calibri"/>
                          <a:ea typeface="Calibri"/>
                          <a:cs typeface="Times New Roman"/>
                        </a:rPr>
                        <a:t>12</a:t>
                      </a:r>
                      <a:endParaRPr lang="en-IN" sz="700">
                        <a:latin typeface="Calibri"/>
                        <a:ea typeface="Calibri"/>
                        <a:cs typeface="Times New Roman"/>
                      </a:endParaRP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&amp;&amp;</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Logical AND</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Logical Operators</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Left to Right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extLst>
                  <a:ext uri="{0D108BD9-81ED-4DB2-BD59-A6C34878D82A}">
                    <a16:rowId xmlns:a16="http://schemas.microsoft.com/office/drawing/2014/main" val="10030"/>
                  </a:ext>
                </a:extLst>
              </a:tr>
              <a:tr h="129016">
                <a:tc>
                  <a:txBody>
                    <a:bodyPr/>
                    <a:lstStyle/>
                    <a:p>
                      <a:pPr algn="ctr">
                        <a:lnSpc>
                          <a:spcPct val="115000"/>
                        </a:lnSpc>
                        <a:spcAft>
                          <a:spcPts val="0"/>
                        </a:spcAft>
                      </a:pPr>
                      <a:r>
                        <a:rPr lang="en-IN" sz="700" b="1">
                          <a:latin typeface="Calibri"/>
                          <a:ea typeface="Calibri"/>
                          <a:cs typeface="Times New Roman"/>
                        </a:rPr>
                        <a:t>13</a:t>
                      </a:r>
                      <a:endParaRPr lang="en-IN" sz="700">
                        <a:latin typeface="Calibri"/>
                        <a:ea typeface="Calibri"/>
                        <a:cs typeface="Times New Roman"/>
                      </a:endParaRP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Logical OR</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Logical Operators</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Left to Right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0031"/>
                  </a:ext>
                </a:extLst>
              </a:tr>
              <a:tr h="129016">
                <a:tc>
                  <a:txBody>
                    <a:bodyPr/>
                    <a:lstStyle/>
                    <a:p>
                      <a:pPr algn="ctr">
                        <a:lnSpc>
                          <a:spcPct val="115000"/>
                        </a:lnSpc>
                        <a:spcAft>
                          <a:spcPts val="0"/>
                        </a:spcAft>
                      </a:pPr>
                      <a:r>
                        <a:rPr lang="en-IN" sz="700" b="1">
                          <a:latin typeface="Calibri"/>
                          <a:ea typeface="Calibri"/>
                          <a:cs typeface="Times New Roman"/>
                        </a:rPr>
                        <a:t>14</a:t>
                      </a:r>
                      <a:endParaRPr lang="en-IN" sz="700">
                        <a:latin typeface="Calibri"/>
                        <a:ea typeface="Calibri"/>
                        <a:cs typeface="Times New Roman"/>
                      </a:endParaRP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Conditional </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Ternary Operators</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IN" sz="700">
                          <a:latin typeface="Calibri"/>
                          <a:ea typeface="Calibri"/>
                          <a:cs typeface="Times New Roman"/>
                        </a:rPr>
                        <a:t>Right to Left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FFFFFF"/>
                    </a:solidFill>
                  </a:tcPr>
                </a:tc>
                <a:extLst>
                  <a:ext uri="{0D108BD9-81ED-4DB2-BD59-A6C34878D82A}">
                    <a16:rowId xmlns:a16="http://schemas.microsoft.com/office/drawing/2014/main" val="10032"/>
                  </a:ext>
                </a:extLst>
              </a:tr>
              <a:tr h="129016">
                <a:tc rowSpan="6">
                  <a:txBody>
                    <a:bodyPr/>
                    <a:lstStyle/>
                    <a:p>
                      <a:pPr algn="ctr">
                        <a:lnSpc>
                          <a:spcPct val="115000"/>
                        </a:lnSpc>
                        <a:spcAft>
                          <a:spcPts val="0"/>
                        </a:spcAft>
                      </a:pPr>
                      <a:endParaRPr lang="en-IN" sz="700">
                        <a:latin typeface="Calibri"/>
                        <a:ea typeface="Calibri"/>
                        <a:cs typeface="Times New Roman"/>
                      </a:endParaRPr>
                    </a:p>
                    <a:p>
                      <a:pPr algn="ctr">
                        <a:lnSpc>
                          <a:spcPct val="115000"/>
                        </a:lnSpc>
                        <a:spcAft>
                          <a:spcPts val="0"/>
                        </a:spcAft>
                      </a:pPr>
                      <a:r>
                        <a:rPr lang="en-IN" sz="700" b="1">
                          <a:latin typeface="Calibri"/>
                          <a:ea typeface="Calibri"/>
                          <a:cs typeface="Times New Roman"/>
                        </a:rPr>
                        <a:t>15</a:t>
                      </a:r>
                      <a:endParaRPr lang="en-IN" sz="700">
                        <a:latin typeface="Calibri"/>
                        <a:ea typeface="Calibri"/>
                        <a:cs typeface="Times New Roman"/>
                      </a:endParaRP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Assignment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rowSpan="6">
                  <a:txBody>
                    <a:bodyPr/>
                    <a:lstStyle/>
                    <a:p>
                      <a:pPr algn="ctr">
                        <a:lnSpc>
                          <a:spcPct val="115000"/>
                        </a:lnSpc>
                        <a:spcAft>
                          <a:spcPts val="0"/>
                        </a:spcAft>
                      </a:pPr>
                      <a:endParaRPr lang="en-IN" sz="700" dirty="0">
                        <a:latin typeface="Calibri"/>
                        <a:ea typeface="Calibri"/>
                        <a:cs typeface="Times New Roman"/>
                      </a:endParaRPr>
                    </a:p>
                    <a:p>
                      <a:pPr algn="ctr">
                        <a:lnSpc>
                          <a:spcPct val="115000"/>
                        </a:lnSpc>
                        <a:spcAft>
                          <a:spcPts val="0"/>
                        </a:spcAft>
                      </a:pPr>
                      <a:endParaRPr lang="en-IN" sz="700" dirty="0" smtClean="0">
                        <a:latin typeface="Calibri"/>
                        <a:ea typeface="Calibri"/>
                        <a:cs typeface="Times New Roman"/>
                      </a:endParaRPr>
                    </a:p>
                    <a:p>
                      <a:pPr algn="ctr">
                        <a:lnSpc>
                          <a:spcPct val="115000"/>
                        </a:lnSpc>
                        <a:spcAft>
                          <a:spcPts val="0"/>
                        </a:spcAft>
                      </a:pPr>
                      <a:r>
                        <a:rPr lang="en-IN" sz="700" dirty="0" smtClean="0">
                          <a:latin typeface="Calibri"/>
                          <a:ea typeface="Calibri"/>
                          <a:cs typeface="Times New Roman"/>
                        </a:rPr>
                        <a:t>Assignment </a:t>
                      </a:r>
                      <a:r>
                        <a:rPr lang="en-IN" sz="700" dirty="0">
                          <a:latin typeface="Calibri"/>
                          <a:ea typeface="Calibri"/>
                          <a:cs typeface="Times New Roman"/>
                        </a:rPr>
                        <a:t>Operators</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rowSpan="6">
                  <a:txBody>
                    <a:bodyPr/>
                    <a:lstStyle/>
                    <a:p>
                      <a:pPr algn="ctr">
                        <a:lnSpc>
                          <a:spcPct val="115000"/>
                        </a:lnSpc>
                        <a:spcAft>
                          <a:spcPts val="0"/>
                        </a:spcAft>
                      </a:pPr>
                      <a:endParaRPr lang="en-IN" sz="700" dirty="0">
                        <a:latin typeface="Calibri"/>
                        <a:ea typeface="Calibri"/>
                        <a:cs typeface="Times New Roman"/>
                      </a:endParaRPr>
                    </a:p>
                    <a:p>
                      <a:pPr algn="ctr">
                        <a:lnSpc>
                          <a:spcPct val="115000"/>
                        </a:lnSpc>
                        <a:spcAft>
                          <a:spcPts val="0"/>
                        </a:spcAft>
                      </a:pPr>
                      <a:endParaRPr lang="en-IN" sz="700" smtClean="0">
                        <a:latin typeface="Calibri"/>
                        <a:ea typeface="Calibri"/>
                        <a:cs typeface="Times New Roman"/>
                      </a:endParaRPr>
                    </a:p>
                    <a:p>
                      <a:pPr algn="ctr">
                        <a:lnSpc>
                          <a:spcPct val="115000"/>
                        </a:lnSpc>
                        <a:spcAft>
                          <a:spcPts val="0"/>
                        </a:spcAft>
                      </a:pPr>
                      <a:r>
                        <a:rPr lang="en-IN" sz="700" smtClean="0">
                          <a:latin typeface="Calibri"/>
                          <a:ea typeface="Calibri"/>
                          <a:cs typeface="Times New Roman"/>
                        </a:rPr>
                        <a:t>Right </a:t>
                      </a:r>
                      <a:r>
                        <a:rPr lang="en-IN" sz="700">
                          <a:latin typeface="Calibri"/>
                          <a:ea typeface="Calibri"/>
                          <a:cs typeface="Times New Roman"/>
                        </a:rPr>
                        <a:t>to Left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0033"/>
                  </a:ext>
                </a:extLst>
              </a:tr>
              <a:tr h="129016">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Addition Assignment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34"/>
                  </a:ext>
                </a:extLst>
              </a:tr>
              <a:tr h="129016">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Subtraction Assignment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35"/>
                  </a:ext>
                </a:extLst>
              </a:tr>
              <a:tr h="129016">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Multiplication Assignment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36"/>
                  </a:ext>
                </a:extLst>
              </a:tr>
              <a:tr h="129016">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a:latin typeface="Calibri"/>
                          <a:ea typeface="Calibri"/>
                          <a:cs typeface="Times New Roman"/>
                        </a:rPr>
                        <a:t>Division Assignment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37"/>
                  </a:ext>
                </a:extLst>
              </a:tr>
              <a:tr h="129016">
                <a:tc vMerge="1">
                  <a:txBody>
                    <a:bodyPr/>
                    <a:lstStyle/>
                    <a:p>
                      <a:endParaRPr lang="en-IN"/>
                    </a:p>
                  </a:txBody>
                  <a:tcPr/>
                </a:tc>
                <a:tc>
                  <a:txBody>
                    <a:bodyPr/>
                    <a:lstStyle/>
                    <a:p>
                      <a:pPr algn="ctr">
                        <a:lnSpc>
                          <a:spcPct val="115000"/>
                        </a:lnSpc>
                        <a:spcAft>
                          <a:spcPts val="0"/>
                        </a:spcAft>
                      </a:pPr>
                      <a:r>
                        <a:rPr lang="en-IN" sz="700">
                          <a:latin typeface="Calibri"/>
                          <a:ea typeface="Calibri"/>
                          <a:cs typeface="Times New Roman"/>
                        </a:rPr>
                        <a: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lnSpc>
                          <a:spcPct val="115000"/>
                        </a:lnSpc>
                        <a:spcAft>
                          <a:spcPts val="0"/>
                        </a:spcAft>
                      </a:pPr>
                      <a:r>
                        <a:rPr lang="en-IN" sz="700" dirty="0">
                          <a:latin typeface="Calibri"/>
                          <a:ea typeface="Calibri"/>
                          <a:cs typeface="Times New Roman"/>
                        </a:rPr>
                        <a:t>Modulus Assignment</a:t>
                      </a:r>
                    </a:p>
                  </a:txBody>
                  <a:tcPr marL="45895" marR="45895"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38"/>
                  </a:ext>
                </a:extLst>
              </a:tr>
            </a:tbl>
          </a:graphicData>
        </a:graphic>
      </p:graphicFrame>
    </p:spTree>
    <p:extLst>
      <p:ext uri="{BB962C8B-B14F-4D97-AF65-F5344CB8AC3E}">
        <p14:creationId xmlns:p14="http://schemas.microsoft.com/office/powerpoint/2010/main" val="34734883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0"/>
            <a:ext cx="10515600" cy="833663"/>
          </a:xfrm>
        </p:spPr>
        <p:txBody>
          <a:bodyPr/>
          <a:lstStyle/>
          <a:p>
            <a:pPr algn="ctr"/>
            <a:r>
              <a:rPr lang="en-US" smtClean="0"/>
              <a:t>Associativity</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461171" cy="4351338"/>
          </a:xfrm>
        </p:spPr>
        <p:txBody>
          <a:bodyPr>
            <a:normAutofit/>
          </a:bodyPr>
          <a:lstStyle/>
          <a:p>
            <a:r>
              <a:rPr lang="en-US" dirty="0"/>
              <a:t>As there exist rules for evaluating operators in mathematics known as BODMAS similarly their exist rules for evaluating expressions in java</a:t>
            </a:r>
            <a:r>
              <a:rPr lang="en-US" dirty="0" smtClean="0"/>
              <a:t>.</a:t>
            </a:r>
          </a:p>
          <a:p>
            <a:r>
              <a:rPr lang="en-US" sz="2000" noProof="1" smtClean="0"/>
              <a:t>In java too arithmetic operations are governed by BODMAS rule but since there are other operations like logical ,relational etc.</a:t>
            </a:r>
          </a:p>
          <a:p>
            <a:r>
              <a:rPr lang="en-US" noProof="1" smtClean="0"/>
              <a:t>Use parenthesis to alter the order of evaluation of expression.</a:t>
            </a:r>
          </a:p>
          <a:p>
            <a:endParaRPr lang="en-US" sz="2000"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7</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7096677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p:txBody>
          <a:bodyPr/>
          <a:lstStyle/>
          <a:p>
            <a:pPr algn="ctr"/>
            <a:r>
              <a:rPr lang="en-US" dirty="0" smtClean="0"/>
              <a:t>Questions ??</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5350" y="1487686"/>
            <a:ext cx="6648450" cy="3739753"/>
          </a:xfrm>
        </p:spPr>
      </p:pic>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0717695" y="6363134"/>
            <a:ext cx="838200" cy="360000"/>
          </a:xfrm>
        </p:spPr>
        <p:txBody>
          <a:bodyPr/>
          <a:lstStyle/>
          <a:p>
            <a:r>
              <a:rPr lang="en-US" dirty="0"/>
              <a:t>PAGE </a:t>
            </a:r>
            <a:fld id="{4A9B5881-4007-4345-955A-79C2656F0C49}" type="slidenum">
              <a:rPr lang="en-US" smtClean="0"/>
              <a:pPr/>
              <a:t>8</a:t>
            </a:fld>
            <a:endParaRPr lang="en-US" dirty="0"/>
          </a:p>
        </p:txBody>
      </p:sp>
      <p:sp>
        <p:nvSpPr>
          <p:cNvPr id="10" name="Isosceles Triangle 9">
            <a:extLst>
              <a:ext uri="{FF2B5EF4-FFF2-40B4-BE49-F238E27FC236}">
                <a16:creationId xmlns:a16="http://schemas.microsoft.com/office/drawing/2014/main" id="{792980D7-ED01-4955-83DB-59BA18C94FBA}"/>
              </a:ext>
              <a:ext uri="{C183D7F6-B498-43B3-948B-1728B52AA6E4}">
                <adec:decorative xmlns=""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val="17049495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4E32C0B-4052-44CB-9341-8AD8B2CC471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BB7C387-AFDC-4FE3-A658-984B7F35F1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568</Words>
  <Application>Microsoft Office PowerPoint</Application>
  <PresentationFormat>Widescreen</PresentationFormat>
  <Paragraphs>196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Office Theme</vt:lpstr>
      <vt:lpstr>   Operators</vt:lpstr>
      <vt:lpstr>Exam Objectives</vt:lpstr>
      <vt:lpstr>Operators</vt:lpstr>
      <vt:lpstr>Numeric Promotion</vt:lpstr>
      <vt:lpstr>Numeric Promotion</vt:lpstr>
      <vt:lpstr>Operator Precedence</vt:lpstr>
      <vt:lpstr>Associativity</vt:lpstr>
      <vt:lpstr>Questions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2020-01-31T04:54:37Z</dcterms:created>
  <dcterms:modified xsi:type="dcterms:W3CDTF">2020-05-25T16:16:29Z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