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1" r:id="rId6"/>
    <p:sldId id="270" r:id="rId7"/>
    <p:sldId id="275" r:id="rId8"/>
    <p:sldId id="265" r:id="rId9"/>
    <p:sldId id="267" r:id="rId10"/>
    <p:sldId id="271" r:id="rId11"/>
    <p:sldId id="274" r:id="rId12"/>
    <p:sldId id="272" r:id="rId13"/>
    <p:sldId id="27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5/10/2020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Basics Of </a:t>
            </a:r>
            <a:br>
              <a:rPr lang="en-US" dirty="0" smtClean="0"/>
            </a:br>
            <a:r>
              <a:rPr lang="en-US" dirty="0" smtClean="0"/>
              <a:t>Java                 Program     </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Virtual Machine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90256"/>
            <a:ext cx="10515600" cy="4486708"/>
          </a:xfrm>
        </p:spPr>
        <p:txBody>
          <a:bodyPr>
            <a:normAutofit/>
          </a:bodyPr>
          <a:lstStyle/>
          <a:p>
            <a:r>
              <a:rPr lang="en-US" sz="2800" noProof="1" smtClean="0"/>
              <a:t>Java virtual machine (JVM) is the piece of software that is responsible for running a java application.</a:t>
            </a:r>
          </a:p>
          <a:p>
            <a:r>
              <a:rPr lang="en-US" sz="2800" noProof="1" smtClean="0"/>
              <a:t>A java application is executed by the following command : </a:t>
            </a:r>
            <a:r>
              <a:rPr lang="en-US" sz="2800" noProof="1"/>
              <a:t/>
            </a:r>
            <a:br>
              <a:rPr lang="en-US" sz="2800" noProof="1"/>
            </a:br>
            <a:r>
              <a:rPr lang="en-US" sz="2800" noProof="1" smtClean="0"/>
              <a:t>            java WelcomeToJava</a:t>
            </a:r>
          </a:p>
          <a:p>
            <a:r>
              <a:rPr lang="en-US" sz="2800" noProof="1" smtClean="0"/>
              <a:t>Here ‘java’ represents the java virtual machine(JVM) which runs the java program.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41825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11</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484223" cy="4351338"/>
          </a:xfrm>
        </p:spPr>
        <p:txBody>
          <a:bodyPr>
            <a:normAutofit/>
          </a:bodyPr>
          <a:lstStyle/>
          <a:p>
            <a:endParaRPr lang="en-US" dirty="0" smtClean="0"/>
          </a:p>
          <a:p>
            <a:endParaRPr lang="en-US" dirty="0"/>
          </a:p>
          <a:p>
            <a:endParaRPr lang="en-US" dirty="0" smtClean="0"/>
          </a:p>
          <a:p>
            <a:r>
              <a:rPr lang="en-US" dirty="0" smtClean="0"/>
              <a:t>Create </a:t>
            </a:r>
            <a:r>
              <a:rPr lang="en-US" dirty="0"/>
              <a:t>an executable Java program with a main class</a:t>
            </a:r>
          </a:p>
          <a:p>
            <a:r>
              <a:rPr lang="en-US" dirty="0"/>
              <a:t>Compile and run a Java program from the command </a:t>
            </a:r>
            <a:r>
              <a:rPr lang="en-US" dirty="0" smtClean="0"/>
              <a:t>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18364" y="1683339"/>
            <a:ext cx="4849857" cy="4562475"/>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Steps to run a Java program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endParaRPr lang="en-US" sz="2800" noProof="1" smtClean="0"/>
          </a:p>
          <a:p>
            <a:endParaRPr lang="en-US" sz="2800" noProof="1"/>
          </a:p>
          <a:p>
            <a:r>
              <a:rPr lang="en-US" sz="2800" noProof="1" smtClean="0"/>
              <a:t>Step 1 : Writing the code for executing a functionality.</a:t>
            </a:r>
          </a:p>
          <a:p>
            <a:r>
              <a:rPr lang="en-US" sz="2800" noProof="1" smtClean="0"/>
              <a:t>Step 2 : Save the code in (Step 1) into a file with .java extension.</a:t>
            </a:r>
          </a:p>
          <a:p>
            <a:r>
              <a:rPr lang="en-US" sz="2800" noProof="1" smtClean="0"/>
              <a:t>Steps 3 : Compile the .java file using the javac command. This will generate a .class file.</a:t>
            </a:r>
          </a:p>
          <a:p>
            <a:r>
              <a:rPr lang="en-US" sz="2800" noProof="1" smtClean="0"/>
              <a:t>Step 4 : Run the program using the java command and the generated .class file.</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396771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Writing the first Java program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132190" cy="4351338"/>
          </a:xfrm>
        </p:spPr>
        <p:txBody>
          <a:bodyPr>
            <a:normAutofit/>
          </a:bodyPr>
          <a:lstStyle/>
          <a:p>
            <a:endParaRPr lang="en-US" noProof="1" smtClean="0"/>
          </a:p>
          <a:p>
            <a:r>
              <a:rPr lang="en-US" noProof="1" smtClean="0"/>
              <a:t>WelcomeToJava is the name of a class. This class is present in a file named WelcomeToJava.java</a:t>
            </a:r>
          </a:p>
          <a:p>
            <a:r>
              <a:rPr lang="en-US" noProof="1" smtClean="0"/>
              <a:t>The class WelcomeToJava contains a method named main().</a:t>
            </a:r>
          </a:p>
          <a:p>
            <a:r>
              <a:rPr lang="en-US" noProof="1" smtClean="0"/>
              <a:t>The method main() takes in a parameter of type String.</a:t>
            </a:r>
          </a:p>
          <a:p>
            <a:r>
              <a:rPr lang="en-US" noProof="1" smtClean="0"/>
              <a:t>The statement System.out.println is used to print to the command line. Here the program prints the string ‘Welcome to Java !!’ on the command line.</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342" y="2032000"/>
            <a:ext cx="4947458" cy="3953164"/>
          </a:xfrm>
          <a:prstGeom prst="rect">
            <a:avLst/>
          </a:prstGeom>
        </p:spPr>
      </p:pic>
    </p:spTree>
    <p:extLst>
      <p:ext uri="{BB962C8B-B14F-4D97-AF65-F5344CB8AC3E}">
        <p14:creationId xmlns:p14="http://schemas.microsoft.com/office/powerpoint/2010/main" val="1205512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712163"/>
            <a:ext cx="10515600" cy="833663"/>
          </a:xfrm>
        </p:spPr>
        <p:txBody>
          <a:bodyPr/>
          <a:lstStyle/>
          <a:p>
            <a:pPr algn="ctr"/>
            <a:r>
              <a:rPr lang="en-US" dirty="0" smtClean="0"/>
              <a:t>Entry Point to the World of Java : main() </a:t>
            </a:r>
            <a:r>
              <a:rPr lang="en-US" dirty="0"/>
              <a:t>m</a:t>
            </a:r>
            <a:r>
              <a:rPr lang="en-US" dirty="0" smtClean="0"/>
              <a:t>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6005945" cy="4351338"/>
          </a:xfrm>
        </p:spPr>
        <p:txBody>
          <a:bodyPr>
            <a:normAutofit/>
          </a:bodyPr>
          <a:lstStyle/>
          <a:p>
            <a:endParaRPr lang="en-US" dirty="0" smtClean="0"/>
          </a:p>
          <a:p>
            <a:r>
              <a:rPr lang="en-US" dirty="0" smtClean="0"/>
              <a:t>Serves as an entry point to any java program. Almost all java programs whether it be a web server written in java or a web application or a desktop application , all begin with a main method and then extend further.</a:t>
            </a:r>
          </a:p>
          <a:p>
            <a:endParaRPr lang="en-US" dirty="0" smtClean="0"/>
          </a:p>
          <a:p>
            <a:r>
              <a:rPr lang="en-US" dirty="0" smtClean="0"/>
              <a:t>Just like a VISA document acts like an entry point to any country and you need to satisfy all the conditions in order to possess one, similar is the case with main method in java.	</a:t>
            </a:r>
          </a:p>
          <a:p>
            <a:r>
              <a:rPr lang="en-US" dirty="0" smtClean="0"/>
              <a:t>There many valid and invalid ways of writing a main method.</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6" y="1964447"/>
            <a:ext cx="4334163" cy="4204507"/>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Command Line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pPr lvl="1"/>
            <a:r>
              <a:rPr lang="en-US" noProof="1" smtClean="0"/>
              <a:t>a b c</a:t>
            </a:r>
          </a:p>
          <a:p>
            <a:pPr lvl="1"/>
            <a:r>
              <a:rPr lang="en-US" noProof="1" smtClean="0"/>
              <a:t>a               b  c</a:t>
            </a:r>
          </a:p>
          <a:p>
            <a:pPr lvl="1"/>
            <a:r>
              <a:rPr lang="en-US" noProof="1" smtClean="0"/>
              <a:t>“a ” b c</a:t>
            </a:r>
          </a:p>
          <a:p>
            <a:r>
              <a:rPr lang="en-US" noProof="1" smtClean="0"/>
              <a:t>In case if no argument is passed, an array of zero size is passed.</a:t>
            </a:r>
          </a:p>
          <a:p>
            <a:r>
              <a:rPr lang="en-US" noProof="1" smtClean="0"/>
              <a:t>Example : The programmer may want to write a program to print a message of his choice on the command line. The programmer would just pass the message that he wants to be displayed on command line and the program would display it.</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45401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 Step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r>
              <a:rPr lang="en-US" sz="2400" dirty="0"/>
              <a:t>As per wiki , a compiler is a computer program that translates computer code written in one programming language (the source language) into another language (the target </a:t>
            </a:r>
            <a:r>
              <a:rPr lang="en-US" sz="2400" dirty="0" smtClean="0"/>
              <a:t>language</a:t>
            </a:r>
          </a:p>
          <a:p>
            <a:r>
              <a:rPr lang="en-US" sz="2400" noProof="1" smtClean="0"/>
              <a:t>Java </a:t>
            </a:r>
            <a:r>
              <a:rPr lang="en-US" sz="2400" noProof="1" smtClean="0"/>
              <a:t>compiler takes the source code written in a .java file and converts  that code into an intermediate code known as </a:t>
            </a:r>
            <a:r>
              <a:rPr lang="en-US" sz="2400" noProof="1" smtClean="0"/>
              <a:t>Bytecode.</a:t>
            </a:r>
            <a:endParaRPr lang="en-US" sz="2400" noProof="1" smtClean="0"/>
          </a:p>
          <a:p>
            <a:r>
              <a:rPr lang="en-US" sz="2400" noProof="1" smtClean="0"/>
              <a:t>The intermediate byte code that is generated during the compile step is an important step as that makes Java platform independent. This means that the .class file can be taken on any platform/machine/OS and executed there.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2019283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 The pre-Java world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Autofit/>
          </a:bodyPr>
          <a:lstStyle/>
          <a:p>
            <a:r>
              <a:rPr lang="en-US" sz="2400" noProof="1" smtClean="0"/>
              <a:t>Java is primarily based one of the popular programming language. </a:t>
            </a:r>
          </a:p>
          <a:p>
            <a:r>
              <a:rPr lang="en-US" sz="2400" noProof="1" smtClean="0"/>
              <a:t>One of the major drawback of C++ was that the executable code was not platform independent. This means that the code written in C++ had to be compiled again and again for different platforms. This was a teadious task for a programmer to do.</a:t>
            </a:r>
          </a:p>
          <a:p>
            <a:r>
              <a:rPr lang="en-US" sz="2400" noProof="1" smtClean="0"/>
              <a:t>Java creators had this issue at the back of their mind and they wrote java in such a was to do away with this drawback.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21751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Java : Platform Independency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773382"/>
            <a:ext cx="10515600" cy="4403581"/>
          </a:xfrm>
        </p:spPr>
        <p:txBody>
          <a:bodyPr>
            <a:normAutofit/>
          </a:bodyPr>
          <a:lstStyle/>
          <a:p>
            <a:r>
              <a:rPr lang="en-US" sz="2800" noProof="1" smtClean="0"/>
              <a:t>This is known as Write once run anywhere (WORA).</a:t>
            </a:r>
            <a:endParaRPr lang="en-US" sz="28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50625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32C0B-4052-44CB-9341-8AD8B2CC4712}">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709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Basics Of  Java                 Program     </vt:lpstr>
      <vt:lpstr>Exam Objectives</vt:lpstr>
      <vt:lpstr>Steps to run a Java program</vt:lpstr>
      <vt:lpstr>Writing the first Java program</vt:lpstr>
      <vt:lpstr>Entry Point to the World of Java : main() method</vt:lpstr>
      <vt:lpstr>Command Line Arguments</vt:lpstr>
      <vt:lpstr>Compile Step</vt:lpstr>
      <vt:lpstr>C++: The pre-Java world</vt:lpstr>
      <vt:lpstr>Java : Platform Independency</vt:lpstr>
      <vt:lpstr>Java Virtual Machine</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2020-05-10T11:27:20Z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