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61" r:id="rId6"/>
    <p:sldId id="308" r:id="rId7"/>
    <p:sldId id="310" r:id="rId8"/>
    <p:sldId id="282" r:id="rId9"/>
    <p:sldId id="309" r:id="rId10"/>
    <p:sldId id="294" r:id="rId11"/>
    <p:sldId id="311" r:id="rId12"/>
    <p:sldId id="312" r:id="rId13"/>
    <p:sldId id="313" r:id="rId14"/>
    <p:sldId id="299" r:id="rId15"/>
    <p:sldId id="300" r:id="rId16"/>
    <p:sldId id="304" r:id="rId17"/>
    <p:sldId id="314" r:id="rId18"/>
    <p:sldId id="301" r:id="rId19"/>
    <p:sldId id="297" r:id="rId20"/>
    <p:sldId id="283" r:id="rId21"/>
    <p:sldId id="315" r:id="rId22"/>
    <p:sldId id="302" r:id="rId23"/>
    <p:sldId id="298" r:id="rId24"/>
    <p:sldId id="316" r:id="rId25"/>
    <p:sldId id="306" r:id="rId26"/>
    <p:sldId id="30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12" autoAdjust="0"/>
  </p:normalViewPr>
  <p:slideViewPr>
    <p:cSldViewPr snapToGrid="0">
      <p:cViewPr varScale="1">
        <p:scale>
          <a:sx n="69" d="100"/>
          <a:sy n="69" d="100"/>
        </p:scale>
        <p:origin x="516"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4/28/2020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Inheritance</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val="11464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a:t>
            </a:r>
            <a:r>
              <a:rPr lang="en-US" sz="2800" dirty="0" smtClean="0"/>
              <a:t>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car from your father , Yuck !! Who drives it today. You need something which looks more trendy.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 My father’s Old Car</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0208"/>
            <a:ext cx="3983183" cy="3594100"/>
          </a:xfr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2909" y="1890208"/>
            <a:ext cx="3808018" cy="3594100"/>
          </a:xfrm>
          <a:prstGeom prst="rect">
            <a:avLst/>
          </a:prstGeom>
        </p:spPr>
      </p:pic>
      <p:pic>
        <p:nvPicPr>
          <p:cNvPr id="9" name="Picture 8"/>
          <p:cNvPicPr>
            <a:picLocks noChangeAspect="1"/>
          </p:cNvPicPr>
          <p:nvPr/>
        </p:nvPicPr>
        <p:blipFill>
          <a:blip r:embed="rId4"/>
          <a:stretch>
            <a:fillRect/>
          </a:stretch>
        </p:blipFill>
        <p:spPr>
          <a:xfrm>
            <a:off x="1062182" y="5595793"/>
            <a:ext cx="3546764" cy="574098"/>
          </a:xfrm>
          <a:prstGeom prst="rect">
            <a:avLst/>
          </a:prstGeom>
        </p:spPr>
      </p:pic>
      <p:pic>
        <p:nvPicPr>
          <p:cNvPr id="10" name="Picture 9"/>
          <p:cNvPicPr>
            <a:picLocks noChangeAspect="1"/>
          </p:cNvPicPr>
          <p:nvPr/>
        </p:nvPicPr>
        <p:blipFill>
          <a:blip r:embed="rId5"/>
          <a:stretch>
            <a:fillRect/>
          </a:stretch>
        </p:blipFill>
        <p:spPr>
          <a:xfrm>
            <a:off x="7521902" y="5597416"/>
            <a:ext cx="3629025" cy="572475"/>
          </a:xfrm>
          <a:prstGeom prst="rect">
            <a:avLst/>
          </a:prstGeom>
        </p:spPr>
      </p:pic>
      <p:pic>
        <p:nvPicPr>
          <p:cNvPr id="12" name="Picture 11"/>
          <p:cNvPicPr>
            <a:picLocks noChangeAspect="1"/>
          </p:cNvPicPr>
          <p:nvPr/>
        </p:nvPicPr>
        <p:blipFill>
          <a:blip r:embed="rId6"/>
          <a:stretch>
            <a:fillRect/>
          </a:stretch>
        </p:blipFill>
        <p:spPr>
          <a:xfrm>
            <a:off x="4821382" y="3214687"/>
            <a:ext cx="2410691" cy="428625"/>
          </a:xfrm>
          <a:prstGeom prst="rect">
            <a:avLst/>
          </a:prstGeo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407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Reusing </a:t>
            </a:r>
            <a:r>
              <a:rPr lang="en-US" b="1" dirty="0" smtClean="0"/>
              <a:t>Implementations Through Inheritance</a:t>
            </a:r>
          </a:p>
          <a:p>
            <a:pPr lvl="1"/>
            <a:r>
              <a:rPr lang="en-US" dirty="0"/>
              <a:t>Create and use subclasses and </a:t>
            </a:r>
            <a:r>
              <a:rPr lang="en-US" dirty="0" smtClean="0"/>
              <a:t>super classes.</a:t>
            </a:r>
            <a:endParaRPr lang="en-US" dirty="0"/>
          </a:p>
          <a:p>
            <a:pPr lvl="1"/>
            <a:r>
              <a:rPr lang="en-US" dirty="0" smtClean="0"/>
              <a:t>Create </a:t>
            </a:r>
            <a:r>
              <a:rPr lang="en-US" dirty="0"/>
              <a:t>and extend abstract </a:t>
            </a:r>
            <a:r>
              <a:rPr lang="en-US" dirty="0" smtClean="0"/>
              <a:t>classes.</a:t>
            </a:r>
            <a:endParaRPr lang="en-US" dirty="0"/>
          </a:p>
          <a:p>
            <a:pPr lvl="1"/>
            <a:r>
              <a:rPr lang="en-US" dirty="0" smtClean="0"/>
              <a:t>Enable </a:t>
            </a:r>
            <a:r>
              <a:rPr lang="en-US" dirty="0"/>
              <a:t>polymorphism by overriding </a:t>
            </a:r>
            <a:r>
              <a:rPr lang="en-US" dirty="0" smtClean="0"/>
              <a:t>methods.</a:t>
            </a:r>
            <a:endParaRPr lang="en-US" dirty="0"/>
          </a:p>
          <a:p>
            <a:pPr lvl="1"/>
            <a:r>
              <a:rPr lang="en-US" dirty="0" smtClean="0"/>
              <a:t>Utilize </a:t>
            </a:r>
            <a:r>
              <a:rPr lang="en-US" dirty="0"/>
              <a:t>polymorphism to cast and call </a:t>
            </a:r>
            <a:r>
              <a:rPr lang="en-US" dirty="0" smtClean="0"/>
              <a:t>methods, differentiating </a:t>
            </a:r>
            <a:r>
              <a:rPr lang="en-US" dirty="0"/>
              <a:t>object type versus reference </a:t>
            </a:r>
            <a:r>
              <a:rPr lang="en-US" dirty="0" smtClean="0"/>
              <a:t>type.</a:t>
            </a:r>
            <a:endParaRPr lang="en-US" dirty="0"/>
          </a:p>
          <a:p>
            <a:pPr lvl="1"/>
            <a:r>
              <a:rPr lang="en-US" dirty="0" smtClean="0"/>
              <a:t>Distinguish </a:t>
            </a:r>
            <a:r>
              <a:rPr lang="en-US" dirty="0"/>
              <a:t>overloading, overriding, and </a:t>
            </a:r>
            <a:r>
              <a:rPr lang="en-US" dirty="0" smtClean="0"/>
              <a:t>hiding.</a:t>
            </a:r>
            <a:endParaRPr lang="en-US" sz="9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This makes a perfect example for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val="307920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The “final” methods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551363"/>
          </a:xfrm>
        </p:spPr>
        <p:txBody>
          <a:bodyPr>
            <a:normAutofit/>
          </a:bodyPr>
          <a:lstStyle/>
          <a:p>
            <a:r>
              <a:rPr lang="en-US" sz="2800" dirty="0" smtClean="0"/>
              <a:t>Open source code is something ever</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057752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24</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noProof="1" smtClean="0"/>
              <a:t>Inheritance is a common phenomenon that we view everywhere around us. We ourselves inherit many things from our parents like our face structure, our physique, our hair and many more.</a:t>
            </a:r>
          </a:p>
          <a:p>
            <a:r>
              <a:rPr lang="en-US" noProof="1" smtClean="0"/>
              <a:t>Similarly in java, we have a concept of inheritance.</a:t>
            </a:r>
          </a:p>
          <a:p>
            <a:r>
              <a:rPr lang="en-US" noProof="1" smtClean="0"/>
              <a:t>A class in java bundles together properties and behavior within itself.</a:t>
            </a:r>
          </a:p>
          <a:p>
            <a:r>
              <a:rPr lang="en-US" noProof="1" smtClean="0"/>
              <a:t>Similar to the real world , when a class inherits another class then it receives properties and behaviours defined in the parent class as a part of inheritance relationship.</a:t>
            </a:r>
          </a:p>
          <a:p>
            <a:r>
              <a:rPr lang="en-US" noProof="1" smtClean="0"/>
              <a:t>The class being inherited is referred to as superclass/supertype/base class/parent class and the class inheriting is referred to as subclass/subtype/derived class/child class.</a:t>
            </a:r>
          </a:p>
          <a:p>
            <a:r>
              <a:rPr lang="en-US" noProof="1" smtClean="0"/>
              <a:t>The subclass can additionally modify the inherited members from the parent class.</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942378"/>
            <a:ext cx="3981450" cy="423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a:t>In order to inherit from a class, the child class “extends” the parent class.</a:t>
            </a:r>
          </a:p>
          <a:p>
            <a:r>
              <a:rPr lang="en-US" dirty="0"/>
              <a:t>Java does not support multiple inheritance which means a class in java is not allowed to “extend” more than one class.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 The Details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 order to inherit from a class, the child class “extends” the parent class.</a:t>
            </a:r>
          </a:p>
          <a:p>
            <a:r>
              <a:rPr lang="en-US" sz="2800" dirty="0" smtClean="0"/>
              <a:t>Java does not support multiple inheritance which means a class in java is not allowed to “extend” more than one class.</a:t>
            </a:r>
          </a:p>
          <a:p>
            <a:r>
              <a:rPr lang="en-US" sz="2800" dirty="0" smtClean="0"/>
              <a:t>Constructors are not considered as members of the class and hence are not inherited. Similarly static and instance initializers are also not considered members of the class and hence are not inherited.</a:t>
            </a:r>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We are all child of the “Object”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20000"/>
          </a:bodyPr>
          <a:lstStyle/>
          <a:p>
            <a:r>
              <a:rPr lang="en-US" sz="2800" dirty="0" smtClean="0"/>
              <a:t>Individually we wear many identities like Indian, American, men , women. Over and above all this we all have a common identity that we all are humans. There are some properties and behaviors that we all humans have like we have two eyes, 2 legs , we talk, we listen etc.</a:t>
            </a:r>
          </a:p>
          <a:p>
            <a:r>
              <a:rPr lang="en-US" sz="2800" dirty="0" smtClean="0"/>
              <a:t>Similar to human class that we all inherit, </a:t>
            </a:r>
            <a:r>
              <a:rPr lang="en-US" sz="2800" dirty="0" err="1" smtClean="0"/>
              <a:t>java.lang.Object</a:t>
            </a:r>
            <a:r>
              <a:rPr lang="en-US" sz="2800" dirty="0" smtClean="0"/>
              <a:t> </a:t>
            </a:r>
            <a:r>
              <a:rPr lang="en-US" sz="2800" dirty="0"/>
              <a:t>class is the parent class of all the classes in java, whether classes in </a:t>
            </a:r>
            <a:r>
              <a:rPr lang="en-US" sz="2800" dirty="0" err="1"/>
              <a:t>jdk</a:t>
            </a:r>
            <a:r>
              <a:rPr lang="en-US" sz="2800" dirty="0"/>
              <a:t> or the classes defined by the user. So all objects have a set of default methods which can be invoked which are inherited from the Object class</a:t>
            </a:r>
            <a:r>
              <a:rPr lang="en-US" sz="2800" dirty="0" smtClean="0"/>
              <a:t>.</a:t>
            </a:r>
          </a:p>
          <a:p>
            <a:r>
              <a:rPr lang="en-US" sz="2800" dirty="0" smtClean="0"/>
              <a:t>Methods from Objects class : </a:t>
            </a:r>
          </a:p>
          <a:p>
            <a:pPr lvl="1"/>
            <a:r>
              <a:rPr lang="en-US" sz="2600" dirty="0" err="1" smtClean="0"/>
              <a:t>toString</a:t>
            </a:r>
            <a:r>
              <a:rPr lang="en-US" sz="2600" dirty="0" smtClean="0"/>
              <a:t>()</a:t>
            </a:r>
          </a:p>
          <a:p>
            <a:pPr lvl="1"/>
            <a:r>
              <a:rPr lang="en-US" sz="2600" dirty="0"/>
              <a:t>e</a:t>
            </a:r>
            <a:r>
              <a:rPr lang="en-US" sz="2600" dirty="0" smtClean="0"/>
              <a:t>quals()</a:t>
            </a:r>
          </a:p>
          <a:p>
            <a:pPr lvl="1"/>
            <a:r>
              <a:rPr lang="en-US" sz="2600" dirty="0" err="1" smtClean="0"/>
              <a:t>hashcode</a:t>
            </a:r>
            <a:r>
              <a:rPr lang="en-US" sz="2600" dirty="0" smtClean="0"/>
              <a:t>()</a:t>
            </a:r>
          </a:p>
          <a:p>
            <a:pPr lvl="1"/>
            <a:r>
              <a:rPr lang="en-US" sz="2600" dirty="0"/>
              <a:t>c</a:t>
            </a:r>
            <a:r>
              <a:rPr lang="en-US" sz="2600" dirty="0" smtClean="0"/>
              <a:t>lone()</a:t>
            </a:r>
          </a:p>
          <a:p>
            <a:pPr lvl="1"/>
            <a:r>
              <a:rPr lang="en-US" sz="2600" dirty="0" err="1" smtClean="0"/>
              <a:t>getClass</a:t>
            </a:r>
            <a:r>
              <a:rPr lang="en-US" sz="2600" dirty="0" smtClean="0"/>
              <a:t>()</a:t>
            </a:r>
          </a:p>
          <a:p>
            <a:pPr lvl="1"/>
            <a:endParaRPr lang="en-US" sz="2600" dirty="0" smtClean="0"/>
          </a:p>
          <a:p>
            <a:pPr lvl="1"/>
            <a:endParaRPr lang="en-US" sz="2600" dirty="0" smtClean="0"/>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Myth of Static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Static members of the class look like they are inherited but are actually just shared between the parent </a:t>
            </a:r>
            <a:r>
              <a:rPr lang="en-US" sz="2600" dirty="0" smtClean="0"/>
              <a:t>&amp; child class.</a:t>
            </a:r>
          </a:p>
          <a:p>
            <a:r>
              <a:rPr lang="en-US" sz="2600" dirty="0" smtClean="0"/>
              <a:t>If the parent class contains a static member, then child class also shares the same copy of the static </a:t>
            </a:r>
            <a:r>
              <a:rPr lang="en-US" sz="2600" smtClean="0"/>
              <a:t>member.</a:t>
            </a:r>
            <a:endParaRPr lang="en-US" sz="2600" dirty="0" smtClean="0"/>
          </a:p>
          <a:p>
            <a:r>
              <a:rPr lang="en-US" sz="2600" dirty="0" smtClean="0"/>
              <a:t>This essentially means that both parent and child refer to the same copy of the member variable in memory and a change from either parent or child class reflects the change everywhere.</a:t>
            </a:r>
          </a:p>
          <a:p>
            <a:r>
              <a:rPr lang="en-US" sz="2600" dirty="0" smtClean="0"/>
              <a:t>On the other hand for inherited instance member from the parent class there is a separate copy of the member for both parent and child.</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2001</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Inheritance</vt:lpstr>
      <vt:lpstr>                             Exam Objectives</vt:lpstr>
      <vt:lpstr>Inheritance defined</vt:lpstr>
      <vt:lpstr>Inheritance defined</vt:lpstr>
      <vt:lpstr>Inheritance defined: The Details</vt:lpstr>
      <vt:lpstr>We are all child of the “Object” class.</vt:lpstr>
      <vt:lpstr>Myth of Static Inheritance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Car</vt:lpstr>
      <vt:lpstr>Overriding….</vt:lpstr>
      <vt:lpstr>Rules of Overriding</vt:lpstr>
      <vt:lpstr>The “final” class</vt:lpstr>
      <vt:lpstr>The “final” method</vt:lpstr>
      <vt:lpstr>The “final” methods</vt:lpstr>
      <vt:lpstr>Other Points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2020-04-29T06:06:45Z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