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56" r:id="rId5"/>
    <p:sldId id="261" r:id="rId6"/>
    <p:sldId id="308" r:id="rId7"/>
    <p:sldId id="310" r:id="rId8"/>
    <p:sldId id="309" r:id="rId9"/>
    <p:sldId id="294" r:id="rId10"/>
    <p:sldId id="319" r:id="rId11"/>
    <p:sldId id="282" r:id="rId12"/>
    <p:sldId id="311" r:id="rId13"/>
    <p:sldId id="312" r:id="rId14"/>
    <p:sldId id="313" r:id="rId15"/>
    <p:sldId id="299" r:id="rId16"/>
    <p:sldId id="300" r:id="rId17"/>
    <p:sldId id="304" r:id="rId18"/>
    <p:sldId id="314" r:id="rId19"/>
    <p:sldId id="301" r:id="rId20"/>
    <p:sldId id="297" r:id="rId21"/>
    <p:sldId id="283" r:id="rId22"/>
    <p:sldId id="315" r:id="rId23"/>
    <p:sldId id="302" r:id="rId24"/>
    <p:sldId id="298" r:id="rId25"/>
    <p:sldId id="316" r:id="rId26"/>
    <p:sldId id="317" r:id="rId27"/>
    <p:sldId id="307" r:id="rId28"/>
    <p:sldId id="318"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12" autoAdjust="0"/>
  </p:normalViewPr>
  <p:slideViewPr>
    <p:cSldViewPr snapToGrid="0">
      <p:cViewPr varScale="1">
        <p:scale>
          <a:sx n="69" d="100"/>
          <a:sy n="69" d="100"/>
        </p:scale>
        <p:origin x="516"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5/3/2020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5/3/2020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Interfaces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val="114648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car from your father , Yuck !! Who drives it today. You need something which looks more trendy.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 My father’s Old Car</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0208"/>
            <a:ext cx="3983183" cy="3594100"/>
          </a:xfr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2909" y="1890208"/>
            <a:ext cx="3808018" cy="3594100"/>
          </a:xfrm>
          <a:prstGeom prst="rect">
            <a:avLst/>
          </a:prstGeom>
        </p:spPr>
      </p:pic>
      <p:pic>
        <p:nvPicPr>
          <p:cNvPr id="9" name="Picture 8"/>
          <p:cNvPicPr>
            <a:picLocks noChangeAspect="1"/>
          </p:cNvPicPr>
          <p:nvPr/>
        </p:nvPicPr>
        <p:blipFill>
          <a:blip r:embed="rId4"/>
          <a:stretch>
            <a:fillRect/>
          </a:stretch>
        </p:blipFill>
        <p:spPr>
          <a:xfrm>
            <a:off x="1062182" y="5595793"/>
            <a:ext cx="3546764" cy="574098"/>
          </a:xfrm>
          <a:prstGeom prst="rect">
            <a:avLst/>
          </a:prstGeom>
        </p:spPr>
      </p:pic>
      <p:pic>
        <p:nvPicPr>
          <p:cNvPr id="10" name="Picture 9"/>
          <p:cNvPicPr>
            <a:picLocks noChangeAspect="1"/>
          </p:cNvPicPr>
          <p:nvPr/>
        </p:nvPicPr>
        <p:blipFill>
          <a:blip r:embed="rId5"/>
          <a:stretch>
            <a:fillRect/>
          </a:stretch>
        </p:blipFill>
        <p:spPr>
          <a:xfrm>
            <a:off x="7521902" y="5597416"/>
            <a:ext cx="3629025" cy="572475"/>
          </a:xfrm>
          <a:prstGeom prst="rect">
            <a:avLst/>
          </a:prstGeom>
        </p:spPr>
      </p:pic>
      <p:pic>
        <p:nvPicPr>
          <p:cNvPr id="12" name="Picture 11"/>
          <p:cNvPicPr>
            <a:picLocks noChangeAspect="1"/>
          </p:cNvPicPr>
          <p:nvPr/>
        </p:nvPicPr>
        <p:blipFill>
          <a:blip r:embed="rId6"/>
          <a:stretch>
            <a:fillRect/>
          </a:stretch>
        </p:blipFill>
        <p:spPr>
          <a:xfrm>
            <a:off x="4821382" y="3214687"/>
            <a:ext cx="2410691" cy="428625"/>
          </a:xfrm>
          <a:prstGeom prst="rect">
            <a:avLst/>
          </a:prstGeo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4070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Programming Abstractly Through Interfaces</a:t>
            </a:r>
          </a:p>
          <a:p>
            <a:pPr lvl="1"/>
            <a:r>
              <a:rPr lang="en-US" dirty="0"/>
              <a:t>Create and implement interfaces</a:t>
            </a:r>
          </a:p>
          <a:p>
            <a:pPr lvl="1"/>
            <a:r>
              <a:rPr lang="en-US" dirty="0" smtClean="0"/>
              <a:t>Distinguish </a:t>
            </a:r>
            <a:r>
              <a:rPr lang="en-US" dirty="0"/>
              <a:t>class inheritance from </a:t>
            </a:r>
            <a:r>
              <a:rPr lang="en-US" dirty="0" smtClean="0"/>
              <a:t>interface inheritance </a:t>
            </a:r>
            <a:r>
              <a:rPr lang="en-US" dirty="0"/>
              <a:t>including abstract classes</a:t>
            </a:r>
          </a:p>
          <a:p>
            <a:pPr lvl="1"/>
            <a:r>
              <a:rPr lang="en-US" dirty="0" smtClean="0"/>
              <a:t>Declare </a:t>
            </a:r>
            <a:r>
              <a:rPr lang="en-US" dirty="0"/>
              <a:t>and use List and </a:t>
            </a:r>
            <a:r>
              <a:rPr lang="en-US" dirty="0" smtClean="0"/>
              <a:t>Array List instances</a:t>
            </a:r>
            <a:endParaRPr lang="en-US" sz="9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77500" lnSpcReduction="20000"/>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Similarly we have “final” methods in java. These methods prevent the subclasses from overriding the final method.</a:t>
            </a:r>
          </a:p>
          <a:p>
            <a:r>
              <a:rPr lang="en-US" dirty="0" smtClean="0"/>
              <a:t>Unlike “final” classes, in case of “final” method a parent class can be extended completely except that its final methods cannot be overridden by the child class.</a:t>
            </a:r>
          </a:p>
          <a:p>
            <a:r>
              <a:rPr lang="en-US" dirty="0" smtClean="0"/>
              <a:t>Declaring a static method “final”, prevents it from getting hidden by the subclass method. In case we try to declare a method with same signature as parent then compiler raises an exception. This exception that compiler raises is incorrectly </a:t>
            </a:r>
            <a:r>
              <a:rPr lang="en-US" smtClean="0"/>
              <a:t>written and </a:t>
            </a:r>
            <a:r>
              <a:rPr lang="en-US" dirty="0" smtClean="0"/>
              <a:t>should I ideally say hiding instead of overriding.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val="3079201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Compiler: Developers true well wisher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89822"/>
            <a:ext cx="6310746" cy="4487141"/>
          </a:xfrm>
        </p:spPr>
        <p:txBody>
          <a:bodyPr>
            <a:normAutofit/>
          </a:bodyPr>
          <a:lstStyle/>
          <a:p>
            <a:r>
              <a:rPr lang="en-US" dirty="0" smtClean="0"/>
              <a:t>Ever saw a soccer coach, prepare his kids for the game. Why does he do that? To ensure that when they go out there in a real game they are able to give their best.</a:t>
            </a:r>
          </a:p>
          <a:p>
            <a:r>
              <a:rPr lang="en-US" dirty="0" smtClean="0"/>
              <a:t>What does a coach do for this ? He points out each and every mistakes to his kids and ensures that every kid works on them, so that in a real game they come out with flying colors.</a:t>
            </a:r>
          </a:p>
          <a:p>
            <a:r>
              <a:rPr lang="en-US" dirty="0" smtClean="0"/>
              <a:t>In the programmers world, none other than the compiler is our true well wisher.</a:t>
            </a:r>
          </a:p>
          <a:p>
            <a:r>
              <a:rPr lang="en-US" dirty="0" smtClean="0"/>
              <a:t>Lets see , How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1689822"/>
            <a:ext cx="4075544" cy="4671653"/>
          </a:xfrm>
          <a:prstGeom prst="rect">
            <a:avLst/>
          </a:prstGeom>
        </p:spPr>
      </p:pic>
    </p:spTree>
    <p:extLst>
      <p:ext uri="{BB962C8B-B14F-4D97-AF65-F5344CB8AC3E}">
        <p14:creationId xmlns:p14="http://schemas.microsoft.com/office/powerpoint/2010/main" val="495533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Compiler &amp; Polymorphism</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735875"/>
          </a:xfrm>
        </p:spPr>
        <p:txBody>
          <a:bodyPr>
            <a:normAutofit fontScale="92500" lnSpcReduction="10000"/>
          </a:bodyPr>
          <a:lstStyle/>
          <a:p>
            <a:r>
              <a:rPr lang="en-US" sz="2800" dirty="0" smtClean="0"/>
              <a:t>Due to polymorphic behavior, a reference and the object it points to can be completely different. This is possible because in the case of inheritance a class higher in the hierarchy can point to an object that is lower in the hierarchy.</a:t>
            </a:r>
          </a:p>
          <a:p>
            <a:r>
              <a:rPr lang="en-US" sz="2800" dirty="0" smtClean="0"/>
              <a:t> Example : A reference of Object class can point to an object of String class.</a:t>
            </a:r>
          </a:p>
          <a:p>
            <a:r>
              <a:rPr lang="en-US" sz="2800" dirty="0" smtClean="0"/>
              <a:t>Due to polymorphic behavior, at compile time only type of the reference is known while no whereabouts of the actual object can be known.</a:t>
            </a:r>
          </a:p>
          <a:p>
            <a:r>
              <a:rPr lang="en-US" sz="2800" dirty="0" smtClean="0"/>
              <a:t>As a result of above fact, during assignment of one reference type to other, the compiler ensures that references on the right hand side of the assignment operator(=) always is a subclass of the reference type on the left hand side. This essentially means right hand side reference has “is a” relationship with the reference type on the left hand side.</a:t>
            </a:r>
          </a:p>
          <a:p>
            <a:r>
              <a:rPr lang="en-US" sz="2800" dirty="0" smtClean="0"/>
              <a:t>For example, Fruit f = m(mango type). Here mango “is a” fruit.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Casting</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542474"/>
            <a:ext cx="10515599" cy="5019530"/>
          </a:xfrm>
        </p:spPr>
        <p:txBody>
          <a:bodyPr>
            <a:normAutofit/>
          </a:bodyPr>
          <a:lstStyle/>
          <a:p>
            <a:r>
              <a:rPr lang="en-US" sz="2800" dirty="0" smtClean="0"/>
              <a:t>Though the compiler ensures that only subclass reference type be assigned to a parent class reference, there are loopholes in this approach.</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912250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26</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53309"/>
            <a:ext cx="6273800" cy="4523654"/>
          </a:xfrm>
        </p:spPr>
        <p:txBody>
          <a:bodyPr>
            <a:normAutofit lnSpcReduction="10000"/>
          </a:bodyPr>
          <a:lstStyle/>
          <a:p>
            <a:r>
              <a:rPr lang="en-US" sz="2800" noProof="1"/>
              <a:t>D</a:t>
            </a:r>
            <a:r>
              <a:rPr lang="en-US" sz="2800" noProof="1" smtClean="0"/>
              <a:t>isplay of the mobile serves as an interface to the world that lies inside our mobile phones. Inner complexigties of the working of the mobile phone are all hidden behind the user interface.</a:t>
            </a:r>
          </a:p>
          <a:p>
            <a:r>
              <a:rPr lang="en-US" sz="2800" noProof="1" smtClean="0"/>
              <a:t>Similarly, in java we have Interfaces. Interfaces serves as a piece of contract that is visible to the outer world. Underlying it,the implementation may vary.</a:t>
            </a:r>
          </a:p>
          <a:p>
            <a:r>
              <a:rPr lang="en-US" sz="2800" noProof="1" smtClean="0"/>
              <a:t>Interfaces in java are declared using the ‘interface’ keyword.</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745674"/>
            <a:ext cx="3981450" cy="443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 In Depths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99491"/>
            <a:ext cx="10515599" cy="4477472"/>
          </a:xfrm>
        </p:spPr>
        <p:txBody>
          <a:bodyPr>
            <a:noAutofit/>
          </a:bodyPr>
          <a:lstStyle/>
          <a:p>
            <a:r>
              <a:rPr lang="en-US" sz="1800" dirty="0" smtClean="0"/>
              <a:t>An interface cannot be instantiated. It only serves to declare the contract and allow subclass to provide a definition.</a:t>
            </a:r>
          </a:p>
          <a:p>
            <a:r>
              <a:rPr lang="en-US" sz="1800" dirty="0" smtClean="0"/>
              <a:t> Prior to java 8, interface members had following restrictions:</a:t>
            </a:r>
          </a:p>
          <a:p>
            <a:pPr lvl="1"/>
            <a:r>
              <a:rPr lang="en-US" dirty="0" smtClean="0"/>
              <a:t>An interface does not provide any implementation and hence cannot be instantiated.</a:t>
            </a:r>
          </a:p>
          <a:p>
            <a:pPr lvl="1"/>
            <a:r>
              <a:rPr lang="en-US" dirty="0" smtClean="0"/>
              <a:t>All methods were required to be abstract and public.</a:t>
            </a:r>
          </a:p>
          <a:p>
            <a:pPr lvl="1"/>
            <a:r>
              <a:rPr lang="en-US" dirty="0" smtClean="0"/>
              <a:t>Static methods are not allowed.</a:t>
            </a:r>
          </a:p>
          <a:p>
            <a:pPr lvl="1"/>
            <a:r>
              <a:rPr lang="en-US" dirty="0" smtClean="0"/>
              <a:t>All data members were required to be public, static, final.</a:t>
            </a:r>
          </a:p>
          <a:p>
            <a:r>
              <a:rPr lang="en-US" sz="1800" dirty="0" smtClean="0"/>
              <a:t>After java 9, rules of interface were changed. Following are the new rules :</a:t>
            </a:r>
          </a:p>
          <a:p>
            <a:pPr lvl="1"/>
            <a:r>
              <a:rPr lang="en-US" dirty="0" smtClean="0"/>
              <a:t>Methods can have implementation if : </a:t>
            </a:r>
          </a:p>
          <a:p>
            <a:pPr lvl="2"/>
            <a:r>
              <a:rPr lang="en-US" sz="1800" dirty="0"/>
              <a:t>They are implemented with a keyword default prefixed to their definition.</a:t>
            </a:r>
          </a:p>
          <a:p>
            <a:pPr lvl="3"/>
            <a:r>
              <a:rPr lang="en-US" sz="1800" dirty="0"/>
              <a:t>This feature was opened up with the launch of Java8.This was implemented so that any new functionality could be provided to all the classes down in the hierarchy rather than implementing it at multiple locations</a:t>
            </a:r>
            <a:r>
              <a:rPr lang="en-US" sz="1800" dirty="0" smtClean="0"/>
              <a:t>.</a:t>
            </a:r>
          </a:p>
          <a:p>
            <a:pPr lvl="2"/>
            <a:r>
              <a:rPr lang="en-US" sz="1800" dirty="0" smtClean="0"/>
              <a:t>They </a:t>
            </a:r>
            <a:r>
              <a:rPr lang="en-US" sz="1800" dirty="0"/>
              <a:t>have private </a:t>
            </a:r>
            <a:r>
              <a:rPr lang="en-US" sz="1800" dirty="0" smtClean="0"/>
              <a:t>accessibility. This allows for writing all the common functionality at a single place and allowing for a reuse with other methods/default methods.</a:t>
            </a:r>
          </a:p>
          <a:p>
            <a:pPr lvl="1"/>
            <a:r>
              <a:rPr lang="en-US" dirty="0" smtClean="0"/>
              <a:t>Static methods can be defined.</a:t>
            </a:r>
          </a:p>
          <a:p>
            <a:endParaRPr lang="en-US" sz="1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551363"/>
          </a:xfrm>
        </p:spPr>
        <p:txBody>
          <a:bodyPr>
            <a:normAutofit fontScale="85000" lnSpcReduction="20000"/>
          </a:bodyPr>
          <a:lstStyle/>
          <a:p>
            <a:r>
              <a:rPr lang="en-US" sz="2800" dirty="0" smtClean="0"/>
              <a:t>As already discussed, an interface provides a blue print of what tall the interface offers. Basis this any class can choose to implement and provide functionality to the interface.</a:t>
            </a:r>
          </a:p>
          <a:p>
            <a:r>
              <a:rPr lang="en-US" sz="2800" dirty="0" smtClean="0"/>
              <a:t>An interface can implemented by any class using the ‘implements’ clause. Note that it is ‘implements’ and not ‘extends’ because it is actually there exist no implementation of an interface and we giving and implementation. On the other hand extending means their exist certain functionality and we are giving it an extension.</a:t>
            </a:r>
          </a:p>
          <a:p>
            <a:r>
              <a:rPr lang="en-US" sz="2800" dirty="0" smtClean="0"/>
              <a:t>A class implementing an interface must provide implementation to all abstract methods in the interface. If a class decides to leave apart some method definitions from the interface then it needs to declare itself as an ‘abstract’ class.</a:t>
            </a:r>
          </a:p>
          <a:p>
            <a:r>
              <a:rPr lang="en-US" sz="2800" dirty="0" smtClean="0"/>
              <a:t>An interface implementing class has option of implementing a default prefixed method in the interface as it already has a definition in the interface.</a:t>
            </a:r>
            <a:endParaRPr lang="en-US" sz="2800" dirty="0"/>
          </a:p>
          <a:p>
            <a:r>
              <a:rPr lang="en-US" sz="2800" dirty="0"/>
              <a:t>A class can inherit from only one class but can implement multiple interfaces.</a:t>
            </a:r>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Other </a:t>
            </a:r>
            <a:r>
              <a:rPr lang="en-US" dirty="0" smtClean="0"/>
              <a:t>points…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For interfaces unlike class inheritance, static methods are not shared with the implementing class. This means we cant reference the static methods using an implementing class reference.</a:t>
            </a:r>
          </a:p>
          <a:p>
            <a:r>
              <a:rPr lang="en-US" sz="2800" dirty="0" smtClean="0"/>
              <a:t>With the introduction of default methods there arose a problem referred to as diamond problem.</a:t>
            </a:r>
            <a:br>
              <a:rPr lang="en-US" sz="2800" dirty="0" smtClean="0"/>
            </a:br>
            <a:r>
              <a:rPr lang="en-US" sz="2800" b="1" i="1" u="sng" dirty="0" smtClean="0"/>
              <a:t>Diamond Problem</a:t>
            </a:r>
            <a:r>
              <a:rPr lang="en-US" sz="2800" dirty="0" smtClean="0"/>
              <a:t> : If a class implements multiple interfaces each of which have a default method with the same name then in the implementing class compiler is unable to resolve actually which method to refer to. Prior to java 8, since interfaces did not have default methods hence this problem did not occur.</a:t>
            </a:r>
          </a:p>
          <a:p>
            <a:r>
              <a:rPr lang="en-US" sz="2800" dirty="0" smtClean="0"/>
              <a:t>Resolution : The interface implementing class is required to give an implementation of the same-named-method so as to resolve any ambiguity.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Other </a:t>
            </a:r>
            <a:r>
              <a:rPr lang="en-US" dirty="0" smtClean="0"/>
              <a:t>points…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597891"/>
            <a:ext cx="10515599" cy="4839854"/>
          </a:xfrm>
        </p:spPr>
        <p:txBody>
          <a:bodyPr>
            <a:normAutofit fontScale="85000" lnSpcReduction="20000"/>
          </a:bodyPr>
          <a:lstStyle/>
          <a:p>
            <a:r>
              <a:rPr lang="en-US" sz="2800" dirty="0" smtClean="0"/>
              <a:t>Show accessibility of fields in the child </a:t>
            </a:r>
            <a:r>
              <a:rPr lang="en-US" sz="2800" dirty="0" smtClean="0"/>
              <a:t>c</a:t>
            </a:r>
            <a:r>
              <a:rPr lang="en-US" sz="2800" dirty="0" smtClean="0"/>
              <a:t>lass implementing two </a:t>
            </a:r>
            <a:r>
              <a:rPr lang="en-US" sz="2800" dirty="0"/>
              <a:t>interfaces having  same-named </a:t>
            </a:r>
            <a:r>
              <a:rPr lang="en-US" sz="2800" dirty="0" smtClean="0"/>
              <a:t>fields.</a:t>
            </a:r>
          </a:p>
          <a:p>
            <a:r>
              <a:rPr lang="en-US" sz="2800" dirty="0" smtClean="0"/>
              <a:t>In interface can also inherit from other interface by using the ‘extends’ keyword.</a:t>
            </a:r>
          </a:p>
          <a:p>
            <a:r>
              <a:rPr lang="en-US" sz="2800" dirty="0" smtClean="0"/>
              <a:t>A class </a:t>
            </a:r>
            <a:r>
              <a:rPr lang="en-US" sz="2800" dirty="0"/>
              <a:t>cannot extend an interface, it can only implement </a:t>
            </a:r>
            <a:r>
              <a:rPr lang="en-US" sz="2800" dirty="0"/>
              <a:t>an interface</a:t>
            </a:r>
            <a:r>
              <a:rPr lang="en-US" sz="2800" dirty="0"/>
              <a:t>. </a:t>
            </a:r>
            <a:r>
              <a:rPr lang="en-US" sz="2800" dirty="0" smtClean="0"/>
              <a:t>On the other hand, </a:t>
            </a:r>
            <a:r>
              <a:rPr lang="en-US" sz="2800" dirty="0"/>
              <a:t>an interface cannot implement any interface it can </a:t>
            </a:r>
            <a:r>
              <a:rPr lang="en-US" sz="2800" dirty="0"/>
              <a:t>only extend </a:t>
            </a:r>
            <a:r>
              <a:rPr lang="en-US" sz="2800" dirty="0"/>
              <a:t>an interface</a:t>
            </a:r>
            <a:r>
              <a:rPr lang="en-US" sz="2800" dirty="0" smtClean="0"/>
              <a:t>.</a:t>
            </a:r>
          </a:p>
          <a:p>
            <a:r>
              <a:rPr lang="en-US" sz="2800" dirty="0" smtClean="0"/>
              <a:t>Interface to interface inheritance :</a:t>
            </a:r>
          </a:p>
          <a:p>
            <a:pPr lvl="1"/>
            <a:r>
              <a:rPr lang="en-US" sz="2600" dirty="0" smtClean="0"/>
              <a:t>Same-named fields</a:t>
            </a:r>
          </a:p>
          <a:p>
            <a:pPr lvl="1"/>
            <a:r>
              <a:rPr lang="en-US" sz="2600" dirty="0" smtClean="0"/>
              <a:t>Same-named default methods</a:t>
            </a:r>
          </a:p>
          <a:p>
            <a:r>
              <a:rPr lang="en-US" sz="2800" dirty="0" smtClean="0"/>
              <a:t>Interface to class inheritance</a:t>
            </a:r>
          </a:p>
          <a:p>
            <a:pPr lvl="1"/>
            <a:r>
              <a:rPr lang="en-US" sz="2600" dirty="0"/>
              <a:t>Same-named fields</a:t>
            </a:r>
          </a:p>
          <a:p>
            <a:pPr lvl="1"/>
            <a:r>
              <a:rPr lang="en-US" sz="2600" dirty="0"/>
              <a:t>Same-named default </a:t>
            </a:r>
            <a:r>
              <a:rPr lang="en-US" sz="2600" dirty="0" smtClean="0"/>
              <a:t>methods</a:t>
            </a:r>
          </a:p>
          <a:p>
            <a:r>
              <a:rPr lang="en-US" sz="2800" dirty="0" smtClean="0"/>
              <a:t>Anonymous classes.</a:t>
            </a:r>
          </a:p>
          <a:p>
            <a:r>
              <a:rPr lang="en-US" sz="2800" dirty="0" smtClean="0"/>
              <a:t>Difference between an interface and an abstract class.</a:t>
            </a:r>
            <a:endParaRPr lang="en-US" sz="2800" dirty="0"/>
          </a:p>
          <a:p>
            <a:pPr lvl="1"/>
            <a:endParaRPr lang="en-US" sz="2600" dirty="0" smtClean="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581878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Marker Interface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Marker interfaces are special interfaces that are provided with the JDK </a:t>
            </a:r>
            <a:r>
              <a:rPr lang="en-US" sz="2800" dirty="0" err="1" smtClean="0"/>
              <a:t>api</a:t>
            </a:r>
            <a:r>
              <a:rPr lang="en-US" sz="2800" dirty="0" smtClean="0"/>
              <a: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2454</Words>
  <Application>Microsoft Office PowerPoint</Application>
  <PresentationFormat>Widescreen</PresentationFormat>
  <Paragraphs>175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Interfaces</vt:lpstr>
      <vt:lpstr>                             Exam Objectives</vt:lpstr>
      <vt:lpstr>Interfaces</vt:lpstr>
      <vt:lpstr>Interface: In Depths</vt:lpstr>
      <vt:lpstr>Interface Inheritance</vt:lpstr>
      <vt:lpstr>Other points…</vt:lpstr>
      <vt:lpstr>Other points…</vt:lpstr>
      <vt:lpstr>Marker Interface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Car</vt:lpstr>
      <vt:lpstr>Overriding….</vt:lpstr>
      <vt:lpstr>Rules of Overriding</vt:lpstr>
      <vt:lpstr>The “final” class</vt:lpstr>
      <vt:lpstr>The “final” method</vt:lpstr>
      <vt:lpstr>Compiler: Developers true well wisher</vt:lpstr>
      <vt:lpstr>Compiler &amp; Polymorphism</vt:lpstr>
      <vt:lpstr>Casting</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2020-05-03T07:11:30Z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