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0"/>
  </p:notesMasterIdLst>
  <p:handoutMasterIdLst>
    <p:handoutMasterId r:id="rId21"/>
  </p:handoutMasterIdLst>
  <p:sldIdLst>
    <p:sldId id="256" r:id="rId5"/>
    <p:sldId id="261" r:id="rId6"/>
    <p:sldId id="257" r:id="rId7"/>
    <p:sldId id="258" r:id="rId8"/>
    <p:sldId id="259" r:id="rId9"/>
    <p:sldId id="272" r:id="rId10"/>
    <p:sldId id="270" r:id="rId11"/>
    <p:sldId id="271" r:id="rId12"/>
    <p:sldId id="263" r:id="rId13"/>
    <p:sldId id="264" r:id="rId14"/>
    <p:sldId id="265" r:id="rId15"/>
    <p:sldId id="266" r:id="rId16"/>
    <p:sldId id="267" r:id="rId17"/>
    <p:sldId id="269"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2" autoAdjust="0"/>
  </p:normalViewPr>
  <p:slideViewPr>
    <p:cSldViewPr snapToGrid="0">
      <p:cViewPr varScale="1">
        <p:scale>
          <a:sx n="69" d="100"/>
          <a:sy n="69" d="100"/>
        </p:scale>
        <p:origin x="564" y="44"/>
      </p:cViewPr>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t>3/5/2020</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3/5/2020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7416801" y="1676409"/>
            <a:ext cx="4380810" cy="2436592"/>
          </a:xfrm>
        </p:spPr>
        <p:txBody>
          <a:bodyPr>
            <a:normAutofit/>
          </a:bodyPr>
          <a:lstStyle/>
          <a:p>
            <a:r>
              <a:rPr lang="en-US" dirty="0" smtClean="0"/>
              <a:t>   Dat</a:t>
            </a:r>
            <a:r>
              <a:rPr lang="en-US" dirty="0" smtClean="0"/>
              <a:t>a Types</a:t>
            </a:r>
            <a:endParaRPr lang="en-US" dirty="0"/>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a:xfrm>
            <a:off x="0" y="-6380"/>
            <a:ext cx="6918037" cy="6727855"/>
          </a:xfrm>
        </p:spPr>
      </p:pic>
    </p:spTree>
    <p:extLst>
      <p:ext uri="{BB962C8B-B14F-4D97-AF65-F5344CB8AC3E}">
        <p14:creationId xmlns:p14="http://schemas.microsoft.com/office/powerpoint/2010/main" val="113625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Java File/Class Naming</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dirty="0" smtClean="0"/>
          </a:p>
          <a:p>
            <a:endParaRPr lang="en-US" dirty="0"/>
          </a:p>
          <a:p>
            <a:r>
              <a:rPr lang="en-US" dirty="0" smtClean="0"/>
              <a:t>Example : Postal addressing system </a:t>
            </a:r>
          </a:p>
          <a:p>
            <a:endParaRPr lang="en-US"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10</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1855" y="1917146"/>
            <a:ext cx="4481944" cy="4444329"/>
          </a:xfrm>
          <a:prstGeom prst="rect">
            <a:avLst/>
          </a:prstGeom>
        </p:spPr>
      </p:pic>
    </p:spTree>
    <p:extLst>
      <p:ext uri="{BB962C8B-B14F-4D97-AF65-F5344CB8AC3E}">
        <p14:creationId xmlns:p14="http://schemas.microsoft.com/office/powerpoint/2010/main" val="1136810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0"/>
            <a:ext cx="10515600" cy="833663"/>
          </a:xfrm>
        </p:spPr>
        <p:txBody>
          <a:bodyPr/>
          <a:lstStyle/>
          <a:p>
            <a:r>
              <a:rPr lang="en-US" dirty="0" smtClean="0"/>
              <a:t>  Entry Point to the World of JAVA : Main Method</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dirty="0" smtClean="0"/>
          </a:p>
          <a:p>
            <a:endParaRPr lang="en-US" dirty="0"/>
          </a:p>
          <a:p>
            <a:r>
              <a:rPr lang="en-US" dirty="0" smtClean="0"/>
              <a:t>Serves as an entry point to any java program. Almost all java programs whether it be a web server written in java or a web application or a desktop application , all begin with a main method and then extend further.</a:t>
            </a:r>
          </a:p>
          <a:p>
            <a:r>
              <a:rPr lang="en-US" dirty="0" smtClean="0"/>
              <a:t>Just like a VISA document acts like an entry point to any country and you need to satisfy all the conditions in order to possess one similar is the case with main method in java.</a:t>
            </a:r>
          </a:p>
          <a:p>
            <a:r>
              <a:rPr lang="en-US" dirty="0" smtClean="0"/>
              <a:t>Source Example : org.java.entrypoint.EntryPoint.java	</a:t>
            </a:r>
          </a:p>
          <a:p>
            <a:endParaRPr lang="en-US" dirty="0" smtClean="0"/>
          </a:p>
          <a:p>
            <a:endParaRPr lang="en-US"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11</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019636" y="1664516"/>
            <a:ext cx="4334163" cy="4878243"/>
          </a:xfrm>
          <a:prstGeom prst="rect">
            <a:avLst/>
          </a:prstGeom>
        </p:spPr>
      </p:pic>
    </p:spTree>
    <p:extLst>
      <p:ext uri="{BB962C8B-B14F-4D97-AF65-F5344CB8AC3E}">
        <p14:creationId xmlns:p14="http://schemas.microsoft.com/office/powerpoint/2010/main" val="29446641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Exam Perspective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noProof="1" smtClean="0"/>
          </a:p>
          <a:p>
            <a:endParaRPr lang="en-US" noProof="1" smtClean="0"/>
          </a:p>
          <a:p>
            <a:r>
              <a:rPr lang="en-US" noProof="1" smtClean="0"/>
              <a:t>We could see in the real exam , questions on a valid way of writing the entry point main method.</a:t>
            </a:r>
          </a:p>
          <a:p>
            <a:r>
              <a:rPr lang="en-US" noProof="1" smtClean="0"/>
              <a:t>There are several incorrect ways of writing the entry point program.</a:t>
            </a:r>
          </a:p>
          <a:p>
            <a:r>
              <a:rPr lang="en-US" noProof="1" smtClean="0"/>
              <a:t>In the exam there will be often be a case when the main method is not given.In those cases we nened to assume the presence of a hidden main method.	</a:t>
            </a:r>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8873" y="1888319"/>
            <a:ext cx="4324926" cy="4288644"/>
          </a:xfrm>
          <a:prstGeom prst="rect">
            <a:avLst/>
          </a:prstGeom>
        </p:spPr>
      </p:pic>
    </p:spTree>
    <p:extLst>
      <p:ext uri="{BB962C8B-B14F-4D97-AF65-F5344CB8AC3E}">
        <p14:creationId xmlns:p14="http://schemas.microsoft.com/office/powerpoint/2010/main" val="3527059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Command Line Arguments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9543473" cy="4351338"/>
          </a:xfrm>
        </p:spPr>
        <p:txBody>
          <a:bodyPr>
            <a:normAutofit/>
          </a:bodyPr>
          <a:lstStyle/>
          <a:p>
            <a:endParaRPr lang="en-US" noProof="1" smtClean="0"/>
          </a:p>
          <a:p>
            <a:r>
              <a:rPr lang="en-US" noProof="1" smtClean="0"/>
              <a:t>While running a java program we can pass on some input to the program.</a:t>
            </a:r>
          </a:p>
          <a:p>
            <a:r>
              <a:rPr lang="en-US" noProof="1" smtClean="0"/>
              <a:t>Java reads this input in a String array.</a:t>
            </a:r>
          </a:p>
          <a:p>
            <a:r>
              <a:rPr lang="en-US" noProof="1" smtClean="0"/>
              <a:t>Ways of passing command lines : </a:t>
            </a:r>
          </a:p>
          <a:p>
            <a:r>
              <a:rPr lang="en-US" noProof="1" smtClean="0"/>
              <a:t>a b c</a:t>
            </a:r>
          </a:p>
          <a:p>
            <a:r>
              <a:rPr lang="en-US" noProof="1" smtClean="0"/>
              <a:t>a               b  c</a:t>
            </a:r>
          </a:p>
          <a:p>
            <a:r>
              <a:rPr lang="en-US" noProof="1" smtClean="0"/>
              <a:t>“a ” b c</a:t>
            </a:r>
          </a:p>
          <a:p>
            <a:r>
              <a:rPr lang="en-US" noProof="1" smtClean="0"/>
              <a:t>In case of no arguments an array of zero size is passed.</a:t>
            </a:r>
          </a:p>
          <a:p>
            <a:r>
              <a:rPr lang="en-US" noProof="1" smtClean="0"/>
              <a:t>Example : You want to write a program to display contents of a file that runner of the program wants.The runner of the program would just pass the name of the file that he wants to be displayed on command line and the program would display it.</a:t>
            </a:r>
          </a:p>
          <a:p>
            <a:endParaRPr lang="en-US" noProof="1"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5" name="Rectangle 4"/>
          <p:cNvSpPr/>
          <p:nvPr/>
        </p:nvSpPr>
        <p:spPr>
          <a:xfrm>
            <a:off x="5785658" y="3244334"/>
            <a:ext cx="620683" cy="369332"/>
          </a:xfrm>
          <a:prstGeom prst="rect">
            <a:avLst/>
          </a:prstGeom>
        </p:spPr>
        <p:txBody>
          <a:bodyPr wrap="none">
            <a:spAutoFit/>
          </a:bodyPr>
          <a:lstStyle/>
          <a:p>
            <a:r>
              <a:rPr lang="en-US" dirty="0"/>
              <a:t>a b c</a:t>
            </a:r>
          </a:p>
        </p:txBody>
      </p:sp>
      <p:sp>
        <p:nvSpPr>
          <p:cNvPr id="6" name="Rectangle 5"/>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4540144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Compiling &amp; Running </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9543473" cy="4351338"/>
          </a:xfrm>
        </p:spPr>
        <p:txBody>
          <a:bodyPr>
            <a:normAutofit/>
          </a:bodyPr>
          <a:lstStyle/>
          <a:p>
            <a:r>
              <a:rPr lang="en-US" noProof="1" smtClean="0"/>
              <a:t>In the beginning it is important to understand the semantics of running a java program from command line.</a:t>
            </a:r>
          </a:p>
          <a:p>
            <a:r>
              <a:rPr lang="en-US" noProof="1" smtClean="0"/>
              <a:t>Refrain from using any IDE for some time.</a:t>
            </a:r>
          </a:p>
          <a:p>
            <a:r>
              <a:rPr lang="en-US" noProof="1" smtClean="0"/>
              <a:t>Javac &amp; java are the two tools that JDK provides to compile and execute your program respectively.</a:t>
            </a:r>
          </a:p>
          <a:p>
            <a:r>
              <a:rPr lang="en-US" b="1" noProof="1"/>
              <a:t>j</a:t>
            </a:r>
            <a:r>
              <a:rPr lang="en-US" b="1" noProof="1" smtClean="0"/>
              <a:t>avac WelcomeToJava.java</a:t>
            </a:r>
            <a:r>
              <a:rPr lang="en-US" noProof="1" smtClean="0"/>
              <a:t> creates WelcomeToJava.class file.</a:t>
            </a:r>
          </a:p>
          <a:p>
            <a:r>
              <a:rPr lang="en-US" b="1" noProof="1" smtClean="0"/>
              <a:t>Java WelcomeToJava</a:t>
            </a:r>
            <a:r>
              <a:rPr lang="en-US" noProof="1" smtClean="0"/>
              <a:t> runs the program.</a:t>
            </a:r>
          </a:p>
          <a:p>
            <a:r>
              <a:rPr lang="en-US" noProof="1" smtClean="0"/>
              <a:t>Package declaration is not just a logical segregation but physical also.</a:t>
            </a:r>
          </a:p>
          <a:p>
            <a:r>
              <a:rPr lang="en-US" noProof="1"/>
              <a:t>Format for running a java program : </a:t>
            </a:r>
            <a:r>
              <a:rPr lang="en-US" noProof="1" smtClean="0"/>
              <a:t>java &lt;</a:t>
            </a:r>
            <a:r>
              <a:rPr lang="en-US" noProof="1"/>
              <a:t>packageName&gt;.&lt;MainClassName&gt;</a:t>
            </a:r>
          </a:p>
          <a:p>
            <a:endParaRPr lang="en-US" noProof="1" smtClean="0"/>
          </a:p>
          <a:p>
            <a:endParaRPr lang="en-US" noProof="1" smtClean="0"/>
          </a:p>
          <a:p>
            <a:endParaRPr lang="en-US" noProof="1" smtClean="0"/>
          </a:p>
          <a:p>
            <a:endParaRPr lang="en-US" noProof="1"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5" name="Rectangle 4"/>
          <p:cNvSpPr/>
          <p:nvPr/>
        </p:nvSpPr>
        <p:spPr>
          <a:xfrm>
            <a:off x="5785658" y="3244334"/>
            <a:ext cx="620683" cy="369332"/>
          </a:xfrm>
          <a:prstGeom prst="rect">
            <a:avLst/>
          </a:prstGeom>
        </p:spPr>
        <p:txBody>
          <a:bodyPr wrap="none">
            <a:spAutoFit/>
          </a:bodyPr>
          <a:lstStyle/>
          <a:p>
            <a:r>
              <a:rPr lang="en-US" dirty="0"/>
              <a:t>a b c</a:t>
            </a:r>
          </a:p>
        </p:txBody>
      </p:sp>
      <p:sp>
        <p:nvSpPr>
          <p:cNvPr id="6" name="Rectangle 5"/>
          <p:cNvSpPr/>
          <p:nvPr/>
        </p:nvSpPr>
        <p:spPr>
          <a:xfrm>
            <a:off x="5785658" y="3244334"/>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732706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r>
              <a:rPr lang="en-US"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15</a:t>
            </a:fld>
            <a:endParaRPr lang="en-US" dirty="0"/>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adec="http://schemas.microsoft.com/office/drawing/2017/decorative" xmlns=""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1704949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Exam Objectives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b="1" dirty="0" smtClean="0"/>
          </a:p>
          <a:p>
            <a:endParaRPr lang="en-US" b="1" dirty="0" smtClean="0"/>
          </a:p>
          <a:p>
            <a:r>
              <a:rPr lang="en-US" sz="2400" b="1" dirty="0" smtClean="0"/>
              <a:t>Using </a:t>
            </a:r>
            <a:r>
              <a:rPr lang="en-US" sz="2400" b="1" dirty="0"/>
              <a:t>Operators and Decision Constructs</a:t>
            </a:r>
          </a:p>
          <a:p>
            <a:pPr lvl="1"/>
            <a:endParaRPr lang="en-US" sz="2400" dirty="0" smtClean="0"/>
          </a:p>
          <a:p>
            <a:pPr lvl="1"/>
            <a:r>
              <a:rPr lang="en-US" sz="2400" dirty="0"/>
              <a:t>Declare </a:t>
            </a:r>
            <a:r>
              <a:rPr lang="en-US" sz="2400" dirty="0"/>
              <a:t>and initialize variables (including </a:t>
            </a:r>
            <a:r>
              <a:rPr lang="en-US" sz="2400" dirty="0"/>
              <a:t>casting and </a:t>
            </a:r>
            <a:r>
              <a:rPr lang="en-US" sz="2400" dirty="0"/>
              <a:t>promoting primitive data </a:t>
            </a:r>
            <a:r>
              <a:rPr lang="en-US" sz="2400" dirty="0"/>
              <a:t>types</a:t>
            </a:r>
          </a:p>
          <a:p>
            <a:pPr lvl="1"/>
            <a:r>
              <a:rPr lang="en-US" sz="2400" dirty="0"/>
              <a:t>Identify </a:t>
            </a:r>
            <a:r>
              <a:rPr lang="en-US" sz="2400" dirty="0"/>
              <a:t>the scope of </a:t>
            </a:r>
            <a:r>
              <a:rPr lang="en-US" sz="2400" dirty="0"/>
              <a:t>variable.</a:t>
            </a:r>
          </a:p>
          <a:p>
            <a:pPr lvl="1"/>
            <a:r>
              <a:rPr lang="en-US" sz="2400" dirty="0"/>
              <a:t>Use local variable type </a:t>
            </a:r>
            <a:r>
              <a:rPr lang="en-US" sz="2400" dirty="0"/>
              <a:t>inference</a:t>
            </a:r>
          </a:p>
          <a:p>
            <a:pPr lvl="1"/>
            <a:endParaRPr lang="en-US" sz="2000"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7018" y="1670939"/>
            <a:ext cx="3576781" cy="4464339"/>
          </a:xfrm>
          <a:prstGeom prst="rect">
            <a:avLst/>
          </a:prstGeom>
        </p:spPr>
      </p:pic>
    </p:spTree>
    <p:extLst>
      <p:ext uri="{BB962C8B-B14F-4D97-AF65-F5344CB8AC3E}">
        <p14:creationId xmlns:p14="http://schemas.microsoft.com/office/powerpoint/2010/main" val="128110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r>
              <a:rPr lang="en-US" dirty="0" smtClean="0"/>
              <a:t>                             </a:t>
            </a:r>
            <a:r>
              <a:rPr lang="en-US" dirty="0" smtClean="0"/>
              <a:t>Data &amp; Types</a:t>
            </a:r>
            <a:endParaRPr lang="en-US" dirty="0"/>
          </a:p>
        </p:txBody>
      </p:sp>
      <p:sp>
        <p:nvSpPr>
          <p:cNvPr id="6" name="Content Placeholder 5"/>
          <p:cNvSpPr>
            <a:spLocks noGrp="1"/>
          </p:cNvSpPr>
          <p:nvPr>
            <p:ph idx="1"/>
          </p:nvPr>
        </p:nvSpPr>
        <p:spPr/>
        <p:txBody>
          <a:bodyPr>
            <a:normAutofit fontScale="92500" lnSpcReduction="10000"/>
          </a:bodyPr>
          <a:lstStyle/>
          <a:p>
            <a:endParaRPr lang="en-US" sz="2400" dirty="0" smtClean="0"/>
          </a:p>
          <a:p>
            <a:r>
              <a:rPr lang="en-US" sz="2400" dirty="0" smtClean="0"/>
              <a:t>A program is nothing but an exercise in manipulating the data represented by variables and objects.</a:t>
            </a:r>
          </a:p>
          <a:p>
            <a:r>
              <a:rPr lang="en-US" sz="2400" dirty="0" smtClean="0"/>
              <a:t>In order to work with data, every language defines certain basic data types.</a:t>
            </a:r>
          </a:p>
          <a:p>
            <a:r>
              <a:rPr lang="en-US" sz="2400" dirty="0" smtClean="0"/>
              <a:t>Java defines primitive data types :</a:t>
            </a:r>
          </a:p>
          <a:p>
            <a:pPr lvl="1"/>
            <a:r>
              <a:rPr lang="en-US" sz="2400" dirty="0" smtClean="0"/>
              <a:t>byte</a:t>
            </a:r>
          </a:p>
          <a:p>
            <a:pPr lvl="1"/>
            <a:r>
              <a:rPr lang="en-US" sz="2400" dirty="0" smtClean="0"/>
              <a:t>short </a:t>
            </a:r>
          </a:p>
          <a:p>
            <a:pPr lvl="1"/>
            <a:r>
              <a:rPr lang="en-US" sz="2400" dirty="0" smtClean="0"/>
              <a:t>char</a:t>
            </a:r>
          </a:p>
          <a:p>
            <a:pPr lvl="1"/>
            <a:r>
              <a:rPr lang="en-US" sz="2400" dirty="0" err="1" smtClean="0"/>
              <a:t>int</a:t>
            </a:r>
            <a:endParaRPr lang="en-US" sz="2400" dirty="0" smtClean="0"/>
          </a:p>
          <a:p>
            <a:pPr lvl="1"/>
            <a:r>
              <a:rPr lang="en-US" sz="2400" dirty="0" smtClean="0"/>
              <a:t>float</a:t>
            </a:r>
            <a:endParaRPr lang="en-US" sz="2400" dirty="0" smtClean="0"/>
          </a:p>
          <a:p>
            <a:pPr lvl="1"/>
            <a:r>
              <a:rPr lang="en-US" sz="2400" dirty="0" smtClean="0"/>
              <a:t>double</a:t>
            </a:r>
          </a:p>
          <a:p>
            <a:pPr lvl="1"/>
            <a:r>
              <a:rPr lang="en-US" sz="2400" dirty="0" err="1" smtClean="0"/>
              <a:t>boolean</a:t>
            </a:r>
            <a:endParaRPr lang="en-US" sz="2400" dirty="0" smtClean="0"/>
          </a:p>
          <a:p>
            <a:pPr lvl="1"/>
            <a:endParaRPr lang="en-US" sz="2200" dirty="0" smtClean="0"/>
          </a:p>
          <a:p>
            <a:pPr lvl="1"/>
            <a:endParaRPr lang="en-US" sz="2200" dirty="0" smtClean="0"/>
          </a:p>
          <a:p>
            <a:pPr lvl="1"/>
            <a:endParaRPr lang="en-US" sz="2200" dirty="0" smtClean="0"/>
          </a:p>
          <a:p>
            <a:endParaRPr lang="en-US" sz="24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287735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Package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dirty="0" smtClean="0"/>
          </a:p>
          <a:p>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745" y="1745673"/>
            <a:ext cx="7786255" cy="4525818"/>
          </a:xfrm>
          <a:prstGeom prst="rect">
            <a:avLst/>
          </a:prstGeom>
        </p:spPr>
      </p:pic>
    </p:spTree>
    <p:extLst>
      <p:ext uri="{BB962C8B-B14F-4D97-AF65-F5344CB8AC3E}">
        <p14:creationId xmlns:p14="http://schemas.microsoft.com/office/powerpoint/2010/main" val="1894288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r>
              <a:rPr lang="en-US" dirty="0" smtClean="0"/>
              <a:t>                          Integral Data Types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fontScale="92500" lnSpcReduction="10000"/>
          </a:bodyPr>
          <a:lstStyle/>
          <a:p>
            <a:r>
              <a:rPr lang="en-US" sz="2800" dirty="0"/>
              <a:t>Integral values are represented as signed two’s </a:t>
            </a:r>
            <a:r>
              <a:rPr lang="en-US" sz="2800" dirty="0" smtClean="0"/>
              <a:t>compliment except for character values. </a:t>
            </a:r>
          </a:p>
          <a:p>
            <a:r>
              <a:rPr lang="en-US" sz="2800" dirty="0"/>
              <a:t>Good to know but </a:t>
            </a:r>
            <a:r>
              <a:rPr lang="en-US" sz="2800" dirty="0"/>
              <a:t> </a:t>
            </a:r>
            <a:r>
              <a:rPr lang="en-US" sz="2800" dirty="0"/>
              <a:t>not </a:t>
            </a:r>
            <a:r>
              <a:rPr lang="en-US" sz="2800" dirty="0"/>
              <a:t>required for exam.</a:t>
            </a:r>
            <a:endParaRPr lang="en-US" sz="2800" dirty="0"/>
          </a:p>
          <a:p>
            <a:endParaRPr lang="en-US" sz="2800" dirty="0"/>
          </a:p>
          <a:p>
            <a:r>
              <a:rPr lang="en-US" sz="2800" dirty="0" smtClean="0"/>
              <a:t>byte</a:t>
            </a:r>
            <a:endParaRPr lang="en-US" sz="2800" dirty="0" smtClean="0"/>
          </a:p>
          <a:p>
            <a:r>
              <a:rPr lang="en-US" sz="2800" dirty="0" smtClean="0"/>
              <a:t>short</a:t>
            </a:r>
          </a:p>
          <a:p>
            <a:r>
              <a:rPr lang="en-US" sz="2800" dirty="0" smtClean="0"/>
              <a:t>char (unsigned)</a:t>
            </a:r>
            <a:endParaRPr lang="en-US" sz="2800" dirty="0" smtClean="0"/>
          </a:p>
          <a:p>
            <a:r>
              <a:rPr lang="en-US" sz="2800" dirty="0" err="1" smtClean="0"/>
              <a:t>int</a:t>
            </a:r>
            <a:endParaRPr lang="en-US" sz="2800" dirty="0" smtClean="0"/>
          </a:p>
          <a:p>
            <a:r>
              <a:rPr lang="en-US" sz="2800" dirty="0" smtClean="0"/>
              <a:t>long</a:t>
            </a:r>
            <a:endParaRPr lang="en-US" sz="2800" dirty="0"/>
          </a:p>
          <a:p>
            <a:endParaRPr lang="en-US" dirty="0" smtClean="0"/>
          </a:p>
          <a:p>
            <a:endParaRPr lang="en-US" dirty="0" smtClean="0"/>
          </a:p>
          <a:p>
            <a:endParaRPr lang="en-US" dirty="0"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4908" y="1858530"/>
            <a:ext cx="4341091" cy="4318433"/>
          </a:xfrm>
          <a:prstGeom prst="rect">
            <a:avLst/>
          </a:prstGeom>
        </p:spPr>
      </p:pic>
    </p:spTree>
    <p:extLst>
      <p:ext uri="{BB962C8B-B14F-4D97-AF65-F5344CB8AC3E}">
        <p14:creationId xmlns:p14="http://schemas.microsoft.com/office/powerpoint/2010/main" val="1533683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r>
              <a:rPr lang="en-US" dirty="0" smtClean="0"/>
              <a:t>                          Char : A special case.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dirty="0" smtClean="0"/>
          </a:p>
          <a:p>
            <a:endParaRPr lang="en-US" dirty="0" smtClean="0"/>
          </a:p>
          <a:p>
            <a:endParaRPr lang="en-US" dirty="0"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4908" y="1858530"/>
            <a:ext cx="4341091" cy="4318433"/>
          </a:xfrm>
          <a:prstGeom prst="rect">
            <a:avLst/>
          </a:prstGeom>
        </p:spPr>
      </p:pic>
    </p:spTree>
    <p:extLst>
      <p:ext uri="{BB962C8B-B14F-4D97-AF65-F5344CB8AC3E}">
        <p14:creationId xmlns:p14="http://schemas.microsoft.com/office/powerpoint/2010/main" val="1158156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r>
              <a:rPr lang="en-US" dirty="0" smtClean="0"/>
              <a:t>                          Floating Data Types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dirty="0"/>
          </a:p>
          <a:p>
            <a:r>
              <a:rPr lang="en-US" sz="2800" b="1" dirty="0" smtClean="0"/>
              <a:t>Java follows IEEE-754 standard for representation of floating point numbers.</a:t>
            </a:r>
          </a:p>
          <a:p>
            <a:r>
              <a:rPr lang="en-US" sz="2800" b="1" dirty="0"/>
              <a:t>Good to know but not </a:t>
            </a:r>
            <a:r>
              <a:rPr lang="en-US" sz="2800" b="1" dirty="0" smtClean="0"/>
              <a:t>required for exam</a:t>
            </a:r>
            <a:endParaRPr lang="en-US" sz="2800" b="1" dirty="0"/>
          </a:p>
          <a:p>
            <a:endParaRPr lang="en-US" sz="2800" b="1" dirty="0" smtClean="0"/>
          </a:p>
          <a:p>
            <a:r>
              <a:rPr lang="en-US" sz="2800" b="1" dirty="0" smtClean="0"/>
              <a:t>float</a:t>
            </a:r>
            <a:endParaRPr lang="en-US" sz="2800" b="1" dirty="0"/>
          </a:p>
          <a:p>
            <a:r>
              <a:rPr lang="en-US" sz="2800" b="1" dirty="0" smtClean="0"/>
              <a:t>double</a:t>
            </a:r>
            <a:endParaRPr lang="en-US" sz="2800" b="1" dirty="0" smtClean="0"/>
          </a:p>
          <a:p>
            <a:endParaRPr lang="en-US" dirty="0" smtClean="0"/>
          </a:p>
          <a:p>
            <a:endParaRPr lang="en-US" dirty="0" smtClean="0"/>
          </a:p>
          <a:p>
            <a:endParaRPr lang="en-US" dirty="0"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1564" y="2050473"/>
            <a:ext cx="4727286" cy="3805382"/>
          </a:xfrm>
          <a:prstGeom prst="rect">
            <a:avLst/>
          </a:prstGeom>
        </p:spPr>
      </p:pic>
    </p:spTree>
    <p:extLst>
      <p:ext uri="{BB962C8B-B14F-4D97-AF65-F5344CB8AC3E}">
        <p14:creationId xmlns:p14="http://schemas.microsoft.com/office/powerpoint/2010/main" val="134744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r>
              <a:rPr lang="en-US" dirty="0" smtClean="0"/>
              <a:t>                          Boolean Data type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825625"/>
            <a:ext cx="10337800" cy="4351338"/>
          </a:xfrm>
        </p:spPr>
        <p:txBody>
          <a:bodyPr>
            <a:normAutofit/>
          </a:bodyPr>
          <a:lstStyle/>
          <a:p>
            <a:endParaRPr lang="en-US" dirty="0"/>
          </a:p>
          <a:p>
            <a:r>
              <a:rPr lang="en-US" sz="2800" b="1" dirty="0" smtClean="0"/>
              <a:t>A Boolean data type represent value in the form of: </a:t>
            </a:r>
          </a:p>
          <a:p>
            <a:pPr lvl="1"/>
            <a:r>
              <a:rPr lang="en-US" sz="2600" b="1" dirty="0" smtClean="0"/>
              <a:t>true</a:t>
            </a:r>
          </a:p>
          <a:p>
            <a:pPr lvl="1"/>
            <a:r>
              <a:rPr lang="en-US" sz="2600" b="1" dirty="0" smtClean="0"/>
              <a:t>False</a:t>
            </a:r>
          </a:p>
          <a:p>
            <a:pPr lvl="1"/>
            <a:endParaRPr lang="en-US" sz="2600" b="1" dirty="0"/>
          </a:p>
          <a:p>
            <a:pPr lvl="1"/>
            <a:endParaRPr lang="en-US" sz="2600" b="1" dirty="0" smtClean="0"/>
          </a:p>
          <a:p>
            <a:pPr lvl="1"/>
            <a:endParaRPr lang="en-US" sz="2600" b="1" dirty="0" smtClean="0"/>
          </a:p>
          <a:p>
            <a:r>
              <a:rPr lang="en-US" sz="2800" b="1" dirty="0" smtClean="0"/>
              <a:t>It majorly used while taking decision and testing for a certain value to be true or false.</a:t>
            </a:r>
            <a:endParaRPr lang="en-US" dirty="0" smtClean="0"/>
          </a:p>
          <a:p>
            <a:endParaRPr lang="en-US" dirty="0"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9857" y="2869766"/>
            <a:ext cx="2466975" cy="1857375"/>
          </a:xfrm>
          <a:prstGeom prst="rect">
            <a:avLst/>
          </a:prstGeom>
        </p:spPr>
      </p:pic>
    </p:spTree>
    <p:extLst>
      <p:ext uri="{BB962C8B-B14F-4D97-AF65-F5344CB8AC3E}">
        <p14:creationId xmlns:p14="http://schemas.microsoft.com/office/powerpoint/2010/main" val="2966179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r>
              <a:rPr lang="en-US" dirty="0" smtClean="0"/>
              <a:t>                      Class : Complex Data types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sz="2800" dirty="0" smtClean="0"/>
          </a:p>
          <a:p>
            <a:endParaRPr lang="en-US" sz="2800" dirty="0"/>
          </a:p>
          <a:p>
            <a:r>
              <a:rPr lang="en-US" sz="2800" dirty="0" smtClean="0"/>
              <a:t>Complex types are those that are built using the basic primitive data types in java.</a:t>
            </a:r>
          </a:p>
          <a:p>
            <a:r>
              <a:rPr lang="en-US" sz="2800" dirty="0" smtClean="0"/>
              <a:t>A class defines data type which can combine one or more primitive data types or more complex data types.</a:t>
            </a:r>
          </a:p>
          <a:p>
            <a:endParaRPr lang="en-US" dirty="0" smtClean="0"/>
          </a:p>
          <a:p>
            <a:endParaRPr lang="en-US" dirty="0" smtClean="0"/>
          </a:p>
          <a:p>
            <a:endParaRPr lang="en-US" dirty="0"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9</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6501968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3.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637</Words>
  <Application>Microsoft Office PowerPoint</Application>
  <PresentationFormat>Widescreen</PresentationFormat>
  <Paragraphs>120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   Data Types</vt:lpstr>
      <vt:lpstr>                             Exam Objectives</vt:lpstr>
      <vt:lpstr>                             Data &amp; Types</vt:lpstr>
      <vt:lpstr>                                      Package</vt:lpstr>
      <vt:lpstr>                          Integral Data Types</vt:lpstr>
      <vt:lpstr>                          Char : A special case.</vt:lpstr>
      <vt:lpstr>                          Floating Data Types</vt:lpstr>
      <vt:lpstr>                          Boolean Data type</vt:lpstr>
      <vt:lpstr>                      Class : Complex Data types</vt:lpstr>
      <vt:lpstr>                          Java File/Class Naming</vt:lpstr>
      <vt:lpstr>  Entry Point to the World of JAVA : Main Method</vt:lpstr>
      <vt:lpstr>                             Exam Perspective</vt:lpstr>
      <vt:lpstr>                    Command Line Arguments</vt:lpstr>
      <vt:lpstr>                         Compiling &amp; Running </vt:lpstr>
      <vt:lpstr>Questions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2020-03-06T06:12:57Z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