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1" r:id="rId6"/>
    <p:sldId id="257" r:id="rId7"/>
    <p:sldId id="258" r:id="rId8"/>
    <p:sldId id="259" r:id="rId9"/>
    <p:sldId id="263"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712"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4/19/2020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p:txBody>
          <a:bodyPr>
            <a:normAutofit/>
          </a:bodyPr>
          <a:lstStyle/>
          <a:p>
            <a:pPr algn="ctr"/>
            <a:r>
              <a:rPr lang="en-US" dirty="0" smtClean="0"/>
              <a:t>Basics Of </a:t>
            </a:r>
            <a:br>
              <a:rPr lang="en-US" dirty="0" smtClean="0"/>
            </a:br>
            <a:r>
              <a:rPr lang="en-US" dirty="0" smtClean="0"/>
              <a:t>Java                 </a:t>
            </a:r>
            <a:r>
              <a:rPr lang="en-US" dirty="0" smtClean="0"/>
              <a:t>Program     </a:t>
            </a:r>
            <a:endParaRPr lang="en-US"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Command </a:t>
            </a:r>
            <a:r>
              <a:rPr lang="en-US" dirty="0" smtClean="0"/>
              <a:t>Line Arguments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9543473" cy="4351338"/>
          </a:xfrm>
        </p:spPr>
        <p:txBody>
          <a:bodyPr>
            <a:normAutofit/>
          </a:bodyPr>
          <a:lstStyle/>
          <a:p>
            <a:endParaRPr lang="en-US" noProof="1" smtClean="0"/>
          </a:p>
          <a:p>
            <a:r>
              <a:rPr lang="en-US" noProof="1" smtClean="0"/>
              <a:t>While running a java program we can pass on some input to the program.</a:t>
            </a:r>
          </a:p>
          <a:p>
            <a:r>
              <a:rPr lang="en-US" noProof="1" smtClean="0"/>
              <a:t>Java reads this input in a String array.</a:t>
            </a:r>
          </a:p>
          <a:p>
            <a:r>
              <a:rPr lang="en-US" noProof="1" smtClean="0"/>
              <a:t>Ways of passing command lines : </a:t>
            </a:r>
          </a:p>
          <a:p>
            <a:r>
              <a:rPr lang="en-US" noProof="1" smtClean="0"/>
              <a:t>a b c</a:t>
            </a:r>
          </a:p>
          <a:p>
            <a:r>
              <a:rPr lang="en-US" noProof="1" smtClean="0"/>
              <a:t>a               b  c</a:t>
            </a:r>
          </a:p>
          <a:p>
            <a:r>
              <a:rPr lang="en-US" noProof="1" smtClean="0"/>
              <a:t>“a ” b c</a:t>
            </a:r>
          </a:p>
          <a:p>
            <a:r>
              <a:rPr lang="en-US" noProof="1" smtClean="0"/>
              <a:t>In case of no arguments an array of zero size is passed.</a:t>
            </a:r>
          </a:p>
          <a:p>
            <a:r>
              <a:rPr lang="en-US" noProof="1" smtClean="0"/>
              <a:t>Example : You want to write a program to display contents of a file that runner of the program wants.The runner of the program would just pass the name of the file that he wants to be displayed on command line and the program would display it.</a:t>
            </a:r>
          </a:p>
          <a:p>
            <a:endParaRPr lang="en-US" noProof="1"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45401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Compiling </a:t>
            </a:r>
            <a:r>
              <a:rPr lang="en-US" dirty="0" smtClean="0"/>
              <a:t>&amp; Running </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9543473" cy="4351338"/>
          </a:xfrm>
        </p:spPr>
        <p:txBody>
          <a:bodyPr>
            <a:normAutofit/>
          </a:bodyPr>
          <a:lstStyle/>
          <a:p>
            <a:r>
              <a:rPr lang="en-US" noProof="1" smtClean="0"/>
              <a:t>In the beginning it is important to understand the semantics of running a java program from command line.</a:t>
            </a:r>
          </a:p>
          <a:p>
            <a:r>
              <a:rPr lang="en-US" noProof="1" smtClean="0"/>
              <a:t>Refrain from using any IDE for some time.</a:t>
            </a:r>
          </a:p>
          <a:p>
            <a:r>
              <a:rPr lang="en-US" noProof="1" smtClean="0"/>
              <a:t>Javac &amp; java are the two tools that JDK provides to compile and execute your program respectively.</a:t>
            </a:r>
          </a:p>
          <a:p>
            <a:r>
              <a:rPr lang="en-US" b="1" noProof="1"/>
              <a:t>j</a:t>
            </a:r>
            <a:r>
              <a:rPr lang="en-US" b="1" noProof="1" smtClean="0"/>
              <a:t>avac WelcomeToJava.java</a:t>
            </a:r>
            <a:r>
              <a:rPr lang="en-US" noProof="1" smtClean="0"/>
              <a:t> creates WelcomeToJava.class file.</a:t>
            </a:r>
          </a:p>
          <a:p>
            <a:r>
              <a:rPr lang="en-US" b="1" noProof="1" smtClean="0"/>
              <a:t>Java WelcomeToJava</a:t>
            </a:r>
            <a:r>
              <a:rPr lang="en-US" noProof="1" smtClean="0"/>
              <a:t> runs the program.</a:t>
            </a:r>
          </a:p>
          <a:p>
            <a:r>
              <a:rPr lang="en-US" noProof="1" smtClean="0"/>
              <a:t>Package declaration is not just a logical segregation but physical also.</a:t>
            </a:r>
          </a:p>
          <a:p>
            <a:r>
              <a:rPr lang="en-US" noProof="1"/>
              <a:t>Format for running a java program : </a:t>
            </a:r>
            <a:r>
              <a:rPr lang="en-US" noProof="1" smtClean="0"/>
              <a:t>java &lt;</a:t>
            </a:r>
            <a:r>
              <a:rPr lang="en-US" noProof="1"/>
              <a:t>packageName&gt;.&lt;MainClassName&gt;</a:t>
            </a:r>
          </a:p>
          <a:p>
            <a:endParaRPr lang="en-US" noProof="1" smtClean="0"/>
          </a:p>
          <a:p>
            <a:endParaRPr lang="en-US" noProof="1" smtClean="0"/>
          </a:p>
          <a:p>
            <a:endParaRPr lang="en-US" noProof="1" smtClean="0"/>
          </a:p>
          <a:p>
            <a:endParaRPr lang="en-US" noProof="1"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73270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12</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Exam </a:t>
            </a:r>
            <a:r>
              <a:rPr lang="en-US" dirty="0" smtClean="0"/>
              <a:t>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r>
              <a:rPr lang="en-US" dirty="0" smtClean="0"/>
              <a:t>Create </a:t>
            </a:r>
            <a:r>
              <a:rPr lang="en-US" dirty="0"/>
              <a:t>an executable Java program with a main class</a:t>
            </a:r>
          </a:p>
          <a:p>
            <a:r>
              <a:rPr lang="en-US" dirty="0"/>
              <a:t>Compile and run a Java program from the command line</a:t>
            </a:r>
          </a:p>
          <a:p>
            <a:r>
              <a:rPr lang="en-US" dirty="0"/>
              <a:t>Create and import packages</a:t>
            </a:r>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655319" y="606439"/>
            <a:ext cx="10581641" cy="833663"/>
          </a:xfrm>
        </p:spPr>
        <p:txBody>
          <a:bodyPr/>
          <a:lstStyle/>
          <a:p>
            <a:pPr algn="ctr"/>
            <a:r>
              <a:rPr lang="en-US" dirty="0" smtClean="0"/>
              <a:t>Writing </a:t>
            </a:r>
            <a:r>
              <a:rPr lang="en-US" dirty="0" smtClean="0"/>
              <a:t>the first Java program</a:t>
            </a:r>
            <a:endParaRPr lang="en-US"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45674" y="2038061"/>
            <a:ext cx="8248072" cy="3891684"/>
          </a:xfrm>
          <a:prstGeom prst="rect">
            <a:avLst/>
          </a:prstGeom>
        </p:spPr>
      </p:pic>
    </p:spTree>
    <p:extLst>
      <p:ext uri="{BB962C8B-B14F-4D97-AF65-F5344CB8AC3E}">
        <p14:creationId xmlns:p14="http://schemas.microsoft.com/office/powerpoint/2010/main" xmlns=""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Package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Example : Postal addressing system </a:t>
            </a:r>
          </a:p>
          <a:p>
            <a:r>
              <a:rPr lang="en-US" dirty="0" smtClean="0"/>
              <a:t>State/District/town/locality/</a:t>
            </a:r>
            <a:r>
              <a:rPr lang="en-US" dirty="0" err="1" smtClean="0"/>
              <a:t>Postalcode</a:t>
            </a:r>
            <a:r>
              <a:rPr lang="en-US" dirty="0" smtClean="0"/>
              <a:t>/Street/House Number</a:t>
            </a:r>
          </a:p>
          <a:p>
            <a:r>
              <a:rPr lang="en-US" dirty="0" smtClean="0"/>
              <a:t>Maharashtra/Pune/</a:t>
            </a:r>
            <a:r>
              <a:rPr lang="en-US" dirty="0" err="1" smtClean="0"/>
              <a:t>Chinchwad</a:t>
            </a:r>
            <a:r>
              <a:rPr lang="en-US" dirty="0" smtClean="0"/>
              <a:t>/</a:t>
            </a:r>
            <a:r>
              <a:rPr lang="en-US" dirty="0" err="1" smtClean="0"/>
              <a:t>Aundh</a:t>
            </a:r>
            <a:r>
              <a:rPr lang="en-US" dirty="0" smtClean="0"/>
              <a:t>/411007/ABC street/54-A</a:t>
            </a:r>
          </a:p>
          <a:p>
            <a:r>
              <a:rPr lang="en-US" dirty="0"/>
              <a:t>Package statement makes a class uniquely identifiable.</a:t>
            </a:r>
          </a:p>
          <a:p>
            <a:r>
              <a:rPr lang="en-US" sz="2400" b="1" noProof="1"/>
              <a:t> </a:t>
            </a:r>
            <a:r>
              <a:rPr lang="en-US" sz="2400" b="1" noProof="1" smtClean="0"/>
              <a:t>Usage </a:t>
            </a:r>
            <a:r>
              <a:rPr lang="en-US" sz="2400" b="1" noProof="1"/>
              <a:t>package </a:t>
            </a:r>
            <a:r>
              <a:rPr lang="en-US" sz="2400" b="1" noProof="1" smtClean="0"/>
              <a:t>org.java</a:t>
            </a:r>
            <a:endParaRPr lang="en-US" dirty="0" smtClean="0"/>
          </a:p>
          <a:p>
            <a:r>
              <a:rPr lang="en-US" dirty="0" smtClean="0"/>
              <a:t>Fully qualified class name (FQCN).</a:t>
            </a:r>
          </a:p>
          <a:p>
            <a:endParaRPr lang="en-US"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71855" y="1917146"/>
            <a:ext cx="4481944" cy="4444329"/>
          </a:xfrm>
          <a:prstGeom prst="rect">
            <a:avLst/>
          </a:prstGeom>
        </p:spPr>
      </p:pic>
    </p:spTree>
    <p:extLst>
      <p:ext uri="{BB962C8B-B14F-4D97-AF65-F5344CB8AC3E}">
        <p14:creationId xmlns:p14="http://schemas.microsoft.com/office/powerpoint/2010/main" xmlns=""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1"/>
            <a:ext cx="10337801" cy="833663"/>
          </a:xfrm>
        </p:spPr>
        <p:txBody>
          <a:bodyPr/>
          <a:lstStyle/>
          <a:p>
            <a:pPr algn="ctr"/>
            <a:r>
              <a:rPr lang="en-US" dirty="0" smtClean="0"/>
              <a:t>More </a:t>
            </a:r>
            <a:r>
              <a:rPr lang="en-US" dirty="0" smtClean="0"/>
              <a:t>about packages…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fontScale="85000" lnSpcReduction="20000"/>
          </a:bodyPr>
          <a:lstStyle/>
          <a:p>
            <a:r>
              <a:rPr lang="en-US" dirty="0" smtClean="0"/>
              <a:t>Package statement is the first thing to write in a java program.</a:t>
            </a:r>
          </a:p>
          <a:p>
            <a:r>
              <a:rPr lang="en-US" dirty="0"/>
              <a:t>Package </a:t>
            </a:r>
            <a:r>
              <a:rPr lang="en-US" dirty="0" smtClean="0"/>
              <a:t>naming </a:t>
            </a:r>
            <a:r>
              <a:rPr lang="en-US" dirty="0"/>
              <a:t>convention : Reverse</a:t>
            </a:r>
            <a:r>
              <a:rPr lang="en-US" sz="2400" b="1" dirty="0"/>
              <a:t> </a:t>
            </a:r>
            <a:r>
              <a:rPr lang="en-US" dirty="0"/>
              <a:t>domain name format</a:t>
            </a:r>
            <a:r>
              <a:rPr lang="en-US" dirty="0" smtClean="0"/>
              <a:t>. This is the preferred way otherwise package name can be anything.</a:t>
            </a:r>
          </a:p>
          <a:p>
            <a:r>
              <a:rPr lang="en-US" dirty="0" smtClean="0"/>
              <a:t>In order to use a java class from a different package we make use of import statement.</a:t>
            </a:r>
          </a:p>
          <a:p>
            <a:r>
              <a:rPr lang="en-US" dirty="0" smtClean="0"/>
              <a:t>If two classes lie in same package then they do need to import each other .Only different package classes need to </a:t>
            </a:r>
            <a:r>
              <a:rPr lang="en-US" dirty="0"/>
              <a:t>imported. </a:t>
            </a:r>
            <a:endParaRPr lang="en-US" dirty="0" smtClean="0"/>
          </a:p>
          <a:p>
            <a:r>
              <a:rPr lang="en-US" dirty="0" smtClean="0"/>
              <a:t>Multiple/Single file import usage.</a:t>
            </a:r>
          </a:p>
          <a:p>
            <a:r>
              <a:rPr lang="en-US" dirty="0" smtClean="0"/>
              <a:t>If we don’t specify a package statement , the class is assumed to be in a default package.</a:t>
            </a:r>
          </a:p>
          <a:p>
            <a:r>
              <a:rPr lang="en-US" dirty="0" smtClean="0"/>
              <a:t>Importing </a:t>
            </a:r>
            <a:r>
              <a:rPr lang="en-US" dirty="0"/>
              <a:t>default</a:t>
            </a:r>
            <a:r>
              <a:rPr lang="en-US" dirty="0" smtClean="0"/>
              <a:t> package is not possible as </a:t>
            </a:r>
            <a:r>
              <a:rPr lang="en-US" sz="2400" b="1" dirty="0" smtClean="0"/>
              <a:t>import *;</a:t>
            </a:r>
          </a:p>
          <a:p>
            <a:r>
              <a:rPr lang="en-US" dirty="0" smtClean="0"/>
              <a:t>Using fully qualified name in case of same class name.</a:t>
            </a:r>
          </a:p>
          <a:p>
            <a:r>
              <a:rPr lang="en-US" dirty="0" err="1" smtClean="0"/>
              <a:t>Java.lang</a:t>
            </a:r>
            <a:r>
              <a:rPr lang="en-US" dirty="0" smtClean="0"/>
              <a:t> package in the java APIs is automatically available to all java program without explicitly importing it.</a:t>
            </a:r>
          </a:p>
          <a:p>
            <a:r>
              <a:rPr lang="en-US" dirty="0" smtClean="0"/>
              <a:t>Code Examples : org/java/imports/PackageAndImports.java</a:t>
            </a:r>
          </a:p>
          <a:p>
            <a:pPr marL="0" indent="0">
              <a:buNone/>
            </a:pPr>
            <a:endParaRPr lang="en-US" dirty="0" smtClean="0"/>
          </a:p>
          <a:p>
            <a:endParaRPr lang="en-US" sz="2400" b="1" dirty="0" smtClean="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6" name="Picture 2" descr="pack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85890" y="2033588"/>
            <a:ext cx="3990109" cy="43278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1"/>
            <a:ext cx="10337801" cy="833663"/>
          </a:xfrm>
        </p:spPr>
        <p:txBody>
          <a:bodyPr/>
          <a:lstStyle/>
          <a:p>
            <a:pPr algn="ctr"/>
            <a:r>
              <a:rPr lang="en-US" dirty="0" smtClean="0"/>
              <a:t>Static </a:t>
            </a:r>
            <a:r>
              <a:rPr lang="en-US" dirty="0" smtClean="0"/>
              <a:t>Imports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r>
              <a:rPr lang="en-US" dirty="0" smtClean="0"/>
              <a:t>The static member of a class are accessed using fully qualified class name. In cases where there is a heavy usage of static members of a class , static imports come to the rescue.</a:t>
            </a:r>
          </a:p>
          <a:p>
            <a:r>
              <a:rPr lang="en-US" dirty="0"/>
              <a:t>Once a class is imported statically , then we do not need to use the fully qualified name of the class. Instead we can just use the members of </a:t>
            </a:r>
            <a:r>
              <a:rPr lang="en-US" dirty="0" smtClean="0"/>
              <a:t>imported static class as they were the member of the importing class.</a:t>
            </a:r>
          </a:p>
          <a:p>
            <a:r>
              <a:rPr lang="en-US" dirty="0" smtClean="0"/>
              <a:t>Ex:  </a:t>
            </a:r>
            <a:r>
              <a:rPr lang="en-US" dirty="0" err="1" smtClean="0"/>
              <a:t>org.java.staticImports</a:t>
            </a:r>
            <a:r>
              <a:rPr lang="en-US" dirty="0" smtClean="0"/>
              <a:t> package.</a:t>
            </a:r>
            <a:endParaRPr lang="en-US"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6" name="Picture 2" descr="pack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85890" y="2033588"/>
            <a:ext cx="3990109" cy="43278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5019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Java </a:t>
            </a:r>
            <a:r>
              <a:rPr lang="en-US" dirty="0" smtClean="0"/>
              <a:t>File/Class Naming</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Example : Postal addressing system </a:t>
            </a:r>
          </a:p>
          <a:p>
            <a:endParaRPr lang="en-US"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71855" y="1917146"/>
            <a:ext cx="4481944" cy="4444329"/>
          </a:xfrm>
          <a:prstGeom prst="rect">
            <a:avLst/>
          </a:prstGeom>
        </p:spPr>
      </p:pic>
    </p:spTree>
    <p:extLst>
      <p:ext uri="{BB962C8B-B14F-4D97-AF65-F5344CB8AC3E}">
        <p14:creationId xmlns:p14="http://schemas.microsoft.com/office/powerpoint/2010/main" xmlns="" val="113681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0"/>
            <a:ext cx="10515600" cy="1449216"/>
          </a:xfrm>
        </p:spPr>
        <p:txBody>
          <a:bodyPr/>
          <a:lstStyle/>
          <a:p>
            <a:pPr algn="ctr"/>
            <a:r>
              <a:rPr lang="en-US" dirty="0" smtClean="0"/>
              <a:t>Entry </a:t>
            </a:r>
            <a:r>
              <a:rPr lang="en-US" dirty="0" smtClean="0"/>
              <a:t>Point to the World of JAVA : Main Method</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Serves as an entry point to any java program. Almost all java programs whether it be a web server written in java or a web application or a desktop application , all begin with a main method and then extend further.</a:t>
            </a:r>
          </a:p>
          <a:p>
            <a:r>
              <a:rPr lang="en-US" dirty="0" smtClean="0"/>
              <a:t>Just like a VISA document acts like an entry point to any country and you need to satisfy all the conditions in order to possess one similar is the case with main method in java.</a:t>
            </a:r>
          </a:p>
          <a:p>
            <a:r>
              <a:rPr lang="en-US" dirty="0" smtClean="0"/>
              <a:t>Source Example : org.java.entrypoint.EntryPoint.java	</a:t>
            </a:r>
          </a:p>
          <a:p>
            <a:endParaRPr lang="en-US" dirty="0" smtClean="0"/>
          </a:p>
          <a:p>
            <a:endParaRPr lang="en-US"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19636" y="2338251"/>
            <a:ext cx="4334163" cy="4204507"/>
          </a:xfrm>
          <a:prstGeom prst="rect">
            <a:avLst/>
          </a:prstGeom>
        </p:spPr>
      </p:pic>
    </p:spTree>
    <p:extLst>
      <p:ext uri="{BB962C8B-B14F-4D97-AF65-F5344CB8AC3E}">
        <p14:creationId xmlns:p14="http://schemas.microsoft.com/office/powerpoint/2010/main" xmlns="" val="2944664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Exam </a:t>
            </a:r>
            <a:r>
              <a:rPr lang="en-US" dirty="0" smtClean="0"/>
              <a:t>Perspective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noProof="1" smtClean="0"/>
          </a:p>
          <a:p>
            <a:endParaRPr lang="en-US" noProof="1" smtClean="0"/>
          </a:p>
          <a:p>
            <a:r>
              <a:rPr lang="en-US" noProof="1" smtClean="0"/>
              <a:t>We could see in the real exam , questions on a valid way of writing the entry point main method.</a:t>
            </a:r>
          </a:p>
          <a:p>
            <a:r>
              <a:rPr lang="en-US" noProof="1" smtClean="0"/>
              <a:t>There are several incorrect ways of writing the entry point program.</a:t>
            </a:r>
          </a:p>
          <a:p>
            <a:r>
              <a:rPr lang="en-US" noProof="1" smtClean="0"/>
              <a:t>In the exam there will be often be a case when the main method is not given.In those cases we </a:t>
            </a:r>
            <a:r>
              <a:rPr lang="en-US" noProof="1" smtClean="0"/>
              <a:t>need </a:t>
            </a:r>
            <a:r>
              <a:rPr lang="en-US" noProof="1" smtClean="0"/>
              <a:t>to assume the presence of a hidden main method.	</a:t>
            </a:r>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28873" y="1888319"/>
            <a:ext cx="4324926" cy="4288644"/>
          </a:xfrm>
          <a:prstGeom prst="rect">
            <a:avLst/>
          </a:prstGeom>
        </p:spPr>
      </p:pic>
    </p:spTree>
    <p:extLst>
      <p:ext uri="{BB962C8B-B14F-4D97-AF65-F5344CB8AC3E}">
        <p14:creationId xmlns:p14="http://schemas.microsoft.com/office/powerpoint/2010/main" xmlns="" val="3527059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689</Words>
  <Application>Microsoft Office PowerPoint</Application>
  <PresentationFormat>Custom</PresentationFormat>
  <Paragraphs>90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Basics Of  Java                 Program     </vt:lpstr>
      <vt:lpstr>Exam Objectives</vt:lpstr>
      <vt:lpstr>Writing the first Java program</vt:lpstr>
      <vt:lpstr>Package</vt:lpstr>
      <vt:lpstr>More about packages…</vt:lpstr>
      <vt:lpstr>Static Imports</vt:lpstr>
      <vt:lpstr>Java File/Class Naming</vt:lpstr>
      <vt:lpstr>Entry Point to the World of JAVA : Main Method</vt:lpstr>
      <vt:lpstr>Exam Perspective</vt:lpstr>
      <vt:lpstr>Command Line Arguments</vt:lpstr>
      <vt:lpstr>Compiling &amp; Running </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2020-04-19T13:39:21Z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