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56" r:id="rId5"/>
    <p:sldId id="261" r:id="rId6"/>
    <p:sldId id="257" r:id="rId7"/>
    <p:sldId id="273" r:id="rId8"/>
    <p:sldId id="274" r:id="rId9"/>
    <p:sldId id="276" r:id="rId10"/>
    <p:sldId id="27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001" autoAdjust="0"/>
    <p:restoredTop sz="94712" autoAdjust="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4/20/2020</a:t>
            </a:fld>
            <a:endParaRPr lang="en-US" dirty="0"/>
          </a:p>
        </p:txBody>
      </p:sp>
      <p:sp>
        <p:nvSpPr>
          <p:cNvPr id="4" name="Footer Placeholder 3">
            <a:extLst>
              <a:ext uri="{FF2B5EF4-FFF2-40B4-BE49-F238E27FC236}">
                <a16:creationId xmlns:a16="http://schemas.microsoft.com/office/drawing/2014/main" xmlns=""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p14="http://schemas.microsoft.com/office/powerpoint/2010/main" xmlns=""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4/20/2020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p14="http://schemas.microsoft.com/office/powerpoint/2010/main" xmlns=""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xmlns=""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xmlns=""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xmlns=""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xmlns=""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xmlns=""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xmlns=""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xmlns=""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xmlns=""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xmlns=""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xmlns=""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xmlns=""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xmlns=""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xmlns=""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xmlns=""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xmlns=""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xmlns=""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xmlns=""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xmlns=""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xmlns=""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xmlns=""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xmlns=""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xmlns=""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xmlns=""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xmlns=""/>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xmlns=""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xmlns=""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xmlns=""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10C5037-DA4A-44E2-A9FB-84B1498768A7}"/>
              </a:ext>
            </a:extLst>
          </p:cNvPr>
          <p:cNvSpPr>
            <a:spLocks noGrp="1"/>
          </p:cNvSpPr>
          <p:nvPr>
            <p:ph type="title"/>
          </p:nvPr>
        </p:nvSpPr>
        <p:spPr>
          <a:xfrm>
            <a:off x="7416801" y="1676409"/>
            <a:ext cx="4380810" cy="2436592"/>
          </a:xfrm>
        </p:spPr>
        <p:txBody>
          <a:bodyPr>
            <a:normAutofit/>
          </a:bodyPr>
          <a:lstStyle/>
          <a:p>
            <a:r>
              <a:rPr lang="en-US" dirty="0" smtClean="0"/>
              <a:t>   Operators</a:t>
            </a:r>
            <a:endParaRPr lang="en-US" dirty="0"/>
          </a:p>
        </p:txBody>
      </p:sp>
      <p:sp>
        <p:nvSpPr>
          <p:cNvPr id="15" name="Slide Number Placeholder 14">
            <a:extLst>
              <a:ext uri="{FF2B5EF4-FFF2-40B4-BE49-F238E27FC236}">
                <a16:creationId xmlns:a16="http://schemas.microsoft.com/office/drawing/2014/main" xmlns=""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xmlns=""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xmlns=""/>
              </a:ext>
            </a:extLst>
          </a:blip>
          <a:srcRect/>
          <a:stretch>
            <a:fillRect/>
          </a:stretch>
        </p:blipFill>
        <p:spPr>
          <a:xfrm>
            <a:off x="0" y="-6380"/>
            <a:ext cx="6918037" cy="6727855"/>
          </a:xfrm>
        </p:spPr>
      </p:pic>
    </p:spTree>
    <p:extLst>
      <p:ext uri="{BB962C8B-B14F-4D97-AF65-F5344CB8AC3E}">
        <p14:creationId xmlns:p14="http://schemas.microsoft.com/office/powerpoint/2010/main" xmlns="" val="1136250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Exam </a:t>
            </a:r>
            <a:r>
              <a:rPr lang="en-US" dirty="0" smtClean="0"/>
              <a:t>Objectives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p:txBody>
          <a:bodyPr>
            <a:normAutofit/>
          </a:bodyPr>
          <a:lstStyle/>
          <a:p>
            <a:endParaRPr lang="en-US" b="1" dirty="0" smtClean="0"/>
          </a:p>
          <a:p>
            <a:endParaRPr lang="en-US" b="1" dirty="0" smtClean="0"/>
          </a:p>
          <a:p>
            <a:r>
              <a:rPr lang="en-US" sz="2400" b="1" dirty="0" smtClean="0"/>
              <a:t>Using </a:t>
            </a:r>
            <a:r>
              <a:rPr lang="en-US" sz="2400" b="1" dirty="0"/>
              <a:t>Operators and Decision </a:t>
            </a:r>
            <a:r>
              <a:rPr lang="en-US" sz="2400" b="1" dirty="0" smtClean="0"/>
              <a:t>Constructs</a:t>
            </a:r>
            <a:endParaRPr lang="en-US" sz="2400" dirty="0" smtClean="0"/>
          </a:p>
          <a:p>
            <a:pPr lvl="1"/>
            <a:r>
              <a:rPr lang="en-US" sz="2400" dirty="0" smtClean="0"/>
              <a:t>Use </a:t>
            </a:r>
            <a:r>
              <a:rPr lang="en-US" sz="2400" dirty="0"/>
              <a:t>Java operators including the use of parenthesis to override operator </a:t>
            </a:r>
            <a:r>
              <a:rPr lang="en-US" sz="2400" dirty="0" smtClean="0"/>
              <a:t>precedence.</a:t>
            </a:r>
            <a:endParaRPr lang="en-US" sz="2000"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xmlns=""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200" y="641855"/>
            <a:ext cx="10515600" cy="772107"/>
          </a:xfrm>
        </p:spPr>
        <p:txBody>
          <a:bodyPr/>
          <a:lstStyle/>
          <a:p>
            <a:pPr algn="ctr"/>
            <a:r>
              <a:rPr lang="en-US" dirty="0" smtClean="0"/>
              <a:t>Operators</a:t>
            </a:r>
            <a:endParaRPr lang="en-US" dirty="0"/>
          </a:p>
        </p:txBody>
      </p:sp>
      <p:sp>
        <p:nvSpPr>
          <p:cNvPr id="6" name="Content Placeholder 5"/>
          <p:cNvSpPr>
            <a:spLocks noGrp="1"/>
          </p:cNvSpPr>
          <p:nvPr>
            <p:ph idx="1"/>
          </p:nvPr>
        </p:nvSpPr>
        <p:spPr/>
        <p:txBody>
          <a:bodyPr>
            <a:normAutofit/>
          </a:bodyPr>
          <a:lstStyle/>
          <a:p>
            <a:endParaRPr lang="en-US" sz="2400" dirty="0" smtClean="0"/>
          </a:p>
          <a:p>
            <a:r>
              <a:rPr lang="en-US" sz="2400" dirty="0" smtClean="0"/>
              <a:t>Addition , subtraction, division, multiplication.</a:t>
            </a:r>
          </a:p>
          <a:p>
            <a:r>
              <a:rPr lang="en-US" sz="2400" dirty="0" smtClean="0"/>
              <a:t>Unary pre/post increment/decrement operators.</a:t>
            </a:r>
          </a:p>
          <a:p>
            <a:r>
              <a:rPr lang="en-US" sz="2400" dirty="0" smtClean="0"/>
              <a:t>Relational operators.</a:t>
            </a:r>
          </a:p>
          <a:p>
            <a:r>
              <a:rPr lang="en-US" sz="2400" dirty="0" smtClean="0"/>
              <a:t>Equality operator.</a:t>
            </a:r>
          </a:p>
          <a:p>
            <a:r>
              <a:rPr lang="en-US" sz="2400" dirty="0" smtClean="0"/>
              <a:t>Logical operators.</a:t>
            </a:r>
          </a:p>
          <a:p>
            <a:r>
              <a:rPr lang="en-US" sz="2400" dirty="0" smtClean="0"/>
              <a:t>Compound assignment operators.</a:t>
            </a:r>
          </a:p>
          <a:p>
            <a:r>
              <a:rPr lang="en-US" sz="2400" dirty="0" smtClean="0"/>
              <a:t>Bitwise operators.</a:t>
            </a:r>
          </a:p>
          <a:p>
            <a:r>
              <a:rPr lang="en-US" sz="2400" dirty="0"/>
              <a:t>Post and Pre Unary Increment/Decrement </a:t>
            </a:r>
            <a:r>
              <a:rPr lang="en-US" sz="2400" dirty="0" smtClean="0"/>
              <a:t>Operators.</a:t>
            </a:r>
            <a:endParaRPr lang="en-US" sz="2400" dirty="0"/>
          </a:p>
          <a:p>
            <a:endParaRPr lang="en-US" sz="2200" dirty="0" smtClean="0"/>
          </a:p>
          <a:p>
            <a:pPr lvl="1"/>
            <a:endParaRPr lang="en-US" sz="2200" dirty="0" smtClean="0"/>
          </a:p>
          <a:p>
            <a:endParaRPr lang="en-US" sz="24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1287735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200" y="641855"/>
            <a:ext cx="10515600" cy="772107"/>
          </a:xfrm>
        </p:spPr>
        <p:txBody>
          <a:bodyPr/>
          <a:lstStyle/>
          <a:p>
            <a:pPr algn="ctr"/>
            <a:r>
              <a:rPr lang="en-US" dirty="0" smtClean="0"/>
              <a:t>Numeric </a:t>
            </a:r>
            <a:r>
              <a:rPr lang="en-US" dirty="0" smtClean="0"/>
              <a:t>Promotion</a:t>
            </a:r>
            <a:endParaRPr lang="en-US" dirty="0"/>
          </a:p>
        </p:txBody>
      </p:sp>
      <p:sp>
        <p:nvSpPr>
          <p:cNvPr id="6" name="Content Placeholder 5"/>
          <p:cNvSpPr>
            <a:spLocks noGrp="1"/>
          </p:cNvSpPr>
          <p:nvPr>
            <p:ph idx="1"/>
          </p:nvPr>
        </p:nvSpPr>
        <p:spPr/>
        <p:txBody>
          <a:bodyPr>
            <a:normAutofit/>
          </a:bodyPr>
          <a:lstStyle/>
          <a:p>
            <a:endParaRPr lang="en-US" sz="2400" dirty="0" smtClean="0"/>
          </a:p>
          <a:p>
            <a:r>
              <a:rPr lang="en-US" sz="2400" dirty="0" smtClean="0"/>
              <a:t>Unary numeric promotion – If the type of operand to the unary operator is smaller than </a:t>
            </a:r>
            <a:r>
              <a:rPr lang="en-US" sz="2400" dirty="0" err="1" smtClean="0"/>
              <a:t>int</a:t>
            </a:r>
            <a:r>
              <a:rPr lang="en-US" sz="2400" dirty="0" smtClean="0"/>
              <a:t> then , the operand will automatically be promoted to </a:t>
            </a:r>
            <a:r>
              <a:rPr lang="en-US" sz="2400" dirty="0" err="1" smtClean="0"/>
              <a:t>int</a:t>
            </a:r>
            <a:r>
              <a:rPr lang="en-US" sz="2400" dirty="0" smtClean="0"/>
              <a:t> type before applying the  operator onto the operand.</a:t>
            </a:r>
          </a:p>
          <a:p>
            <a:r>
              <a:rPr lang="en-US" sz="2400" dirty="0" smtClean="0"/>
              <a:t>Binary numeric promotion – Both the operators are promoted to </a:t>
            </a:r>
            <a:r>
              <a:rPr lang="en-US" sz="2400" dirty="0" err="1" smtClean="0"/>
              <a:t>int</a:t>
            </a:r>
            <a:r>
              <a:rPr lang="en-US" sz="2400" dirty="0" smtClean="0"/>
              <a:t> </a:t>
            </a:r>
            <a:r>
              <a:rPr lang="en-US" sz="2400" dirty="0" err="1" smtClean="0"/>
              <a:t>type.In</a:t>
            </a:r>
            <a:r>
              <a:rPr lang="en-US" sz="2400" dirty="0" smtClean="0"/>
              <a:t> cases if any of the operand is larger than </a:t>
            </a:r>
            <a:r>
              <a:rPr lang="en-US" sz="2400" dirty="0" err="1" smtClean="0"/>
              <a:t>int</a:t>
            </a:r>
            <a:r>
              <a:rPr lang="en-US" sz="2400" dirty="0" smtClean="0"/>
              <a:t> than promotion of the other operand happens to the type of larger operand. So if an operand is of type long, float or double and other one is of smaller type like byte ,short or an </a:t>
            </a:r>
            <a:r>
              <a:rPr lang="en-US" sz="2400" dirty="0" err="1" smtClean="0"/>
              <a:t>int</a:t>
            </a:r>
            <a:r>
              <a:rPr lang="en-US" sz="2400" dirty="0" smtClean="0"/>
              <a:t> then the smaller operand is promoted to larger type.</a:t>
            </a:r>
          </a:p>
          <a:p>
            <a:r>
              <a:rPr lang="en-US" sz="2400" dirty="0" smtClean="0"/>
              <a:t>In essence, </a:t>
            </a:r>
            <a:r>
              <a:rPr lang="en-US" sz="2400" dirty="0"/>
              <a:t>result of applying an operator to numeric operands is of the same type as the type of the larger operand but it can never be smaller than an </a:t>
            </a:r>
            <a:r>
              <a:rPr lang="en-US" sz="2400" dirty="0" err="1"/>
              <a:t>int</a:t>
            </a:r>
            <a:r>
              <a:rPr lang="en-US" sz="2400" dirty="0"/>
              <a:t> .</a:t>
            </a:r>
          </a:p>
          <a:p>
            <a:endParaRPr lang="en-US" sz="2400" dirty="0" smtClean="0"/>
          </a:p>
          <a:p>
            <a:endParaRPr lang="en-US" sz="24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1170103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200" y="641855"/>
            <a:ext cx="10515600" cy="772107"/>
          </a:xfrm>
        </p:spPr>
        <p:txBody>
          <a:bodyPr/>
          <a:lstStyle/>
          <a:p>
            <a:pPr algn="ctr"/>
            <a:r>
              <a:rPr lang="en-US" dirty="0" smtClean="0"/>
              <a:t>Numeric </a:t>
            </a:r>
            <a:r>
              <a:rPr lang="en-US" dirty="0" smtClean="0"/>
              <a:t>Promotion</a:t>
            </a:r>
            <a:endParaRPr lang="en-US" dirty="0"/>
          </a:p>
        </p:txBody>
      </p:sp>
      <p:sp>
        <p:nvSpPr>
          <p:cNvPr id="6" name="Content Placeholder 5"/>
          <p:cNvSpPr>
            <a:spLocks noGrp="1"/>
          </p:cNvSpPr>
          <p:nvPr>
            <p:ph idx="1"/>
          </p:nvPr>
        </p:nvSpPr>
        <p:spPr/>
        <p:txBody>
          <a:bodyPr>
            <a:normAutofit/>
          </a:bodyPr>
          <a:lstStyle/>
          <a:p>
            <a:endParaRPr lang="en-US" sz="2400" dirty="0" smtClean="0"/>
          </a:p>
          <a:p>
            <a:r>
              <a:rPr lang="en-US" sz="2400" dirty="0" smtClean="0"/>
              <a:t>For cases where we get a compilation issue as in the following case : </a:t>
            </a:r>
          </a:p>
          <a:p>
            <a:pPr lvl="1"/>
            <a:r>
              <a:rPr lang="en-US" sz="2200" dirty="0" smtClean="0"/>
              <a:t>short  s1 = +259 </a:t>
            </a:r>
          </a:p>
          <a:p>
            <a:pPr lvl="1"/>
            <a:r>
              <a:rPr lang="en-US" sz="2200" dirty="0" smtClean="0"/>
              <a:t>short  s2 = s1 + 638;</a:t>
            </a:r>
          </a:p>
          <a:p>
            <a:pPr lvl="1"/>
            <a:endParaRPr lang="en-US" sz="2200" dirty="0" smtClean="0"/>
          </a:p>
          <a:p>
            <a:r>
              <a:rPr lang="en-US" sz="2400" dirty="0" smtClean="0"/>
              <a:t>We need to explicitly tell the compiler to allow the conversion to take place as it is safe. This can be done by explicitly casting from one type to the other.</a:t>
            </a:r>
          </a:p>
          <a:p>
            <a:r>
              <a:rPr lang="en-US" sz="2400" dirty="0" smtClean="0"/>
              <a:t>One thing to note is that numeric promotions do not apply to compound assignment operators </a:t>
            </a:r>
            <a:r>
              <a:rPr lang="en-US" sz="2400" dirty="0" err="1" smtClean="0"/>
              <a:t>eg</a:t>
            </a:r>
            <a:r>
              <a:rPr lang="en-US" sz="2400" dirty="0" smtClean="0"/>
              <a:t>. += . -=.</a:t>
            </a:r>
          </a:p>
          <a:p>
            <a:endParaRPr lang="en-US" sz="2400" dirty="0" smtClean="0"/>
          </a:p>
          <a:p>
            <a:endParaRPr lang="en-US" sz="2400" dirty="0" smtClean="0"/>
          </a:p>
          <a:p>
            <a:endParaRPr lang="en-US" sz="24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1783244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80"/>
            <a:ext cx="10515600" cy="833663"/>
          </a:xfrm>
        </p:spPr>
        <p:txBody>
          <a:bodyPr/>
          <a:lstStyle/>
          <a:p>
            <a:pPr algn="ctr"/>
            <a:r>
              <a:rPr lang="en-US" dirty="0" smtClean="0"/>
              <a:t>Operator </a:t>
            </a:r>
            <a:r>
              <a:rPr lang="en-US" dirty="0" smtClean="0"/>
              <a:t>Precedence &amp; Associativity </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p:txBody>
          <a:bodyPr>
            <a:normAutofit/>
          </a:bodyPr>
          <a:lstStyle/>
          <a:p>
            <a:r>
              <a:rPr lang="en-US" dirty="0"/>
              <a:t>As there exist rules for evaluating operators in mathematics known as BODMAS similarly their exist rules for evaluating expressions in java</a:t>
            </a:r>
            <a:r>
              <a:rPr lang="en-US" dirty="0" smtClean="0"/>
              <a:t>.</a:t>
            </a:r>
          </a:p>
          <a:p>
            <a:r>
              <a:rPr lang="en-US" sz="2000" noProof="1" smtClean="0"/>
              <a:t>In java too arithmetic operations are governed by BODMAS rule but since there are other operations like logical ,relational etc.</a:t>
            </a:r>
          </a:p>
          <a:p>
            <a:r>
              <a:rPr lang="en-US" noProof="1" smtClean="0"/>
              <a:t>Use parenthesis to alter the order of evaluation of expression.</a:t>
            </a:r>
          </a:p>
          <a:p>
            <a:endParaRPr lang="en-US" sz="2000"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47345" y="1815837"/>
            <a:ext cx="4306454" cy="4353118"/>
          </a:xfrm>
          <a:prstGeom prst="rect">
            <a:avLst/>
          </a:prstGeom>
        </p:spPr>
      </p:pic>
    </p:spTree>
    <p:extLst>
      <p:ext uri="{BB962C8B-B14F-4D97-AF65-F5344CB8AC3E}">
        <p14:creationId xmlns:p14="http://schemas.microsoft.com/office/powerpoint/2010/main" xmlns="" val="3709667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200" y="641855"/>
            <a:ext cx="10515600" cy="772107"/>
          </a:xfrm>
        </p:spPr>
        <p:txBody>
          <a:bodyPr/>
          <a:lstStyle/>
          <a:p>
            <a:pPr algn="ctr"/>
            <a:r>
              <a:rPr lang="en-US" dirty="0" smtClean="0"/>
              <a:t>Operator </a:t>
            </a:r>
            <a:r>
              <a:rPr lang="en-US" dirty="0" smtClean="0"/>
              <a:t>Precedence</a:t>
            </a:r>
            <a:endParaRPr lang="en-US" dirty="0"/>
          </a:p>
        </p:txBody>
      </p:sp>
      <p:sp>
        <p:nvSpPr>
          <p:cNvPr id="6" name="Content Placeholder 5"/>
          <p:cNvSpPr>
            <a:spLocks noGrp="1"/>
          </p:cNvSpPr>
          <p:nvPr>
            <p:ph idx="1"/>
          </p:nvPr>
        </p:nvSpPr>
        <p:spPr/>
        <p:txBody>
          <a:bodyPr>
            <a:normAutofit/>
          </a:bodyPr>
          <a:lstStyle/>
          <a:p>
            <a:endParaRPr lang="en-US" sz="2400" dirty="0" smtClean="0"/>
          </a:p>
          <a:p>
            <a:endParaRPr lang="en-US" sz="2200" dirty="0" smtClean="0"/>
          </a:p>
          <a:p>
            <a:endParaRPr lang="en-US" sz="2400" dirty="0" smtClean="0"/>
          </a:p>
          <a:p>
            <a:endParaRPr lang="en-US" sz="2400" dirty="0" smtClean="0"/>
          </a:p>
          <a:p>
            <a:endParaRPr lang="en-US" sz="24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3473488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F58AE6-56F6-44E8-8BBF-23277B1773E4}"/>
              </a:ext>
            </a:extLst>
          </p:cNvPr>
          <p:cNvSpPr>
            <a:spLocks noGrp="1"/>
          </p:cNvSpPr>
          <p:nvPr>
            <p:ph type="title"/>
          </p:nvPr>
        </p:nvSpPr>
        <p:spPr/>
        <p:txBody>
          <a:bodyPr/>
          <a:lstStyle/>
          <a:p>
            <a:pPr algn="ctr"/>
            <a:r>
              <a:rPr lang="en-US" dirty="0"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xmlns=""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8</a:t>
            </a:fld>
            <a:endParaRPr lang="en-US" dirty="0"/>
          </a:p>
        </p:txBody>
      </p:sp>
      <p:sp>
        <p:nvSpPr>
          <p:cNvPr id="10" name="Isosceles Triangle 9">
            <a:extLst>
              <a:ext uri="{FF2B5EF4-FFF2-40B4-BE49-F238E27FC236}">
                <a16:creationId xmlns:a16="http://schemas.microsoft.com/office/drawing/2014/main" xmlns=""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xmlns="" val="17049495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2.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365</Words>
  <Application>Microsoft Office PowerPoint</Application>
  <PresentationFormat>Custom</PresentationFormat>
  <Paragraphs>49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   Operators</vt:lpstr>
      <vt:lpstr>Exam Objectives</vt:lpstr>
      <vt:lpstr>Operators</vt:lpstr>
      <vt:lpstr>Numeric Promotion</vt:lpstr>
      <vt:lpstr>Numeric Promotion</vt:lpstr>
      <vt:lpstr>Operator Precedence &amp; Associativity </vt:lpstr>
      <vt:lpstr>Operator Precedence</vt:lpstr>
      <vt:lpstr>Questions ??</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2020-04-19T18:47:33Z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