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6"/>
  </p:notesMasterIdLst>
  <p:handoutMasterIdLst>
    <p:handoutMasterId r:id="rId27"/>
  </p:handoutMasterIdLst>
  <p:sldIdLst>
    <p:sldId id="256" r:id="rId5"/>
    <p:sldId id="261" r:id="rId6"/>
    <p:sldId id="258" r:id="rId7"/>
    <p:sldId id="257" r:id="rId8"/>
    <p:sldId id="275" r:id="rId9"/>
    <p:sldId id="259" r:id="rId10"/>
    <p:sldId id="272" r:id="rId11"/>
    <p:sldId id="270" r:id="rId12"/>
    <p:sldId id="271" r:id="rId13"/>
    <p:sldId id="263" r:id="rId14"/>
    <p:sldId id="276" r:id="rId15"/>
    <p:sldId id="277" r:id="rId16"/>
    <p:sldId id="281" r:id="rId17"/>
    <p:sldId id="279" r:id="rId18"/>
    <p:sldId id="280" r:id="rId19"/>
    <p:sldId id="283" r:id="rId20"/>
    <p:sldId id="282" r:id="rId21"/>
    <p:sldId id="273" r:id="rId22"/>
    <p:sldId id="274" r:id="rId23"/>
    <p:sldId id="265"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712" autoAdjust="0"/>
  </p:normalViewPr>
  <p:slideViewPr>
    <p:cSldViewPr snapToGrid="0">
      <p:cViewPr varScale="1">
        <p:scale>
          <a:sx n="69" d="100"/>
          <a:sy n="69" d="100"/>
        </p:scale>
        <p:origin x="488"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5/17/2020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5/17/2020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612746" y="1676409"/>
            <a:ext cx="4380810" cy="2436592"/>
          </a:xfrm>
        </p:spPr>
        <p:txBody>
          <a:bodyPr>
            <a:normAutofit/>
          </a:bodyPr>
          <a:lstStyle/>
          <a:p>
            <a:pPr algn="ctr"/>
            <a:r>
              <a:rPr lang="en-US" dirty="0" smtClean="0"/>
              <a:t>Data Types</a:t>
            </a: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Class : User Defined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825625"/>
            <a:ext cx="5876636" cy="4351338"/>
          </a:xfrm>
        </p:spPr>
        <p:txBody>
          <a:bodyPr>
            <a:normAutofit/>
          </a:bodyPr>
          <a:lstStyle/>
          <a:p>
            <a:endParaRPr lang="en-US" dirty="0" smtClean="0"/>
          </a:p>
          <a:p>
            <a:r>
              <a:rPr lang="en-US" dirty="0" smtClean="0"/>
              <a:t>User </a:t>
            </a:r>
            <a:r>
              <a:rPr lang="en-US" dirty="0"/>
              <a:t>types are those that are built using the basic primitive data types in java.</a:t>
            </a:r>
          </a:p>
          <a:p>
            <a:r>
              <a:rPr lang="en-US" dirty="0"/>
              <a:t>A class defines data type which can combine one or more primitive data types or more </a:t>
            </a:r>
            <a:r>
              <a:rPr lang="en-US" dirty="0" smtClean="0"/>
              <a:t>user defined </a:t>
            </a:r>
            <a:r>
              <a:rPr lang="en-US" dirty="0"/>
              <a:t>data types.</a:t>
            </a:r>
          </a:p>
          <a:p>
            <a:r>
              <a:rPr lang="en-US" dirty="0" smtClean="0"/>
              <a:t>Objects are the instances of a class &amp;  a reference is used to point to that object . Think of the reference as a pointer to instances of the class.</a:t>
            </a:r>
          </a:p>
          <a:p>
            <a:r>
              <a:rPr lang="en-US" dirty="0"/>
              <a:t>Objects are created using </a:t>
            </a:r>
            <a:r>
              <a:rPr lang="en-US" b="1" i="1" u="sng" dirty="0"/>
              <a:t>new</a:t>
            </a:r>
            <a:r>
              <a:rPr lang="en-US" dirty="0"/>
              <a:t> keyword while primitive created just by specifying type of variable and its value</a:t>
            </a:r>
            <a:r>
              <a:rPr lang="en-US" dirty="0" smtClean="0"/>
              <a:t>.</a:t>
            </a:r>
          </a:p>
          <a:p>
            <a:r>
              <a:rPr lang="en-US" dirty="0" smtClean="0"/>
              <a:t>Figure needs to be added by </a:t>
            </a:r>
            <a:r>
              <a:rPr lang="en-US" dirty="0" err="1" smtClean="0"/>
              <a:t>ritika</a:t>
            </a:r>
            <a:r>
              <a:rPr lang="en-US" dirty="0" smtClean="0"/>
              <a:t> here</a:t>
            </a:r>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650196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1015999" y="416132"/>
            <a:ext cx="10337801" cy="833663"/>
          </a:xfrm>
        </p:spPr>
        <p:txBody>
          <a:bodyPr/>
          <a:lstStyle/>
          <a:p>
            <a:pPr algn="ctr"/>
            <a:r>
              <a:rPr lang="en-US" dirty="0" smtClean="0"/>
              <a:t>Types of variables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634836"/>
            <a:ext cx="5876636" cy="4542127"/>
          </a:xfrm>
        </p:spPr>
        <p:txBody>
          <a:bodyPr>
            <a:normAutofit/>
          </a:bodyPr>
          <a:lstStyle/>
          <a:p>
            <a:r>
              <a:rPr lang="en-US" noProof="1" smtClean="0"/>
              <a:t>There are two types of variables :</a:t>
            </a:r>
          </a:p>
          <a:p>
            <a:pPr lvl="1"/>
            <a:r>
              <a:rPr lang="en-US" noProof="1" smtClean="0"/>
              <a:t>Primitives</a:t>
            </a:r>
          </a:p>
          <a:p>
            <a:pPr lvl="1"/>
            <a:r>
              <a:rPr lang="en-US" noProof="1" smtClean="0"/>
              <a:t>References</a:t>
            </a:r>
          </a:p>
          <a:p>
            <a:r>
              <a:rPr lang="en-US" noProof="1" smtClean="0"/>
              <a:t>Primitives are the variables that hold the primitive type values. These are also referred to as value types.</a:t>
            </a:r>
          </a:p>
          <a:p>
            <a:r>
              <a:rPr lang="en-US" noProof="1" smtClean="0"/>
              <a:t>Reference variables are those that point to an object/instance of a user defined type.</a:t>
            </a:r>
          </a:p>
          <a:p>
            <a:r>
              <a:rPr lang="en-US" noProof="1" smtClean="0"/>
              <a:t>Just like primitive variables are containers of primitive values similarly object are the containers of user defined data type values and reference variables point to such an obects.</a:t>
            </a:r>
          </a:p>
          <a:p>
            <a:r>
              <a:rPr lang="en-US" noProof="1" smtClean="0"/>
              <a:t>Need a figure here</a:t>
            </a:r>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663768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Reference Variables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825625"/>
            <a:ext cx="5876636" cy="4351338"/>
          </a:xfrm>
        </p:spPr>
        <p:txBody>
          <a:bodyPr>
            <a:normAutofit/>
          </a:bodyPr>
          <a:lstStyle/>
          <a:p>
            <a:endParaRPr lang="en-US" noProof="1" smtClean="0"/>
          </a:p>
          <a:p>
            <a:r>
              <a:rPr lang="en-US" noProof="1" smtClean="0"/>
              <a:t>Containers of user defined data types are referred to as object/instance. On the other hand reference variables are those that point to these objects.Reference varable do not “contain” the user defined data type values in the same sense as primitive data types.</a:t>
            </a:r>
          </a:p>
          <a:p>
            <a:r>
              <a:rPr lang="en-US" noProof="1" smtClean="0"/>
              <a:t>The relationship between reference variables and an object is similar to that of a kite and the holder of its thread.</a:t>
            </a:r>
          </a:p>
          <a:p>
            <a:r>
              <a:rPr lang="en-US" noProof="1" smtClean="0"/>
              <a:t>If you want to move the kite to the left, then you need to ask the holder of thr thread to pull the thread when the kite points to left direction.</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1028" name="Picture 4" descr="Check Out These Amazing Places To Fly Kites This Sankranti ..."/>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6947954" y="2329644"/>
            <a:ext cx="4228046" cy="3624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177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Literals &amp; Keywords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717964"/>
            <a:ext cx="5876636" cy="4458999"/>
          </a:xfrm>
        </p:spPr>
        <p:txBody>
          <a:bodyPr>
            <a:normAutofit/>
          </a:bodyPr>
          <a:lstStyle/>
          <a:p>
            <a:r>
              <a:rPr lang="en-US" noProof="1" smtClean="0"/>
              <a:t>Literals are constant values in Java.</a:t>
            </a:r>
          </a:p>
          <a:p>
            <a:r>
              <a:rPr lang="en-US" noProof="1" smtClean="0"/>
              <a:t>Every data type have their own ways of writing literals.</a:t>
            </a:r>
          </a:p>
          <a:p>
            <a:r>
              <a:rPr lang="en-US" noProof="1" smtClean="0"/>
              <a:t>Integral literals</a:t>
            </a:r>
          </a:p>
          <a:p>
            <a:pPr lvl="1"/>
            <a:r>
              <a:rPr lang="en-US" noProof="1"/>
              <a:t>b</a:t>
            </a:r>
            <a:r>
              <a:rPr lang="en-US" noProof="1" smtClean="0"/>
              <a:t>yte , short, char ,int data types.</a:t>
            </a:r>
          </a:p>
          <a:p>
            <a:pPr lvl="1"/>
            <a:r>
              <a:rPr lang="en-US" noProof="1"/>
              <a:t>i</a:t>
            </a:r>
            <a:r>
              <a:rPr lang="en-US" noProof="1" smtClean="0"/>
              <a:t>nt is the default.</a:t>
            </a:r>
          </a:p>
          <a:p>
            <a:pPr lvl="1"/>
            <a:r>
              <a:rPr lang="en-US" noProof="1" smtClean="0"/>
              <a:t>Default is demal number systesm.</a:t>
            </a:r>
          </a:p>
          <a:p>
            <a:pPr lvl="1"/>
            <a:r>
              <a:rPr lang="en-US" noProof="1" smtClean="0"/>
              <a:t>Can also write numbers in octal (034) and hexadecimal number system.</a:t>
            </a:r>
          </a:p>
          <a:p>
            <a:pPr lvl="1"/>
            <a:r>
              <a:rPr lang="en-US" noProof="1" smtClean="0"/>
              <a:t>long values prefixed with a small l.</a:t>
            </a:r>
          </a:p>
          <a:p>
            <a:r>
              <a:rPr lang="en-US" noProof="1" smtClean="0"/>
              <a:t>Float literals.</a:t>
            </a:r>
          </a:p>
          <a:p>
            <a:pPr lvl="1"/>
            <a:r>
              <a:rPr lang="en-US" noProof="1" smtClean="0"/>
              <a:t>float and double data types.</a:t>
            </a:r>
          </a:p>
          <a:p>
            <a:pPr lvl="1"/>
            <a:r>
              <a:rPr lang="en-US" noProof="1" smtClean="0"/>
              <a:t>Default is double.</a:t>
            </a:r>
          </a:p>
          <a:p>
            <a:endParaRPr lang="en-US" sz="1800"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smtClean="0"/>
          </a:p>
          <a:p>
            <a:endParaRPr lang="en-US" noProof="1"/>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stretch>
            <a:fillRect/>
          </a:stretch>
        </p:blipFill>
        <p:spPr>
          <a:xfrm>
            <a:off x="7222836" y="2881746"/>
            <a:ext cx="3953164" cy="1918422"/>
          </a:xfrm>
          <a:prstGeom prst="rect">
            <a:avLst/>
          </a:prstGeom>
        </p:spPr>
      </p:pic>
    </p:spTree>
    <p:extLst>
      <p:ext uri="{BB962C8B-B14F-4D97-AF65-F5344CB8AC3E}">
        <p14:creationId xmlns:p14="http://schemas.microsoft.com/office/powerpoint/2010/main" val="3747761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a:t>Declaring &amp; Initializing Variables</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825625"/>
            <a:ext cx="5876636" cy="4351338"/>
          </a:xfrm>
        </p:spPr>
        <p:txBody>
          <a:bodyPr>
            <a:normAutofit/>
          </a:bodyPr>
          <a:lstStyle/>
          <a:p>
            <a:endParaRPr lang="en-US" dirty="0" smtClean="0"/>
          </a:p>
          <a:p>
            <a:endParaRPr lang="en-US" dirty="0"/>
          </a:p>
          <a:p>
            <a:endParaRPr lang="en-US" dirty="0" smtClean="0"/>
          </a:p>
          <a:p>
            <a:r>
              <a:rPr lang="en-US" dirty="0" smtClean="0"/>
              <a:t>There </a:t>
            </a:r>
            <a:r>
              <a:rPr lang="en-US" dirty="0"/>
              <a:t>are many ways we can declare and initialize variables in java.</a:t>
            </a:r>
          </a:p>
          <a:p>
            <a:r>
              <a:rPr lang="en-US" dirty="0"/>
              <a:t>We can just declare variables without giving them any value or can assign </a:t>
            </a:r>
            <a:r>
              <a:rPr lang="en-US" dirty="0" smtClean="0"/>
              <a:t>them.</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4" descr="Hub Overhaul and Adjustment: Cup and Cone Style | Park T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5360" y="1930399"/>
            <a:ext cx="3850640" cy="424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861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Default Values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825625"/>
            <a:ext cx="5876636" cy="4351338"/>
          </a:xfrm>
        </p:spPr>
        <p:txBody>
          <a:bodyPr>
            <a:normAutofit/>
          </a:bodyPr>
          <a:lstStyle/>
          <a:p>
            <a:endParaRPr lang="en-US" dirty="0" smtClean="0"/>
          </a:p>
          <a:p>
            <a:endParaRPr lang="en-US" dirty="0"/>
          </a:p>
          <a:p>
            <a:endParaRPr lang="en-US" dirty="0" smtClean="0"/>
          </a:p>
          <a:p>
            <a:r>
              <a:rPr lang="en-US" dirty="0" smtClean="0"/>
              <a:t>All data members of a User defined data type or a class are set to their default values.</a:t>
            </a:r>
          </a:p>
          <a:p>
            <a:r>
              <a:rPr lang="en-US" dirty="0" smtClean="0"/>
              <a:t>Default values are like default factory settings that our phones have. These are the set of most healthy and initial settings that worked.</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3074" name="Picture 2" descr="How to fix the most common smartphone problems | Popular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4690" y="1825625"/>
            <a:ext cx="41313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308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Primitive Assignments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1" y="1625600"/>
            <a:ext cx="5876636" cy="4551363"/>
          </a:xfrm>
        </p:spPr>
        <p:txBody>
          <a:bodyPr>
            <a:normAutofit/>
          </a:bodyPr>
          <a:lstStyle/>
          <a:p>
            <a:r>
              <a:rPr lang="en-US" dirty="0" smtClean="0"/>
              <a:t>Figure showing 3 types of assignments. It also </a:t>
            </a:r>
            <a:r>
              <a:rPr lang="en-US" smtClean="0"/>
              <a:t>shows narrowing/widening </a:t>
            </a:r>
            <a:r>
              <a:rPr lang="en-US" dirty="0" smtClean="0"/>
              <a:t>, implicit/explicit.</a:t>
            </a:r>
          </a:p>
          <a:p>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5652406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Primitive value Assignment.</a:t>
            </a:r>
            <a:endParaRPr lang="en-US" dirty="0"/>
          </a:p>
        </p:txBody>
      </p:sp>
      <p:sp>
        <p:nvSpPr>
          <p:cNvPr id="6" name="Content Placeholder 5"/>
          <p:cNvSpPr>
            <a:spLocks noGrp="1"/>
          </p:cNvSpPr>
          <p:nvPr>
            <p:ph idx="1"/>
          </p:nvPr>
        </p:nvSpPr>
        <p:spPr>
          <a:xfrm>
            <a:off x="838200" y="1671782"/>
            <a:ext cx="10515600" cy="4505181"/>
          </a:xfrm>
        </p:spPr>
        <p:txBody>
          <a:bodyPr>
            <a:normAutofit/>
          </a:bodyPr>
          <a:lstStyle/>
          <a:p>
            <a:r>
              <a:rPr lang="en-US" sz="2400" dirty="0" smtClean="0"/>
              <a:t>Assig</a:t>
            </a:r>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610515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Widening &amp; Narrowing Conversions.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dirty="0" smtClean="0"/>
              <a:t>Assigning value to a higher data type from lower data type is called as </a:t>
            </a:r>
            <a:r>
              <a:rPr lang="en-US" b="1" i="1" dirty="0" smtClean="0">
                <a:solidFill>
                  <a:srgbClr val="FFFF00"/>
                </a:solidFill>
              </a:rPr>
              <a:t>widening conversion</a:t>
            </a:r>
            <a:r>
              <a:rPr lang="en-US" dirty="0" smtClean="0"/>
              <a:t>. Since the larger data type can hold values of a lower data type hence the compiler allows this conversion to happen implicitly. As a result its referred to as implicit widening conversions.</a:t>
            </a:r>
          </a:p>
          <a:p>
            <a:r>
              <a:rPr lang="en-US" dirty="0" smtClean="0"/>
              <a:t>On the other hand assigning a value from a lower data type to a higher data type is referred to as </a:t>
            </a:r>
            <a:r>
              <a:rPr lang="en-US" b="1" i="1" dirty="0" smtClean="0">
                <a:solidFill>
                  <a:srgbClr val="FFFF00"/>
                </a:solidFill>
              </a:rPr>
              <a:t>narrowing conversions</a:t>
            </a:r>
            <a:r>
              <a:rPr lang="en-US" dirty="0" smtClean="0"/>
              <a:t>. Since this type of conversion may result in a loss of information hence compiler does not allow such types of conversion implicitly. In order to make this assignment possible we need to explicitly tell the compiler to make that assignment. This explicit telling to the compiler happens by the way of ‘</a:t>
            </a:r>
            <a:r>
              <a:rPr lang="en-US" b="1" i="1" dirty="0" smtClean="0">
                <a:solidFill>
                  <a:srgbClr val="FFFF00"/>
                </a:solidFill>
              </a:rPr>
              <a:t>cast</a:t>
            </a:r>
            <a:r>
              <a:rPr lang="en-US" dirty="0" smtClean="0"/>
              <a:t>’.</a:t>
            </a:r>
          </a:p>
          <a:p>
            <a:r>
              <a:rPr lang="en-US" dirty="0" smtClean="0"/>
              <a:t>It might also be taken into consideration that if value of higher data type is within the range of the smaller data type then such type of assignment should be allowed. But the compiler has a problems here. The compiler is not the one executing the code &amp; hence it cannot determine the runtime value of the variable which is why it does not allow implicit narrowing here. The only time this happens when compiler finds a compile time constant.</a:t>
            </a:r>
          </a:p>
          <a:p>
            <a:endParaRPr lang="en-US" dirty="0" smtClean="0"/>
          </a:p>
          <a:p>
            <a:endParaRPr lang="en-US" dirty="0"/>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677225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1076"/>
            <a:ext cx="10565674" cy="833663"/>
          </a:xfrm>
        </p:spPr>
        <p:txBody>
          <a:bodyPr/>
          <a:lstStyle/>
          <a:p>
            <a:pPr algn="ctr"/>
            <a:r>
              <a:rPr lang="en-US" dirty="0" smtClean="0"/>
              <a:t>Automatic Type Conversion</a:t>
            </a:r>
            <a:endParaRPr lang="en-IN" dirty="0"/>
          </a:p>
        </p:txBody>
      </p:sp>
      <p:sp>
        <p:nvSpPr>
          <p:cNvPr id="4" name="Slide Number Placeholder 3"/>
          <p:cNvSpPr>
            <a:spLocks noGrp="1"/>
          </p:cNvSpPr>
          <p:nvPr>
            <p:ph type="sldNum" sz="quarter" idx="10"/>
          </p:nvPr>
        </p:nvSpPr>
        <p:spPr/>
        <p:txBody>
          <a:bodyPr/>
          <a:lstStyle/>
          <a:p>
            <a:r>
              <a:rPr lang="en-US" smtClean="0"/>
              <a:t>PAGE </a:t>
            </a:r>
            <a:fld id="{4A9B5881-4007-4345-955A-79C2656F0C49}" type="slidenum">
              <a:rPr lang="en-US" smtClean="0"/>
              <a:pPr/>
              <a:t>19</a:t>
            </a:fld>
            <a:endParaRPr lang="en-US" dirty="0"/>
          </a:p>
        </p:txBody>
      </p:sp>
      <p:pic>
        <p:nvPicPr>
          <p:cNvPr id="6" name="Picture 5" descr="Automatic Type Conversion.png"/>
          <p:cNvPicPr>
            <a:picLocks noChangeAspect="1"/>
          </p:cNvPicPr>
          <p:nvPr/>
        </p:nvPicPr>
        <p:blipFill>
          <a:blip r:embed="rId2"/>
          <a:stretch>
            <a:fillRect/>
          </a:stretch>
        </p:blipFill>
        <p:spPr>
          <a:xfrm>
            <a:off x="1410790" y="2013239"/>
            <a:ext cx="9379130" cy="432068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5640977" cy="4351338"/>
          </a:xfrm>
        </p:spPr>
        <p:txBody>
          <a:bodyPr>
            <a:normAutofit/>
          </a:bodyPr>
          <a:lstStyle/>
          <a:p>
            <a:endParaRPr lang="en-US" b="1" dirty="0" smtClean="0"/>
          </a:p>
          <a:p>
            <a:endParaRPr lang="en-US" b="1" dirty="0" smtClean="0"/>
          </a:p>
          <a:p>
            <a:r>
              <a:rPr lang="en-IN" sz="2400" b="1" dirty="0" smtClean="0"/>
              <a:t>Working With Java Primitive </a:t>
            </a:r>
            <a:r>
              <a:rPr lang="en-IN" sz="2400" b="1" smtClean="0"/>
              <a:t>Data Types</a:t>
            </a:r>
            <a:endParaRPr lang="en-US" sz="2400" dirty="0" smtClean="0"/>
          </a:p>
          <a:p>
            <a:pPr lvl="1"/>
            <a:r>
              <a:rPr lang="en-US" sz="2400" dirty="0"/>
              <a:t>Declare and initialize variables (including casting and promoting primitive data types</a:t>
            </a:r>
          </a:p>
          <a:p>
            <a:pPr lvl="1"/>
            <a:r>
              <a:rPr lang="en-US" sz="2400" dirty="0"/>
              <a:t>Identify the scope of variable.</a:t>
            </a:r>
          </a:p>
          <a:p>
            <a:pPr lvl="1"/>
            <a:r>
              <a:rPr lang="en-US" sz="2400" dirty="0"/>
              <a:t>Use local variable type inference</a:t>
            </a:r>
          </a:p>
          <a:p>
            <a:pPr lvl="1"/>
            <a:endParaRPr lang="en-US" sz="2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descr="lesson-planning-1-638.png"/>
          <p:cNvPicPr>
            <a:picLocks noChangeAspect="1"/>
          </p:cNvPicPr>
          <p:nvPr/>
        </p:nvPicPr>
        <p:blipFill>
          <a:blip r:embed="rId2"/>
          <a:stretch>
            <a:fillRect/>
          </a:stretch>
        </p:blipFill>
        <p:spPr>
          <a:xfrm>
            <a:off x="6531429" y="1787840"/>
            <a:ext cx="4836793" cy="4562475"/>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0"/>
            <a:ext cx="10515600" cy="833663"/>
          </a:xfrm>
        </p:spPr>
        <p:txBody>
          <a:bodyPr/>
          <a:lstStyle/>
          <a:p>
            <a:pPr algn="ctr"/>
            <a:r>
              <a:rPr lang="en-US" dirty="0" smtClean="0"/>
              <a:t>Compile time constants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92500" lnSpcReduction="20000"/>
          </a:bodyPr>
          <a:lstStyle/>
          <a:p>
            <a:r>
              <a:rPr lang="en-US" dirty="0" smtClean="0"/>
              <a:t>Compile time constants are variables whose values do not change throughout the course of the program. Hence compiler can definitely know the value of such a value at any point in the program.</a:t>
            </a:r>
          </a:p>
          <a:p>
            <a:r>
              <a:rPr lang="en-US" dirty="0" smtClean="0"/>
              <a:t>Since the value of such a variable is known at the compile time hence compiler allows implicit narrowing in cases where larger data type value lies within the range of lower data type value.</a:t>
            </a:r>
          </a:p>
          <a:p>
            <a:r>
              <a:rPr lang="en-US" dirty="0" smtClean="0"/>
              <a:t>A compile time constant in java is declared using the final keyword.</a:t>
            </a:r>
          </a:p>
          <a:p>
            <a:r>
              <a:rPr lang="en-US" dirty="0" smtClean="0"/>
              <a:t>Ex. final </a:t>
            </a:r>
            <a:r>
              <a:rPr lang="en-US" dirty="0" err="1" smtClean="0"/>
              <a:t>int</a:t>
            </a:r>
            <a:r>
              <a:rPr lang="en-US" dirty="0" smtClean="0"/>
              <a:t> </a:t>
            </a:r>
            <a:r>
              <a:rPr lang="en-US" dirty="0" err="1" smtClean="0"/>
              <a:t>constantInt</a:t>
            </a:r>
            <a:r>
              <a:rPr lang="en-US" dirty="0" smtClean="0"/>
              <a:t> = 10;</a:t>
            </a:r>
          </a:p>
          <a:p>
            <a:r>
              <a:rPr lang="en-US" dirty="0" smtClean="0"/>
              <a:t>In the above </a:t>
            </a:r>
            <a:r>
              <a:rPr lang="en-US" dirty="0"/>
              <a:t>example value of </a:t>
            </a:r>
            <a:r>
              <a:rPr lang="en-US" dirty="0" err="1" smtClean="0"/>
              <a:t>constantInt</a:t>
            </a:r>
            <a:r>
              <a:rPr lang="en-US" dirty="0" smtClean="0"/>
              <a:t> is set as final , hence  it is a constant variable and it will hold the value 10 throughout the life time of the program</a:t>
            </a:r>
          </a:p>
          <a:p>
            <a:r>
              <a:rPr lang="en-US" dirty="0" smtClean="0"/>
              <a:t>Wherever the constant variable is used in a program the compiler replaces it with exact value of the constant variable. This is depicted in the picture as shown.</a:t>
            </a:r>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6384" y="1825625"/>
            <a:ext cx="3594285" cy="204441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6384" y="4442691"/>
            <a:ext cx="3594285" cy="1734272"/>
          </a:xfrm>
          <a:prstGeom prst="rect">
            <a:avLst/>
          </a:prstGeom>
        </p:spPr>
      </p:pic>
    </p:spTree>
    <p:extLst>
      <p:ext uri="{BB962C8B-B14F-4D97-AF65-F5344CB8AC3E}">
        <p14:creationId xmlns:p14="http://schemas.microsoft.com/office/powerpoint/2010/main" val="2944664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21</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Standard Weights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stretch>
            <a:fillRect/>
          </a:stretch>
        </p:blipFill>
        <p:spPr>
          <a:xfrm>
            <a:off x="2853892" y="2331483"/>
            <a:ext cx="6791325" cy="3143250"/>
          </a:xfrm>
          <a:prstGeom prst="rect">
            <a:avLst/>
          </a:prstGeom>
        </p:spPr>
      </p:pic>
    </p:spTree>
    <p:extLst>
      <p:ext uri="{BB962C8B-B14F-4D97-AF65-F5344CB8AC3E}">
        <p14:creationId xmlns:p14="http://schemas.microsoft.com/office/powerpoint/2010/main" val="18942882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smtClean="0"/>
              <a:t>Data Types</a:t>
            </a:r>
            <a:endParaRPr lang="en-US" dirty="0"/>
          </a:p>
        </p:txBody>
      </p:sp>
      <p:sp>
        <p:nvSpPr>
          <p:cNvPr id="6" name="Content Placeholder 5"/>
          <p:cNvSpPr>
            <a:spLocks noGrp="1"/>
          </p:cNvSpPr>
          <p:nvPr>
            <p:ph idx="1"/>
          </p:nvPr>
        </p:nvSpPr>
        <p:spPr/>
        <p:txBody>
          <a:bodyPr>
            <a:normAutofit fontScale="92500" lnSpcReduction="10000"/>
          </a:bodyPr>
          <a:lstStyle/>
          <a:p>
            <a:endParaRPr lang="en-US" sz="2400" dirty="0" smtClean="0"/>
          </a:p>
          <a:p>
            <a:r>
              <a:rPr lang="en-US" sz="2400" dirty="0" smtClean="0"/>
              <a:t>A program is nothing but an exercise in manipulating the data represented by variables and objects.</a:t>
            </a:r>
          </a:p>
          <a:p>
            <a:r>
              <a:rPr lang="en-US" sz="2400" dirty="0" smtClean="0"/>
              <a:t>In order to work with data, every language defines certain basic data types.</a:t>
            </a:r>
          </a:p>
          <a:p>
            <a:r>
              <a:rPr lang="en-US" sz="2400" dirty="0" smtClean="0"/>
              <a:t>Java defines primitive data types :</a:t>
            </a:r>
          </a:p>
          <a:p>
            <a:pPr lvl="1"/>
            <a:r>
              <a:rPr lang="en-US" sz="2400" dirty="0" smtClean="0"/>
              <a:t>byte</a:t>
            </a:r>
          </a:p>
          <a:p>
            <a:pPr lvl="1"/>
            <a:r>
              <a:rPr lang="en-US" sz="2400" dirty="0" smtClean="0"/>
              <a:t>short </a:t>
            </a:r>
          </a:p>
          <a:p>
            <a:pPr lvl="1"/>
            <a:r>
              <a:rPr lang="en-US" sz="2400" dirty="0" smtClean="0"/>
              <a:t>char</a:t>
            </a:r>
          </a:p>
          <a:p>
            <a:pPr lvl="1"/>
            <a:r>
              <a:rPr lang="en-US" sz="2400" dirty="0" err="1" smtClean="0"/>
              <a:t>int</a:t>
            </a:r>
            <a:endParaRPr lang="en-US" sz="2400" dirty="0" smtClean="0"/>
          </a:p>
          <a:p>
            <a:pPr lvl="1"/>
            <a:r>
              <a:rPr lang="en-US" sz="2400" dirty="0" smtClean="0"/>
              <a:t>float</a:t>
            </a:r>
          </a:p>
          <a:p>
            <a:pPr lvl="1"/>
            <a:r>
              <a:rPr lang="en-US" sz="2400" dirty="0" smtClean="0"/>
              <a:t>double</a:t>
            </a:r>
          </a:p>
          <a:p>
            <a:pPr lvl="1"/>
            <a:r>
              <a:rPr lang="en-US" sz="2400" dirty="0" err="1" smtClean="0"/>
              <a:t>boolean</a:t>
            </a:r>
            <a:endParaRPr lang="en-US" sz="2400" dirty="0" smtClean="0"/>
          </a:p>
          <a:p>
            <a:pPr lvl="1"/>
            <a:endParaRPr lang="en-US" sz="2200" dirty="0" smtClean="0"/>
          </a:p>
          <a:p>
            <a:pPr lvl="1"/>
            <a:endParaRPr lang="en-US" sz="2200" dirty="0" smtClean="0"/>
          </a:p>
          <a:p>
            <a:pPr lvl="1"/>
            <a:endParaRPr lang="en-US" sz="2200" dirty="0" smtClean="0"/>
          </a:p>
          <a:p>
            <a:endParaRPr lang="en-US" sz="24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87735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Data type hierarchy</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745" y="1745673"/>
            <a:ext cx="7786255" cy="4525818"/>
          </a:xfrm>
          <a:prstGeom prst="rect">
            <a:avLst/>
          </a:prstGeom>
        </p:spPr>
      </p:pic>
    </p:spTree>
    <p:extLst>
      <p:ext uri="{BB962C8B-B14F-4D97-AF65-F5344CB8AC3E}">
        <p14:creationId xmlns:p14="http://schemas.microsoft.com/office/powerpoint/2010/main" val="1282530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Numeric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5775036" cy="4351338"/>
          </a:xfrm>
        </p:spPr>
        <p:txBody>
          <a:bodyPr>
            <a:normAutofit/>
          </a:bodyPr>
          <a:lstStyle/>
          <a:p>
            <a:r>
              <a:rPr lang="en-US" sz="2800" dirty="0" smtClean="0"/>
              <a:t>Java numeric data types :</a:t>
            </a:r>
          </a:p>
          <a:p>
            <a:pPr lvl="1"/>
            <a:r>
              <a:rPr lang="en-US" sz="2600" dirty="0" smtClean="0"/>
              <a:t>byte</a:t>
            </a:r>
          </a:p>
          <a:p>
            <a:pPr lvl="1"/>
            <a:r>
              <a:rPr lang="en-US" sz="2600" dirty="0" smtClean="0"/>
              <a:t>short</a:t>
            </a:r>
          </a:p>
          <a:p>
            <a:pPr lvl="1"/>
            <a:r>
              <a:rPr lang="en-US" sz="2600" dirty="0" smtClean="0"/>
              <a:t>char (unsigned)</a:t>
            </a:r>
          </a:p>
          <a:p>
            <a:pPr lvl="1"/>
            <a:r>
              <a:rPr lang="en-US" sz="2600" dirty="0" err="1" smtClean="0"/>
              <a:t>int</a:t>
            </a:r>
            <a:endParaRPr lang="en-US" sz="2600" dirty="0" smtClean="0"/>
          </a:p>
          <a:p>
            <a:pPr lvl="1"/>
            <a:r>
              <a:rPr lang="en-US" sz="2600" dirty="0" smtClean="0"/>
              <a:t>long</a:t>
            </a:r>
          </a:p>
          <a:p>
            <a:pPr lvl="1"/>
            <a:endParaRPr lang="en-US" sz="2600" dirty="0" smtClean="0"/>
          </a:p>
          <a:p>
            <a:r>
              <a:rPr lang="en-US" sz="2800" dirty="0"/>
              <a:t>Good to know but  not required for exam.</a:t>
            </a:r>
          </a:p>
          <a:p>
            <a:endParaRPr lang="en-US" sz="2800" dirty="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908" y="1858530"/>
            <a:ext cx="4341091" cy="4318433"/>
          </a:xfrm>
          <a:prstGeom prst="rect">
            <a:avLst/>
          </a:prstGeom>
        </p:spPr>
      </p:pic>
    </p:spTree>
    <p:extLst>
      <p:ext uri="{BB962C8B-B14F-4D97-AF65-F5344CB8AC3E}">
        <p14:creationId xmlns:p14="http://schemas.microsoft.com/office/powerpoint/2010/main" val="15336830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Char: A special case.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sz="2800" dirty="0" smtClean="0"/>
              <a:t>Data type char is also an integral data type. It only stores positive integral values.</a:t>
            </a:r>
          </a:p>
          <a:p>
            <a:r>
              <a:rPr lang="en-US" sz="2800" dirty="0" smtClean="0"/>
              <a:t>Numbers stored in char are represented as Unicode character set.</a:t>
            </a:r>
          </a:p>
          <a:p>
            <a:r>
              <a:rPr lang="en-US" sz="2800" dirty="0" smtClean="0"/>
              <a:t>Unicode is written as UTF-8 for </a:t>
            </a:r>
            <a:br>
              <a:rPr lang="en-US" sz="2800" dirty="0" smtClean="0"/>
            </a:br>
            <a:r>
              <a:rPr lang="en-US" sz="2800" dirty="0" smtClean="0"/>
              <a:t>8 bits,UTF-16 for 16 bits &amp; UTF-32 for 32 bits.</a:t>
            </a:r>
          </a:p>
          <a:p>
            <a:r>
              <a:rPr lang="en-US" sz="2800" dirty="0" smtClean="0"/>
              <a:t>Java uses UTF-16 for character representation.</a:t>
            </a:r>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726" y="2216727"/>
            <a:ext cx="3879273" cy="3435927"/>
          </a:xfrm>
          <a:prstGeom prst="rect">
            <a:avLst/>
          </a:prstGeom>
        </p:spPr>
      </p:pic>
    </p:spTree>
    <p:extLst>
      <p:ext uri="{BB962C8B-B14F-4D97-AF65-F5344CB8AC3E}">
        <p14:creationId xmlns:p14="http://schemas.microsoft.com/office/powerpoint/2010/main" val="4068483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Floating Data Types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5553364" cy="4351338"/>
          </a:xfrm>
        </p:spPr>
        <p:txBody>
          <a:bodyPr>
            <a:normAutofit/>
          </a:bodyPr>
          <a:lstStyle/>
          <a:p>
            <a:endParaRPr lang="en-US" dirty="0"/>
          </a:p>
          <a:p>
            <a:r>
              <a:rPr lang="en-US" sz="2800" b="1" dirty="0" smtClean="0"/>
              <a:t>Java follows IEEE-754 standard for representation of floating point numbers.</a:t>
            </a:r>
          </a:p>
          <a:p>
            <a:r>
              <a:rPr lang="en-US" sz="2800" b="1" dirty="0"/>
              <a:t>Good to know but not </a:t>
            </a:r>
            <a:r>
              <a:rPr lang="en-US" sz="2800" b="1" dirty="0" smtClean="0"/>
              <a:t>required for exam</a:t>
            </a:r>
            <a:endParaRPr lang="en-US" sz="2800" b="1" dirty="0"/>
          </a:p>
          <a:p>
            <a:endParaRPr lang="en-US" sz="2800" b="1" dirty="0" smtClean="0"/>
          </a:p>
          <a:p>
            <a:r>
              <a:rPr lang="en-US" sz="2800" b="1" dirty="0" smtClean="0"/>
              <a:t>float</a:t>
            </a:r>
            <a:endParaRPr lang="en-US" sz="2800" b="1" dirty="0"/>
          </a:p>
          <a:p>
            <a:r>
              <a:rPr lang="en-US" sz="2800" b="1" dirty="0" smtClean="0"/>
              <a:t>double</a:t>
            </a:r>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564" y="2050473"/>
            <a:ext cx="4727286" cy="3805382"/>
          </a:xfrm>
          <a:prstGeom prst="rect">
            <a:avLst/>
          </a:prstGeom>
        </p:spPr>
      </p:pic>
    </p:spTree>
    <p:extLst>
      <p:ext uri="{BB962C8B-B14F-4D97-AF65-F5344CB8AC3E}">
        <p14:creationId xmlns:p14="http://schemas.microsoft.com/office/powerpoint/2010/main" val="134744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Boolean Data type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10337800" cy="4351338"/>
          </a:xfrm>
        </p:spPr>
        <p:txBody>
          <a:bodyPr>
            <a:normAutofit/>
          </a:bodyPr>
          <a:lstStyle/>
          <a:p>
            <a:endParaRPr lang="en-US" dirty="0"/>
          </a:p>
          <a:p>
            <a:r>
              <a:rPr lang="en-US" sz="2800" b="1" dirty="0" smtClean="0"/>
              <a:t>A Boolean data type represent value in the form of: </a:t>
            </a:r>
          </a:p>
          <a:p>
            <a:pPr lvl="1"/>
            <a:r>
              <a:rPr lang="en-US" sz="2600" b="1" dirty="0" smtClean="0"/>
              <a:t>true</a:t>
            </a:r>
          </a:p>
          <a:p>
            <a:pPr lvl="1"/>
            <a:r>
              <a:rPr lang="en-US" sz="2600" b="1" dirty="0" smtClean="0"/>
              <a:t>False</a:t>
            </a:r>
          </a:p>
          <a:p>
            <a:pPr lvl="1"/>
            <a:endParaRPr lang="en-US" sz="2600" b="1" dirty="0"/>
          </a:p>
          <a:p>
            <a:pPr lvl="1"/>
            <a:endParaRPr lang="en-US" sz="2600" b="1" dirty="0" smtClean="0"/>
          </a:p>
          <a:p>
            <a:pPr lvl="1"/>
            <a:endParaRPr lang="en-US" sz="2600" b="1" dirty="0" smtClean="0"/>
          </a:p>
          <a:p>
            <a:r>
              <a:rPr lang="en-US" sz="2800" b="1" dirty="0" smtClean="0"/>
              <a:t>It majorly used while taking decision and testing for a certain value to be true or false.</a:t>
            </a:r>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857" y="2869766"/>
            <a:ext cx="2466975" cy="1857375"/>
          </a:xfrm>
          <a:prstGeom prst="rect">
            <a:avLst/>
          </a:prstGeom>
        </p:spPr>
      </p:pic>
    </p:spTree>
    <p:extLst>
      <p:ext uri="{BB962C8B-B14F-4D97-AF65-F5344CB8AC3E}">
        <p14:creationId xmlns:p14="http://schemas.microsoft.com/office/powerpoint/2010/main" val="2966179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1115</Words>
  <Application>Microsoft Office PowerPoint</Application>
  <PresentationFormat>Widescreen</PresentationFormat>
  <Paragraphs>164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Data Types</vt:lpstr>
      <vt:lpstr>Exam Objectives</vt:lpstr>
      <vt:lpstr>Standard Weights</vt:lpstr>
      <vt:lpstr>Data Types</vt:lpstr>
      <vt:lpstr>Data type hierarchy</vt:lpstr>
      <vt:lpstr>Numeric Data Types</vt:lpstr>
      <vt:lpstr>Char: A special case.</vt:lpstr>
      <vt:lpstr>Floating Data Types</vt:lpstr>
      <vt:lpstr>Boolean Data type</vt:lpstr>
      <vt:lpstr>Class : User Defined data types</vt:lpstr>
      <vt:lpstr>Types of variables</vt:lpstr>
      <vt:lpstr>Reference Variables</vt:lpstr>
      <vt:lpstr>Literals &amp; Keywords</vt:lpstr>
      <vt:lpstr>Declaring &amp; Initializing Variables</vt:lpstr>
      <vt:lpstr>Default Values</vt:lpstr>
      <vt:lpstr>Primitive Assignments</vt:lpstr>
      <vt:lpstr>Primitive value Assignment.</vt:lpstr>
      <vt:lpstr>Widening &amp; Narrowing Conversions.</vt:lpstr>
      <vt:lpstr>Automatic Type Conversion</vt:lpstr>
      <vt:lpstr>Compile time constants</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2020-05-17T12:33:42Z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